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6" r:id="rId2"/>
    <p:sldMasterId id="2147484427" r:id="rId3"/>
  </p:sldMasterIdLst>
  <p:notesMasterIdLst>
    <p:notesMasterId r:id="rId15"/>
  </p:notesMasterIdLst>
  <p:sldIdLst>
    <p:sldId id="258" r:id="rId4"/>
    <p:sldId id="756" r:id="rId5"/>
    <p:sldId id="644" r:id="rId6"/>
    <p:sldId id="645" r:id="rId7"/>
    <p:sldId id="768" r:id="rId8"/>
    <p:sldId id="650" r:id="rId9"/>
    <p:sldId id="810" r:id="rId10"/>
    <p:sldId id="802" r:id="rId11"/>
    <p:sldId id="812" r:id="rId12"/>
    <p:sldId id="813" r:id="rId13"/>
    <p:sldId id="811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3" autoAdjust="0"/>
  </p:normalViewPr>
  <p:slideViewPr>
    <p:cSldViewPr>
      <p:cViewPr varScale="1">
        <p:scale>
          <a:sx n="118" d="100"/>
          <a:sy n="118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E498A-99C2-48AE-9EA3-A38984F0251D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1A3B10-F0C2-4DE3-8577-FDEAC4877A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55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C67D7-3313-4956-ADF6-E899AFC1C7FA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6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E7B21-AE48-40B4-B772-E00460A826B4}" type="slidenum">
              <a:rPr lang="el-G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1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6768-5E83-48A8-AF24-493EE28463AD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AC28-DAD9-47D5-AD2F-6E17D240B8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0FA5-C63B-4883-BB9B-A606389F1222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600A-5AE8-4242-88C4-80FE8C5288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04F4-8334-4061-ADD0-F86933C58A5C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7E6-6BF2-4068-B30F-C81B7CF299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- Ευθεία γραμμή σύνδεσης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- Ευθεία γραμμή σύνδεσης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- Έλλειψη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8" name="1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8" name="10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  <p:sp>
        <p:nvSpPr>
          <p:cNvPr id="10" name="11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- Ευθεία γραμμή σύνδεσης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4585-4B18-478A-9FF7-596AFD64F026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3D76-58C7-4856-9A31-45C783B252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99D9-4A44-4A97-918B-3B6793CB189B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FBE3-CA45-4DBE-9AA9-0022A76227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6A40-E6E2-4F31-97D8-AB86D46451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9F4A-07ED-4F09-A14A-282A007CE1D5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E33A-A5F5-454C-ADC3-41B5FEC1B1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70DA-17A7-4C7D-9988-E873A3FFEEDF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60E5-0835-4E1F-8012-36FC64762A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2584-5CA7-4E60-97DB-1919AD0BF8CB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F032-1BD2-409A-B910-745BE37AA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6A4C-CE5B-4EF1-89BC-ED477D475D55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712E-3F93-42CC-91B0-274EB6F090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C1A6-4C4F-49A7-AAD1-480DF4089FF2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802B-6734-4284-90F2-75EA1D382D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F0D-2FC0-42B0-8730-8AC84C021EC3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451F-6906-4ECB-AD2D-9E8FAA78DD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5128-1613-4B4F-BA74-6CE254464150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7B02-9977-4F28-8D44-4A4A01CF63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0571-846F-43E9-8D9B-9DF6EE9A8AB5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05D5-7FFB-4838-9BD5-8467E36EF9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16AFB-698B-4112-8795-C6D6D8E87046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6101-ABCA-471F-8781-CDCDA3679C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835C-0BEA-49CB-845F-3FCB13ED72E9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F250-FB49-4491-9908-03BCDEEAC5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3102-FF45-4526-9042-8D28E664850C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4E27-22A0-4C39-B573-CFC0828B89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946A-17C6-4979-A97D-7DFCACEBDC33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87E5-9F44-4ED8-8A49-4B543E5C8A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70FB-6AE0-41EC-82A0-B29A6EDA62A5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7FE0-DBA8-4AE3-9804-BDDED090CD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Πάτρα 9/10/10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5</a:t>
            </a:r>
            <a:r>
              <a:rPr lang="el-GR" baseline="30000"/>
              <a:t>ο</a:t>
            </a:r>
            <a:r>
              <a:rPr lang="el-GR"/>
              <a:t> Πανελλήνιο Συνέδριο Οικολογίας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6628-4999-487D-A795-E929F22B65BC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D4F8-5B0B-4EA6-9AA1-2362396563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C45D-257B-4BF2-B5BA-8A2F9EEB7675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8E03-B89C-45DD-B873-F0222FF982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66DB-BAC6-4E0E-A836-EB373AA6986D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B4E4-C736-49C9-9B1B-0BB2B37320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6AA3-AC45-4677-863C-B08AF5C5A900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DB7C-DC69-4FA5-8D38-F7720B4E30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8F1B-9936-4D65-A1D4-1A9072EF19FD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74C7-3AAD-4008-9F5D-0DD79B233C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D5E1-22A0-4089-94FD-8289CD6DDE8B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0B7C-A6D7-42CE-81DF-FCB54288CA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30C2-6DFA-4D05-A77B-4C01A4F3FD68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DB95-4785-4D57-BD8E-E89FF8A321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9AE0-B8FD-435A-BE83-4CD4C9CCCDF1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5DED-09B6-44FF-9CE7-49746066E8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4B0A-3BBE-4574-9E7D-DF5EDED2974A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C8A0-5BC3-4B76-8154-F3CEC17050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D6C0-CF1F-42BE-ACB2-9E97848F75F3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32B3-33FC-4786-ADBC-50EE771722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6AD6-BF90-4F4D-B652-331FF3A4A651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0621-CA30-46B5-8075-E7C588C690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D869-7CC3-4255-91E2-FC67A9DCCB3D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4CE5-B5E1-4CED-9164-7D8E483007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48D7-F040-4FA4-94FA-0EFCC1CEE646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4F52-1C4E-4072-A0FF-CA9E2EA19F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0B19-93C9-4276-BF96-56223FB9BD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4435-123B-4AA6-88E3-ECDD6426522B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E98C-18C2-48D6-B78E-1DB3E14FE5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E721-9F0A-4D40-93FD-E07E29DA066E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B2C2-446A-4197-86A8-2D2F9F01F6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D552-0835-44BE-9161-EC2719580174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44BA-BBC2-42BD-AF4B-63B3A2F907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0641-A434-4C11-A6C8-98E4134B74F0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A0DA-BFAE-485F-B0CE-2707E9207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B6D6-1803-408A-A326-090D195A6DFA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854C-F9E4-4280-A92F-AFB9F84CAC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915D7-9BD8-4DDF-9B6B-0705631F10A2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BB22F-F959-45A5-87D9-E69BA02AFC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  <p:sldLayoutId id="2147484825" r:id="rId12"/>
    <p:sldLayoutId id="2147484826" r:id="rId13"/>
    <p:sldLayoutId id="2147484827" r:id="rId14"/>
    <p:sldLayoutId id="2147484801" r:id="rId15"/>
    <p:sldLayoutId id="2147484828" r:id="rId16"/>
    <p:sldLayoutId id="214748480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63191-2B03-41A9-A69A-8F9B2917F118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88541-9C78-4186-A3BB-07950A336B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  <p:sldLayoutId id="2147484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3BA650-7A42-43F9-BAA3-D6C5DF9EB1F4}" type="datetimeFigureOut">
              <a:rPr lang="el-GR"/>
              <a:pPr>
                <a:defRPr/>
              </a:pPr>
              <a:t>25/5/2026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BB1755-839A-44D3-95A7-8467008B2A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karris@ionio.gr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05295" y="1487476"/>
            <a:ext cx="8532813" cy="935037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Μάθημα</a:t>
            </a:r>
            <a:r>
              <a:rPr lang="el-GR" sz="20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: Βιολογία και Διαχείριση Άγριας Πανίδας</a:t>
            </a: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l-GR" sz="2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Θεματική ενότητα: </a:t>
            </a:r>
            <a:r>
              <a:rPr lang="el-GR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Τα Αμφίβια</a:t>
            </a: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1 - Θέση περιεχομένου"/>
          <p:cNvSpPr>
            <a:spLocks noGrp="1"/>
          </p:cNvSpPr>
          <p:nvPr>
            <p:ph idx="1"/>
          </p:nvPr>
        </p:nvSpPr>
        <p:spPr>
          <a:xfrm>
            <a:off x="1259632" y="5644212"/>
            <a:ext cx="6624141" cy="576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Εισηγητής: Γεώργιος Καρρής Βιολόγος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MSc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/PhD</a:t>
            </a:r>
            <a:endParaRPr lang="el-GR" sz="12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ναπληρωτής Καθηγητής</a:t>
            </a:r>
          </a:p>
          <a:p>
            <a:pPr algn="ctr" eaLnBrk="1" hangingPunct="1"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email: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3"/>
              </a:rPr>
              <a:t>gkarris@ionio.gr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                                                                                                     </a:t>
            </a:r>
            <a:endParaRPr lang="el-GR" sz="16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2" name="3 - TextBox"/>
          <p:cNvSpPr txBox="1">
            <a:spLocks noChangeArrowheads="1"/>
          </p:cNvSpPr>
          <p:nvPr/>
        </p:nvSpPr>
        <p:spPr bwMode="auto">
          <a:xfrm>
            <a:off x="611560" y="6360198"/>
            <a:ext cx="7848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κ. </a:t>
            </a:r>
            <a:r>
              <a:rPr lang="el-GR" sz="1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έ</a:t>
            </a:r>
            <a:r>
              <a:rPr lang="el-GR" sz="1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τος: 2025-202</a:t>
            </a:r>
            <a:r>
              <a:rPr lang="el-GR" sz="1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l-GR" sz="12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051720" y="476672"/>
            <a:ext cx="5472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l-GR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l-GR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Τμήμα 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Περιβάλλοντος </a:t>
            </a:r>
            <a:r>
              <a:rPr lang="el-GR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 Σχολή 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Περιβάλλοντος </a:t>
            </a:r>
            <a:r>
              <a:rPr lang="en-US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l-GR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Ιόνιο Πανεπιστήμιο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6" name="Εικόνα 1" descr="ÎÏÎ¿ÏÎ­Î»ÎµÏÎ¼Î± ÎµÎ¹ÎºÏÎ½Î±Ï Î³Î¹Î± Î¹Î¿Î½Î¹Î¿ ÏÎ±Î½ÎµÏÎ¹ÏÏÎ·Î¼Î¹Î¿ ÏÎµÎ¹ Î¹Î¿Î½Î¹ÏÎ½ Î½Î·ÏÏÎ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5004"/>
            <a:ext cx="1152128" cy="10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1" r="13995"/>
          <a:stretch/>
        </p:blipFill>
        <p:spPr>
          <a:xfrm>
            <a:off x="107504" y="2991579"/>
            <a:ext cx="3152233" cy="2652633"/>
          </a:xfrm>
          <a:prstGeom prst="rect">
            <a:avLst/>
          </a:prstGeom>
        </p:spPr>
      </p:pic>
      <p:pic>
        <p:nvPicPr>
          <p:cNvPr id="5" name="Picture 2" descr="No photo description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1" y="2522166"/>
            <a:ext cx="1737840" cy="30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45" y="3068960"/>
            <a:ext cx="2997565" cy="227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37" t="7126" r="9838" b="2451"/>
          <a:stretch/>
        </p:blipFill>
        <p:spPr>
          <a:xfrm>
            <a:off x="395536" y="0"/>
            <a:ext cx="8100392" cy="6185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20602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>
                <a:latin typeface="UB-HelveticaCond"/>
              </a:rPr>
              <a:t>Αρσενικός </a:t>
            </a:r>
            <a:r>
              <a:rPr lang="el-GR" sz="900" dirty="0" smtClean="0">
                <a:latin typeface="UB-HelveticaCond"/>
              </a:rPr>
              <a:t>μακεδονικός </a:t>
            </a:r>
            <a:r>
              <a:rPr lang="el-GR" sz="900" dirty="0">
                <a:latin typeface="UB-HelveticaCond"/>
              </a:rPr>
              <a:t>τρίτωνας (</a:t>
            </a:r>
            <a:r>
              <a:rPr lang="en-US" sz="900" i="1" dirty="0" err="1">
                <a:latin typeface="UB-HelveticaCond-Italic"/>
              </a:rPr>
              <a:t>Triturus</a:t>
            </a:r>
            <a:r>
              <a:rPr lang="en-US" sz="900" i="1" dirty="0">
                <a:latin typeface="UB-HelveticaCond-Italic"/>
              </a:rPr>
              <a:t> </a:t>
            </a:r>
            <a:r>
              <a:rPr lang="en-US" sz="900" i="1" dirty="0" err="1" smtClean="0">
                <a:latin typeface="UB-HelveticaCond-Italic"/>
              </a:rPr>
              <a:t>macedonicus</a:t>
            </a:r>
            <a:r>
              <a:rPr lang="en-US" sz="900" dirty="0" smtClean="0">
                <a:latin typeface="UB-HelveticaCond"/>
              </a:rPr>
              <a:t>)</a:t>
            </a:r>
            <a:r>
              <a:rPr lang="el-GR" sz="900" dirty="0" smtClean="0">
                <a:latin typeface="UB-HelveticaCond"/>
              </a:rPr>
              <a:t> σε </a:t>
            </a:r>
            <a:r>
              <a:rPr lang="el-GR" sz="900" dirty="0">
                <a:latin typeface="UB-HelveticaCond"/>
              </a:rPr>
              <a:t>χερσαία φάση. Μόλις </a:t>
            </a:r>
            <a:r>
              <a:rPr lang="el-GR" sz="900" dirty="0" smtClean="0">
                <a:latin typeface="UB-HelveticaCond"/>
              </a:rPr>
              <a:t>ενοχληθεί λαμβάνει </a:t>
            </a:r>
            <a:r>
              <a:rPr lang="el-GR" sz="900" dirty="0">
                <a:latin typeface="UB-HelveticaCond"/>
              </a:rPr>
              <a:t>αυτή την αντιθηρευτική </a:t>
            </a:r>
            <a:r>
              <a:rPr lang="el-GR" sz="900" dirty="0" smtClean="0">
                <a:latin typeface="UB-HelveticaCond"/>
              </a:rPr>
              <a:t>στάση προβάλλοντας </a:t>
            </a:r>
            <a:r>
              <a:rPr lang="el-GR" sz="900" dirty="0">
                <a:latin typeface="UB-HelveticaCond"/>
              </a:rPr>
              <a:t>το πίσω μέρος του </a:t>
            </a:r>
            <a:r>
              <a:rPr lang="el-GR" sz="900" dirty="0" smtClean="0">
                <a:latin typeface="UB-HelveticaCond"/>
              </a:rPr>
              <a:t>σώματός </a:t>
            </a:r>
            <a:r>
              <a:rPr lang="el-GR" sz="900" dirty="0">
                <a:latin typeface="UB-HelveticaCond"/>
              </a:rPr>
              <a:t>του, τεντώνοντας τα πόδια </a:t>
            </a:r>
            <a:r>
              <a:rPr lang="el-GR" sz="900" dirty="0" smtClean="0">
                <a:latin typeface="UB-HelveticaCond"/>
              </a:rPr>
              <a:t>και ανασηκώνοντας </a:t>
            </a:r>
            <a:r>
              <a:rPr lang="el-GR" sz="900" dirty="0">
                <a:latin typeface="UB-HelveticaCond"/>
              </a:rPr>
              <a:t>την αμάρα, </a:t>
            </a:r>
            <a:r>
              <a:rPr lang="el-GR" sz="900" dirty="0" smtClean="0">
                <a:latin typeface="UB-HelveticaCond"/>
              </a:rPr>
              <a:t>περιελίσσει </a:t>
            </a:r>
            <a:r>
              <a:rPr lang="el-GR" sz="900" dirty="0">
                <a:latin typeface="UB-HelveticaCond"/>
              </a:rPr>
              <a:t>την ουρά και στρέφει προς τα </a:t>
            </a:r>
            <a:r>
              <a:rPr lang="el-GR" sz="900" dirty="0" smtClean="0">
                <a:latin typeface="UB-HelveticaCond"/>
              </a:rPr>
              <a:t>πίσω το </a:t>
            </a:r>
            <a:r>
              <a:rPr lang="el-GR" sz="900" dirty="0">
                <a:latin typeface="UB-HelveticaCond"/>
              </a:rPr>
              <a:t>κεφάλι φουσκώνοντας τον </a:t>
            </a:r>
            <a:r>
              <a:rPr lang="el-GR" sz="900" dirty="0" smtClean="0">
                <a:latin typeface="UB-HelveticaCond"/>
              </a:rPr>
              <a:t>λαιμό. Έτσι </a:t>
            </a:r>
            <a:r>
              <a:rPr lang="el-GR" sz="900" dirty="0">
                <a:latin typeface="UB-HelveticaCond"/>
              </a:rPr>
              <a:t>δημιουργεί μια τρομακτική </a:t>
            </a:r>
            <a:r>
              <a:rPr lang="el-GR" sz="900" dirty="0" smtClean="0">
                <a:latin typeface="UB-HelveticaCond"/>
              </a:rPr>
              <a:t>εικόνα και </a:t>
            </a:r>
            <a:r>
              <a:rPr lang="el-GR" sz="900" dirty="0">
                <a:latin typeface="UB-HelveticaCond"/>
              </a:rPr>
              <a:t>ταυτόχρονα προβάλλει τους </a:t>
            </a:r>
            <a:r>
              <a:rPr lang="el-GR" sz="900" dirty="0" smtClean="0">
                <a:latin typeface="UB-HelveticaCond"/>
              </a:rPr>
              <a:t>αποσηματικούς </a:t>
            </a:r>
            <a:r>
              <a:rPr lang="el-GR" sz="900" dirty="0">
                <a:latin typeface="UB-HelveticaCond"/>
              </a:rPr>
              <a:t>χρωματισμούς της </a:t>
            </a:r>
            <a:r>
              <a:rPr lang="el-GR" sz="900" dirty="0" smtClean="0">
                <a:latin typeface="UB-HelveticaCond"/>
              </a:rPr>
              <a:t>κοιλιακής περιοχής </a:t>
            </a:r>
            <a:r>
              <a:rPr lang="el-GR" sz="900" dirty="0">
                <a:latin typeface="UB-HelveticaCond"/>
              </a:rPr>
              <a:t>δηλώνοντας στον </a:t>
            </a:r>
            <a:r>
              <a:rPr lang="el-GR" sz="900" dirty="0" smtClean="0">
                <a:latin typeface="UB-HelveticaCond"/>
              </a:rPr>
              <a:t>επίδοξο θηρευτή </a:t>
            </a:r>
            <a:r>
              <a:rPr lang="el-GR" sz="900" dirty="0">
                <a:latin typeface="UB-HelveticaCond"/>
              </a:rPr>
              <a:t>του την ακαταλληλότητά </a:t>
            </a:r>
            <a:r>
              <a:rPr lang="el-GR" sz="900" dirty="0" smtClean="0">
                <a:latin typeface="UB-HelveticaCond"/>
              </a:rPr>
              <a:t>του ως </a:t>
            </a:r>
            <a:r>
              <a:rPr lang="el-GR" sz="900" dirty="0">
                <a:latin typeface="UB-HelveticaCond"/>
              </a:rPr>
              <a:t>γεύμα (φωτ. Κ. Σωτηρόπουλος).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718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el-GR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Ομοταξία των 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Αμφιβίων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(βασικά χαρακτηριστικά Ι)</a:t>
            </a:r>
            <a:endParaRPr lang="el-GR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508512"/>
            <a:ext cx="788436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Όλα τα αρτίγονα Αμφίβια εμφανίζουν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ορισμένα κοινά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μοναδικά γνωρίσματα που τα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διαφοροποιούν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τις υπόλοιπες ομάδες των τετραπόδων. </a:t>
            </a:r>
            <a:endParaRPr lang="el-GR" sz="1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Όλοι οι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αντιπρόσωποι διαθέτουν υγρό δέρμα χωρίς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φολίδες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Παρόλο που το δέρμα των Αμφιβίων περιέχει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κερατίνη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όπως άλλωστε το δέρμα, οι φολίδες, τα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φτερά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οι τρίχες και τα νύχια των τετραπόδων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σπονδυλωτών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η μορφή της κερατίνης των Αμφιβίων είναι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μειωμένης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σκληρότητας επιτρέποντας τη διέλευση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νερού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1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εκτεταμένο δίκτυο αγγείων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διευκολύνει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αναπνευστική ανταλλαγή οξυγόνου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διοξειδίου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άνθρακα με το εξωτερικό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 (η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επονομαζόμενη «δερμική αναπνοή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δέρμα των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Αμφιβίων είναι σημαντικό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όργανο για την αναπνοή, την </a:t>
            </a: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οσμορρύθμιση </a:t>
            </a:r>
            <a:r>
              <a:rPr lang="el-G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και, σε μικρότερο βαθμό, για την θερμορύθμιση. </a:t>
            </a:r>
            <a:endParaRPr lang="el-GR" sz="1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400" dirty="0" smtClean="0">
                <a:latin typeface="UB-Helvetica"/>
              </a:rPr>
              <a:t>παρουσία </a:t>
            </a:r>
            <a:r>
              <a:rPr lang="el-GR" sz="1400" dirty="0">
                <a:latin typeface="UB-Helvetica"/>
              </a:rPr>
              <a:t>πολυάριθμων χρωματοφόρων </a:t>
            </a:r>
            <a:r>
              <a:rPr lang="el-GR" sz="1400" dirty="0" smtClean="0">
                <a:latin typeface="UB-Helvetica"/>
              </a:rPr>
              <a:t>κυττάρων στο </a:t>
            </a:r>
            <a:r>
              <a:rPr lang="el-GR" sz="1400" dirty="0">
                <a:latin typeface="UB-Helvetica"/>
              </a:rPr>
              <a:t>δέρμα των Αμφιβίων ευθύνεται για την </a:t>
            </a:r>
            <a:r>
              <a:rPr lang="el-GR" sz="1400" dirty="0" smtClean="0">
                <a:latin typeface="UB-Helvetica"/>
              </a:rPr>
              <a:t>αξιοσημείωτη </a:t>
            </a:r>
            <a:r>
              <a:rPr lang="el-GR" sz="1400" dirty="0">
                <a:latin typeface="UB-Helvetica"/>
              </a:rPr>
              <a:t>ποικιλία χρωμάτων και προτύπων που αυτά </a:t>
            </a:r>
            <a:r>
              <a:rPr lang="el-GR" sz="1400" dirty="0" smtClean="0">
                <a:latin typeface="UB-Helvetica"/>
              </a:rPr>
              <a:t>εμφανίζουν</a:t>
            </a:r>
            <a:r>
              <a:rPr lang="el-GR" sz="1400" dirty="0">
                <a:latin typeface="UB-Helvetica"/>
              </a:rPr>
              <a:t>. Πολυάριθμοι είναι και οι αδένες που </a:t>
            </a:r>
            <a:r>
              <a:rPr lang="el-GR" sz="1400" dirty="0" smtClean="0">
                <a:latin typeface="UB-Helvetica"/>
              </a:rPr>
              <a:t>παράγουν </a:t>
            </a:r>
            <a:r>
              <a:rPr lang="el-GR" sz="1400" dirty="0">
                <a:latin typeface="UB-Helvetica"/>
              </a:rPr>
              <a:t>τοξίνες, κάποιες σε θανατηφόρες δόσεις για </a:t>
            </a:r>
            <a:r>
              <a:rPr lang="el-GR" sz="1400" dirty="0" smtClean="0">
                <a:latin typeface="UB-Helvetica"/>
              </a:rPr>
              <a:t>άλλα </a:t>
            </a:r>
            <a:r>
              <a:rPr lang="el-GR" sz="1400" dirty="0">
                <a:latin typeface="UB-Helvetica"/>
              </a:rPr>
              <a:t>Σπονδυλόζωα, κυρίως για τους επίδοξους </a:t>
            </a:r>
            <a:r>
              <a:rPr lang="el-GR" sz="1400" dirty="0" smtClean="0">
                <a:latin typeface="UB-Helvetica"/>
              </a:rPr>
              <a:t>θηρευτές</a:t>
            </a:r>
            <a:r>
              <a:rPr lang="el-GR" sz="1400" dirty="0">
                <a:latin typeface="UB-Helvetica"/>
              </a:rPr>
              <a:t>. </a:t>
            </a:r>
            <a:endParaRPr lang="el-GR" sz="1400" dirty="0" smtClean="0">
              <a:latin typeface="UB-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Τα </a:t>
            </a:r>
            <a:r>
              <a:rPr lang="el-GR" sz="1400" dirty="0">
                <a:latin typeface="UB-Helvetica"/>
              </a:rPr>
              <a:t>Αμφίβια κατά κανόνα εξαρτώνται από </a:t>
            </a:r>
            <a:r>
              <a:rPr lang="el-GR" sz="1400" dirty="0" smtClean="0">
                <a:latin typeface="UB-Helvetica"/>
              </a:rPr>
              <a:t>υγρές συνθήκες </a:t>
            </a:r>
            <a:r>
              <a:rPr lang="el-GR" sz="1400" dirty="0">
                <a:latin typeface="UB-Helvetica"/>
              </a:rPr>
              <a:t>και υψηλή υγρασία, γεγονός που </a:t>
            </a:r>
            <a:r>
              <a:rPr lang="el-GR" sz="1400" dirty="0" smtClean="0">
                <a:latin typeface="UB-Helvetica"/>
              </a:rPr>
              <a:t>ερμηνεύει την </a:t>
            </a:r>
            <a:r>
              <a:rPr lang="el-GR" sz="1400" dirty="0">
                <a:latin typeface="UB-Helvetica"/>
              </a:rPr>
              <a:t>αυξημένη ποικιλότητά τους σε περιοχές με </a:t>
            </a:r>
            <a:r>
              <a:rPr lang="el-GR" sz="1400" dirty="0" smtClean="0">
                <a:latin typeface="UB-Helvetica"/>
              </a:rPr>
              <a:t>υψηλά </a:t>
            </a:r>
            <a:r>
              <a:rPr lang="el-GR" sz="1400" dirty="0">
                <a:latin typeface="UB-Helvetica"/>
              </a:rPr>
              <a:t>επίπεδα βροχοπτώσεων και/ή χαμηλά </a:t>
            </a:r>
            <a:r>
              <a:rPr lang="el-GR" sz="1400" dirty="0" smtClean="0">
                <a:latin typeface="UB-Helvetica"/>
              </a:rPr>
              <a:t>επίπεδα εξάτμισης </a:t>
            </a:r>
            <a:r>
              <a:rPr lang="el-GR" sz="1400" dirty="0">
                <a:latin typeface="UB-Helvetica"/>
              </a:rPr>
              <a:t>του νερού. </a:t>
            </a:r>
            <a:endParaRPr lang="el-GR" sz="1400" dirty="0" smtClean="0">
              <a:latin typeface="UB-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Αρκετά </a:t>
            </a:r>
            <a:r>
              <a:rPr lang="el-GR" sz="1400" dirty="0">
                <a:latin typeface="UB-Helvetica"/>
              </a:rPr>
              <a:t>είδη απαιτούν </a:t>
            </a:r>
            <a:r>
              <a:rPr lang="el-GR" sz="1400" dirty="0" smtClean="0">
                <a:latin typeface="UB-Helvetica"/>
              </a:rPr>
              <a:t>εσωτερικά </a:t>
            </a:r>
            <a:r>
              <a:rPr lang="el-GR" sz="1400" dirty="0">
                <a:latin typeface="UB-Helvetica"/>
              </a:rPr>
              <a:t>ύδατα για την αναπαραγωγή και την </a:t>
            </a:r>
            <a:r>
              <a:rPr lang="el-GR" sz="1400" dirty="0" smtClean="0">
                <a:latin typeface="UB-Helvetica"/>
              </a:rPr>
              <a:t>ανάπτυξή τους</a:t>
            </a:r>
            <a:r>
              <a:rPr lang="el-GR" sz="1400" dirty="0">
                <a:latin typeface="UB-Helvetica"/>
              </a:rPr>
              <a:t>, ενώ άλλα έχουν απωλέσει τα προνυμφικά </a:t>
            </a:r>
            <a:r>
              <a:rPr lang="el-GR" sz="1400" dirty="0" smtClean="0">
                <a:latin typeface="UB-Helvetica"/>
              </a:rPr>
              <a:t>τους στάδια </a:t>
            </a:r>
            <a:r>
              <a:rPr lang="el-GR" sz="1400" dirty="0">
                <a:latin typeface="UB-Helvetica"/>
              </a:rPr>
              <a:t>και ζουν μια αποκλειστικά χερσαία ζωή. </a:t>
            </a:r>
            <a:endParaRPr lang="el-GR" sz="1400" dirty="0" smtClean="0">
              <a:latin typeface="UB-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Τα Αμφίβια </a:t>
            </a:r>
            <a:r>
              <a:rPr lang="el-GR" sz="1400" dirty="0">
                <a:latin typeface="UB-Helvetica"/>
              </a:rPr>
              <a:t>καταλαμβάνουν χερσαίες, υδάτινες (</a:t>
            </a:r>
            <a:r>
              <a:rPr lang="el-GR" sz="1400" dirty="0" smtClean="0">
                <a:latin typeface="UB-Helvetica"/>
              </a:rPr>
              <a:t>ρέοντα και </a:t>
            </a:r>
            <a:r>
              <a:rPr lang="el-GR" sz="1400" dirty="0">
                <a:latin typeface="UB-Helvetica"/>
              </a:rPr>
              <a:t>στάσιμα ύδατα), και υπεδάφιες οικοθέσεις (</a:t>
            </a:r>
            <a:r>
              <a:rPr lang="el-GR" sz="1400" dirty="0" smtClean="0">
                <a:latin typeface="UB-Helvetica"/>
              </a:rPr>
              <a:t>φυλοστρωμνή</a:t>
            </a:r>
            <a:r>
              <a:rPr lang="el-GR" sz="1400" dirty="0">
                <a:latin typeface="UB-Helvetica"/>
              </a:rPr>
              <a:t>, οργανικό έδαφος), στον Παλαιό και </a:t>
            </a:r>
            <a:r>
              <a:rPr lang="el-GR" sz="1400" dirty="0" smtClean="0">
                <a:latin typeface="UB-Helvetica"/>
              </a:rPr>
              <a:t>στο Νέο </a:t>
            </a:r>
            <a:r>
              <a:rPr lang="el-GR" sz="1400" dirty="0">
                <a:latin typeface="UB-Helvetica"/>
              </a:rPr>
              <a:t>Κόσμο. Επιπλέον, απαντώνται κατά μήκος </a:t>
            </a:r>
            <a:r>
              <a:rPr lang="el-GR" sz="1400" dirty="0" smtClean="0">
                <a:latin typeface="UB-Helvetica"/>
              </a:rPr>
              <a:t>ευρύτατων </a:t>
            </a:r>
            <a:r>
              <a:rPr lang="el-GR" sz="1400" dirty="0">
                <a:latin typeface="UB-Helvetica"/>
              </a:rPr>
              <a:t>υψομετρικών διαβαθμίσεων στις </a:t>
            </a:r>
            <a:r>
              <a:rPr lang="el-GR" sz="1400" dirty="0" smtClean="0">
                <a:latin typeface="UB-Helvetica"/>
              </a:rPr>
              <a:t>τροπικές, υποτροπικές </a:t>
            </a:r>
            <a:r>
              <a:rPr lang="el-GR" sz="1400" dirty="0">
                <a:latin typeface="UB-Helvetica"/>
              </a:rPr>
              <a:t>και εύκρατες περιοχές. </a:t>
            </a:r>
            <a:endParaRPr lang="el-GR" sz="1400" dirty="0" smtClean="0">
              <a:latin typeface="UB-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39 διαφορετικά πρότυπα </a:t>
            </a:r>
            <a:r>
              <a:rPr lang="el-GR" sz="1400" dirty="0">
                <a:latin typeface="UB-Helvetica"/>
              </a:rPr>
              <a:t>αναπαραγωγής και ανάπτυξης έχουν </a:t>
            </a:r>
            <a:r>
              <a:rPr lang="el-GR" sz="1400" dirty="0" smtClean="0">
                <a:latin typeface="UB-Helvetica"/>
              </a:rPr>
              <a:t>παρατηρηθεί </a:t>
            </a:r>
            <a:r>
              <a:rPr lang="el-GR" sz="1400" dirty="0">
                <a:latin typeface="UB-Helvetica"/>
              </a:rPr>
              <a:t>μεταξύ των Αμφιβίων, </a:t>
            </a:r>
            <a:r>
              <a:rPr lang="el-GR" sz="1400" dirty="0" smtClean="0">
                <a:latin typeface="UB-Helvetica"/>
              </a:rPr>
              <a:t>συμπεριλαμβανομένων της </a:t>
            </a:r>
            <a:r>
              <a:rPr lang="el-GR" sz="1400" dirty="0">
                <a:latin typeface="UB-Helvetica"/>
              </a:rPr>
              <a:t>γονικής φροντίδας, της ζωοτοκίας, καθώς και </a:t>
            </a:r>
            <a:r>
              <a:rPr lang="el-GR" sz="1400" dirty="0" smtClean="0">
                <a:latin typeface="UB-Helvetica"/>
              </a:rPr>
              <a:t>της άμεσης ανάπτυξης.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UB-Helvetica"/>
              </a:rPr>
              <a:t>Τα </a:t>
            </a:r>
            <a:r>
              <a:rPr lang="el-GR" sz="1400" dirty="0">
                <a:latin typeface="UB-Helvetica"/>
              </a:rPr>
              <a:t>περισσότερα Αμφίβια είναι γενικευμένοι </a:t>
            </a:r>
            <a:r>
              <a:rPr lang="el-GR" sz="1400" dirty="0" smtClean="0">
                <a:latin typeface="UB-Helvetica"/>
              </a:rPr>
              <a:t>καταναλωτές </a:t>
            </a:r>
            <a:r>
              <a:rPr lang="el-GR" sz="1400" dirty="0">
                <a:latin typeface="UB-Helvetica"/>
              </a:rPr>
              <a:t>Εντόμων, παρόλο που ορισμένα είδη </a:t>
            </a:r>
            <a:r>
              <a:rPr lang="el-GR" sz="1400" dirty="0" smtClean="0">
                <a:latin typeface="UB-Helvetica"/>
              </a:rPr>
              <a:t>είναι γνωστά </a:t>
            </a:r>
            <a:r>
              <a:rPr lang="el-GR" sz="1400" dirty="0">
                <a:latin typeface="UB-Helvetica"/>
              </a:rPr>
              <a:t>ως εξειδικευμένοι θηρευτές </a:t>
            </a:r>
            <a:r>
              <a:rPr lang="el-GR" sz="1400" dirty="0" smtClean="0">
                <a:latin typeface="UB-Helvetica"/>
              </a:rPr>
              <a:t>Γαστερόποδων Μαλακίων</a:t>
            </a:r>
            <a:r>
              <a:rPr lang="el-GR" sz="1400" dirty="0">
                <a:latin typeface="UB-Helvetica"/>
              </a:rPr>
              <a:t>, Δακτυλιοσκώληκων, μυρμηγκιών και </a:t>
            </a:r>
            <a:r>
              <a:rPr lang="el-GR" sz="1400" dirty="0" smtClean="0">
                <a:latin typeface="UB-Helvetica"/>
              </a:rPr>
              <a:t>τερμιτών</a:t>
            </a:r>
            <a:r>
              <a:rPr lang="el-GR" sz="1400" dirty="0">
                <a:latin typeface="UB-Helvetica"/>
              </a:rPr>
              <a:t>.</a:t>
            </a:r>
            <a:endParaRPr lang="el-GR" sz="1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530"/>
          <a:stretch/>
        </p:blipFill>
        <p:spPr>
          <a:xfrm>
            <a:off x="0" y="-7543"/>
            <a:ext cx="522007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0072" y="6332066"/>
            <a:ext cx="37209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>
                <a:latin typeface="UB-HelveticaCond"/>
              </a:rPr>
              <a:t>Το πιο απειλούμενο άνουρο </a:t>
            </a:r>
            <a:r>
              <a:rPr lang="el-GR" sz="900" dirty="0" smtClean="0">
                <a:latin typeface="UB-HelveticaCond"/>
              </a:rPr>
              <a:t>αμφίβιο </a:t>
            </a:r>
            <a:r>
              <a:rPr lang="el-GR" sz="900" dirty="0">
                <a:latin typeface="UB-HelveticaCond"/>
              </a:rPr>
              <a:t>της </a:t>
            </a:r>
            <a:endParaRPr lang="en-US" sz="900" dirty="0" smtClean="0">
              <a:latin typeface="UB-HelveticaCond"/>
            </a:endParaRPr>
          </a:p>
          <a:p>
            <a:r>
              <a:rPr lang="el-GR" sz="900" dirty="0" smtClean="0">
                <a:latin typeface="UB-HelveticaCond"/>
              </a:rPr>
              <a:t>Ευρώπης</a:t>
            </a:r>
            <a:r>
              <a:rPr lang="el-GR" sz="900" dirty="0">
                <a:latin typeface="UB-HelveticaCond"/>
              </a:rPr>
              <a:t>, ο ενδημικός βάτραχος της Καρπάθου</a:t>
            </a:r>
          </a:p>
          <a:p>
            <a:r>
              <a:rPr lang="en-US" sz="900" dirty="0">
                <a:latin typeface="UB-HelveticaCond"/>
              </a:rPr>
              <a:t>(</a:t>
            </a:r>
            <a:r>
              <a:rPr lang="en-US" sz="900" i="1" dirty="0" err="1">
                <a:latin typeface="UB-HelveticaCond-Italic"/>
              </a:rPr>
              <a:t>Pelophylax</a:t>
            </a:r>
            <a:r>
              <a:rPr lang="en-US" sz="900" i="1" dirty="0">
                <a:latin typeface="UB-HelveticaCond-Italic"/>
              </a:rPr>
              <a:t> </a:t>
            </a:r>
            <a:r>
              <a:rPr lang="en-US" sz="900" i="1" dirty="0" err="1">
                <a:latin typeface="UB-HelveticaCond-Italic"/>
              </a:rPr>
              <a:t>cerigensis</a:t>
            </a:r>
            <a:r>
              <a:rPr lang="en-US" sz="900" dirty="0">
                <a:latin typeface="UB-HelveticaCond"/>
              </a:rPr>
              <a:t>) (</a:t>
            </a:r>
            <a:r>
              <a:rPr lang="el-GR" sz="900" dirty="0">
                <a:latin typeface="UB-HelveticaCond"/>
              </a:rPr>
              <a:t>φωτ. Π. Παφίλης).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220072" y="1196752"/>
            <a:ext cx="3923928" cy="2492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Γενικές πληροφορίες</a:t>
            </a:r>
          </a:p>
          <a:p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χώρα μας διαθέτει μια εξαιρετικά ενδιαφέρουσα πανίδα Αμφιβίων με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υψηλό ενδημισμό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αναλογικά</a:t>
            </a:r>
          </a:p>
          <a:p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 γεωγραφική της έκταση, ενώ αποτελεί το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ακρότατο όριο εξάπλωσης αρκετών ειδών με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κεντρο-ευρωπαϊκή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ασιατική κατανομή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Γι’ αυτή την εντυπωσιακή ποικιλότητα ευθύνεται η γεωγραφική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θέση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η γεωλογική ιστορία του ελλαδικού χώρου. Τα Αμφίβια στην Ελλάδα απαντώνται σχεδόν σε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κάθε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 υδάτινου και χερσαίου ενδιαιτήματος, ενώ συχνά οι πληθυσμοί τους εμφανίζουν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μεγάλες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τοπικές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απομονώσεις με επακόλουθη υψηλή ενδοειδική διαφοροποίηση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8" name="Picture 8" descr="9789925575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16632"/>
            <a:ext cx="4355976" cy="594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91794" y="6027003"/>
            <a:ext cx="4408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Η Πανίδα της Ελλάδας-Βιολογία και Διαχείριση της Άγριας 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Πανίδας 2020. </a:t>
            </a:r>
            <a:r>
              <a:rPr lang="el-GR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Παφίλης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Π. (Γενική Επιμέλεια – Συντονιστής Έκδοσης),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BROKEN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HILL PUBLISHERS LTD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Ι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SBN: </a:t>
            </a:r>
            <a:r>
              <a:rPr lang="el-G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9789925575053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975" t="8001" r="24013" b="3800"/>
          <a:stretch/>
        </p:blipFill>
        <p:spPr>
          <a:xfrm>
            <a:off x="4574737" y="116631"/>
            <a:ext cx="4432699" cy="5941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504056"/>
          </a:xfrm>
        </p:spPr>
        <p:txBody>
          <a:bodyPr/>
          <a:lstStyle/>
          <a:p>
            <a:r>
              <a:rPr lang="el-GR" sz="3200" dirty="0" smtClean="0"/>
              <a:t>Βιβλιογραφία για τα Αμφίβια</a:t>
            </a:r>
            <a:endParaRPr lang="el-GR" sz="3200" dirty="0"/>
          </a:p>
        </p:txBody>
      </p:sp>
      <p:pic>
        <p:nvPicPr>
          <p:cNvPr id="2062" name="Picture 14" descr="Αμφίβια και ερπετά της Ελλάδας. Οδηγός αναγνώρισης - Εκδόσεις Πατάκ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838112" cy="41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125" t="8000" r="31100" b="20601"/>
          <a:stretch/>
        </p:blipFill>
        <p:spPr>
          <a:xfrm>
            <a:off x="4644008" y="1281228"/>
            <a:ext cx="2808312" cy="421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/>
          <a:lstStyle/>
          <a:p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προφιλ των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ΑΜΦΙΒΙΩΝ 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Ελλάδα</a:t>
            </a:r>
            <a:endParaRPr lang="el-G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692696"/>
            <a:ext cx="8640960" cy="6048672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sz="1600" dirty="0" smtClean="0">
                <a:latin typeface="UB-Helvetica"/>
              </a:rPr>
              <a:t>Η </a:t>
            </a:r>
            <a:r>
              <a:rPr lang="el-GR" sz="1600" dirty="0">
                <a:latin typeface="UB-Helvetica"/>
              </a:rPr>
              <a:t>μελέτη των</a:t>
            </a:r>
            <a:r>
              <a:rPr lang="el-GR" sz="1600" dirty="0">
                <a:solidFill>
                  <a:srgbClr val="FF0000"/>
                </a:solidFill>
                <a:latin typeface="UB-Helvetica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UB-Helvetica"/>
              </a:rPr>
              <a:t>Ερπετών</a:t>
            </a:r>
            <a:r>
              <a:rPr lang="el-GR" sz="1600" dirty="0">
                <a:solidFill>
                  <a:srgbClr val="FF0000"/>
                </a:solidFill>
                <a:latin typeface="UB-Helvetica"/>
              </a:rPr>
              <a:t> </a:t>
            </a:r>
            <a:r>
              <a:rPr lang="el-GR" sz="1600" dirty="0">
                <a:latin typeface="UB-Helvetica"/>
              </a:rPr>
              <a:t>είναι ιστορικά </a:t>
            </a:r>
            <a:r>
              <a:rPr lang="el-GR" sz="1600" dirty="0" smtClean="0">
                <a:latin typeface="UB-Helvetica"/>
              </a:rPr>
              <a:t>συνυφασμένη με </a:t>
            </a:r>
            <a:r>
              <a:rPr lang="el-GR" sz="1600" dirty="0">
                <a:latin typeface="UB-Helvetica"/>
              </a:rPr>
              <a:t>αυτή των </a:t>
            </a:r>
            <a:r>
              <a:rPr lang="el-GR" sz="1600" b="1" dirty="0">
                <a:solidFill>
                  <a:srgbClr val="FF0000"/>
                </a:solidFill>
                <a:latin typeface="UB-Helvetica"/>
              </a:rPr>
              <a:t>Αμφιβίων</a:t>
            </a:r>
            <a:r>
              <a:rPr lang="el-GR" sz="1600" dirty="0">
                <a:latin typeface="UB-Helvetica"/>
              </a:rPr>
              <a:t>. Εν μέρει αυτό οφείλεται </a:t>
            </a:r>
            <a:r>
              <a:rPr lang="el-GR" sz="1600" dirty="0" smtClean="0">
                <a:latin typeface="UB-Helvetica"/>
              </a:rPr>
              <a:t>σε κάποια </a:t>
            </a:r>
            <a:r>
              <a:rPr lang="el-GR" sz="1600" dirty="0">
                <a:latin typeface="UB-Helvetica"/>
              </a:rPr>
              <a:t>χαρακτηριστικά, όπως η </a:t>
            </a:r>
            <a:r>
              <a:rPr lang="el-GR" sz="1600" b="1" dirty="0">
                <a:latin typeface="UB-Helvetica"/>
              </a:rPr>
              <a:t>εξωθερμία</a:t>
            </a:r>
            <a:r>
              <a:rPr lang="el-GR" sz="1600" dirty="0">
                <a:latin typeface="UB-Helvetica"/>
              </a:rPr>
              <a:t>, που </a:t>
            </a:r>
            <a:r>
              <a:rPr lang="el-GR" sz="1600" dirty="0" smtClean="0">
                <a:latin typeface="UB-Helvetica"/>
              </a:rPr>
              <a:t>μοιράζονται </a:t>
            </a:r>
            <a:r>
              <a:rPr lang="el-GR" sz="1600" dirty="0">
                <a:latin typeface="UB-Helvetica"/>
              </a:rPr>
              <a:t>οι δύο ομοταξίες. </a:t>
            </a:r>
            <a:endParaRPr lang="el-GR" sz="1600" dirty="0" smtClean="0">
              <a:latin typeface="UB-Helvetica"/>
            </a:endParaRPr>
          </a:p>
          <a:p>
            <a:r>
              <a:rPr lang="el-GR" sz="1600" dirty="0" smtClean="0">
                <a:latin typeface="UB-Helvetica"/>
              </a:rPr>
              <a:t>Χρήση των </a:t>
            </a:r>
            <a:r>
              <a:rPr lang="el-GR" sz="1600" dirty="0">
                <a:latin typeface="UB-Helvetica"/>
              </a:rPr>
              <a:t>όρων «</a:t>
            </a:r>
            <a:r>
              <a:rPr lang="el-GR" sz="1600" b="1" dirty="0">
                <a:latin typeface="UB-Helvetica"/>
              </a:rPr>
              <a:t>ερπετοπανίδα</a:t>
            </a:r>
            <a:r>
              <a:rPr lang="el-GR" sz="1600" dirty="0">
                <a:latin typeface="UB-Helvetica"/>
              </a:rPr>
              <a:t>» και «</a:t>
            </a:r>
            <a:r>
              <a:rPr lang="el-GR" sz="1600" b="1" dirty="0">
                <a:latin typeface="UB-Helvetica"/>
              </a:rPr>
              <a:t>ερπετολογία</a:t>
            </a:r>
            <a:r>
              <a:rPr lang="el-GR" sz="1600" dirty="0">
                <a:latin typeface="UB-Helvetica"/>
              </a:rPr>
              <a:t>» οι </a:t>
            </a:r>
            <a:r>
              <a:rPr lang="el-GR" sz="1600" dirty="0" smtClean="0">
                <a:latin typeface="UB-Helvetica"/>
              </a:rPr>
              <a:t>οποίοι </a:t>
            </a:r>
            <a:r>
              <a:rPr lang="el-GR" sz="1600" dirty="0">
                <a:latin typeface="UB-Helvetica"/>
              </a:rPr>
              <a:t>αφορούν και τις δύο ομάδες</a:t>
            </a:r>
            <a:r>
              <a:rPr lang="el-GR" sz="1600" dirty="0" smtClean="0">
                <a:latin typeface="UB-Helvetica"/>
              </a:rPr>
              <a:t>.</a:t>
            </a:r>
          </a:p>
          <a:p>
            <a:r>
              <a:rPr lang="el-GR" sz="1600" dirty="0">
                <a:latin typeface="UB-Helvetica"/>
              </a:rPr>
              <a:t>Η Ομοταξία των Αμφιβίων (</a:t>
            </a:r>
            <a:r>
              <a:rPr lang="el-GR" sz="1600" b="1" dirty="0">
                <a:latin typeface="UB-Helvetica"/>
              </a:rPr>
              <a:t>Amphibia, ελλ. αμφί </a:t>
            </a:r>
            <a:r>
              <a:rPr lang="el-GR" sz="1600" b="1" dirty="0" smtClean="0">
                <a:latin typeface="UB-Helvetica"/>
              </a:rPr>
              <a:t>και βίος = ο ζων διπλή ζωή</a:t>
            </a:r>
            <a:r>
              <a:rPr lang="el-GR" sz="1600" dirty="0" smtClean="0">
                <a:latin typeface="UB-Helvetica"/>
              </a:rPr>
              <a:t>) συγκροτεί μια μονοφυλετική ομάδα </a:t>
            </a:r>
            <a:r>
              <a:rPr lang="el-GR" sz="1600" dirty="0">
                <a:latin typeface="UB-Helvetica"/>
              </a:rPr>
              <a:t>εντός της ομάδας των τετράποδων </a:t>
            </a:r>
            <a:r>
              <a:rPr lang="el-GR" sz="1600" dirty="0" smtClean="0">
                <a:latin typeface="UB-Helvetica"/>
              </a:rPr>
              <a:t>Σπονδυλοζώων </a:t>
            </a:r>
            <a:r>
              <a:rPr lang="el-GR" sz="1600" dirty="0">
                <a:latin typeface="UB-Helvetica"/>
              </a:rPr>
              <a:t>με περισσότερα από 8.000 περιγεγραμμένα </a:t>
            </a:r>
            <a:r>
              <a:rPr lang="el-GR" sz="1600" dirty="0" smtClean="0">
                <a:latin typeface="UB-Helvetica"/>
              </a:rPr>
              <a:t>είδη παγκοσμίως</a:t>
            </a:r>
            <a:r>
              <a:rPr lang="el-GR" sz="1600" dirty="0">
                <a:latin typeface="UB-Helvetica"/>
              </a:rPr>
              <a:t>.</a:t>
            </a:r>
          </a:p>
          <a:p>
            <a:r>
              <a:rPr lang="el-GR" sz="1600" dirty="0">
                <a:latin typeface="UB-Helvetica"/>
              </a:rPr>
              <a:t>Τα μέλη της Ομοταξίας χαρακτηρίζονται από </a:t>
            </a:r>
            <a:r>
              <a:rPr lang="el-GR" sz="1600" dirty="0" smtClean="0">
                <a:latin typeface="UB-Helvetica"/>
              </a:rPr>
              <a:t>την ικανότητά </a:t>
            </a:r>
            <a:r>
              <a:rPr lang="el-GR" sz="1600" dirty="0">
                <a:latin typeface="UB-Helvetica"/>
              </a:rPr>
              <a:t>τους </a:t>
            </a:r>
            <a:r>
              <a:rPr lang="el-GR" sz="1600" b="1" dirty="0">
                <a:latin typeface="UB-Helvetica"/>
              </a:rPr>
              <a:t>να εκμεταλλεύονται τόσο υδάτινα </a:t>
            </a:r>
            <a:r>
              <a:rPr lang="el-GR" sz="1600" b="1" dirty="0" smtClean="0">
                <a:latin typeface="UB-Helvetica"/>
              </a:rPr>
              <a:t>όσο και </a:t>
            </a:r>
            <a:r>
              <a:rPr lang="el-GR" sz="1600" b="1" dirty="0">
                <a:latin typeface="UB-Helvetica"/>
              </a:rPr>
              <a:t>χερσαία ενδιαιτήματα</a:t>
            </a:r>
            <a:r>
              <a:rPr lang="el-GR" sz="1600" dirty="0">
                <a:latin typeface="UB-Helvetica"/>
              </a:rPr>
              <a:t>. Έτσι, τα περισσότερα </a:t>
            </a:r>
            <a:r>
              <a:rPr lang="el-GR" sz="1600" dirty="0" smtClean="0">
                <a:latin typeface="UB-Helvetica"/>
              </a:rPr>
              <a:t>είδη εμφανίζουν </a:t>
            </a:r>
            <a:r>
              <a:rPr lang="el-GR" sz="1600" dirty="0">
                <a:latin typeface="UB-Helvetica"/>
              </a:rPr>
              <a:t>έναν διφασικό τρόπο διαβίωσης ο </a:t>
            </a:r>
            <a:r>
              <a:rPr lang="el-GR" sz="1600" dirty="0" smtClean="0">
                <a:latin typeface="UB-Helvetica"/>
              </a:rPr>
              <a:t>οποίος χαρακτηρίζεται </a:t>
            </a:r>
            <a:r>
              <a:rPr lang="el-GR" sz="1600" dirty="0">
                <a:latin typeface="UB-Helvetica"/>
              </a:rPr>
              <a:t>από ένα </a:t>
            </a:r>
            <a:r>
              <a:rPr lang="el-GR" sz="1600" b="1" dirty="0">
                <a:latin typeface="UB-Helvetica"/>
              </a:rPr>
              <a:t>υδρόβιο στάδιο </a:t>
            </a:r>
            <a:r>
              <a:rPr lang="el-GR" sz="1600" dirty="0">
                <a:latin typeface="UB-Helvetica"/>
              </a:rPr>
              <a:t>(π.χ. </a:t>
            </a:r>
            <a:r>
              <a:rPr lang="el-GR" sz="1600" dirty="0" smtClean="0">
                <a:latin typeface="UB-Helvetica"/>
              </a:rPr>
              <a:t>γυρίνος, προνύμφη</a:t>
            </a:r>
            <a:r>
              <a:rPr lang="el-GR" sz="1600" dirty="0">
                <a:latin typeface="UB-Helvetica"/>
              </a:rPr>
              <a:t>) το οποίο ακολουθείται από </a:t>
            </a:r>
            <a:r>
              <a:rPr lang="el-GR" sz="1600" dirty="0" smtClean="0">
                <a:latin typeface="UB-Helvetica"/>
              </a:rPr>
              <a:t>μεταμόρφωση σε </a:t>
            </a:r>
            <a:r>
              <a:rPr lang="el-GR" sz="1600" dirty="0">
                <a:latin typeface="UB-Helvetica"/>
              </a:rPr>
              <a:t>μια </a:t>
            </a:r>
            <a:r>
              <a:rPr lang="el-GR" sz="1600" b="1" dirty="0">
                <a:latin typeface="UB-Helvetica"/>
              </a:rPr>
              <a:t>χερσαία </a:t>
            </a:r>
            <a:r>
              <a:rPr lang="el-GR" sz="1600" b="1" dirty="0" smtClean="0">
                <a:latin typeface="UB-Helvetica"/>
              </a:rPr>
              <a:t>μορφή</a:t>
            </a:r>
            <a:r>
              <a:rPr lang="el-GR" sz="1600" dirty="0" smtClean="0">
                <a:latin typeface="UB-Helvetica"/>
              </a:rPr>
              <a:t>.</a:t>
            </a:r>
          </a:p>
          <a:p>
            <a:r>
              <a:rPr lang="el-GR" sz="1600" dirty="0">
                <a:latin typeface="UB-Helvetica"/>
              </a:rPr>
              <a:t>Κ</a:t>
            </a:r>
            <a:r>
              <a:rPr lang="el-GR" sz="1600" dirty="0" smtClean="0">
                <a:latin typeface="UB-Helvetica"/>
              </a:rPr>
              <a:t>άποια </a:t>
            </a:r>
            <a:r>
              <a:rPr lang="el-GR" sz="1600" dirty="0">
                <a:latin typeface="UB-Helvetica"/>
              </a:rPr>
              <a:t>είδη είναι </a:t>
            </a:r>
            <a:r>
              <a:rPr lang="el-GR" sz="1600" dirty="0" smtClean="0">
                <a:latin typeface="UB-Helvetica"/>
              </a:rPr>
              <a:t>αποκλειστικά </a:t>
            </a:r>
            <a:r>
              <a:rPr lang="el-GR" sz="1600" dirty="0">
                <a:latin typeface="UB-Helvetica"/>
              </a:rPr>
              <a:t>χερσόβια ενώ άλλα ακολουθούν έναν </a:t>
            </a:r>
            <a:r>
              <a:rPr lang="el-GR" sz="1600" dirty="0" smtClean="0">
                <a:latin typeface="UB-Helvetica"/>
              </a:rPr>
              <a:t>πλήρως </a:t>
            </a:r>
            <a:r>
              <a:rPr lang="el-GR" sz="1600" dirty="0">
                <a:latin typeface="UB-Helvetica"/>
              </a:rPr>
              <a:t>υδάτινο κύκλο ζωής.</a:t>
            </a:r>
          </a:p>
          <a:p>
            <a:r>
              <a:rPr lang="el-GR" sz="1600" dirty="0">
                <a:latin typeface="UB-Helvetica"/>
              </a:rPr>
              <a:t>Η εξελικτική και φυλογενετική ιστορία των </a:t>
            </a:r>
            <a:r>
              <a:rPr lang="el-GR" sz="1600" dirty="0" smtClean="0">
                <a:latin typeface="UB-Helvetica"/>
              </a:rPr>
              <a:t>Αμφιβίων </a:t>
            </a:r>
            <a:r>
              <a:rPr lang="el-GR" sz="1600" dirty="0">
                <a:latin typeface="UB-Helvetica"/>
              </a:rPr>
              <a:t>εκτείνεται περίπου </a:t>
            </a:r>
            <a:r>
              <a:rPr lang="el-GR" sz="1600" b="1" dirty="0">
                <a:latin typeface="UB-Helvetica"/>
              </a:rPr>
              <a:t>365 εκατομμύρια χρόνια </a:t>
            </a:r>
            <a:r>
              <a:rPr lang="el-GR" sz="1600" b="1" dirty="0" smtClean="0">
                <a:latin typeface="UB-Helvetica"/>
              </a:rPr>
              <a:t>πίσω στο </a:t>
            </a:r>
            <a:r>
              <a:rPr lang="el-GR" sz="1600" b="1" dirty="0">
                <a:latin typeface="UB-Helvetica"/>
              </a:rPr>
              <a:t>χρόνο</a:t>
            </a:r>
            <a:r>
              <a:rPr lang="el-GR" sz="1600" dirty="0">
                <a:latin typeface="UB-Helvetica"/>
              </a:rPr>
              <a:t>. Τα Αμφίβια εξελίχθηκαν είτε από </a:t>
            </a:r>
            <a:r>
              <a:rPr lang="el-GR" sz="1600" dirty="0" smtClean="0">
                <a:latin typeface="UB-Helvetica"/>
              </a:rPr>
              <a:t>Σαρκοπτερύγιους </a:t>
            </a:r>
            <a:r>
              <a:rPr lang="el-GR" sz="1600" dirty="0">
                <a:latin typeface="UB-Helvetica"/>
              </a:rPr>
              <a:t>είτε από Δίπνοους προγονικούς </a:t>
            </a:r>
            <a:r>
              <a:rPr lang="el-GR" sz="1600" dirty="0" smtClean="0">
                <a:latin typeface="UB-Helvetica"/>
              </a:rPr>
              <a:t>Ιχθύες, κατά </a:t>
            </a:r>
            <a:r>
              <a:rPr lang="el-GR" sz="1600" dirty="0">
                <a:latin typeface="UB-Helvetica"/>
              </a:rPr>
              <a:t>την κατώτερη Δεβόνιο περίοδο του </a:t>
            </a:r>
            <a:r>
              <a:rPr lang="el-GR" sz="1600" dirty="0" smtClean="0">
                <a:latin typeface="UB-Helvetica"/>
              </a:rPr>
              <a:t>Παλαιοζωικού </a:t>
            </a:r>
            <a:r>
              <a:rPr lang="el-GR" sz="1600" dirty="0">
                <a:latin typeface="UB-Helvetica"/>
              </a:rPr>
              <a:t>αιώνα, και αντιπροσωπεύουν ένα μεταβατικό </a:t>
            </a:r>
            <a:r>
              <a:rPr lang="el-GR" sz="1600" dirty="0" smtClean="0">
                <a:latin typeface="UB-Helvetica"/>
              </a:rPr>
              <a:t>βήμα </a:t>
            </a:r>
            <a:r>
              <a:rPr lang="el-GR" sz="1600" dirty="0">
                <a:latin typeface="UB-Helvetica"/>
              </a:rPr>
              <a:t>στην εξέλιξη των τετραπόδων κατά τη </a:t>
            </a:r>
            <a:r>
              <a:rPr lang="el-GR" sz="1600" dirty="0" smtClean="0">
                <a:latin typeface="UB-Helvetica"/>
              </a:rPr>
              <a:t>μετάβαση από </a:t>
            </a:r>
            <a:r>
              <a:rPr lang="el-GR" sz="1600" dirty="0">
                <a:latin typeface="UB-Helvetica"/>
              </a:rPr>
              <a:t>το υδάτινο μέσο στην </a:t>
            </a:r>
            <a:r>
              <a:rPr lang="el-GR" sz="1600" dirty="0" smtClean="0">
                <a:latin typeface="UB-Helvetica"/>
              </a:rPr>
              <a:t>χέρσο. Έκτοτε</a:t>
            </a:r>
            <a:r>
              <a:rPr lang="el-GR" sz="1600" dirty="0">
                <a:latin typeface="UB-Helvetica"/>
              </a:rPr>
              <a:t>, τα Αμφίβια διαμορφώθηκαν υπό την </a:t>
            </a:r>
            <a:r>
              <a:rPr lang="el-GR" sz="1600" b="1" dirty="0">
                <a:latin typeface="UB-Helvetica"/>
              </a:rPr>
              <a:t>επίδραση </a:t>
            </a:r>
            <a:r>
              <a:rPr lang="el-GR" sz="1600" b="1" dirty="0" smtClean="0">
                <a:latin typeface="UB-Helvetica"/>
              </a:rPr>
              <a:t>ποικίλων </a:t>
            </a:r>
            <a:r>
              <a:rPr lang="el-GR" sz="1600" b="1" dirty="0">
                <a:latin typeface="UB-Helvetica"/>
              </a:rPr>
              <a:t>επιλεκτικών πιέσεων </a:t>
            </a:r>
            <a:r>
              <a:rPr lang="el-GR" sz="1600" dirty="0">
                <a:latin typeface="UB-Helvetica"/>
              </a:rPr>
              <a:t>διαφοροποιούμενα σε </a:t>
            </a:r>
            <a:r>
              <a:rPr lang="el-GR" sz="1600" dirty="0" smtClean="0">
                <a:latin typeface="UB-Helvetica"/>
              </a:rPr>
              <a:t>διακριτές </a:t>
            </a:r>
            <a:r>
              <a:rPr lang="el-GR" sz="1600" dirty="0">
                <a:latin typeface="UB-Helvetica"/>
              </a:rPr>
              <a:t>και χαρακτηριστικές σωματικές μορφές </a:t>
            </a:r>
            <a:r>
              <a:rPr lang="el-GR" sz="1600" dirty="0" smtClean="0">
                <a:latin typeface="UB-Helvetica"/>
              </a:rPr>
              <a:t>και ιστορίες </a:t>
            </a:r>
            <a:r>
              <a:rPr lang="el-GR" sz="1600" dirty="0">
                <a:latin typeface="UB-Helvetica"/>
              </a:rPr>
              <a:t>ζωής.</a:t>
            </a:r>
            <a:endParaRPr lang="el-GR" sz="1600" dirty="0">
              <a:latin typeface="UB-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265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197768" y="192097"/>
            <a:ext cx="8892480" cy="332656"/>
          </a:xfrm>
        </p:spPr>
        <p:txBody>
          <a:bodyPr/>
          <a:lstStyle/>
          <a:p>
            <a:pPr algn="ctr"/>
            <a:r>
              <a:rPr lang="el-GR" sz="1600" dirty="0" smtClean="0">
                <a:latin typeface="Tahoma" pitchFamily="34" charset="0"/>
                <a:cs typeface="Tahoma" pitchFamily="34" charset="0"/>
              </a:rPr>
              <a:t>Διακυμάνσεις στη βιοποικιλότητα ανά γεωλογική περίοδο:                                               Η εμφάνιση των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ρπετών και Αμφιβίων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4860032" y="692696"/>
            <a:ext cx="4127376" cy="4267200"/>
          </a:xfrm>
        </p:spPr>
        <p:txBody>
          <a:bodyPr/>
          <a:lstStyle/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Έκρηξη βιοποικιλότητας στην περίοδο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Καμβρίου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(πριν από 550 εκ χρόνια), η οποία δε συνεχίστηκε και σε άλλη γεωλογική περίοδο</a:t>
            </a:r>
          </a:p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Υπήρχαν σχετικά λίγα είδη κατά τη διάρκεια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Παλαιοζωικού 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στις αρχές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Μεσοζωικού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 αιώνα (αν και οι απόψεις διίστανται)</a:t>
            </a:r>
          </a:p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Στο τέλος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Τριτογενούς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στην αρχή του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Τεταρτογενούς 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(Πλειστόκαινο) κορυφώθηκε η αύξηση της βιοποικιλότητας, με την παρουσία περισσότερων ειδών και ανώτερων ταξινομικών ομάδων πανίδας και χλωρίδας (χερσαίων και θαλάσσιων ζωικών και φυτικών οργανισμών), από οποιαδήποτε άλλη περίοδο στο παρελθόν</a:t>
            </a:r>
          </a:p>
          <a:p>
            <a:r>
              <a:rPr lang="el-GR" sz="1600" dirty="0" smtClean="0">
                <a:latin typeface="Tahoma" pitchFamily="34" charset="0"/>
                <a:cs typeface="Tahoma" pitchFamily="34" charset="0"/>
              </a:rPr>
              <a:t>Σήμερα ζούμε στο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Τεταρτογενές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, εποχή που χαρακτηρίζεται από μείωση της βιοποικιλότητας, η οποία σχετίζεται με τις αλλαγές του κλίματος και με την ολοένα αυξανόμενη και περισσότερο πολύπλοκη ανθρώπινη δραστηριότητα </a:t>
            </a:r>
          </a:p>
          <a:p>
            <a:endParaRPr lang="el-GR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www.detectingdesign.com/images/FossilRecord/Time%20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7244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755576" y="4005064"/>
            <a:ext cx="388843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401" t="44400" r="35825" b="27600"/>
          <a:stretch/>
        </p:blipFill>
        <p:spPr>
          <a:xfrm>
            <a:off x="1619672" y="188640"/>
            <a:ext cx="6487921" cy="381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79" y="4005064"/>
            <a:ext cx="64159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Ichthyostega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 πρώιμο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Αμφίβιο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Απολιθώματα αυτού του πρώιμου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Αμφιβίου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ανακαλύφθηκαν στην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ανατολική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Γροιλανδία σε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αποθέσεις της ανώτερης Δεβονίου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Το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ανακατασκευασμένο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δείγμα έχει συνολικό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μήκος περί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εκ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Οι χερσαίες προσαρμογές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έγκεινται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στην ύπαρξη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ισχυρής θωρακικής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πυελικής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ζώνης και άκρων που ενδέχεται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να υποβοηθούσαν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ώθηση του σώματος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πάνω από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έδαφος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Η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παρουσία ισχυρών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γνάθων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υποδηλώνει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πως το είδος θήρευε σε ρηχά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νερά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ίσως πλησίον της ακτογραμμής. Στους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υπόλοιπους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χαρακτήρες περιλαμβάνεται ένα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κρανίο παρόμοιας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δομής με εκείνο των αρχαίων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Σαρκοπτερύγιων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Ιχθύων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καθώς και η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πτερυγιόμορφη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ουρά.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Αξιοσημείωτη είναι η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παρουσία </a:t>
            </a:r>
            <a:r>
              <a:rPr lang="el-G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οστέινων </a:t>
            </a:r>
            <a:r>
              <a:rPr lang="el-G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ακτίνων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ραχιαία πλευρά των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σπονδυλικών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ακάνθων οι οποίες υποστήριζαν το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ουραίο πτερύγιο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Το πρότυπο αυτό προσομοιάζει τη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δομή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ραχιαίων πτερυγίων των ψαριών και δεν συναντάται σε κανένα άλλο τετράποδο. Η διάταξη των οστέινων τμημάτων στο απομακρυσμένο </a:t>
            </a:r>
            <a:r>
              <a:rPr lang="el-G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του </a:t>
            </a:r>
            <a:r>
              <a:rPr lang="el-G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πρόσθιου σκέλους παραμένει άγνωστη. (Από Ζωολογία Miller Εικόνα 19.2).</a:t>
            </a:r>
          </a:p>
        </p:txBody>
      </p:sp>
    </p:spTree>
    <p:extLst>
      <p:ext uri="{BB962C8B-B14F-4D97-AF65-F5344CB8AC3E}">
        <p14:creationId xmlns:p14="http://schemas.microsoft.com/office/powerpoint/2010/main" val="402714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el-GR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Ομοταξία των 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Αμφιβίων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(βασικά χαρακτηριστικά Ι)</a:t>
            </a:r>
            <a:endParaRPr lang="el-GR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508512"/>
            <a:ext cx="7884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αρτίγονα Αμφίβια έχουν διαφοροποιηθεί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τρεις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Τάξεις με διακριτά ανατομικά χαρακτηριστικά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βάτραχοι και οι φρύνοι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Τάξη Άνουρα, Anura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στερούνται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ουράς και φέρουν δύο ζεύγη άκρων, εκ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οποίων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οπίσθια είναι συχνά επιμηκυμένα και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τροποποιημένα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άλματα (Εικόνα 13.2). </a:t>
            </a:r>
            <a:endParaRPr lang="el-G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 </a:t>
            </a:r>
            <a:r>
              <a:rPr lang="el-G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καικίλια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Τάξη Γυμνοφίονα, Gymnophiona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είναι άποδα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σκωληκόμορφα και προσαρμοσμένα σε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έναν σκαπτικό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τρόπο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διαβίωσης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τρίτωνες </a:t>
            </a:r>
            <a:r>
              <a:rPr lang="el-G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οι σαλαμάνδρες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Τάξη Ουρόδηλα, Caudata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φέρουν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καλά ανεπτυγμένη ουρά και δύο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ζεύγη βαδιστικών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άκρων παρόμοιου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μεγέθους.</a:t>
            </a:r>
            <a:endParaRPr lang="el-G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Άνουρα εμφανίζουν τη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μεγαλύτερη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εξάπλωση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στις περισσότερες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βιογεωγραφικές περιοχές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την υψηλότερη ποικιλότητα στην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ανατολική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νεοτροπική και αφροτροπική περιοχή. </a:t>
            </a:r>
            <a:endParaRPr lang="el-G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διαφοροποίηση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των Ουρόδηλων είναι προεξέχουσα στη </a:t>
            </a:r>
            <a:r>
              <a:rPr lang="el-G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νεαρκτική 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νεοτροπική περιοχή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ενώ τα καικίλια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περιορίζονται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τροπικά και υγρά βιόματα, με κύρια 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διαφοροποίηση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νεοτροπική και ανατολική περιοχή</a:t>
            </a:r>
            <a:r>
              <a:rPr lang="el-G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933056"/>
            <a:ext cx="4167592" cy="28436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0603" y="626892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900" dirty="0">
                <a:latin typeface="UB-HelveticaCond"/>
              </a:rPr>
              <a:t>Γυμνοφίονο. Το ροδοκέφαλο καικίλιο (</a:t>
            </a:r>
            <a:r>
              <a:rPr lang="en-US" sz="900" i="1" dirty="0" err="1">
                <a:latin typeface="UB-HelveticaCond-Italic"/>
              </a:rPr>
              <a:t>Herpele</a:t>
            </a:r>
            <a:r>
              <a:rPr lang="en-US" sz="900" i="1" dirty="0">
                <a:latin typeface="UB-HelveticaCond-Italic"/>
              </a:rPr>
              <a:t> </a:t>
            </a:r>
            <a:r>
              <a:rPr lang="en-US" sz="900" i="1" dirty="0" err="1">
                <a:latin typeface="UB-HelveticaCond-Italic"/>
              </a:rPr>
              <a:t>multiplicata</a:t>
            </a:r>
            <a:r>
              <a:rPr lang="en-US" sz="900" dirty="0">
                <a:latin typeface="UB-HelveticaCond"/>
              </a:rPr>
              <a:t>),</a:t>
            </a:r>
          </a:p>
          <a:p>
            <a:r>
              <a:rPr lang="el-GR" sz="900" dirty="0">
                <a:latin typeface="UB-HelveticaCond"/>
              </a:rPr>
              <a:t>αυτόχθονο της δυτικής Αφρικής. (Εικόνα 17.4Β από Hickman et al</a:t>
            </a:r>
          </a:p>
          <a:p>
            <a:r>
              <a:rPr lang="el-GR" sz="900" dirty="0">
                <a:latin typeface="UB-HelveticaCond"/>
              </a:rPr>
              <a:t>2020, Ζωική Ποικολότητα, Εκδόσεις Broken Hill Ltd.).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20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928"/>
            <a:ext cx="9144000" cy="4672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86" y="5765072"/>
            <a:ext cx="9128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>
                <a:latin typeface="UB-HelveticaCond"/>
              </a:rPr>
              <a:t>Συνάθροιση ενήλικων Σαλαμανδρών (</a:t>
            </a:r>
            <a:r>
              <a:rPr lang="el-GR" sz="900" i="1" dirty="0">
                <a:latin typeface="UB-HelveticaCond-Italic"/>
              </a:rPr>
              <a:t>Salamandra salamandra</a:t>
            </a:r>
            <a:r>
              <a:rPr lang="el-GR" sz="900" dirty="0">
                <a:latin typeface="UB-HelveticaCond"/>
              </a:rPr>
              <a:t>). Χαρακτηριστικό γνώρισμα των Ουρόδηλων Αμφιβίων είναι η καλά ανε-</a:t>
            </a:r>
          </a:p>
          <a:p>
            <a:r>
              <a:rPr lang="el-GR" sz="900" dirty="0">
                <a:latin typeface="UB-HelveticaCond"/>
              </a:rPr>
              <a:t>πτυγμένη ουρά και τα τέσσερα σχεδόν ισομεγέθη βαδιστικά άκρα (φωτ. Κ. Σωτηρόπουλος).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0542011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8763</TotalTime>
  <Words>1320</Words>
  <Application>Microsoft Office PowerPoint</Application>
  <PresentationFormat>On-screen Show (4:3)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Tahoma</vt:lpstr>
      <vt:lpstr>UB-Helvetica</vt:lpstr>
      <vt:lpstr>UB-HelveticaCond</vt:lpstr>
      <vt:lpstr>UB-HelveticaCond-Italic</vt:lpstr>
      <vt:lpstr>Wingdings 2</vt:lpstr>
      <vt:lpstr>Προσαρμοσμένη σχεδίαση</vt:lpstr>
      <vt:lpstr>1_Προσαρμοσμένη σχεδίαση</vt:lpstr>
      <vt:lpstr>Θέμα του Office</vt:lpstr>
      <vt:lpstr>Μάθημα: Βιολογία και Διαχείριση Άγριας Πανίδας Θεματική ενότητα: Τα Αμφίβια</vt:lpstr>
      <vt:lpstr>PowerPoint Presentation</vt:lpstr>
      <vt:lpstr>PowerPoint Presentation</vt:lpstr>
      <vt:lpstr>Βιβλιογραφία για τα Αμφίβια</vt:lpstr>
      <vt:lpstr>Το προφιλ των ΑΜΦΙΒΙΩΝ στην Ελλάδα</vt:lpstr>
      <vt:lpstr>Διακυμάνσεις στη βιοποικιλότητα ανά γεωλογική περίοδο:                                               Η εμφάνιση των Eρπετών και Αμφιβίων</vt:lpstr>
      <vt:lpstr>PowerPoint Presentation</vt:lpstr>
      <vt:lpstr>Ομοταξία των Αμφιβίων (βασικά χαρακτηριστικά Ι)</vt:lpstr>
      <vt:lpstr>PowerPoint Presentation</vt:lpstr>
      <vt:lpstr>PowerPoint Presentation</vt:lpstr>
      <vt:lpstr>Ομοταξία των Αμφιβίων (βασικά χαρακτηριστικά Ι)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χρήση του θαλάσσιου χώρου και το μεταναστευτικό πρότυπο των Αρτέμηδων</dc:title>
  <dc:creator>Γιώργος Καρρής</dc:creator>
  <cp:lastModifiedBy>user</cp:lastModifiedBy>
  <cp:revision>565</cp:revision>
  <dcterms:modified xsi:type="dcterms:W3CDTF">2026-05-25T21:09:10Z</dcterms:modified>
</cp:coreProperties>
</file>