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57" r:id="rId4"/>
    <p:sldId id="258" r:id="rId5"/>
    <p:sldId id="259" r:id="rId6"/>
    <p:sldId id="272" r:id="rId7"/>
    <p:sldId id="260" r:id="rId8"/>
    <p:sldId id="273" r:id="rId9"/>
    <p:sldId id="274" r:id="rId10"/>
    <p:sldId id="275" r:id="rId11"/>
    <p:sldId id="276" r:id="rId12"/>
    <p:sldId id="261" r:id="rId13"/>
    <p:sldId id="262" r:id="rId14"/>
    <p:sldId id="263" r:id="rId15"/>
    <p:sldId id="277" r:id="rId16"/>
    <p:sldId id="264" r:id="rId17"/>
    <p:sldId id="265" r:id="rId18"/>
    <p:sldId id="278" r:id="rId19"/>
    <p:sldId id="266" r:id="rId20"/>
    <p:sldId id="279" r:id="rId21"/>
    <p:sldId id="267" r:id="rId22"/>
    <p:sldId id="268" r:id="rId23"/>
    <p:sldId id="280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100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6000" b="1" dirty="0"/>
              <a:t>ΕΠΙΧΕΙΡΗΜΑΤΙΚΟΤΗΤΑ</a:t>
            </a:r>
            <a:br>
              <a:rPr lang="el-GR" sz="6000" b="1" dirty="0"/>
            </a:br>
            <a:r>
              <a:rPr lang="el-GR" sz="2200" b="1" dirty="0">
                <a:solidFill>
                  <a:schemeClr val="bg1">
                    <a:lumMod val="65000"/>
                  </a:schemeClr>
                </a:solidFill>
              </a:rPr>
              <a:t>ΚΟΙΝΩΝΙΑ, ΨΗΦΙΑΚΟ ΠΕΡΙΒΑΛΛΟΝ, ΔΙΟΙΚΗΣΗ, ΤΟΥΡΙΣΜΟΣ</a:t>
            </a:r>
            <a:endParaRPr sz="22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21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Ομαδικός Επιχειρηματίας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28343" cy="26992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dirty="0"/>
              <a:t>Επίσης, ομάδες που αποτελούνται από μέλη με υψηλή συναισθηματική νοημοσύνη και αναπτυγμένες κοινωνικές δεξιότητες επιτυγχάνουν υψηλότερα επίπεδα απόδοσης και καινοτομίας.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Ικανότητα ενεργητικής ακρόασης </a:t>
            </a:r>
          </a:p>
          <a:p>
            <a:r>
              <a:rPr lang="el-GR" dirty="0"/>
              <a:t>Επίλυση συγκρούσεων 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2513" y="4026195"/>
            <a:ext cx="3746314" cy="250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31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Ομαδικός Επιχειρηματίας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478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l-GR" sz="2400" dirty="0"/>
              <a:t>Ο ομαδικός επιχειρηματίας λειτουργεί συχνά ως «facilitator», γεφυρώνοντας διαφορές, ενθαρρύνοντας τη συμμετοχή όλων και μετατρέποντας τις διαφωνίες σε ευκαιρίες μάθησης και εξέλιξης. </a:t>
            </a:r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l-GR" sz="2400" dirty="0"/>
              <a:t>Ωστόσο, η ετερογένεια των προσωπικοτήτων αλλά και των υποβάθρων των μελών της ομάδας είναι ιδιαιτέρως σημαντική για την επιτυχία του ομαδικού επιχειρηματικού έργου.</a:t>
            </a:r>
          </a:p>
        </p:txBody>
      </p:sp>
    </p:spTree>
    <p:extLst>
      <p:ext uri="{BB962C8B-B14F-4D97-AF65-F5344CB8AC3E}">
        <p14:creationId xmlns:p14="http://schemas.microsoft.com/office/powerpoint/2010/main" val="1440495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Ετερογένεια στις Ομάδες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18185" cy="4571999"/>
          </a:xfrm>
        </p:spPr>
        <p:txBody>
          <a:bodyPr>
            <a:normAutofit fontScale="77500" lnSpcReduction="20000"/>
          </a:bodyPr>
          <a:lstStyle/>
          <a:p>
            <a:r>
              <a:rPr dirty="0" err="1"/>
              <a:t>Ποικιλομορφί</a:t>
            </a:r>
            <a:r>
              <a:rPr dirty="0"/>
              <a:t>α επαγγελματικών και πολιτισμικών χαρακτηριστικών</a:t>
            </a:r>
          </a:p>
          <a:p>
            <a:endParaRPr lang="el-GR" dirty="0"/>
          </a:p>
          <a:p>
            <a:r>
              <a:rPr dirty="0" err="1"/>
              <a:t>Ενίσχυση</a:t>
            </a:r>
            <a:r>
              <a:rPr dirty="0"/>
              <a:t> κα</a:t>
            </a:r>
            <a:r>
              <a:rPr dirty="0" err="1"/>
              <a:t>ινοτομί</a:t>
            </a:r>
            <a:r>
              <a:rPr dirty="0"/>
              <a:t>ας και δημιουργικότητας</a:t>
            </a:r>
          </a:p>
          <a:p>
            <a:endParaRPr lang="el-GR" dirty="0"/>
          </a:p>
          <a:p>
            <a:r>
              <a:rPr dirty="0" err="1"/>
              <a:t>Κίνδυνος</a:t>
            </a:r>
            <a:r>
              <a:rPr dirty="0"/>
              <a:t> </a:t>
            </a:r>
            <a:r>
              <a:rPr dirty="0" err="1"/>
              <a:t>συγκρούσεων</a:t>
            </a:r>
            <a:r>
              <a:rPr dirty="0"/>
              <a:t> </a:t>
            </a:r>
            <a:r>
              <a:rPr dirty="0" err="1"/>
              <a:t>χωρίς</a:t>
            </a:r>
            <a:r>
              <a:rPr dirty="0"/>
              <a:t> </a:t>
            </a:r>
            <a:r>
              <a:rPr dirty="0" err="1"/>
              <a:t>σωστή</a:t>
            </a:r>
            <a:r>
              <a:rPr dirty="0"/>
              <a:t> </a:t>
            </a:r>
            <a:r>
              <a:rPr dirty="0" err="1"/>
              <a:t>δι</a:t>
            </a:r>
            <a:r>
              <a:rPr dirty="0"/>
              <a:t>αχείριση</a:t>
            </a:r>
          </a:p>
          <a:p>
            <a:endParaRPr lang="el-GR" dirty="0"/>
          </a:p>
          <a:p>
            <a:r>
              <a:rPr dirty="0" err="1"/>
              <a:t>Ανάγκη</a:t>
            </a:r>
            <a:r>
              <a:rPr dirty="0"/>
              <a:t> </a:t>
            </a:r>
            <a:r>
              <a:rPr dirty="0" err="1"/>
              <a:t>γι</a:t>
            </a:r>
            <a:r>
              <a:rPr dirty="0"/>
              <a:t>α σαφείς διαδικασίες και εμπιστοσύνη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385" y="3674818"/>
            <a:ext cx="3730602" cy="249738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Ψηφιακό Περιβάλλον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284177" cy="4525963"/>
          </a:xfrm>
        </p:spPr>
        <p:txBody>
          <a:bodyPr>
            <a:normAutofit fontScale="92500" lnSpcReduction="10000"/>
          </a:bodyPr>
          <a:lstStyle/>
          <a:p>
            <a:r>
              <a:rPr dirty="0" err="1"/>
              <a:t>Ρόλος</a:t>
            </a:r>
            <a:r>
              <a:rPr dirty="0"/>
              <a:t> </a:t>
            </a:r>
            <a:r>
              <a:rPr dirty="0" err="1"/>
              <a:t>ψηφι</a:t>
            </a:r>
            <a:r>
              <a:rPr dirty="0"/>
              <a:t>ακών εργαλείων: cloud, τηλεδιασκέψεις, συνεργατικές πλατφόρμες</a:t>
            </a:r>
          </a:p>
          <a:p>
            <a:endParaRPr lang="el-GR" dirty="0"/>
          </a:p>
          <a:p>
            <a:r>
              <a:rPr dirty="0" err="1"/>
              <a:t>Ενίσχυση</a:t>
            </a:r>
            <a:r>
              <a:rPr dirty="0"/>
              <a:t> </a:t>
            </a:r>
            <a:r>
              <a:rPr dirty="0" err="1"/>
              <a:t>διεθνούς</a:t>
            </a:r>
            <a:r>
              <a:rPr dirty="0"/>
              <a:t> </a:t>
            </a:r>
            <a:r>
              <a:rPr dirty="0" err="1"/>
              <a:t>συνεργ</a:t>
            </a:r>
            <a:r>
              <a:rPr dirty="0"/>
              <a:t>ασίας</a:t>
            </a:r>
          </a:p>
          <a:p>
            <a:endParaRPr lang="el-GR" dirty="0"/>
          </a:p>
          <a:p>
            <a:r>
              <a:rPr dirty="0" err="1"/>
              <a:t>Προκλήσεις</a:t>
            </a:r>
            <a:r>
              <a:rPr dirty="0"/>
              <a:t>: </a:t>
            </a:r>
            <a:r>
              <a:rPr dirty="0" err="1"/>
              <a:t>ψηφι</a:t>
            </a:r>
            <a:r>
              <a:rPr dirty="0"/>
              <a:t>ακή κόπωση, ανάγκη soft skills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071" y="3534508"/>
            <a:ext cx="2760729" cy="274722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Σύγχρονα Χρηματοδοτικά Μοντέλα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/>
          </a:p>
          <a:p>
            <a:r>
              <a:t>Bootstrapping – αυτοχρηματοδότηση</a:t>
            </a:r>
          </a:p>
          <a:p>
            <a:r>
              <a:t>Friends, Family &amp; Fools (FFF)</a:t>
            </a:r>
          </a:p>
          <a:p>
            <a:r>
              <a:t>Business Angels</a:t>
            </a:r>
          </a:p>
          <a:p>
            <a:r>
              <a:t>Venture Capital</a:t>
            </a:r>
          </a:p>
          <a:p>
            <a:r>
              <a:t>Crowdfunding</a:t>
            </a:r>
          </a:p>
          <a:p>
            <a:r>
              <a:t>Accelerators &amp; Incubators</a:t>
            </a:r>
          </a:p>
          <a:p>
            <a:r>
              <a:t>Κρατικά/Ευρωπαϊκά προγράμματα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Σύγχρονα Χρηματοδοτικά Μοντέλα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456" y="1504212"/>
            <a:ext cx="6759087" cy="483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34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Πλεονεκτήματα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Συμ</a:t>
            </a:r>
            <a:r>
              <a:rPr dirty="0"/>
              <a:t>πληρωματικές δεξιότητες και συλλογική μάθηση</a:t>
            </a:r>
          </a:p>
          <a:p>
            <a:r>
              <a:rPr dirty="0" err="1"/>
              <a:t>Μείωση</a:t>
            </a:r>
            <a:r>
              <a:rPr dirty="0"/>
              <a:t> α</a:t>
            </a:r>
            <a:r>
              <a:rPr dirty="0" err="1"/>
              <a:t>τομικού</a:t>
            </a:r>
            <a:r>
              <a:rPr dirty="0"/>
              <a:t> </a:t>
            </a:r>
            <a:r>
              <a:rPr dirty="0" err="1"/>
              <a:t>ρίσκου</a:t>
            </a:r>
            <a:endParaRPr dirty="0"/>
          </a:p>
          <a:p>
            <a:r>
              <a:rPr dirty="0" err="1"/>
              <a:t>Ενίσχυση</a:t>
            </a:r>
            <a:r>
              <a:rPr dirty="0"/>
              <a:t> </a:t>
            </a:r>
            <a:r>
              <a:rPr dirty="0" err="1"/>
              <a:t>δημιουργικότητ</a:t>
            </a:r>
            <a:r>
              <a:rPr dirty="0"/>
              <a:t>ας και καινοτομίας</a:t>
            </a:r>
          </a:p>
          <a:p>
            <a:r>
              <a:rPr dirty="0"/>
              <a:t>Τα</a:t>
            </a:r>
            <a:r>
              <a:rPr dirty="0" err="1"/>
              <a:t>χύτερη</a:t>
            </a:r>
            <a:r>
              <a:rPr dirty="0"/>
              <a:t> α</a:t>
            </a:r>
            <a:r>
              <a:rPr dirty="0" err="1"/>
              <a:t>νά</a:t>
            </a:r>
            <a:r>
              <a:rPr dirty="0"/>
              <a:t>πτυξη και προσαρμοστικότητα</a:t>
            </a:r>
          </a:p>
          <a:p>
            <a:r>
              <a:rPr dirty="0"/>
              <a:t>Κα</a:t>
            </a:r>
            <a:r>
              <a:rPr dirty="0" err="1"/>
              <a:t>λύτερη</a:t>
            </a:r>
            <a:r>
              <a:rPr dirty="0"/>
              <a:t> </a:t>
            </a:r>
            <a:r>
              <a:rPr dirty="0" err="1"/>
              <a:t>δι</a:t>
            </a:r>
            <a:r>
              <a:rPr dirty="0"/>
              <a:t>αχείριση κρίσεων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Μειονεκτήματα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7860322" cy="4343399"/>
          </a:xfrm>
        </p:spPr>
        <p:txBody>
          <a:bodyPr>
            <a:normAutofit/>
          </a:bodyPr>
          <a:lstStyle/>
          <a:p>
            <a:endParaRPr dirty="0"/>
          </a:p>
          <a:p>
            <a:r>
              <a:rPr dirty="0" err="1"/>
              <a:t>Συγκρούσεις</a:t>
            </a:r>
            <a:r>
              <a:rPr dirty="0"/>
              <a:t> και </a:t>
            </a:r>
            <a:r>
              <a:rPr dirty="0" err="1"/>
              <a:t>εσωτερικές</a:t>
            </a:r>
            <a:r>
              <a:rPr dirty="0"/>
              <a:t> </a:t>
            </a:r>
            <a:r>
              <a:rPr dirty="0" err="1"/>
              <a:t>εντάσεις</a:t>
            </a:r>
            <a:endParaRPr dirty="0"/>
          </a:p>
          <a:p>
            <a:r>
              <a:rPr dirty="0" err="1"/>
              <a:t>Προσω</a:t>
            </a:r>
            <a:r>
              <a:rPr dirty="0"/>
              <a:t>πικά συμφέροντα και εγωισμός</a:t>
            </a:r>
          </a:p>
          <a:p>
            <a:r>
              <a:rPr dirty="0" err="1"/>
              <a:t>Δυσκολί</a:t>
            </a:r>
            <a:r>
              <a:rPr dirty="0"/>
              <a:t>α καταμερισμού ρόλων</a:t>
            </a:r>
          </a:p>
          <a:p>
            <a:r>
              <a:rPr dirty="0" err="1"/>
              <a:t>Αυξημένο</a:t>
            </a:r>
            <a:r>
              <a:rPr dirty="0"/>
              <a:t> </a:t>
            </a:r>
            <a:r>
              <a:rPr dirty="0" err="1"/>
              <a:t>άγχος</a:t>
            </a:r>
            <a:r>
              <a:rPr dirty="0"/>
              <a:t> </a:t>
            </a:r>
            <a:endParaRPr lang="el-GR" dirty="0"/>
          </a:p>
          <a:p>
            <a:r>
              <a:rPr lang="el-GR" dirty="0"/>
              <a:t>Π</a:t>
            </a:r>
            <a:r>
              <a:rPr dirty="0" err="1"/>
              <a:t>οσοστά</a:t>
            </a:r>
            <a:r>
              <a:rPr dirty="0"/>
              <a:t> απ</a:t>
            </a:r>
            <a:r>
              <a:rPr dirty="0" err="1"/>
              <a:t>οτυχί</a:t>
            </a:r>
            <a:r>
              <a:rPr dirty="0"/>
              <a:t>ας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Πλεονεκτήματα &amp; </a:t>
            </a:r>
            <a:r>
              <a:rPr dirty="0" err="1"/>
              <a:t>Μειονεκτήμ</a:t>
            </a:r>
            <a:r>
              <a:rPr dirty="0"/>
              <a:t>ατα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12" y="1809750"/>
            <a:ext cx="7953375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0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Μοντέλο SOAR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Strengths – </a:t>
            </a:r>
            <a:r>
              <a:rPr dirty="0" err="1"/>
              <a:t>Δυνάμεις</a:t>
            </a:r>
            <a:endParaRPr dirty="0"/>
          </a:p>
          <a:p>
            <a:r>
              <a:rPr dirty="0"/>
              <a:t>Opportunities – </a:t>
            </a:r>
            <a:r>
              <a:rPr dirty="0" err="1"/>
              <a:t>Ευκ</a:t>
            </a:r>
            <a:r>
              <a:rPr dirty="0"/>
              <a:t>αιρίες</a:t>
            </a:r>
          </a:p>
          <a:p>
            <a:r>
              <a:rPr dirty="0"/>
              <a:t>Aspirations – </a:t>
            </a:r>
            <a:r>
              <a:rPr dirty="0" err="1"/>
              <a:t>Φιλοδοξίες</a:t>
            </a:r>
            <a:endParaRPr dirty="0"/>
          </a:p>
          <a:p>
            <a:r>
              <a:rPr dirty="0"/>
              <a:t>Results – Απ</a:t>
            </a:r>
            <a:r>
              <a:rPr dirty="0" err="1"/>
              <a:t>οτελέσμ</a:t>
            </a:r>
            <a:r>
              <a:rPr dirty="0"/>
              <a:t>ατα</a:t>
            </a:r>
          </a:p>
          <a:p>
            <a:pPr marL="0" indent="0"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Μέρος 1</a:t>
            </a:r>
            <a:r>
              <a:rPr lang="el-GR" baseline="30000" dirty="0"/>
              <a:t>ο</a:t>
            </a:r>
            <a:r>
              <a:rPr lang="el-GR" dirty="0"/>
              <a:t> – Κεφάλαιο </a:t>
            </a:r>
            <a:r>
              <a:rPr lang="en-US" dirty="0"/>
              <a:t>4</a:t>
            </a:r>
            <a:r>
              <a:rPr lang="el-GR" baseline="30000" dirty="0"/>
              <a:t>ο</a:t>
            </a:r>
            <a:r>
              <a:rPr lang="el-GR" dirty="0"/>
              <a:t> </a:t>
            </a:r>
            <a:br>
              <a:rPr lang="en-US" dirty="0"/>
            </a:br>
            <a:r>
              <a:rPr lang="el-GR" b="1" i="1" dirty="0"/>
              <a:t>Ομαδική Ε</a:t>
            </a:r>
            <a:r>
              <a:rPr b="1" i="1" dirty="0"/>
              <a:t>π</a:t>
            </a:r>
            <a:r>
              <a:rPr b="1" i="1" dirty="0" err="1"/>
              <a:t>ιχειρημ</a:t>
            </a:r>
            <a:r>
              <a:rPr b="1" i="1" dirty="0"/>
              <a:t>ατικότητα</a:t>
            </a:r>
          </a:p>
        </p:txBody>
      </p:sp>
    </p:spTree>
    <p:extLst>
      <p:ext uri="{BB962C8B-B14F-4D97-AF65-F5344CB8AC3E}">
        <p14:creationId xmlns:p14="http://schemas.microsoft.com/office/powerpoint/2010/main" val="1304412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Μοντέλο SOAR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069" y="5440361"/>
            <a:ext cx="8229600" cy="1004400"/>
          </a:xfrm>
        </p:spPr>
        <p:txBody>
          <a:bodyPr>
            <a:normAutofit fontScale="92500" lnSpcReduction="20000"/>
          </a:bodyPr>
          <a:lstStyle/>
          <a:p>
            <a:endParaRPr dirty="0"/>
          </a:p>
          <a:p>
            <a:pPr marL="0" indent="0" algn="ctr">
              <a:buNone/>
            </a:pPr>
            <a:r>
              <a:rPr lang="el-GR" i="1" dirty="0">
                <a:solidFill>
                  <a:schemeClr val="accent2">
                    <a:lumMod val="75000"/>
                  </a:schemeClr>
                </a:solidFill>
              </a:rPr>
              <a:t>Θετικό πλαίσιο για βιώσιμη ανάπτυξη</a:t>
            </a:r>
          </a:p>
          <a:p>
            <a:pPr marL="0" indent="0" algn="ctr">
              <a:buNone/>
            </a:pPr>
            <a:endParaRPr lang="el-GR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837" y="2309812"/>
            <a:ext cx="7934325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7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Μελέτη Περίπτωσης: BlueGrowth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6286500" cy="4475284"/>
          </a:xfrm>
        </p:spPr>
        <p:txBody>
          <a:bodyPr>
            <a:normAutofit fontScale="70000" lnSpcReduction="20000"/>
          </a:bodyPr>
          <a:lstStyle/>
          <a:p>
            <a:endParaRPr dirty="0"/>
          </a:p>
          <a:p>
            <a:r>
              <a:rPr dirty="0" err="1"/>
              <a:t>Ιδρύθηκε</a:t>
            </a:r>
            <a:r>
              <a:rPr dirty="0"/>
              <a:t> </a:t>
            </a:r>
            <a:r>
              <a:rPr dirty="0" err="1"/>
              <a:t>το</a:t>
            </a:r>
            <a:r>
              <a:rPr dirty="0"/>
              <a:t> 2014, </a:t>
            </a:r>
            <a:r>
              <a:rPr dirty="0" err="1"/>
              <a:t>δρ</a:t>
            </a:r>
            <a:r>
              <a:rPr dirty="0"/>
              <a:t>αστηριοποίηση στη γαλάζια οικονομία</a:t>
            </a:r>
          </a:p>
          <a:p>
            <a:endParaRPr lang="el-GR" dirty="0"/>
          </a:p>
          <a:p>
            <a:r>
              <a:rPr dirty="0" err="1"/>
              <a:t>Συμ</a:t>
            </a:r>
            <a:r>
              <a:rPr dirty="0"/>
              <a:t>πληρωματικά υπόβαθρα και soft skills</a:t>
            </a:r>
          </a:p>
          <a:p>
            <a:endParaRPr lang="el-GR" dirty="0"/>
          </a:p>
          <a:p>
            <a:r>
              <a:rPr dirty="0" err="1"/>
              <a:t>Συλλογική</a:t>
            </a:r>
            <a:r>
              <a:rPr dirty="0"/>
              <a:t> </a:t>
            </a:r>
            <a:r>
              <a:rPr dirty="0" err="1"/>
              <a:t>λήψη</a:t>
            </a:r>
            <a:r>
              <a:rPr dirty="0"/>
              <a:t> απ</a:t>
            </a:r>
            <a:r>
              <a:rPr dirty="0" err="1"/>
              <a:t>οφάσεων</a:t>
            </a:r>
            <a:r>
              <a:rPr dirty="0"/>
              <a:t> και </a:t>
            </a:r>
            <a:r>
              <a:rPr dirty="0" err="1"/>
              <a:t>χρήση</a:t>
            </a:r>
            <a:r>
              <a:rPr dirty="0"/>
              <a:t> accelerators</a:t>
            </a:r>
          </a:p>
          <a:p>
            <a:endParaRPr lang="el-GR" dirty="0"/>
          </a:p>
          <a:p>
            <a:r>
              <a:rPr dirty="0" err="1"/>
              <a:t>Χρήση</a:t>
            </a:r>
            <a:r>
              <a:rPr dirty="0"/>
              <a:t> </a:t>
            </a:r>
            <a:r>
              <a:rPr dirty="0" err="1"/>
              <a:t>ψηφι</a:t>
            </a:r>
            <a:r>
              <a:rPr dirty="0"/>
              <a:t>ακών εργαλείων συνεργασίας</a:t>
            </a:r>
          </a:p>
          <a:p>
            <a:endParaRPr lang="el-GR" dirty="0"/>
          </a:p>
          <a:p>
            <a:r>
              <a:rPr dirty="0"/>
              <a:t>Επ</a:t>
            </a:r>
            <a:r>
              <a:rPr dirty="0" err="1"/>
              <a:t>ιτυχί</a:t>
            </a:r>
            <a:r>
              <a:rPr dirty="0"/>
              <a:t>α: καινοτομία, διεθνείς διακρίσεις, βιωσιμότητα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230" y="4179871"/>
            <a:ext cx="2510570" cy="224662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Σύνοψη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/>
          </a:p>
          <a:p>
            <a:r>
              <a:t>Ομαδική επιχειρηματικότητα = κλειδί καινοτομίας &amp; ανθεκτικότητας</a:t>
            </a:r>
          </a:p>
          <a:p>
            <a:r>
              <a:t>Η ετερογένεια και η διαχείρισή της καθοριστικοί παράγοντες</a:t>
            </a:r>
          </a:p>
          <a:p>
            <a:r>
              <a:t>Οι ψηφιακές τεχνολογίες διευρύνουν τις δυνατότητες συνεργασίας</a:t>
            </a:r>
          </a:p>
          <a:p>
            <a:r>
              <a:t>Χρηματοδότηση και μοντέλα συνεργασίας ενισχύουν τη βιωσιμότητα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C3374212-9E95-E1A3-D0E0-9C9EB7224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32" y="1773452"/>
            <a:ext cx="2894095" cy="4084001"/>
          </a:xfrm>
          <a:prstGeom prst="rect">
            <a:avLst/>
          </a:prstGeom>
        </p:spPr>
      </p:pic>
      <p:pic>
        <p:nvPicPr>
          <p:cNvPr id="6" name="Εικόνα 5" descr="Εικόνα που περιέχει κείμενο, γραμματοσειρά, γραφικά, λογότυπ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E2C214A2-8D3D-1458-1AD1-4D12FCB6A10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213" y="1773452"/>
            <a:ext cx="1514856" cy="576072"/>
          </a:xfrm>
          <a:prstGeom prst="rect">
            <a:avLst/>
          </a:prstGeom>
        </p:spPr>
      </p:pic>
      <p:sp>
        <p:nvSpPr>
          <p:cNvPr id="7" name="8 - TextBox">
            <a:extLst>
              <a:ext uri="{FF2B5EF4-FFF2-40B4-BE49-F238E27FC236}">
                <a16:creationId xmlns:a16="http://schemas.microsoft.com/office/drawing/2014/main" id="{67796937-0401-1D50-4047-9E31F7E61650}"/>
              </a:ext>
            </a:extLst>
          </p:cNvPr>
          <p:cNvSpPr txBox="1"/>
          <p:nvPr/>
        </p:nvSpPr>
        <p:spPr bwMode="auto">
          <a:xfrm>
            <a:off x="3829340" y="3756537"/>
            <a:ext cx="498036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Το παρόν αρχείο περιλαμβάνει υλικό από βιβλίο του συγγραφέα και επιτρέπεται να χρησιμοποιηθεί ολόκληρο ή μέρος του σε παρουσιάσεις στην τάξη για διδακτικό σκοπό.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el-G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ΑΠΑΓΟΡΕΥΕΤΑΙ η εν γένει αναπαραγωγή του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με οποιονδήποτε άλλον τρόπο ή μορφή και για οποιονδήποτε άλλον σκοπό χωρίς γραπτή άδεια των Εκδόσεων ΔΙΣΙΓΜΑ (</a:t>
            </a:r>
            <a:r>
              <a:rPr kumimoji="0" lang="en-US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www.disigma.gr</a:t>
            </a:r>
            <a:r>
              <a:rPr kumimoji="0" lang="el-GR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e-mail: info@disigma.gr</a:t>
            </a:r>
            <a:r>
              <a:rPr kumimoji="0" lang="el-GR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  <a:endParaRPr kumimoji="0" lang="el-G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10 - Ορθογώνιο">
            <a:extLst>
              <a:ext uri="{FF2B5EF4-FFF2-40B4-BE49-F238E27FC236}">
                <a16:creationId xmlns:a16="http://schemas.microsoft.com/office/drawing/2014/main" id="{820907E4-BECF-9A78-8EDD-52B2E44D11EF}"/>
              </a:ext>
            </a:extLst>
          </p:cNvPr>
          <p:cNvSpPr/>
          <p:nvPr/>
        </p:nvSpPr>
        <p:spPr bwMode="auto">
          <a:xfrm>
            <a:off x="5286811" y="5273253"/>
            <a:ext cx="352289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l-GR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Άδεια χρήση </a:t>
            </a:r>
            <a:r>
              <a:rPr kumimoji="0" lang="el-GR" altLang="el-GR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Creative</a:t>
            </a:r>
            <a:r>
              <a:rPr kumimoji="0" lang="el-GR" altLang="el-GR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l-GR" altLang="el-GR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Commons</a:t>
            </a:r>
            <a:r>
              <a:rPr kumimoji="0" lang="el-GR" altLang="el-GR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 Αναφορά, Μη Εμπορική Χρήση, Μη παράγωγα έργα 4.0 [1] ή μεταγενέστερη, Διεθνής Έκδοση.</a:t>
            </a: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l-GR" altLang="el-GR" sz="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l-GR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http://creativecommons.org/licenses/by-nc-nd/4.0/</a:t>
            </a:r>
            <a:endParaRPr kumimoji="0" lang="el-GR" altLang="el-GR" sz="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AA4D4B8-35A6-C206-C61B-4B4A96FA132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531" y="5356596"/>
            <a:ext cx="1192213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A3C253-6D2A-B841-3652-928C888A9C2F}"/>
              </a:ext>
            </a:extLst>
          </p:cNvPr>
          <p:cNvSpPr txBox="1"/>
          <p:nvPr/>
        </p:nvSpPr>
        <p:spPr>
          <a:xfrm>
            <a:off x="498932" y="315630"/>
            <a:ext cx="593900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ΕΠΙΧΕΙΡΗΜΑΤΙΚΟΤΗΤΑ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ΚΟΙΝΩΝΙΑ, ΨΗΦΙΑΚΟ ΠΕΡΙΒΑΛΛΟΝ, ΔΙΟΙΚΗΣΗ, ΤΟΥΡΙΣΜΟΣ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78C812-E3D3-B0F7-2FC0-E569815A3510}"/>
              </a:ext>
            </a:extLst>
          </p:cNvPr>
          <p:cNvSpPr txBox="1"/>
          <p:nvPr/>
        </p:nvSpPr>
        <p:spPr>
          <a:xfrm>
            <a:off x="3757353" y="1718791"/>
            <a:ext cx="34858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ΙΟΥΛΙΑ ΠΟΥΛΑΚΗ, ΒΙΚΥ ΚΑΤΣΩΝΗ</a:t>
            </a:r>
          </a:p>
        </p:txBody>
      </p:sp>
    </p:spTree>
    <p:extLst>
      <p:ext uri="{BB962C8B-B14F-4D97-AF65-F5344CB8AC3E}">
        <p14:creationId xmlns:p14="http://schemas.microsoft.com/office/powerpoint/2010/main" val="3353275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Μαθησιακά Αποτελέσματα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68395"/>
            <a:ext cx="8229600" cy="4525963"/>
          </a:xfrm>
        </p:spPr>
        <p:txBody>
          <a:bodyPr>
            <a:normAutofit fontScale="77500" lnSpcReduction="20000"/>
          </a:bodyPr>
          <a:lstStyle/>
          <a:p>
            <a:endParaRPr dirty="0"/>
          </a:p>
          <a:p>
            <a:r>
              <a:rPr dirty="0" err="1"/>
              <a:t>Ορισμός</a:t>
            </a:r>
            <a:r>
              <a:rPr dirty="0"/>
              <a:t> και βα</a:t>
            </a:r>
            <a:r>
              <a:rPr dirty="0" err="1"/>
              <a:t>σικά</a:t>
            </a:r>
            <a:r>
              <a:rPr dirty="0"/>
              <a:t> χαρα</a:t>
            </a:r>
            <a:r>
              <a:rPr dirty="0" err="1"/>
              <a:t>κτηριστικά</a:t>
            </a:r>
            <a:r>
              <a:rPr dirty="0"/>
              <a:t> </a:t>
            </a:r>
            <a:r>
              <a:rPr dirty="0" err="1"/>
              <a:t>ομ</a:t>
            </a:r>
            <a:r>
              <a:rPr dirty="0"/>
              <a:t>αδικής επιχειρηματικότητας</a:t>
            </a:r>
          </a:p>
          <a:p>
            <a:r>
              <a:rPr dirty="0"/>
              <a:t>Χαρα</a:t>
            </a:r>
            <a:r>
              <a:rPr dirty="0" err="1"/>
              <a:t>κτηριστικά</a:t>
            </a:r>
            <a:r>
              <a:rPr dirty="0"/>
              <a:t> π</a:t>
            </a:r>
            <a:r>
              <a:rPr dirty="0" err="1"/>
              <a:t>ροσω</a:t>
            </a:r>
            <a:r>
              <a:rPr dirty="0"/>
              <a:t>πικότητας και δεξιότητες ομαδικού επιχειρηματία</a:t>
            </a:r>
          </a:p>
          <a:p>
            <a:r>
              <a:rPr dirty="0" err="1"/>
              <a:t>Σημ</a:t>
            </a:r>
            <a:r>
              <a:rPr dirty="0"/>
              <a:t>ασία ετερογένειας και διαχείρισης διαφορετικότητας</a:t>
            </a:r>
          </a:p>
          <a:p>
            <a:r>
              <a:rPr dirty="0" err="1"/>
              <a:t>Ρόλος</a:t>
            </a:r>
            <a:r>
              <a:rPr dirty="0"/>
              <a:t> </a:t>
            </a:r>
            <a:r>
              <a:rPr dirty="0" err="1"/>
              <a:t>ψηφι</a:t>
            </a:r>
            <a:r>
              <a:rPr dirty="0"/>
              <a:t>ακού περιβάλλοντος και τεχνολογικών εργαλείων</a:t>
            </a:r>
          </a:p>
          <a:p>
            <a:r>
              <a:rPr dirty="0" err="1"/>
              <a:t>Σύγχρον</a:t>
            </a:r>
            <a:r>
              <a:rPr dirty="0"/>
              <a:t>α χρηματοδοτικά μοντέλα</a:t>
            </a:r>
          </a:p>
          <a:p>
            <a:r>
              <a:rPr dirty="0" err="1"/>
              <a:t>Πλεονεκτήμ</a:t>
            </a:r>
            <a:r>
              <a:rPr dirty="0"/>
              <a:t>ατα και μειονεκτήματα</a:t>
            </a:r>
          </a:p>
          <a:p>
            <a:r>
              <a:rPr dirty="0" err="1"/>
              <a:t>Εφ</a:t>
            </a:r>
            <a:r>
              <a:rPr dirty="0"/>
              <a:t>αρμογή θεωρητικών μοντέλων (SOAR)</a:t>
            </a:r>
          </a:p>
          <a:p>
            <a:r>
              <a:rPr dirty="0" err="1"/>
              <a:t>Στρ</a:t>
            </a:r>
            <a:r>
              <a:rPr dirty="0"/>
              <a:t>ατηγικές για αποτελεσματική λειτουργία ομάδων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Η ομαδική επιχειρηματικότητα αντανακλά τις ανάγκες συνεργασίας και πολυμορφίας</a:t>
            </a:r>
          </a:p>
          <a:p>
            <a:r>
              <a:t>Η συλλογικότητα και η διαφορετικότητα οδηγούν σε βιώσιμη ανάπτυξη</a:t>
            </a:r>
          </a:p>
          <a:p>
            <a:r>
              <a:t>Σύνδεση με τεχνολογικές εξελίξεις και χρηματοδοτικά εργαλεία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Ορισμός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646985" cy="3182815"/>
          </a:xfrm>
        </p:spPr>
        <p:txBody>
          <a:bodyPr>
            <a:normAutofit fontScale="77500" lnSpcReduction="20000"/>
          </a:bodyPr>
          <a:lstStyle/>
          <a:p>
            <a:endParaRPr dirty="0"/>
          </a:p>
          <a:p>
            <a:r>
              <a:rPr dirty="0" err="1"/>
              <a:t>Αν</a:t>
            </a:r>
            <a:r>
              <a:rPr dirty="0"/>
              <a:t>απτύσσεται από δύο ή περισσότερα άτομα</a:t>
            </a:r>
          </a:p>
          <a:p>
            <a:r>
              <a:rPr dirty="0" err="1"/>
              <a:t>Συμ</a:t>
            </a:r>
            <a:r>
              <a:rPr dirty="0"/>
              <a:t>βολή με κεφάλαιο, δεξιότητες και εμπειρίες</a:t>
            </a:r>
          </a:p>
          <a:p>
            <a:r>
              <a:rPr dirty="0" err="1"/>
              <a:t>Δι</a:t>
            </a:r>
            <a:r>
              <a:rPr dirty="0"/>
              <a:t>αμοιρασμένη ηγεσία και συλλογική λήψη αποφάσεων</a:t>
            </a:r>
          </a:p>
          <a:p>
            <a:r>
              <a:rPr dirty="0" err="1"/>
              <a:t>Συμ</a:t>
            </a:r>
            <a:r>
              <a:rPr dirty="0"/>
              <a:t>πληρωματικές δεξιότητες και διαμοιρασμένος κίνδυνος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450" y="3722564"/>
            <a:ext cx="3181350" cy="24860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Πλαίσιο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35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dirty="0"/>
              <a:t>Η ομαδική επιχειρηματικότητα αποτελεί συχνή μορφή επιχειρηματικής δράσης, η οποία συνεχώς αυξάνεται λόγω της πολυπλοκότητας των προκλήσεων που καλούνται να αντιμετωπίσουν οι σύγχρονες επιχειρήσεις (Davis, 2024).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Από τα στοιχεία που χαρακτηρίζουν την ομαδική επιχειρηματικότητα ξεχωρίζουν (Kumar, 2023):</a:t>
            </a:r>
          </a:p>
          <a:p>
            <a:r>
              <a:rPr lang="el-GR" dirty="0"/>
              <a:t>Η κοινή ηγεσία: Κάθε μέλος έχει τις δικές του αρμοδιότητες και ελευθερία στη λήψη αποφάσεων, γεγονός που αποφορτίζει το ατομικό βάρος ευθύνης.</a:t>
            </a:r>
          </a:p>
          <a:p>
            <a:r>
              <a:rPr lang="el-GR" dirty="0"/>
              <a:t>Οι συμπληρωματικές δεξιότητες: Η ποικιλία των δεξιοτήτων και εμπειριώνκαθιστά την ομάδα πιο ευέλικτη, ικανή να ανταποκρίνεται στις προκλήσεις του περιβάλλοντος.</a:t>
            </a:r>
          </a:p>
          <a:p>
            <a:r>
              <a:rPr lang="el-GR" dirty="0"/>
              <a:t>Η διαμοιρασμένη ανάληψη κινδύνου: Οι επιχειρηματικοί κίνδυνοι κατανέμονται στα μέλη της ομάδας, μειώνοντας το ατομικό ρίσκο.</a:t>
            </a:r>
          </a:p>
          <a:p>
            <a:r>
              <a:rPr lang="el-GR" dirty="0"/>
              <a:t>Η ενισχυμένη δημιουργικότητα και καινοτομία: Η ποικιλία ιδεών και η ελευθερία έκφρασης οδηγούν σε πλουραλισμό καινοτόμων προτάσεων.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3936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Ομαδικός Επιχειρηματίας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Συναισθηματική νοημοσύνη και ενσυναίσθηση</a:t>
            </a:r>
          </a:p>
          <a:p>
            <a:r>
              <a:t>Επικοινωνία και συνεργασία</a:t>
            </a:r>
          </a:p>
          <a:p>
            <a:r>
              <a:t>Ευελιξία, προσαρμοστικότητα, ακεραιότητα</a:t>
            </a:r>
          </a:p>
          <a:p>
            <a:r>
              <a:t>Δημιουργικότητα, κριτική σκέψη και αξιοπιστία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Ομαδικός Επιχειρηματίας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115300" cy="45720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/>
              <a:t>Ανάμεσα στα πιο σημαντικά  χαρακτηριστικά που πρέπει να διαθέτει ένας ομαδικός επιχειρηματίας συγκαταλέγονται:</a:t>
            </a:r>
          </a:p>
          <a:p>
            <a:endParaRPr lang="el-GR" dirty="0"/>
          </a:p>
          <a:p>
            <a:r>
              <a:rPr lang="el-GR" dirty="0"/>
              <a:t>η συναισθηματική νοημοσύνη, </a:t>
            </a:r>
          </a:p>
          <a:p>
            <a:r>
              <a:rPr lang="el-GR" dirty="0"/>
              <a:t>οι αναπτυγμένες επικοινωνιακές δεξιότητες, </a:t>
            </a:r>
          </a:p>
          <a:p>
            <a:r>
              <a:rPr lang="el-GR" dirty="0"/>
              <a:t>η ευελιξία, η προσαρμοστικότητα, </a:t>
            </a:r>
          </a:p>
          <a:p>
            <a:r>
              <a:rPr lang="el-GR" dirty="0"/>
              <a:t>η ακεραιότητα, </a:t>
            </a:r>
          </a:p>
          <a:p>
            <a:r>
              <a:rPr lang="el-GR" dirty="0"/>
              <a:t>η διάθεση για συνεργασία και,</a:t>
            </a:r>
          </a:p>
          <a:p>
            <a:r>
              <a:rPr lang="el-GR" dirty="0"/>
              <a:t>η δημιουργικότητα.</a:t>
            </a: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8644" y="4756638"/>
            <a:ext cx="2828155" cy="188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874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Ομαδικός Επιχειρηματίας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115300" cy="45720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/>
              <a:t>Ανάμεσα στα πιο σημαντικά  χαρακτηριστικά που πρέπει να διαθέτει ένας ομαδικός επιχειρηματίας συγκαταλέγονται:</a:t>
            </a:r>
          </a:p>
          <a:p>
            <a:endParaRPr lang="el-GR" dirty="0"/>
          </a:p>
          <a:p>
            <a:r>
              <a:rPr lang="el-GR" dirty="0"/>
              <a:t>η συναισθηματική νοημοσύνη, </a:t>
            </a:r>
          </a:p>
          <a:p>
            <a:r>
              <a:rPr lang="el-GR" dirty="0"/>
              <a:t>οι αναπτυγμένες επικοινωνιακές δεξιότητες, </a:t>
            </a:r>
          </a:p>
          <a:p>
            <a:r>
              <a:rPr lang="el-GR" dirty="0"/>
              <a:t>η ευελιξία, η προσαρμοστικότητα, </a:t>
            </a:r>
          </a:p>
          <a:p>
            <a:r>
              <a:rPr lang="el-GR" dirty="0"/>
              <a:t>η ακεραιότητα, </a:t>
            </a:r>
          </a:p>
          <a:p>
            <a:r>
              <a:rPr lang="el-GR" dirty="0"/>
              <a:t>η διάθεση για συνεργασία και,</a:t>
            </a:r>
          </a:p>
          <a:p>
            <a:r>
              <a:rPr lang="el-GR" dirty="0"/>
              <a:t>η δημιουργικότητα.</a:t>
            </a: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8644" y="4756638"/>
            <a:ext cx="2828155" cy="188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69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746</Words>
  <Application>Microsoft Office PowerPoint</Application>
  <PresentationFormat>Προβολή στην οθόνη (4:3)</PresentationFormat>
  <Paragraphs>137</Paragraphs>
  <Slides>23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Office Theme</vt:lpstr>
      <vt:lpstr>ΕΠΙΧΕΙΡΗΜΑΤΙΚΟΤΗΤΑ ΚΟΙΝΩΝΙΑ, ΨΗΦΙΑΚΟ ΠΕΡΙΒΑΛΛΟΝ, ΔΙΟΙΚΗΣΗ, ΤΟΥΡΙΣΜΟΣ</vt:lpstr>
      <vt:lpstr>Μέρος 1ο – Κεφάλαιο 4ο  Ομαδική Επιχειρηματικότητα</vt:lpstr>
      <vt:lpstr>Μαθησιακά Αποτελέσματα</vt:lpstr>
      <vt:lpstr>Εισαγωγή</vt:lpstr>
      <vt:lpstr>Ορισμός</vt:lpstr>
      <vt:lpstr>Πλαίσιο</vt:lpstr>
      <vt:lpstr>Ομαδικός Επιχειρηματίας</vt:lpstr>
      <vt:lpstr>Ομαδικός Επιχειρηματίας</vt:lpstr>
      <vt:lpstr>Ομαδικός Επιχειρηματίας</vt:lpstr>
      <vt:lpstr>Ομαδικός Επιχειρηματίας</vt:lpstr>
      <vt:lpstr>Ομαδικός Επιχειρηματίας</vt:lpstr>
      <vt:lpstr>Ετερογένεια στις Ομάδες</vt:lpstr>
      <vt:lpstr>Ψηφιακό Περιβάλλον</vt:lpstr>
      <vt:lpstr>Σύγχρονα Χρηματοδοτικά Μοντέλα</vt:lpstr>
      <vt:lpstr>Σύγχρονα Χρηματοδοτικά Μοντέλα</vt:lpstr>
      <vt:lpstr>Πλεονεκτήματα</vt:lpstr>
      <vt:lpstr>Μειονεκτήματα</vt:lpstr>
      <vt:lpstr>Πλεονεκτήματα &amp; Μειονεκτήματα</vt:lpstr>
      <vt:lpstr>Μοντέλο SOAR</vt:lpstr>
      <vt:lpstr>Μοντέλο SOAR</vt:lpstr>
      <vt:lpstr>Μελέτη Περίπτωσης: BlueGrowth</vt:lpstr>
      <vt:lpstr>Σύνοψη</vt:lpstr>
      <vt:lpstr>Παρουσίαση του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Ομαδική Επιχειρηματικότητα</dc:title>
  <dc:subject/>
  <dc:creator>Poulaki Ioulia</dc:creator>
  <cp:keywords/>
  <dc:description>generated using python-pptx</dc:description>
  <cp:lastModifiedBy>Giannis Mourgkos</cp:lastModifiedBy>
  <cp:revision>6</cp:revision>
  <dcterms:created xsi:type="dcterms:W3CDTF">2013-01-27T09:14:16Z</dcterms:created>
  <dcterms:modified xsi:type="dcterms:W3CDTF">2026-03-02T10:47:03Z</dcterms:modified>
  <cp:category/>
</cp:coreProperties>
</file>