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6" r:id="rId6"/>
    <p:sldId id="285" r:id="rId7"/>
    <p:sldId id="284" r:id="rId8"/>
    <p:sldId id="287" r:id="rId9"/>
    <p:sldId id="288" r:id="rId10"/>
    <p:sldId id="289" r:id="rId11"/>
    <p:sldId id="290" r:id="rId12"/>
    <p:sldId id="291" r:id="rId13"/>
    <p:sldId id="297" r:id="rId14"/>
    <p:sldId id="296" r:id="rId15"/>
    <p:sldId id="295" r:id="rId16"/>
    <p:sldId id="298" r:id="rId17"/>
    <p:sldId id="299" r:id="rId18"/>
    <p:sldId id="292" r:id="rId19"/>
    <p:sldId id="293" r:id="rId20"/>
    <p:sldId id="294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68F0-2DEB-496F-8FB4-AE3C95B9D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9D81E-1631-4F1D-966F-C5D5A82A1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4635-F65C-4639-B99F-72C48069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8384-96C9-44FC-B3EE-61140836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1728A-7236-49D8-A09D-036E2F8E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E444-6189-4E8F-BFD2-105EEFE7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F93DD-AB86-4768-9CE7-1E89FBB7A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6C1C2-C07C-441A-9C47-84009421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52634-DEAF-4C9D-8A9E-9DC15140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BEB7-FA80-4F8B-91BF-34A009A1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05656-8534-4C24-9D08-74897272B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1F6AF-C0A6-4F3B-A917-2E41F67B9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DA454-2550-4354-8F96-EA4A5A54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A1F2-62DC-4D7E-BDFC-74E73815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D57E-B79B-472C-BED5-4E4C7B39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9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F888-4628-4B42-BEBD-EF6412F2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3A3FF-0826-40D5-BD2C-5CDFC8C0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05112-3936-4DF2-AB37-D82A027B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9CCF-069D-48A7-B02B-8F0BF015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9C3A6-A5ED-4EFE-A9A4-72828BB8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38A2F-0D25-4C30-8675-AE294602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937EA-1993-4483-BCE2-7115402FA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2AB6-F687-4933-9DFA-CD9EE387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AD43B-53FD-418C-9631-7EFD1E1F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5C17-5185-4BA9-B360-1113AF64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5330-961D-4C8F-B896-8D250488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08C5-E45D-4996-9175-D8314B275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C3FE1-24FA-4FCB-97AB-EC5E1DD3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CFA11-788C-493A-A83B-863E9F8B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D0FDF-2A7C-4C41-9137-10903B37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9833-6BFD-454B-9FBD-49131D7C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83FB-BE55-4296-A9B2-C96CF5C4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C4C5E-2135-4B16-BF4A-84680E31F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3ABB8-AD6E-456E-B7ED-D84349C96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EAC0F-1BAD-4584-9983-933BFBF8E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AD203-B840-4B6E-9001-CD62C6B40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7D1C6-025C-46C7-AB5A-BF4CF085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9D306-2543-4612-BFE9-030A9CFC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646D3-843F-4594-84FC-6BA5EBCC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06B4-A1A7-413A-BE76-A3945093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0B57E-FED0-4D3A-9DCF-11675C16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EEA17-B3F6-4B81-A61E-229AAB8A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D7548-0E88-462E-AD25-88B5B14C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5A7B5-F31F-4A1F-B6CD-8AC3B118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8F601-06CB-4F8A-B7CC-25C8FB33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BDAF1-7737-477F-BB58-8B89CF91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6A13-9FC1-4E71-8C96-82DCB3A1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402F-B26C-45C5-AC35-C165D6CF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A6FF4-EB18-4C70-A918-BAB6CED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9A127-FF1E-4747-BDA1-A03213C4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7BFB1-8B6D-4FF9-972E-A90BC5A5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C723-C9DB-43BF-94A8-41607C6B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6F74-8362-4BD5-A07E-72E60ECA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13573-8495-4BD1-980D-AA8FA02EC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62F2-3A6A-460C-986E-EE9D5E070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387A-9AF2-41DA-AFC7-D564FE39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06B22-B843-4812-BDF2-EAA0DC7D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EE454-4117-460C-8F2F-7942FE7B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8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FED54-02BA-40ED-A42E-DC4EF770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3B9D2-8DA7-4BFE-8B56-07A54C93C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C23A-512D-4715-88EB-DC88E5814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C80B-8751-4D97-980A-7038A47D4CE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3EF4-859C-41F9-B4CB-469145694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084A3-68F9-4B66-826C-46DCFFF9C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karadim@ionio.g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94BA16-3340-4C16-96F0-1FAAF27445BE}"/>
              </a:ext>
            </a:extLst>
          </p:cNvPr>
          <p:cNvSpPr txBox="1"/>
          <p:nvPr/>
        </p:nvSpPr>
        <p:spPr>
          <a:xfrm>
            <a:off x="1877449" y="2505670"/>
            <a:ext cx="7876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6</a:t>
            </a:r>
            <a:r>
              <a:rPr lang="el-GR" baseline="30000" dirty="0"/>
              <a:t>η</a:t>
            </a:r>
            <a:r>
              <a:rPr lang="el-GR" dirty="0"/>
              <a:t> ΕΒΔΟΜΑΔΑ 06/11/2025-07/11/2025</a:t>
            </a:r>
          </a:p>
          <a:p>
            <a:pPr algn="ctr"/>
            <a:r>
              <a:rPr lang="el-GR" dirty="0"/>
              <a:t> </a:t>
            </a:r>
          </a:p>
          <a:p>
            <a:pPr algn="ctr"/>
            <a:r>
              <a:rPr lang="el-GR" kern="0" dirty="0">
                <a:latin typeface="Calibri" panose="020F0502020204030204" pitchFamily="34" charset="0"/>
              </a:rPr>
              <a:t>Δευτερογενής έρευνα και βιβλιογραφική ανασκόπηση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CE1A94-2329-4C98-AE79-70FCE3FD0AE8}"/>
              </a:ext>
            </a:extLst>
          </p:cNvPr>
          <p:cNvGrpSpPr/>
          <p:nvPr/>
        </p:nvGrpSpPr>
        <p:grpSpPr>
          <a:xfrm>
            <a:off x="353449" y="256547"/>
            <a:ext cx="11485102" cy="1523421"/>
            <a:chOff x="353449" y="256547"/>
            <a:chExt cx="11485102" cy="15234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C11E2C-FCC9-428B-B8F5-99D195F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113" y="256547"/>
              <a:ext cx="1904438" cy="15234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DC07F9-4E78-49FC-B368-896A1B34C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9" y="522957"/>
              <a:ext cx="3048000" cy="9906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03235C5-5F67-4DB1-862C-3B2EB8653444}"/>
              </a:ext>
            </a:extLst>
          </p:cNvPr>
          <p:cNvSpPr txBox="1"/>
          <p:nvPr/>
        </p:nvSpPr>
        <p:spPr>
          <a:xfrm>
            <a:off x="2762076" y="382581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Διδάσκουσα: Δρ. Χριστίνα Καραδημητρίου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DC32C-C5A6-44BA-BB9C-4E461AC4322A}"/>
              </a:ext>
            </a:extLst>
          </p:cNvPr>
          <p:cNvSpPr txBox="1"/>
          <p:nvPr/>
        </p:nvSpPr>
        <p:spPr>
          <a:xfrm>
            <a:off x="4751956" y="6329779"/>
            <a:ext cx="211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</a:rPr>
              <a:t>Κέρκυρα 2025-2026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9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73A778-CC09-48EC-8937-6FE24C4EBA5F}"/>
              </a:ext>
            </a:extLst>
          </p:cNvPr>
          <p:cNvSpPr txBox="1"/>
          <p:nvPr/>
        </p:nvSpPr>
        <p:spPr>
          <a:xfrm>
            <a:off x="580938" y="607850"/>
            <a:ext cx="11272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1" dirty="0"/>
              <a:t>Οι αρχές της κριτικής αξιολόγησης στην έρευνα </a:t>
            </a:r>
            <a:r>
              <a:rPr lang="el-GR" dirty="0"/>
              <a:t>αναφέρονται στα βασικά κριτήρια και μεθόδους που χρησιμοποιούνται για να εκτιμηθεί η ποιότητα, η αξιοπιστία και η εγκυρότητα μιας ερευνητικής μελέτης.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5660A-F7FE-4491-8D31-BF3E343E7B07}"/>
              </a:ext>
            </a:extLst>
          </p:cNvPr>
          <p:cNvSpPr txBox="1"/>
          <p:nvPr/>
        </p:nvSpPr>
        <p:spPr>
          <a:xfrm>
            <a:off x="580938" y="1710435"/>
            <a:ext cx="10886812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dirty="0">
                <a:solidFill>
                  <a:schemeClr val="accent1"/>
                </a:solidFill>
              </a:rPr>
              <a:t>Αξιολόγηση της εγκυρότητας (</a:t>
            </a:r>
            <a:r>
              <a:rPr lang="el-GR" dirty="0" err="1">
                <a:solidFill>
                  <a:schemeClr val="accent1"/>
                </a:solidFill>
              </a:rPr>
              <a:t>validity</a:t>
            </a:r>
            <a:r>
              <a:rPr lang="el-GR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dirty="0"/>
              <a:t>Εσωτερική εγκυρότητα: Αναφέρεται στο αν τα αποτελέσματα της μελέτης αντανακλούν πραγματικά τη σχέση μεταξύ των μεταβλητών που εξετάζονται, χωρίς να επηρεάζονται από εξωτερικούς παράγοντες ή σφάλματα μέτρησης.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Εξωτερική εγκυρότητα: Αναφέρεται στο κατά πόσο τα αποτελέσματα μπορούν να γενικευθούν σε άλλους πληθυσμούς, συνθήκες ή χρόνους.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1"/>
                </a:solidFill>
              </a:rPr>
              <a:t>2. Αξιολόγηση της αξιοπιστίας (</a:t>
            </a:r>
            <a:r>
              <a:rPr lang="el-GR" dirty="0" err="1">
                <a:solidFill>
                  <a:schemeClr val="accent1"/>
                </a:solidFill>
              </a:rPr>
              <a:t>reliability</a:t>
            </a:r>
            <a:r>
              <a:rPr lang="el-GR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dirty="0"/>
              <a:t>Η αξιοπιστία αφορά τη συνέπεια των </a:t>
            </a:r>
            <a:r>
              <a:rPr lang="el-GR" dirty="0" err="1"/>
              <a:t>αποτελεσμάτων.Παράδειγμα</a:t>
            </a:r>
            <a:r>
              <a:rPr lang="el-GR" dirty="0"/>
              <a:t>: Εάν η ίδια μέτρηση επαναληφθεί υπό τις ίδιες συνθήκες, θα προκύψουν παρόμοια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6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850B0B-5CF6-4823-BC49-44C7640BF25B}"/>
              </a:ext>
            </a:extLst>
          </p:cNvPr>
          <p:cNvSpPr txBox="1"/>
          <p:nvPr/>
        </p:nvSpPr>
        <p:spPr>
          <a:xfrm>
            <a:off x="178265" y="288076"/>
            <a:ext cx="10207305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1"/>
                </a:solidFill>
              </a:rPr>
              <a:t>3. Κριτική της μεθοδολογίας</a:t>
            </a:r>
          </a:p>
          <a:p>
            <a:pPr>
              <a:lnSpc>
                <a:spcPct val="150000"/>
              </a:lnSpc>
            </a:pPr>
            <a:r>
              <a:rPr lang="el-GR" dirty="0"/>
              <a:t>Σχεδιασμός μελέτης: Επιλογή κατάλληλου τύπου μελέτης (π.χ. πειραματική, παρατηρητική, ποιοτική).</a:t>
            </a:r>
          </a:p>
          <a:p>
            <a:pPr>
              <a:lnSpc>
                <a:spcPct val="150000"/>
              </a:lnSpc>
            </a:pPr>
            <a:r>
              <a:rPr lang="el-GR" dirty="0"/>
              <a:t>Δείγμα: Μέγεθος, αντιπροσωπευτικότητα, μέθοδος δειγματοληψίας.</a:t>
            </a:r>
          </a:p>
          <a:p>
            <a:pPr>
              <a:lnSpc>
                <a:spcPct val="150000"/>
              </a:lnSpc>
            </a:pPr>
            <a:r>
              <a:rPr lang="el-GR" dirty="0"/>
              <a:t>Συλλογή δεδομένων: Αξιοπιστία εργαλείων μέτρησης, διαδικασίες, τυχόν προκαταλήψεις.</a:t>
            </a:r>
          </a:p>
          <a:p>
            <a:pPr>
              <a:lnSpc>
                <a:spcPct val="150000"/>
              </a:lnSpc>
            </a:pPr>
            <a:r>
              <a:rPr lang="el-GR" dirty="0"/>
              <a:t>Ανάλυση δεδομένων: </a:t>
            </a:r>
            <a:r>
              <a:rPr lang="el-GR" dirty="0" err="1"/>
              <a:t>Καταλληλότητα</a:t>
            </a:r>
            <a:r>
              <a:rPr lang="el-GR" dirty="0"/>
              <a:t> στατιστικών μεθόδων, ερμηνεία αποτελεσμάτων.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1"/>
                </a:solidFill>
              </a:rPr>
              <a:t>4. Κριτική πηγών και αναφορών</a:t>
            </a:r>
          </a:p>
          <a:p>
            <a:pPr>
              <a:lnSpc>
                <a:spcPct val="150000"/>
              </a:lnSpc>
            </a:pPr>
            <a:r>
              <a:rPr lang="el-GR" dirty="0"/>
              <a:t>Αξιολόγηση της ποιότητας των βιβλιογραφικών πηγών που χρησιμοποιήθηκαν.</a:t>
            </a:r>
          </a:p>
          <a:p>
            <a:pPr>
              <a:lnSpc>
                <a:spcPct val="150000"/>
              </a:lnSpc>
            </a:pPr>
            <a:r>
              <a:rPr lang="el-GR" dirty="0"/>
              <a:t>Έλεγχος για σύγχρονες, έγκυρες και σχετικές αναφορές.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1"/>
                </a:solidFill>
              </a:rPr>
              <a:t>5. Αντικειμενικότητα και αμεροληψία</a:t>
            </a:r>
          </a:p>
          <a:p>
            <a:pPr>
              <a:lnSpc>
                <a:spcPct val="150000"/>
              </a:lnSpc>
            </a:pPr>
            <a:r>
              <a:rPr lang="el-GR" dirty="0"/>
              <a:t>Εξέταση πιθανών προκαταλήψεων των ερευνητών ή των χρηματοδοτικών φορέων.</a:t>
            </a:r>
          </a:p>
          <a:p>
            <a:pPr>
              <a:lnSpc>
                <a:spcPct val="150000"/>
              </a:lnSpc>
            </a:pPr>
            <a:r>
              <a:rPr lang="el-GR" dirty="0"/>
              <a:t>Διαφάνεια στη διαδικασία συλλογής και ανάλυσης των δεδομένων.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E93C5D-C5DC-4578-9E89-C27D72D4F64B}"/>
              </a:ext>
            </a:extLst>
          </p:cNvPr>
          <p:cNvSpPr txBox="1"/>
          <p:nvPr/>
        </p:nvSpPr>
        <p:spPr>
          <a:xfrm>
            <a:off x="371212" y="980918"/>
            <a:ext cx="11390153" cy="389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/>
                </a:solidFill>
              </a:rPr>
              <a:t>6. Συνάφεια και συνεισφορά</a:t>
            </a:r>
          </a:p>
          <a:p>
            <a:pPr>
              <a:lnSpc>
                <a:spcPct val="200000"/>
              </a:lnSpc>
            </a:pPr>
            <a:r>
              <a:rPr lang="el-GR" dirty="0"/>
              <a:t>Αξιολόγηση κατά πόσο η έρευνα απαντά σε σημαντικά ερευνητικά ερωτήματα ή γεφυρώνει υπάρχουσα γνώση.</a:t>
            </a:r>
          </a:p>
          <a:p>
            <a:pPr>
              <a:lnSpc>
                <a:spcPct val="200000"/>
              </a:lnSpc>
            </a:pPr>
            <a:r>
              <a:rPr lang="el-GR" dirty="0"/>
              <a:t>Εκτίμηση της καινοτομίας και πρακτικής σημασίας των ευρημάτων.</a:t>
            </a:r>
          </a:p>
          <a:p>
            <a:pPr>
              <a:lnSpc>
                <a:spcPct val="200000"/>
              </a:lnSpc>
            </a:pPr>
            <a:endParaRPr lang="el-GR" dirty="0"/>
          </a:p>
          <a:p>
            <a:pPr>
              <a:lnSpc>
                <a:spcPct val="200000"/>
              </a:lnSpc>
            </a:pPr>
            <a:r>
              <a:rPr lang="el-GR" dirty="0">
                <a:solidFill>
                  <a:schemeClr val="accent1"/>
                </a:solidFill>
              </a:rPr>
              <a:t>7. Συνολική κρίση</a:t>
            </a:r>
          </a:p>
          <a:p>
            <a:pPr>
              <a:lnSpc>
                <a:spcPct val="200000"/>
              </a:lnSpc>
            </a:pPr>
            <a:r>
              <a:rPr lang="el-GR" dirty="0"/>
              <a:t>Εξισορρόπηση όλων των παραπάνω παραμέτρων για να εξαχθεί μια ολοκληρωμένη κρίση για την αξιοπιστία και τη χρησιμότητα της έρευνας.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2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2A6AFC-0ED6-49C9-9DAD-108EC44C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61" y="691828"/>
            <a:ext cx="5694874" cy="54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9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0A777F-2C43-477D-8061-4B4BFC3BB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9" y="1216402"/>
            <a:ext cx="2747755" cy="4128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0F185-29D7-40F5-B99C-80EAE0A7D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08" y="508668"/>
            <a:ext cx="3810000" cy="2771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9DE6D-6D1C-4A24-AA3C-4D72CFD7F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08" y="3428999"/>
            <a:ext cx="3810000" cy="2744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EACA6E-4072-447B-A4FC-13C449388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87" y="508668"/>
            <a:ext cx="3783331" cy="2744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216C01-18FE-4FE7-BE6F-80B2C7F83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87" y="3428998"/>
            <a:ext cx="3773294" cy="27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2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E560A5-7367-4F6A-9EF7-7C7C8A324C23}"/>
              </a:ext>
            </a:extLst>
          </p:cNvPr>
          <p:cNvSpPr txBox="1"/>
          <p:nvPr/>
        </p:nvSpPr>
        <p:spPr>
          <a:xfrm>
            <a:off x="0" y="724680"/>
            <a:ext cx="1196899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1.</a:t>
            </a:r>
            <a:r>
              <a:rPr lang="el-GR" sz="1400" dirty="0">
                <a:solidFill>
                  <a:schemeClr val="accent1"/>
                </a:solidFill>
              </a:rPr>
              <a:t>Ορισμός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l-GR" sz="1400" dirty="0" err="1">
                <a:solidFill>
                  <a:schemeClr val="accent1"/>
                </a:solidFill>
              </a:rPr>
              <a:t>Σεξοτουρισμός</a:t>
            </a:r>
            <a:r>
              <a:rPr lang="el-GR" sz="1400" dirty="0">
                <a:solidFill>
                  <a:schemeClr val="accent1"/>
                </a:solidFill>
              </a:rPr>
              <a:t>: 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l-GR" sz="1400" dirty="0"/>
              <a:t>Η ταξιδιωτική δραστηριότητα όπου ο κύριος σκοπός του ταξιδιού είναι η αναζήτηση σεξουαλικών υπηρεσιών ή σχέσεων, συχνά με επαγγελματική ή εμπορική διάσταση.</a:t>
            </a: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r>
              <a:rPr lang="el-GR" sz="1400" dirty="0">
                <a:solidFill>
                  <a:schemeClr val="accent1"/>
                </a:solidFill>
              </a:rPr>
              <a:t>2. Κύρια χαρακτηριστικά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l-GR" sz="1400" dirty="0"/>
              <a:t>Συχνά συνδέεται με αναπτυσσόμενες χώρες και περιοχές υψηλής τουριστικής κίνησης.</a:t>
            </a:r>
            <a:endParaRPr lang="en-US" sz="1400" dirty="0"/>
          </a:p>
          <a:p>
            <a:r>
              <a:rPr lang="el-GR" sz="1400" dirty="0"/>
              <a:t>Εντάσσεται στον σεξουαλικό τουρισμό ενηλίκων, αλλά υπάρχουν περιπτώσεις που συνδέεται με παράνομες δραστηριότητες, όπως η παιδική εκμετάλλευση.</a:t>
            </a:r>
            <a:endParaRPr lang="en-US" sz="1400" dirty="0"/>
          </a:p>
          <a:p>
            <a:r>
              <a:rPr lang="el-GR" sz="1400" dirty="0"/>
              <a:t>Οικονομική διάσταση: Συμβάλλει σε τοπικές οικονομίες, αλλά δημιουργεί ηθικά και κοινωνικά προβλήματα.</a:t>
            </a:r>
            <a:endParaRPr lang="en-US" sz="1400" dirty="0"/>
          </a:p>
          <a:p>
            <a:endParaRPr lang="en-US" sz="1400" dirty="0"/>
          </a:p>
          <a:p>
            <a:r>
              <a:rPr lang="el-GR" sz="1400" dirty="0">
                <a:solidFill>
                  <a:schemeClr val="accent1"/>
                </a:solidFill>
              </a:rPr>
              <a:t>3. Κοινωνικά και ηθικά ζητήματα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  <a:p>
            <a:r>
              <a:rPr lang="el-GR" sz="1400" dirty="0"/>
              <a:t>Εκμετάλλευση και ανισότητες: Συχνά εμπλέκονται ευάλωτοι πληθυσμοί.</a:t>
            </a:r>
            <a:r>
              <a:rPr lang="en-US" sz="1400" dirty="0"/>
              <a:t> </a:t>
            </a:r>
            <a:r>
              <a:rPr lang="el-GR" sz="1400" dirty="0"/>
              <a:t>Ηθική συζήτηση: Αντιπαράθεση μεταξύ προσωπικής ελευθερίας και κοινωνικής ευθύνης.</a:t>
            </a:r>
            <a:r>
              <a:rPr lang="en-US" sz="1400" dirty="0"/>
              <a:t> </a:t>
            </a:r>
            <a:r>
              <a:rPr lang="el-GR" sz="1400" dirty="0"/>
              <a:t>Στίγμα και κοινωνικές συνέπειες: Επηρεάζει τη φήμη περιοχών ή κοινοτήτων.</a:t>
            </a:r>
            <a:endParaRPr lang="en-US" sz="1400" dirty="0"/>
          </a:p>
          <a:p>
            <a:endParaRPr lang="en-US" sz="1400" dirty="0"/>
          </a:p>
          <a:p>
            <a:r>
              <a:rPr lang="el-GR" sz="1400" dirty="0">
                <a:solidFill>
                  <a:schemeClr val="accent1"/>
                </a:solidFill>
              </a:rPr>
              <a:t>4. Νομικό πλαίσιο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  <a:p>
            <a:r>
              <a:rPr lang="el-GR" sz="1400" dirty="0"/>
              <a:t>Σε πολλές χώρες ο </a:t>
            </a:r>
            <a:r>
              <a:rPr lang="el-GR" sz="1400" dirty="0" err="1"/>
              <a:t>σεξοτουρισμός</a:t>
            </a:r>
            <a:r>
              <a:rPr lang="el-GR" sz="1400" dirty="0"/>
              <a:t> για ενήλικες είναι νόμιμος υπό αυστηρές ρυθμίσεις (π.χ. πορνεία σε ελεγχόμενα πλαίσια).</a:t>
            </a:r>
            <a:endParaRPr lang="en-US" sz="1400" dirty="0"/>
          </a:p>
          <a:p>
            <a:r>
              <a:rPr lang="el-GR" sz="1400" dirty="0"/>
              <a:t>Παράνομος είναι όταν αφορά ανηλίκους ή αναγκαστική εκμετάλλευση.</a:t>
            </a:r>
            <a:endParaRPr lang="en-US" sz="1400" dirty="0"/>
          </a:p>
          <a:p>
            <a:endParaRPr lang="en-US" sz="1400" dirty="0"/>
          </a:p>
          <a:p>
            <a:r>
              <a:rPr lang="el-GR" sz="1400" dirty="0">
                <a:solidFill>
                  <a:schemeClr val="accent1"/>
                </a:solidFill>
              </a:rPr>
              <a:t>5. Τουριστική διάσταση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  <a:p>
            <a:r>
              <a:rPr lang="el-GR" sz="1400" dirty="0"/>
              <a:t>Δημιουργεί ειδικούς προορισμούς, ξενοδοχειακές υπηρεσίες και τουριστικά πακέτα.</a:t>
            </a:r>
            <a:r>
              <a:rPr lang="en-US" sz="1400" dirty="0"/>
              <a:t> </a:t>
            </a:r>
          </a:p>
          <a:p>
            <a:r>
              <a:rPr lang="el-GR" sz="1400" dirty="0"/>
              <a:t>Συχνά εξετάζεται στα πλαίσια της διαχείρισης τουριστικών προορισμών και της τουριστικής πολιτικής.</a:t>
            </a:r>
            <a:endParaRPr lang="en-US" sz="1400" dirty="0"/>
          </a:p>
          <a:p>
            <a:endParaRPr lang="en-US" sz="1400" dirty="0"/>
          </a:p>
          <a:p>
            <a:r>
              <a:rPr lang="el-GR" sz="1400" dirty="0">
                <a:solidFill>
                  <a:schemeClr val="accent1"/>
                </a:solidFill>
              </a:rPr>
              <a:t>6. Συζήτηση για την αντιμετώπιση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  <a:p>
            <a:r>
              <a:rPr lang="el-GR" sz="1400" dirty="0"/>
              <a:t>Πολιτικές πρόληψης: Εκπαίδευση, νομικά μέτρα, ενημέρωση ταξιδιωτών.</a:t>
            </a:r>
            <a:r>
              <a:rPr lang="en-US" sz="1400" dirty="0"/>
              <a:t> </a:t>
            </a:r>
          </a:p>
          <a:p>
            <a:r>
              <a:rPr lang="el-GR" sz="1400" dirty="0"/>
              <a:t>Διεθνής συνεργασία: Για τον περιορισμό της παιδικής εκμετάλλευσης και του παράνομου </a:t>
            </a:r>
            <a:r>
              <a:rPr lang="el-GR" sz="1400" dirty="0" err="1"/>
              <a:t>σεξοτουρισμού</a:t>
            </a:r>
            <a:r>
              <a:rPr lang="el-G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43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BDABF4-8E40-47D6-87FC-FA558D76085E}"/>
              </a:ext>
            </a:extLst>
          </p:cNvPr>
          <p:cNvSpPr txBox="1"/>
          <p:nvPr/>
        </p:nvSpPr>
        <p:spPr>
          <a:xfrm>
            <a:off x="67112" y="199443"/>
            <a:ext cx="11115413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Θέση 1: Υπέρ του </a:t>
            </a:r>
            <a:r>
              <a:rPr lang="el-GR" b="1" dirty="0" err="1"/>
              <a:t>σεξοτουρισμού</a:t>
            </a:r>
            <a:endParaRPr lang="el-GR" b="1" dirty="0"/>
          </a:p>
          <a:p>
            <a:pPr>
              <a:lnSpc>
                <a:spcPct val="150000"/>
              </a:lnSpc>
            </a:pPr>
            <a:r>
              <a:rPr lang="el-GR" i="1" dirty="0"/>
              <a:t>Επιστημονικό πλαίσιο:</a:t>
            </a:r>
            <a:r>
              <a:rPr lang="el-GR" dirty="0"/>
              <a:t> Η θεώρηση αυτή εστιάζει κυρίως στην οικονομική διάσταση και την ελευθερία επιλογής ενηλίκων σε ελεγχόμενα πλαίσια.</a:t>
            </a:r>
          </a:p>
          <a:p>
            <a:pPr>
              <a:lnSpc>
                <a:spcPct val="150000"/>
              </a:lnSpc>
            </a:pPr>
            <a:r>
              <a:rPr lang="el-GR" b="1" dirty="0"/>
              <a:t>Σκοπός</a:t>
            </a:r>
          </a:p>
          <a:p>
            <a:pPr>
              <a:lnSpc>
                <a:spcPct val="150000"/>
              </a:lnSpc>
            </a:pPr>
            <a:r>
              <a:rPr lang="el-GR" dirty="0"/>
              <a:t>Η ανάλυση του </a:t>
            </a:r>
            <a:r>
              <a:rPr lang="el-GR" dirty="0" err="1"/>
              <a:t>σεξοτουρισμού</a:t>
            </a:r>
            <a:r>
              <a:rPr lang="el-GR" dirty="0"/>
              <a:t> ως οικονομικής δραστηριότητας που μπορεί να συνεισφέρει στην ανάπτυξη τοπικών κοινοτήτων, υπό προϋποθέσεις νομιμότητας και προστασίας των εμπλεκομένων.</a:t>
            </a:r>
          </a:p>
          <a:p>
            <a:pPr>
              <a:lnSpc>
                <a:spcPct val="150000"/>
              </a:lnSpc>
            </a:pPr>
            <a:r>
              <a:rPr lang="el-GR" b="1" dirty="0"/>
              <a:t>Στόχοι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Να διερευνηθεί η οικονομική επίδραση του </a:t>
            </a:r>
            <a:r>
              <a:rPr lang="el-GR" dirty="0" err="1"/>
              <a:t>σεξοτουρισμού</a:t>
            </a:r>
            <a:r>
              <a:rPr lang="el-GR" dirty="0"/>
              <a:t> σε τουριστικούς προορισμούς.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Να αναλυθεί η σχέση μεταξύ </a:t>
            </a:r>
            <a:r>
              <a:rPr lang="el-GR" dirty="0" err="1"/>
              <a:t>σεξοτουρισμού</a:t>
            </a:r>
            <a:r>
              <a:rPr lang="el-GR" dirty="0"/>
              <a:t> και δημιουργίας θέσεων εργασίας σε τοπικό επίπεδο.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Να αξιολογηθεί η δυνατότητα ρύθμισης της δραστηριότητας ώστε να προστατεύονται τα δικαιώματα των συμμετεχόντων.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Ερευνητικά ερωτήματα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Πώς συμβάλλει ο </a:t>
            </a:r>
            <a:r>
              <a:rPr lang="el-GR" dirty="0" err="1"/>
              <a:t>σεξοτουρισμός</a:t>
            </a:r>
            <a:r>
              <a:rPr lang="el-GR" dirty="0"/>
              <a:t> στην τοπική οικονομία και απασχόληση;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Υπάρχουν παραδείγματα αποτελεσματικής νομοθετικής ρύθμισης που περιορίζει την εκμετάλλευση;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l-GR" dirty="0"/>
              <a:t>Μπορεί η ελεγχόμενη εκδοχή του </a:t>
            </a:r>
            <a:r>
              <a:rPr lang="el-GR" dirty="0" err="1"/>
              <a:t>σεξοτουρισμού</a:t>
            </a:r>
            <a:r>
              <a:rPr lang="el-GR" dirty="0"/>
              <a:t> να συνυπάρξει με την ηθική και κοινωνική ευθύνη;</a:t>
            </a:r>
          </a:p>
        </p:txBody>
      </p:sp>
    </p:spTree>
    <p:extLst>
      <p:ext uri="{BB962C8B-B14F-4D97-AF65-F5344CB8AC3E}">
        <p14:creationId xmlns:p14="http://schemas.microsoft.com/office/powerpoint/2010/main" val="169034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C7D650-D919-4010-A19D-66DA10BE321C}"/>
              </a:ext>
            </a:extLst>
          </p:cNvPr>
          <p:cNvSpPr txBox="1"/>
          <p:nvPr/>
        </p:nvSpPr>
        <p:spPr>
          <a:xfrm>
            <a:off x="142613" y="199443"/>
            <a:ext cx="1109024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Θέση 2: Κατά του </a:t>
            </a:r>
            <a:r>
              <a:rPr lang="el-GR" b="1" dirty="0" err="1"/>
              <a:t>σεξοτουρισμού</a:t>
            </a:r>
            <a:endParaRPr lang="el-GR" b="1" dirty="0"/>
          </a:p>
          <a:p>
            <a:r>
              <a:rPr lang="el-GR" i="1" dirty="0"/>
              <a:t>Επιστημονικό πλαίσιο:</a:t>
            </a:r>
            <a:r>
              <a:rPr lang="el-GR" dirty="0"/>
              <a:t> Η θεώρηση αυτή εστιάζει κυρίως στα κοινωνικά, ηθικά και νομικά ζητήματα, ιδιαίτερα στην εκμετάλλευση ευάλωτων πληθυσμών.</a:t>
            </a:r>
          </a:p>
          <a:p>
            <a:endParaRPr lang="el-GR" dirty="0"/>
          </a:p>
          <a:p>
            <a:r>
              <a:rPr lang="el-GR" b="1" dirty="0"/>
              <a:t>Σκοπός</a:t>
            </a:r>
          </a:p>
          <a:p>
            <a:r>
              <a:rPr lang="el-GR" dirty="0"/>
              <a:t>Η διερεύνηση των αρνητικών κοινωνικών, ηθικών και νομικών επιπτώσεων του </a:t>
            </a:r>
            <a:r>
              <a:rPr lang="el-GR" dirty="0" err="1"/>
              <a:t>σεξοτουρισμού</a:t>
            </a:r>
            <a:r>
              <a:rPr lang="el-GR" dirty="0"/>
              <a:t>, με στόχο την ανάδειξη των κινδύνων για τα ανθρώπινα δικαιώματα και την κοινωνική συνοχή.</a:t>
            </a:r>
          </a:p>
          <a:p>
            <a:endParaRPr lang="el-GR" dirty="0"/>
          </a:p>
          <a:p>
            <a:r>
              <a:rPr lang="el-GR" b="1" dirty="0"/>
              <a:t>Στόχοι</a:t>
            </a:r>
          </a:p>
          <a:p>
            <a:pPr>
              <a:buFont typeface="+mj-lt"/>
              <a:buAutoNum type="arabicPeriod"/>
            </a:pPr>
            <a:r>
              <a:rPr lang="el-GR" dirty="0"/>
              <a:t>Να αναλυθούν οι κοινωνικές και ηθικές συνέπειες του </a:t>
            </a:r>
            <a:r>
              <a:rPr lang="el-GR" dirty="0" err="1"/>
              <a:t>σεξοτουρισμού</a:t>
            </a:r>
            <a:r>
              <a:rPr lang="el-GR" dirty="0"/>
              <a:t> σε τοπικές κοινότητες.</a:t>
            </a:r>
          </a:p>
          <a:p>
            <a:pPr>
              <a:buFont typeface="+mj-lt"/>
              <a:buAutoNum type="arabicPeriod"/>
            </a:pPr>
            <a:r>
              <a:rPr lang="el-GR" dirty="0"/>
              <a:t>Να εξεταστεί η σύνδεση του </a:t>
            </a:r>
            <a:r>
              <a:rPr lang="el-GR" dirty="0" err="1"/>
              <a:t>σεξοτουρισμού</a:t>
            </a:r>
            <a:r>
              <a:rPr lang="el-GR" dirty="0"/>
              <a:t> με την εκμετάλλευση και την παραβατικότητα.</a:t>
            </a:r>
          </a:p>
          <a:p>
            <a:pPr>
              <a:buFont typeface="+mj-lt"/>
              <a:buAutoNum type="arabicPeriod"/>
            </a:pPr>
            <a:r>
              <a:rPr lang="el-GR" dirty="0"/>
              <a:t>Να προταθούν πολιτικές και μέτρα πρόληψης και προστασίας των ευάλωτων πληθυσμών.</a:t>
            </a:r>
          </a:p>
          <a:p>
            <a:pPr>
              <a:buFont typeface="+mj-lt"/>
              <a:buAutoNum type="arabicPeriod"/>
            </a:pPr>
            <a:endParaRPr lang="el-GR" dirty="0"/>
          </a:p>
          <a:p>
            <a:r>
              <a:rPr lang="el-GR" b="1" dirty="0"/>
              <a:t>Ερευνητικά ερωτήματα</a:t>
            </a:r>
          </a:p>
          <a:p>
            <a:pPr>
              <a:buFont typeface="+mj-lt"/>
              <a:buAutoNum type="arabicPeriod"/>
            </a:pPr>
            <a:r>
              <a:rPr lang="el-GR" dirty="0"/>
              <a:t>Ποιες κοινωνικές αλλαγές παρατηρούνται σε περιοχές υψηλής συγκέντρωσης </a:t>
            </a:r>
            <a:r>
              <a:rPr lang="el-GR" dirty="0" err="1"/>
              <a:t>σεξοτουρισμού</a:t>
            </a:r>
            <a:r>
              <a:rPr lang="el-GR" dirty="0"/>
              <a:t>;</a:t>
            </a:r>
          </a:p>
          <a:p>
            <a:pPr>
              <a:buFont typeface="+mj-lt"/>
              <a:buAutoNum type="arabicPeriod"/>
            </a:pPr>
            <a:r>
              <a:rPr lang="el-GR" dirty="0"/>
              <a:t>Σε ποιο βαθμό ο </a:t>
            </a:r>
            <a:r>
              <a:rPr lang="el-GR" dirty="0" err="1"/>
              <a:t>σεξοτουρισμός</a:t>
            </a:r>
            <a:r>
              <a:rPr lang="el-GR" dirty="0"/>
              <a:t> ενισχύει την εκμετάλλευση και την παραβατικότητα;</a:t>
            </a:r>
          </a:p>
          <a:p>
            <a:pPr>
              <a:buFont typeface="+mj-lt"/>
              <a:buAutoNum type="arabicPeriod"/>
            </a:pPr>
            <a:r>
              <a:rPr lang="el-GR" dirty="0"/>
              <a:t>Ποιες πολιτικές και ρυθμίσεις έχουν αποδειχθεί αποτελεσματικές στην προστασία των ευάλωτων ομάδων;</a:t>
            </a:r>
          </a:p>
        </p:txBody>
      </p:sp>
    </p:spTree>
    <p:extLst>
      <p:ext uri="{BB962C8B-B14F-4D97-AF65-F5344CB8AC3E}">
        <p14:creationId xmlns:p14="http://schemas.microsoft.com/office/powerpoint/2010/main" val="234526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E2582F-7014-4D17-BD54-E9507D381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38" y="0"/>
            <a:ext cx="7643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64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2D168-2738-4307-A67A-8C9E2D79B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8" y="0"/>
            <a:ext cx="794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76C37F-1E28-419C-8C98-D7CF6DA32157}"/>
              </a:ext>
            </a:extLst>
          </p:cNvPr>
          <p:cNvSpPr txBox="1"/>
          <p:nvPr/>
        </p:nvSpPr>
        <p:spPr>
          <a:xfrm>
            <a:off x="320879" y="960188"/>
            <a:ext cx="108616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ighlight>
                  <a:srgbClr val="FFFF00"/>
                </a:highlight>
              </a:rPr>
              <a:t>Δευτερογενής έρευνα (</a:t>
            </a:r>
            <a:r>
              <a:rPr lang="el-GR" dirty="0" err="1">
                <a:highlight>
                  <a:srgbClr val="FFFF00"/>
                </a:highlight>
              </a:rPr>
              <a:t>secondary</a:t>
            </a:r>
            <a:r>
              <a:rPr lang="el-GR" dirty="0">
                <a:highlight>
                  <a:srgbClr val="FFFF00"/>
                </a:highlight>
              </a:rPr>
              <a:t> </a:t>
            </a:r>
            <a:r>
              <a:rPr lang="el-GR" dirty="0" err="1">
                <a:highlight>
                  <a:srgbClr val="FFFF00"/>
                </a:highlight>
              </a:rPr>
              <a:t>research</a:t>
            </a:r>
            <a:r>
              <a:rPr lang="el-GR" dirty="0">
                <a:highlight>
                  <a:srgbClr val="FFFF00"/>
                </a:highlight>
              </a:rPr>
              <a:t>) είναι η διαδικασία κατά την οποία ο ερευνητής </a:t>
            </a:r>
            <a:r>
              <a:rPr lang="el-GR" b="1" dirty="0">
                <a:highlight>
                  <a:srgbClr val="FFFF00"/>
                </a:highlight>
              </a:rPr>
              <a:t>αναλύει, συνθέτει και ερμηνεύει</a:t>
            </a:r>
            <a:r>
              <a:rPr lang="el-GR" dirty="0">
                <a:highlight>
                  <a:srgbClr val="FFFF00"/>
                </a:highlight>
              </a:rPr>
              <a:t> δεδομένα που έχουν ήδη παραχθεί από άλλους, ώστε να απαντήσει σε δικά του ερευνητικά ερωτήματα.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BE3D-0F03-4921-9F30-3B6A986FA5C2}"/>
              </a:ext>
            </a:extLst>
          </p:cNvPr>
          <p:cNvSpPr txBox="1"/>
          <p:nvPr/>
        </p:nvSpPr>
        <p:spPr>
          <a:xfrm>
            <a:off x="320879" y="41095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Δευτερογενής έρευνα (</a:t>
            </a:r>
            <a:r>
              <a:rPr lang="el-GR" dirty="0" err="1">
                <a:solidFill>
                  <a:schemeClr val="accent1"/>
                </a:solidFill>
              </a:rPr>
              <a:t>secondary</a:t>
            </a:r>
            <a:r>
              <a:rPr lang="el-GR" dirty="0">
                <a:solidFill>
                  <a:schemeClr val="accent1"/>
                </a:solidFill>
              </a:rPr>
              <a:t> </a:t>
            </a:r>
            <a:r>
              <a:rPr lang="el-GR" dirty="0" err="1">
                <a:solidFill>
                  <a:schemeClr val="accent1"/>
                </a:solidFill>
              </a:rPr>
              <a:t>research</a:t>
            </a:r>
            <a:r>
              <a:rPr lang="el-GR" dirty="0">
                <a:solidFill>
                  <a:schemeClr val="accent1"/>
                </a:solidFill>
              </a:rPr>
              <a:t>) - Ορισμός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0DC32-7497-4E58-8C3F-254CD9BED7E6}"/>
              </a:ext>
            </a:extLst>
          </p:cNvPr>
          <p:cNvSpPr txBox="1"/>
          <p:nvPr/>
        </p:nvSpPr>
        <p:spPr>
          <a:xfrm>
            <a:off x="379602" y="2197645"/>
            <a:ext cx="995563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1"/>
                </a:solidFill>
              </a:rPr>
              <a:t>Πηγές δευτερογενούς έρευνας</a:t>
            </a:r>
          </a:p>
          <a:p>
            <a:endParaRPr lang="el-GR" b="1" dirty="0"/>
          </a:p>
          <a:p>
            <a:pPr>
              <a:buFont typeface="+mj-lt"/>
              <a:buAutoNum type="arabicPeriod"/>
            </a:pPr>
            <a:r>
              <a:rPr lang="el-GR" b="1" dirty="0"/>
              <a:t>Ακαδημαϊκή βιβλιογραφία</a:t>
            </a:r>
            <a:endParaRPr lang="el-GR" dirty="0"/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Βιβλία, άρθρα περιοδικών, διατριβές, επιστημονικές αναφορές.</a:t>
            </a:r>
          </a:p>
          <a:p>
            <a:pPr marL="742950" lvl="1" indent="-285750"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b="1" dirty="0"/>
              <a:t>Στατιστικές πηγές</a:t>
            </a:r>
            <a:endParaRPr lang="el-GR" dirty="0"/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Δεδομένα από οργανισμούς (π.χ. ΕΛΣΤΑΤ, </a:t>
            </a:r>
            <a:r>
              <a:rPr lang="el-GR" dirty="0" err="1"/>
              <a:t>Eurostat</a:t>
            </a:r>
            <a:r>
              <a:rPr lang="el-GR" dirty="0"/>
              <a:t>, ΟΟΣΑ).</a:t>
            </a:r>
          </a:p>
          <a:p>
            <a:pPr marL="742950" lvl="1" indent="-285750"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b="1" dirty="0"/>
              <a:t>Επίσημα έγγραφα</a:t>
            </a:r>
            <a:endParaRPr lang="el-GR" dirty="0"/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Νομοθεσία, κυβερνητικές εκθέσεις, εκθέσεις πολιτικών φορέων.</a:t>
            </a:r>
          </a:p>
          <a:p>
            <a:pPr marL="742950" lvl="1" indent="-285750"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b="1" dirty="0"/>
              <a:t>Δημόσια και ιδιωτικά αρχεία</a:t>
            </a:r>
            <a:endParaRPr lang="el-GR" dirty="0"/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Αρχεία οργανισμών, ιστορικά έγγραφα, εταιρικές αναφορές.</a:t>
            </a:r>
          </a:p>
          <a:p>
            <a:pPr marL="742950" lvl="1" indent="-285750"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b="1" dirty="0"/>
              <a:t>Ψηφιακές πηγές</a:t>
            </a:r>
            <a:endParaRPr lang="el-GR" dirty="0"/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Βάσεις δεδομένων, ηλεκτρονικά περιοδικά, αξιόπιστες ιστοσελίδες.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F8EAB-94B9-42E4-A997-8251B7B6B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5808"/>
          <a:stretch/>
        </p:blipFill>
        <p:spPr>
          <a:xfrm>
            <a:off x="10572866" y="133954"/>
            <a:ext cx="1362175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88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366D6-60D0-43F0-A098-81398B6DA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91" y="0"/>
            <a:ext cx="9939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20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A97DC-3AC9-4AE5-B010-281175207D71}"/>
              </a:ext>
            </a:extLst>
          </p:cNvPr>
          <p:cNvSpPr txBox="1"/>
          <p:nvPr/>
        </p:nvSpPr>
        <p:spPr>
          <a:xfrm>
            <a:off x="3070371" y="2890391"/>
            <a:ext cx="528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Ευχαριστώ για την προσοχή σας</a:t>
            </a:r>
          </a:p>
          <a:p>
            <a:pPr algn="ctr"/>
            <a:r>
              <a:rPr lang="en-US" b="0" i="0" dirty="0">
                <a:solidFill>
                  <a:srgbClr val="284B7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u="none" strike="noStrike" dirty="0">
                <a:solidFill>
                  <a:srgbClr val="F5A125"/>
                </a:solidFill>
                <a:effectLst/>
                <a:latin typeface="Roboto" panose="02000000000000000000" pitchFamily="2" charset="0"/>
                <a:hlinkClick r:id="rId2"/>
              </a:rPr>
              <a:t>chriskaradim@ionio.gr</a:t>
            </a:r>
            <a:r>
              <a:rPr lang="el-GR" b="0" i="0" u="none" strike="noStrike" dirty="0">
                <a:solidFill>
                  <a:srgbClr val="F5A125"/>
                </a:solidFill>
                <a:effectLst/>
                <a:latin typeface="Roboto" panose="02000000000000000000" pitchFamily="2" charset="0"/>
              </a:rPr>
              <a:t> 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141769-1C36-4926-A258-11E72BD855C9}"/>
              </a:ext>
            </a:extLst>
          </p:cNvPr>
          <p:cNvSpPr txBox="1"/>
          <p:nvPr/>
        </p:nvSpPr>
        <p:spPr>
          <a:xfrm>
            <a:off x="429935" y="640919"/>
            <a:ext cx="11037815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1"/>
                </a:solidFill>
              </a:rPr>
              <a:t>Χαρακτηριστικά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Δεν απαιτεί άμεση επαφή με ερωτώμενους ή συμμετέχοντες.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Είναι πιο οικονομική και λιγότερο χρονοβόρα από την πρωτογενή έρευνα.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Η ποιότητα εξαρτάται από την αξιοπιστία των πηγών.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Συνήθως αποτελεί το πρώτο στάδιο σε μια ερευνητική διαδικασία, πριν από την πρωτογενή συλλογή δεδομένων.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chemeClr val="accent1"/>
                </a:solidFill>
              </a:rPr>
              <a:t>Στόχοι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Να κατανοηθεί το θεωρητικό και ιστορικό πλαίσιο ενός φαινομένου.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Να εντοπιστούν κενά στη γνώση και να διατυπωθούν νέες υποθέσεις.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Να συγκριθούν ευρήματα με άλλες έρευνες.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/>
              <a:t>Να δημιουργηθεί μια βάση για περαιτέρω πρωτογενή έρευνα.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D2C27-0E4E-46A8-AFA2-66EEC5DD8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5808"/>
          <a:stretch/>
        </p:blipFill>
        <p:spPr>
          <a:xfrm>
            <a:off x="9440353" y="858562"/>
            <a:ext cx="1362175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0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B87E6-7C89-4ED0-A66C-5F9515FD0FDB}"/>
              </a:ext>
            </a:extLst>
          </p:cNvPr>
          <p:cNvSpPr txBox="1"/>
          <p:nvPr/>
        </p:nvSpPr>
        <p:spPr>
          <a:xfrm>
            <a:off x="538994" y="708031"/>
            <a:ext cx="9989190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chemeClr val="accent1"/>
                </a:solidFill>
              </a:rPr>
              <a:t>Πλεονεκτήματα</a:t>
            </a:r>
          </a:p>
          <a:p>
            <a:pPr>
              <a:lnSpc>
                <a:spcPct val="150000"/>
              </a:lnSpc>
            </a:pPr>
            <a:r>
              <a:rPr lang="el-GR" dirty="0"/>
              <a:t>Γρήγορη και οικονομική.</a:t>
            </a:r>
          </a:p>
          <a:p>
            <a:pPr>
              <a:lnSpc>
                <a:spcPct val="150000"/>
              </a:lnSpc>
            </a:pPr>
            <a:r>
              <a:rPr lang="el-GR" dirty="0"/>
              <a:t>Επιτρέπει πρόσβαση σε μεγάλα σύνολα δεδομένων που δεν θα μπορούσε εύκολα να συλλέξει ένας μεμονωμένος ερευνητής.</a:t>
            </a:r>
          </a:p>
          <a:p>
            <a:pPr>
              <a:lnSpc>
                <a:spcPct val="150000"/>
              </a:lnSpc>
            </a:pPr>
            <a:r>
              <a:rPr lang="el-GR" dirty="0"/>
              <a:t>Δίνει τη δυνατότητα διαχρονικών συγκρίσεων (ιστορικά στοιχεία).</a:t>
            </a:r>
          </a:p>
          <a:p>
            <a:pPr>
              <a:lnSpc>
                <a:spcPct val="150000"/>
              </a:lnSpc>
            </a:pPr>
            <a:r>
              <a:rPr lang="el-GR" dirty="0"/>
              <a:t>Χρήσιμη για τη διατύπωση υποθέσεων και θεωριών.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b="1" dirty="0">
                <a:solidFill>
                  <a:schemeClr val="accent1"/>
                </a:solidFill>
              </a:rPr>
              <a:t>Μειονεκτήματα</a:t>
            </a:r>
          </a:p>
          <a:p>
            <a:pPr>
              <a:lnSpc>
                <a:spcPct val="150000"/>
              </a:lnSpc>
            </a:pPr>
            <a:r>
              <a:rPr lang="el-GR" dirty="0"/>
              <a:t>Εξάρτηση από την αξιοπιστία και πληρότητα των υφιστάμενων πηγών.</a:t>
            </a:r>
          </a:p>
          <a:p>
            <a:pPr>
              <a:lnSpc>
                <a:spcPct val="150000"/>
              </a:lnSpc>
            </a:pPr>
            <a:r>
              <a:rPr lang="el-GR" dirty="0"/>
              <a:t>Πιθανή παλαιότητα δεδομένων.</a:t>
            </a:r>
          </a:p>
          <a:p>
            <a:pPr>
              <a:lnSpc>
                <a:spcPct val="150000"/>
              </a:lnSpc>
            </a:pPr>
            <a:r>
              <a:rPr lang="el-GR" dirty="0"/>
              <a:t>Περιορισμένη δυνατότητα προσαρμογής των στοιχείων στο συγκεκριμένο ερευνητικό ερώτημα.</a:t>
            </a:r>
          </a:p>
          <a:p>
            <a:pPr>
              <a:lnSpc>
                <a:spcPct val="150000"/>
              </a:lnSpc>
            </a:pPr>
            <a:r>
              <a:rPr lang="el-GR" dirty="0"/>
              <a:t>Κίνδυνος μεροληψίας αν οι αρχικές μελέτες έχουν αδυναμίες.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97074-A77C-4C30-8CD9-B23BD1E28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5808"/>
          <a:stretch/>
        </p:blipFill>
        <p:spPr>
          <a:xfrm>
            <a:off x="10069527" y="468285"/>
            <a:ext cx="1362175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7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1088BC-3724-4DA0-A70E-49B3C75C897A}"/>
              </a:ext>
            </a:extLst>
          </p:cNvPr>
          <p:cNvSpPr txBox="1"/>
          <p:nvPr/>
        </p:nvSpPr>
        <p:spPr>
          <a:xfrm>
            <a:off x="127931" y="581873"/>
            <a:ext cx="1117203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Πώς τοποθετείται στη μεθοδολογία των κοινωνικών επιστημών;</a:t>
            </a:r>
          </a:p>
          <a:p>
            <a:endParaRPr lang="el-GR" dirty="0"/>
          </a:p>
          <a:p>
            <a:r>
              <a:rPr lang="el-GR" dirty="0"/>
              <a:t>Επίπεδο μεθοδολογίας: επιλέγω αν θα κινηθώ σε ποιοτική, ποσοτική ή μικτή προσέγγιση.</a:t>
            </a:r>
          </a:p>
          <a:p>
            <a:endParaRPr lang="el-GR" dirty="0"/>
          </a:p>
          <a:p>
            <a:r>
              <a:rPr lang="el-GR" dirty="0"/>
              <a:t>Επίπεδο μεθόδων: καθορίζω το εργαλείο (π.χ. συνέντευξη, ερωτηματολόγιο, ανάλυση περιεχομένου).</a:t>
            </a:r>
          </a:p>
          <a:p>
            <a:endParaRPr lang="el-GR" dirty="0"/>
          </a:p>
          <a:p>
            <a:r>
              <a:rPr lang="el-GR" dirty="0"/>
              <a:t>Επίπεδο πηγών: εδώ διαλέγω αν θα δουλέψω με πρωτογενείς πηγές (νέα δεδομένα) ή με δευτερογενείς πηγές (υπάρχοντα δεδομένα).</a:t>
            </a:r>
          </a:p>
          <a:p>
            <a:endParaRPr lang="el-GR" dirty="0"/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Άρα η δευτερογενής έρευνα ανήκει στο επίπεδο πηγών συλλογής δεδομένων, όχι στο επίπεδο μεθόδου καθαυτής.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Παράδειγμα Πρωτογενής έρευνα: Παίρνω συνεντεύξεις από μετανάστες για τις εμπειρίες τους</a:t>
            </a:r>
          </a:p>
          <a:p>
            <a:endParaRPr lang="el-GR" dirty="0"/>
          </a:p>
          <a:p>
            <a:r>
              <a:rPr lang="el-GR" dirty="0"/>
              <a:t>Δευτερογενής έρευνα: Μελετώ στατιστικά στοιχεία της </a:t>
            </a:r>
            <a:r>
              <a:rPr lang="el-GR" dirty="0" err="1"/>
              <a:t>Eurostat</a:t>
            </a:r>
            <a:r>
              <a:rPr lang="el-GR" dirty="0"/>
              <a:t> και εκθέσεις ΜΚΟ για τη μετανάστευση.</a:t>
            </a:r>
          </a:p>
          <a:p>
            <a:endParaRPr lang="el-GR" dirty="0"/>
          </a:p>
          <a:p>
            <a:r>
              <a:rPr lang="el-GR" dirty="0"/>
              <a:t>Στην πράξη, πολλές έρευνες συνδυάζουν και τα δύο.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2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2EF375-4250-42AC-9029-06CBF71E0E11}"/>
              </a:ext>
            </a:extLst>
          </p:cNvPr>
          <p:cNvSpPr txBox="1"/>
          <p:nvPr/>
        </p:nvSpPr>
        <p:spPr>
          <a:xfrm>
            <a:off x="1889620" y="2782669"/>
            <a:ext cx="7933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accent1"/>
                </a:solidFill>
              </a:rPr>
              <a:t>Στάδια δευτερογενούς έρευνας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6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871E5-932C-4AF3-A2A0-94B6664D1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/>
          <a:stretch/>
        </p:blipFill>
        <p:spPr>
          <a:xfrm>
            <a:off x="244678" y="218113"/>
            <a:ext cx="5443058" cy="63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9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ED2ED-741D-4850-BE94-3A50D9AA3195}"/>
              </a:ext>
            </a:extLst>
          </p:cNvPr>
          <p:cNvSpPr txBox="1"/>
          <p:nvPr/>
        </p:nvSpPr>
        <p:spPr>
          <a:xfrm>
            <a:off x="295712" y="477415"/>
            <a:ext cx="1099587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Στάδια δευτερογενούς έρευνας</a:t>
            </a:r>
          </a:p>
          <a:p>
            <a:endParaRPr lang="el-GR" dirty="0"/>
          </a:p>
          <a:p>
            <a:r>
              <a:rPr lang="el-GR" b="1" dirty="0"/>
              <a:t>1. Καθορισμός ερευνητικού ερωτήματος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Τι ακριβώς θέλω να μελετήσω;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Παράδειγμα: «Πώς έχει εξελιχθεί η ανεργία των νέων στην Ελλάδα την τελευταία δεκαετία;»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2. Αναζήτηση δευτερογενών πηγών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Βιβλιογραφία (βιβλία, άρθρα, μελέτες).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Στατιστικά δεδομένα (ΕΛΣΤΑΤ, </a:t>
            </a:r>
            <a:r>
              <a:rPr lang="el-GR" dirty="0" err="1"/>
              <a:t>Eurostat</a:t>
            </a:r>
            <a:r>
              <a:rPr lang="el-GR" dirty="0"/>
              <a:t>, ΟΟΣΑ).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Εκθέσεις οργανισμών, κυβερνητικών ή διεθνών.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Ψηφιακές βάσεις δεδομένων.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3. Αξιολόγηση πηγών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Είναι οι πηγές αξιόπιστες;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Είναι πρόσφατες;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Είναι σχετικές με το ερευνητικό ερώτημα;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8AD78C-07B8-45AC-84AD-2FD5FFB2E03D}"/>
              </a:ext>
            </a:extLst>
          </p:cNvPr>
          <p:cNvSpPr txBox="1"/>
          <p:nvPr/>
        </p:nvSpPr>
        <p:spPr>
          <a:xfrm>
            <a:off x="262155" y="389088"/>
            <a:ext cx="1009824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4.Συλλογή και οργάνωση δεδομένων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Καταγραφή, ταξινόμηση και κατηγοριοποίηση πληροφοριών.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Δημιουργία πινάκων, θεματικών κατηγοριών ή χρονικών σειρών.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5.Ανάλυση δεδομένων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Στατιστική ανάλυση (αν πρόκειται για ποσοτικά δεδομένα).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Ανάλυση περιεχομένου ή λόγου (αν πρόκειται για ποιοτικά κείμενα).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Συγκρίσεις ανάμεσα σε διαφορετικές μελέτες.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6.Σύνθεση &amp; ερμηνεία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Συσχέτιση των ευρημάτων με τη θεωρία.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Ανάδειξη τάσεων, αντιφάσεων ή κενών.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Διατύπωση συμπερασμάτων.</a:t>
            </a:r>
          </a:p>
          <a:p>
            <a:endParaRPr lang="el-GR" dirty="0"/>
          </a:p>
          <a:p>
            <a:r>
              <a:rPr lang="el-GR" b="1" dirty="0"/>
              <a:t>7. Συγγραφή &amp; παρουσίαση αποτελεσμάτων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Δομημένη παρουσίαση της έρευνας (εισαγωγή – μεθοδολογία – ανάλυση – συμπεράσματα).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Σαφείς αναφορές/παραπομπές στις πηγές.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48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1343</Words>
  <Application>Microsoft Office PowerPoint</Application>
  <PresentationFormat>Widescreen</PresentationFormat>
  <Paragraphs>178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karadimitriou</dc:creator>
  <cp:lastModifiedBy>christina karadimitriou</cp:lastModifiedBy>
  <cp:revision>90</cp:revision>
  <dcterms:created xsi:type="dcterms:W3CDTF">2025-09-12T05:31:55Z</dcterms:created>
  <dcterms:modified xsi:type="dcterms:W3CDTF">2025-09-17T07:36:57Z</dcterms:modified>
</cp:coreProperties>
</file>