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2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65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88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6193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1dcd50cf2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1dcd50cf2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b13a8956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b13a8956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1e2dcc98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1e2dcc98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f59dd5a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f59dd5a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70687fe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70687fe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70687fe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70687fe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70687fe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70687fe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9315b6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19315b6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506163"/>
            <a:ext cx="9144000" cy="3687300"/>
          </a:xfrm>
          <a:prstGeom prst="rect">
            <a:avLst/>
          </a:prstGeom>
          <a:solidFill>
            <a:srgbClr val="0061A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0" y="85450"/>
            <a:ext cx="9144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REGIONAL EXPERIENCE SHARING WORKSHOP OF THE MEDPAN NETWORK - 12-14 NOVEMBER 2019, AKYAKA, TURKEY</a:t>
            </a:r>
            <a:endParaRPr>
              <a:solidFill>
                <a:srgbClr val="0061A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368525" y="1196900"/>
            <a:ext cx="85206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Managing highly mobile species</a:t>
            </a:r>
            <a:r>
              <a:rPr lang="fr" sz="55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fr" sz="37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fr" sz="37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fr" sz="3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across Mediterranean Marine Protected Areas</a:t>
            </a:r>
            <a:endParaRPr sz="30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75" y="6532075"/>
            <a:ext cx="9144000" cy="3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225" y="4551800"/>
            <a:ext cx="8832297" cy="209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68300" algn="ctr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55600" algn="ctr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1" name="Google Shape;51;p11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4" name="Google Shape;54;p12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rgbClr val="FFFFFF"/>
                </a:solidFill>
              </a:rPr>
              <a:t>REGIONAL EXPERIENCE SHARING WORKSHOP OF THE MEDPAN NETWORK - 12-14  NOVEMBER 2019, AKYAKA, TURKEY</a:t>
            </a: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61375" y="1233025"/>
            <a:ext cx="8577300" cy="51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938400"/>
            <a:ext cx="3882300" cy="5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83892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122175"/>
            <a:ext cx="4572000" cy="64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683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3" name="Google Shape;43;p9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5640775"/>
            <a:ext cx="87096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/>
          <p:nvPr/>
        </p:nvSpPr>
        <p:spPr>
          <a:xfrm>
            <a:off x="0" y="6588300"/>
            <a:ext cx="91440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lt1"/>
                </a:solidFill>
              </a:rPr>
              <a:t>REGIONAL EXPERIENCE EXCHANGE WORKSHOP OF THE MEDPAN NETWORK - 12/14  NOVEMBER 2019, AKYAKA, TURKEY</a:t>
            </a: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1A1"/>
              </a:buClr>
              <a:buSzPts val="3200"/>
              <a:buFont typeface="Arial Narrow"/>
              <a:buNone/>
              <a:defRPr sz="320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1375" y="928225"/>
            <a:ext cx="8577300" cy="51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 Narrow"/>
              <a:buChar char="●"/>
              <a:defRPr sz="26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683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 Narrow"/>
              <a:buChar char="○"/>
              <a:defRPr sz="2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■"/>
              <a:defRPr sz="20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●"/>
              <a:defRPr sz="18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 Narrow"/>
              <a:buChar char="○"/>
              <a:defRPr sz="16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Char char="■"/>
              <a:defRPr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Char char="●"/>
              <a:defRPr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Char char="○"/>
              <a:defRPr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 Narrow"/>
              <a:buChar char="■"/>
              <a:defRPr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6599750"/>
            <a:ext cx="9144000" cy="2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9175625" cy="9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p13"/>
          <p:cNvCxnSpPr/>
          <p:nvPr/>
        </p:nvCxnSpPr>
        <p:spPr>
          <a:xfrm>
            <a:off x="412800" y="2296875"/>
            <a:ext cx="83391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35454" cy="470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36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7" y="1412776"/>
            <a:ext cx="8992195" cy="467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49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94891" cy="507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3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20" y="692696"/>
            <a:ext cx="7407275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1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8" y="1196752"/>
            <a:ext cx="8931548" cy="46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" y="1052736"/>
            <a:ext cx="91112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8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77436" cy="410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" y="1052736"/>
            <a:ext cx="9084501" cy="536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5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71223" cy="483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" y="1268760"/>
            <a:ext cx="9168332" cy="485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8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 idx="4294967295"/>
          </p:nvPr>
        </p:nvSpPr>
        <p:spPr>
          <a:xfrm>
            <a:off x="311700" y="200800"/>
            <a:ext cx="85206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>
                <a:solidFill>
                  <a:srgbClr val="999999"/>
                </a:solidFill>
                <a:latin typeface="Arial Narrow"/>
                <a:ea typeface="Arial Narrow"/>
                <a:cs typeface="Arial Narrow"/>
                <a:sym typeface="Arial Narrow"/>
              </a:rPr>
              <a:t>DS</a:t>
            </a:r>
            <a:r>
              <a:rPr lang="fr" sz="1800">
                <a:solidFill>
                  <a:srgbClr val="999999"/>
                </a:solidFill>
              </a:rPr>
              <a:t>14</a:t>
            </a:r>
            <a:endParaRPr sz="1800" b="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65" name="Google Shape;65;p14"/>
          <p:cNvCxnSpPr/>
          <p:nvPr/>
        </p:nvCxnSpPr>
        <p:spPr>
          <a:xfrm>
            <a:off x="230200" y="1049150"/>
            <a:ext cx="873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230200" y="1215638"/>
            <a:ext cx="87312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000" dirty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Towards effective and adaptive</a:t>
            </a:r>
          </a:p>
          <a:p>
            <a:pPr lvl="0" algn="ctr"/>
            <a:r>
              <a:rPr lang="en-US" sz="4000" dirty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management measures for highly</a:t>
            </a:r>
          </a:p>
          <a:p>
            <a:pPr lvl="0" algn="ctr"/>
            <a:r>
              <a:rPr lang="en-US" sz="4000" dirty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mobile species</a:t>
            </a:r>
            <a:endParaRPr sz="4000" dirty="0" smtClean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" name="Google Shape;67;p14"/>
          <p:cNvCxnSpPr/>
          <p:nvPr/>
        </p:nvCxnSpPr>
        <p:spPr>
          <a:xfrm>
            <a:off x="206400" y="4402800"/>
            <a:ext cx="873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4"/>
          <p:cNvSpPr txBox="1"/>
          <p:nvPr/>
        </p:nvSpPr>
        <p:spPr>
          <a:xfrm>
            <a:off x="230200" y="4567875"/>
            <a:ext cx="8797200" cy="10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</a:t>
            </a:r>
            <a:r>
              <a:rPr lang="en-US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Marine Park of </a:t>
            </a:r>
            <a:r>
              <a:rPr lang="en-US" sz="1800" dirty="0" err="1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Zakynthos</a:t>
            </a:r>
            <a:endParaRPr sz="1800" dirty="0">
              <a:solidFill>
                <a:srgbClr val="0061A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Greece </a:t>
            </a: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637"/>
            <a:ext cx="1543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9027814" cy="613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5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39386" cy="533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2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0" y="1052736"/>
            <a:ext cx="8885510" cy="62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0" y="1052736"/>
            <a:ext cx="8885510" cy="62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2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9342710" cy="457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 idx="4294967295"/>
          </p:nvPr>
        </p:nvSpPr>
        <p:spPr>
          <a:xfrm>
            <a:off x="311700" y="207902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/>
              <a:t>Teşekkür ederim!</a:t>
            </a:r>
            <a:endParaRPr sz="6000"/>
          </a:p>
        </p:txBody>
      </p:sp>
      <p:sp>
        <p:nvSpPr>
          <p:cNvPr id="127" name="Google Shape;127;p22"/>
          <p:cNvSpPr txBox="1"/>
          <p:nvPr/>
        </p:nvSpPr>
        <p:spPr>
          <a:xfrm>
            <a:off x="2114375" y="3847125"/>
            <a:ext cx="5291400" cy="1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0061A1"/>
                </a:solidFill>
                <a:latin typeface="Calibri"/>
                <a:ea typeface="Calibri"/>
                <a:cs typeface="Calibri"/>
                <a:sym typeface="Calibri"/>
              </a:rPr>
              <a:t>Speaker’s name</a:t>
            </a:r>
            <a:endParaRPr sz="1800" b="1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0061A1"/>
                </a:solidFill>
                <a:latin typeface="Calibri"/>
                <a:ea typeface="Calibri"/>
                <a:cs typeface="Calibri"/>
                <a:sym typeface="Calibri"/>
              </a:rPr>
              <a:t>Speaker’s email address</a:t>
            </a:r>
            <a:endParaRPr sz="1800" b="1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 idx="4294967295"/>
          </p:nvPr>
        </p:nvSpPr>
        <p:spPr>
          <a:xfrm>
            <a:off x="311700" y="200800"/>
            <a:ext cx="85206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0">
                <a:solidFill>
                  <a:srgbClr val="999999"/>
                </a:solidFill>
                <a:latin typeface="Arial Narrow"/>
                <a:ea typeface="Arial Narrow"/>
                <a:cs typeface="Arial Narrow"/>
                <a:sym typeface="Arial Narrow"/>
              </a:rPr>
              <a:t>DS</a:t>
            </a:r>
            <a:r>
              <a:rPr lang="fr" sz="1400">
                <a:solidFill>
                  <a:srgbClr val="999999"/>
                </a:solidFill>
              </a:rPr>
              <a:t>14</a:t>
            </a:r>
            <a:r>
              <a:rPr lang="fr" sz="1800" b="0">
                <a:solidFill>
                  <a:srgbClr val="999999"/>
                </a:solidFill>
                <a:latin typeface="Arial Narrow"/>
                <a:ea typeface="Arial Narrow"/>
                <a:cs typeface="Arial Narrow"/>
                <a:sym typeface="Arial Narrow"/>
              </a:rPr>
              <a:t> - Title of session</a:t>
            </a:r>
            <a:endParaRPr sz="1800" b="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75" name="Google Shape;75;p15"/>
          <p:cNvCxnSpPr/>
          <p:nvPr/>
        </p:nvCxnSpPr>
        <p:spPr>
          <a:xfrm>
            <a:off x="230200" y="1049150"/>
            <a:ext cx="873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5"/>
          <p:cNvSpPr txBox="1"/>
          <p:nvPr/>
        </p:nvSpPr>
        <p:spPr>
          <a:xfrm>
            <a:off x="230200" y="1215638"/>
            <a:ext cx="87312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000" dirty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Adaptive management as a prerequisite for effective conservation of marine turtles in the area of the National Marine Park of </a:t>
            </a:r>
            <a:r>
              <a:rPr lang="en-US" sz="4000" dirty="0" err="1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Zakynthos</a:t>
            </a:r>
            <a:r>
              <a:rPr lang="en-US" sz="4000" dirty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40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61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" name="Google Shape;77;p15"/>
          <p:cNvCxnSpPr/>
          <p:nvPr/>
        </p:nvCxnSpPr>
        <p:spPr>
          <a:xfrm>
            <a:off x="206400" y="4402800"/>
            <a:ext cx="873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69;p14"/>
          <p:cNvSpPr txBox="1"/>
          <p:nvPr/>
        </p:nvSpPr>
        <p:spPr>
          <a:xfrm>
            <a:off x="230200" y="4567875"/>
            <a:ext cx="8797200" cy="10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</a:t>
            </a:r>
            <a:r>
              <a:rPr lang="en-US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Marine Park of </a:t>
            </a:r>
            <a:r>
              <a:rPr lang="en-US" sz="1800" dirty="0" err="1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Zakynthos</a:t>
            </a:r>
            <a:endParaRPr sz="1800" dirty="0">
              <a:solidFill>
                <a:srgbClr val="0061A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 smtClean="0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rPr>
              <a:t>Greece </a:t>
            </a: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637"/>
            <a:ext cx="1543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MPA/Organisation profile</a:t>
            </a:r>
            <a:endParaRPr sz="3000"/>
          </a:p>
        </p:txBody>
      </p:sp>
      <p:sp>
        <p:nvSpPr>
          <p:cNvPr id="5" name="Google Shape;85;p16"/>
          <p:cNvSpPr txBox="1">
            <a:spLocks/>
          </p:cNvSpPr>
          <p:nvPr/>
        </p:nvSpPr>
        <p:spPr>
          <a:xfrm>
            <a:off x="255050" y="143500"/>
            <a:ext cx="85773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rgbClr val="0061A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smtClean="0"/>
              <a:t>MPA/Organisation profile</a:t>
            </a:r>
            <a:endParaRPr lang="en-US" sz="300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2108" y="828477"/>
            <a:ext cx="489993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5"/>
                </a:solidFill>
              </a:rPr>
              <a:t>PROTECTED </a:t>
            </a:r>
            <a:r>
              <a:rPr lang="en-US" sz="1600" b="1" dirty="0" smtClean="0">
                <a:solidFill>
                  <a:schemeClr val="accent5"/>
                </a:solidFill>
              </a:rPr>
              <a:t>AREA</a:t>
            </a:r>
          </a:p>
          <a:p>
            <a:pPr algn="just"/>
            <a:endParaRPr lang="en-US" sz="1600" b="1" dirty="0"/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Marine area : </a:t>
            </a:r>
            <a:r>
              <a:rPr lang="en-US" sz="1600" b="1" dirty="0">
                <a:solidFill>
                  <a:schemeClr val="accent5"/>
                </a:solidFill>
              </a:rPr>
              <a:t>89 km</a:t>
            </a:r>
            <a:r>
              <a:rPr lang="en-US" sz="1600" b="1" baseline="30000" dirty="0">
                <a:solidFill>
                  <a:schemeClr val="accent5"/>
                </a:solidFill>
              </a:rPr>
              <a:t>2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Terrestrial area : </a:t>
            </a:r>
            <a:r>
              <a:rPr lang="en-US" sz="1600" b="1" dirty="0">
                <a:solidFill>
                  <a:schemeClr val="accent5"/>
                </a:solidFill>
              </a:rPr>
              <a:t>14.2 km</a:t>
            </a:r>
            <a:r>
              <a:rPr lang="en-US" sz="1600" b="1" baseline="30000" dirty="0">
                <a:solidFill>
                  <a:schemeClr val="accent5"/>
                </a:solidFill>
              </a:rPr>
              <a:t>2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Peripheral area: </a:t>
            </a:r>
            <a:r>
              <a:rPr lang="en-US" sz="1600" b="1" dirty="0">
                <a:solidFill>
                  <a:schemeClr val="accent5"/>
                </a:solidFill>
              </a:rPr>
              <a:t>31 km</a:t>
            </a:r>
            <a:r>
              <a:rPr lang="en-US" sz="1600" b="1" baseline="30000" dirty="0">
                <a:solidFill>
                  <a:schemeClr val="accent5"/>
                </a:solidFill>
              </a:rPr>
              <a:t>2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</a:t>
            </a:r>
            <a:r>
              <a:rPr lang="en-US" sz="1600" b="1" dirty="0" err="1"/>
              <a:t>Natura</a:t>
            </a:r>
            <a:r>
              <a:rPr lang="en-US" sz="1600" b="1" dirty="0"/>
              <a:t> 2000: </a:t>
            </a:r>
            <a:r>
              <a:rPr lang="en-US" sz="1600" b="1" dirty="0">
                <a:solidFill>
                  <a:schemeClr val="accent5"/>
                </a:solidFill>
              </a:rPr>
              <a:t>2 Site of Community interest</a:t>
            </a:r>
          </a:p>
          <a:p>
            <a:pPr algn="just">
              <a:buFont typeface="Wingdings" pitchFamily="2" charset="2"/>
              <a:buNone/>
            </a:pPr>
            <a:r>
              <a:rPr lang="en-US" sz="1600" b="1" dirty="0">
                <a:solidFill>
                  <a:schemeClr val="accent5"/>
                </a:solidFill>
              </a:rPr>
              <a:t>                          1 Site Special Protected </a:t>
            </a:r>
            <a:r>
              <a:rPr lang="en-US" sz="1600" b="1" dirty="0" smtClean="0">
                <a:solidFill>
                  <a:schemeClr val="accent5"/>
                </a:solidFill>
              </a:rPr>
              <a:t>Area</a:t>
            </a:r>
          </a:p>
          <a:p>
            <a:pPr algn="just">
              <a:buFont typeface="Wingdings" pitchFamily="2" charset="2"/>
              <a:buNone/>
            </a:pPr>
            <a:endParaRPr lang="en-US" sz="1600" b="1" dirty="0"/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Priority </a:t>
            </a:r>
            <a:r>
              <a:rPr lang="en-US" sz="1600" b="1" dirty="0" smtClean="0"/>
              <a:t>species: </a:t>
            </a:r>
            <a:r>
              <a:rPr lang="en-US" sz="1600" b="1" dirty="0">
                <a:solidFill>
                  <a:schemeClr val="accent5"/>
                </a:solidFill>
              </a:rPr>
              <a:t>Loggerhead Sea Turtle</a:t>
            </a:r>
            <a:r>
              <a:rPr lang="en-US" sz="1600" dirty="0"/>
              <a:t> (</a:t>
            </a:r>
            <a:r>
              <a:rPr lang="en-US" sz="1600" i="1" dirty="0" err="1"/>
              <a:t>Caretta</a:t>
            </a:r>
            <a:r>
              <a:rPr lang="en-US" sz="1600" i="1" dirty="0"/>
              <a:t> </a:t>
            </a:r>
            <a:r>
              <a:rPr lang="en-US" sz="1600" i="1" dirty="0" err="1"/>
              <a:t>caretta</a:t>
            </a:r>
            <a:r>
              <a:rPr lang="en-US" sz="1600" dirty="0"/>
              <a:t>), </a:t>
            </a:r>
            <a:r>
              <a:rPr lang="en-US" sz="1600" b="1" dirty="0">
                <a:solidFill>
                  <a:schemeClr val="accent5"/>
                </a:solidFill>
              </a:rPr>
              <a:t>Monk seal </a:t>
            </a:r>
            <a:r>
              <a:rPr lang="en-US" sz="1600" dirty="0"/>
              <a:t>(</a:t>
            </a:r>
            <a:r>
              <a:rPr lang="en-US" sz="1600" i="1" dirty="0" err="1"/>
              <a:t>Monachus</a:t>
            </a:r>
            <a:r>
              <a:rPr lang="en-US" sz="1600" i="1" dirty="0"/>
              <a:t> </a:t>
            </a:r>
            <a:r>
              <a:rPr lang="en-US" sz="1600" i="1" dirty="0" err="1"/>
              <a:t>monachus</a:t>
            </a:r>
            <a:r>
              <a:rPr lang="en-US" sz="1600" dirty="0"/>
              <a:t>), </a:t>
            </a:r>
            <a:r>
              <a:rPr lang="en-GB" sz="1600" b="1" dirty="0">
                <a:solidFill>
                  <a:schemeClr val="accent5"/>
                </a:solidFill>
              </a:rPr>
              <a:t>Cory's shearwater </a:t>
            </a:r>
            <a:r>
              <a:rPr lang="en-GB" sz="1600" dirty="0"/>
              <a:t>(</a:t>
            </a:r>
            <a:r>
              <a:rPr lang="en-GB" sz="1600" i="1" dirty="0" err="1"/>
              <a:t>Calonectris</a:t>
            </a:r>
            <a:r>
              <a:rPr lang="en-GB" sz="1600" i="1" dirty="0"/>
              <a:t> </a:t>
            </a:r>
            <a:r>
              <a:rPr lang="en-GB" sz="1600" i="1" dirty="0" err="1"/>
              <a:t>diomeda</a:t>
            </a:r>
            <a:r>
              <a:rPr lang="en-GB" sz="1600" dirty="0"/>
              <a:t>), </a:t>
            </a:r>
            <a:r>
              <a:rPr lang="en-US" sz="1600" b="1" dirty="0" err="1">
                <a:solidFill>
                  <a:schemeClr val="accent5"/>
                </a:solidFill>
              </a:rPr>
              <a:t>Eleonora’s</a:t>
            </a:r>
            <a:r>
              <a:rPr lang="en-US" sz="1600" b="1" dirty="0">
                <a:solidFill>
                  <a:schemeClr val="accent5"/>
                </a:solidFill>
              </a:rPr>
              <a:t> falcon </a:t>
            </a:r>
            <a:r>
              <a:rPr lang="en-US" sz="1600" dirty="0"/>
              <a:t>(</a:t>
            </a:r>
            <a:r>
              <a:rPr lang="el-GR" sz="1600" i="1" dirty="0" err="1"/>
              <a:t>Falco</a:t>
            </a:r>
            <a:r>
              <a:rPr lang="el-GR" sz="1600" i="1" dirty="0"/>
              <a:t> </a:t>
            </a:r>
            <a:r>
              <a:rPr lang="el-GR" sz="1600" i="1" dirty="0" err="1"/>
              <a:t>eleonora</a:t>
            </a:r>
            <a:r>
              <a:rPr lang="en-US" sz="1600" dirty="0"/>
              <a:t>)</a:t>
            </a:r>
            <a:r>
              <a:rPr lang="en-GB" sz="1600" dirty="0"/>
              <a:t> </a:t>
            </a:r>
            <a:endParaRPr lang="en-GB" sz="1600" dirty="0" smtClean="0"/>
          </a:p>
          <a:p>
            <a:pPr algn="just"/>
            <a:endParaRPr lang="en-GB" sz="1600" dirty="0"/>
          </a:p>
          <a:p>
            <a:pPr algn="just">
              <a:buFont typeface="Wingdings" pitchFamily="2" charset="2"/>
              <a:buChar char="§"/>
            </a:pPr>
            <a:r>
              <a:rPr lang="en-GB" sz="1600" b="1" dirty="0"/>
              <a:t> Priority habitats : </a:t>
            </a:r>
            <a:r>
              <a:rPr lang="en-GB" sz="1600" b="1" dirty="0" err="1">
                <a:solidFill>
                  <a:schemeClr val="accent5"/>
                </a:solidFill>
              </a:rPr>
              <a:t>Posidonia</a:t>
            </a:r>
            <a:r>
              <a:rPr lang="en-GB" sz="1600" b="1" dirty="0">
                <a:solidFill>
                  <a:schemeClr val="accent5"/>
                </a:solidFill>
              </a:rPr>
              <a:t> beds, </a:t>
            </a:r>
            <a:r>
              <a:rPr lang="en-US" sz="1600" b="1" dirty="0">
                <a:solidFill>
                  <a:schemeClr val="accent5"/>
                </a:solidFill>
              </a:rPr>
              <a:t>Calcareous fens with </a:t>
            </a:r>
            <a:r>
              <a:rPr lang="en-US" sz="1600" i="1" dirty="0" err="1">
                <a:solidFill>
                  <a:schemeClr val="accent5"/>
                </a:solidFill>
              </a:rPr>
              <a:t>Cladium</a:t>
            </a:r>
            <a:r>
              <a:rPr lang="en-US" sz="1600" i="1" dirty="0">
                <a:solidFill>
                  <a:schemeClr val="accent5"/>
                </a:solidFill>
              </a:rPr>
              <a:t> </a:t>
            </a:r>
            <a:r>
              <a:rPr lang="en-US" sz="1600" i="1" dirty="0" err="1" smtClean="0">
                <a:solidFill>
                  <a:schemeClr val="accent5"/>
                </a:solidFill>
              </a:rPr>
              <a:t>mariscus</a:t>
            </a:r>
            <a:endParaRPr lang="en-US" sz="1600" i="1" dirty="0" smtClean="0">
              <a:solidFill>
                <a:schemeClr val="accent5"/>
              </a:solidFill>
            </a:endParaRPr>
          </a:p>
          <a:p>
            <a:pPr algn="just"/>
            <a:endParaRPr lang="en-US" sz="1600" i="1" dirty="0"/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Number of Loggerhead Sea Turtle nests (average): </a:t>
            </a:r>
            <a:r>
              <a:rPr lang="en-US" sz="1600" b="1" dirty="0" smtClean="0">
                <a:solidFill>
                  <a:schemeClr val="accent5"/>
                </a:solidFill>
              </a:rPr>
              <a:t>1200</a:t>
            </a:r>
          </a:p>
          <a:p>
            <a:pPr algn="just"/>
            <a:endParaRPr lang="en-US" sz="1600" b="1" dirty="0"/>
          </a:p>
          <a:p>
            <a:pPr algn="just">
              <a:buFont typeface="Wingdings" pitchFamily="2" charset="2"/>
              <a:buChar char="§"/>
            </a:pPr>
            <a:r>
              <a:rPr lang="en-US" sz="1600" b="1" dirty="0"/>
              <a:t> Importance nesting </a:t>
            </a:r>
            <a:r>
              <a:rPr lang="en-US" sz="1600" b="1" dirty="0" smtClean="0"/>
              <a:t>activity: </a:t>
            </a:r>
            <a:r>
              <a:rPr lang="en-US" sz="1600" b="1" dirty="0">
                <a:solidFill>
                  <a:schemeClr val="accent5"/>
                </a:solidFill>
              </a:rPr>
              <a:t>It is estimated that </a:t>
            </a:r>
            <a:r>
              <a:rPr lang="en-US" sz="1600" b="1" dirty="0" err="1">
                <a:solidFill>
                  <a:schemeClr val="accent5"/>
                </a:solidFill>
              </a:rPr>
              <a:t>Zakynthos</a:t>
            </a:r>
            <a:r>
              <a:rPr lang="en-US" sz="1600" b="1" dirty="0">
                <a:solidFill>
                  <a:schemeClr val="accent5"/>
                </a:solidFill>
              </a:rPr>
              <a:t> hold about</a:t>
            </a:r>
            <a:r>
              <a:rPr lang="el-GR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30 - 40 </a:t>
            </a:r>
            <a:r>
              <a:rPr lang="el-GR" sz="1600" b="1" dirty="0">
                <a:solidFill>
                  <a:schemeClr val="accent5"/>
                </a:solidFill>
              </a:rPr>
              <a:t>% </a:t>
            </a:r>
            <a:r>
              <a:rPr lang="en-US" sz="1600" b="1" dirty="0">
                <a:solidFill>
                  <a:schemeClr val="accent5"/>
                </a:solidFill>
              </a:rPr>
              <a:t>of the Greek nests and about </a:t>
            </a:r>
            <a:r>
              <a:rPr lang="el-GR" sz="1600" b="1" dirty="0">
                <a:solidFill>
                  <a:schemeClr val="accent5"/>
                </a:solidFill>
              </a:rPr>
              <a:t>2</a:t>
            </a:r>
            <a:r>
              <a:rPr lang="en-US" sz="1600" b="1" dirty="0">
                <a:solidFill>
                  <a:schemeClr val="accent5"/>
                </a:solidFill>
              </a:rPr>
              <a:t>0</a:t>
            </a:r>
            <a:r>
              <a:rPr lang="el-GR" sz="1600" b="1" dirty="0">
                <a:solidFill>
                  <a:schemeClr val="accent5"/>
                </a:solidFill>
              </a:rPr>
              <a:t>% </a:t>
            </a:r>
            <a:r>
              <a:rPr lang="en-US" sz="1600" b="1" dirty="0">
                <a:solidFill>
                  <a:schemeClr val="accent5"/>
                </a:solidFill>
              </a:rPr>
              <a:t>of the nesting effort in the </a:t>
            </a:r>
            <a:r>
              <a:rPr lang="en-US" sz="1600" b="1" dirty="0" smtClean="0">
                <a:solidFill>
                  <a:schemeClr val="accent5"/>
                </a:solidFill>
              </a:rPr>
              <a:t>Mediterranean</a:t>
            </a:r>
            <a:endParaRPr lang="el-GR" sz="1600" b="1" dirty="0">
              <a:solidFill>
                <a:schemeClr val="accent5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l-GR" sz="1600" b="1" dirty="0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932040" y="260648"/>
            <a:ext cx="406284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MANAGEMENT AGENCY (</a:t>
            </a:r>
            <a:r>
              <a:rPr lang="en-US" sz="1600" b="1" dirty="0">
                <a:solidFill>
                  <a:schemeClr val="accent5"/>
                </a:solidFill>
              </a:rPr>
              <a:t>established in 2000</a:t>
            </a:r>
            <a:r>
              <a:rPr lang="en-US" sz="1600" b="1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/>
              <a:t> Administrative and scientific staff : </a:t>
            </a:r>
            <a:r>
              <a:rPr lang="en-US" sz="1600" b="1" dirty="0">
                <a:solidFill>
                  <a:schemeClr val="accent5"/>
                </a:solidFill>
              </a:rPr>
              <a:t>13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/>
              <a:t> Wardens: </a:t>
            </a:r>
            <a:r>
              <a:rPr lang="en-US" sz="1600" b="1" dirty="0">
                <a:solidFill>
                  <a:schemeClr val="accent5"/>
                </a:solidFill>
              </a:rPr>
              <a:t>19 + 23 seasonal wardens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/>
              <a:t> Management Board : </a:t>
            </a:r>
            <a:r>
              <a:rPr lang="en-US" sz="1600" b="1" dirty="0">
                <a:solidFill>
                  <a:schemeClr val="accent5"/>
                </a:solidFill>
              </a:rPr>
              <a:t>1 president, 10 members</a:t>
            </a:r>
          </a:p>
          <a:p>
            <a:pPr>
              <a:buFont typeface="Wingdings" pitchFamily="2" charset="2"/>
              <a:buChar char="§"/>
            </a:pPr>
            <a:endParaRPr lang="el-GR" sz="1600" b="1" dirty="0"/>
          </a:p>
          <a:p>
            <a:pPr>
              <a:buFont typeface="Wingdings" pitchFamily="2" charset="2"/>
              <a:buChar char="§"/>
            </a:pPr>
            <a:endParaRPr lang="el-GR" sz="1600" b="1" dirty="0"/>
          </a:p>
        </p:txBody>
      </p:sp>
      <p:pic>
        <p:nvPicPr>
          <p:cNvPr id="8" name="Picture 2" descr="C:\Users\user\Desktop\General maps_stigmata_1810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25" y="1844824"/>
            <a:ext cx="4037557" cy="30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paper\nematodes turtle nests\revised\figs\Figure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6" t="73198"/>
          <a:stretch/>
        </p:blipFill>
        <p:spPr bwMode="auto">
          <a:xfrm>
            <a:off x="5724128" y="5013176"/>
            <a:ext cx="285663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Context and issue</a:t>
            </a:r>
            <a:endParaRPr sz="30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71538"/>
            <a:ext cx="8096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Context and issue</a:t>
            </a:r>
            <a:endParaRPr sz="30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1"/>
          <a:stretch/>
        </p:blipFill>
        <p:spPr bwMode="auto">
          <a:xfrm>
            <a:off x="0" y="1414988"/>
            <a:ext cx="8432701" cy="518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8680"/>
            <a:ext cx="274477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69" y="548680"/>
            <a:ext cx="3168352" cy="315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/>
              <a:t>Context and issue</a:t>
            </a:r>
            <a:endParaRPr sz="3000" dirty="0"/>
          </a:p>
        </p:txBody>
      </p:sp>
      <p:sp>
        <p:nvSpPr>
          <p:cNvPr id="2" name="Rectangle 1"/>
          <p:cNvSpPr/>
          <p:nvPr/>
        </p:nvSpPr>
        <p:spPr>
          <a:xfrm>
            <a:off x="488391" y="3861048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Develop a set of methodological, innovative tools for recording, capturing and collecting ecological, environmental and socio-economic parameters and processes related to the adaptive management of marine turtle nesting sites.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89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pic>
        <p:nvPicPr>
          <p:cNvPr id="7" name="Picture 2" descr="FIGURE 3 | Hatchling sex ratios recorded for sea turtle populations around the globe. The estimated proportion of females are presented as the filled slices of the pie charts; different species are presented under different colors. Numbers indicate source literature presented in Supplementary Table S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3" y="2432864"/>
            <a:ext cx="6660232" cy="35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4"/>
          <p:cNvSpPr/>
          <p:nvPr/>
        </p:nvSpPr>
        <p:spPr>
          <a:xfrm>
            <a:off x="755576" y="5951020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4653"/>
                </a:solidFill>
                <a:latin typeface="Roboto"/>
              </a:rPr>
              <a:t>Hatchling sex ratios recorded for sea turtle populations around the globe. The estimated proportion of females are presented as the filled slices of the pie charts; different species are presented under different </a:t>
            </a:r>
            <a:r>
              <a:rPr lang="en-US" sz="1200" dirty="0" smtClean="0">
                <a:solidFill>
                  <a:srgbClr val="264653"/>
                </a:solidFill>
                <a:latin typeface="Roboto"/>
              </a:rPr>
              <a:t>colors. </a:t>
            </a:r>
          </a:p>
          <a:p>
            <a:r>
              <a:rPr lang="en-US" sz="1200" i="1" dirty="0" smtClean="0">
                <a:solidFill>
                  <a:srgbClr val="264653"/>
                </a:solidFill>
                <a:latin typeface="Roboto"/>
              </a:rPr>
              <a:t>Hays, Mazaris, Schofield, 2014</a:t>
            </a:r>
            <a:endParaRPr lang="el-GR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764704"/>
            <a:ext cx="9137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Objective: Thermal profiles of nesting sites </a:t>
            </a:r>
          </a:p>
          <a:p>
            <a:endParaRPr lang="en-US" sz="2400" dirty="0" smtClean="0"/>
          </a:p>
          <a:p>
            <a:r>
              <a:rPr lang="en-US" sz="2400" i="1" dirty="0" smtClean="0"/>
              <a:t>Related to: </a:t>
            </a:r>
          </a:p>
          <a:p>
            <a:r>
              <a:rPr lang="en-US" sz="2400" dirty="0" smtClean="0"/>
              <a:t>Sex ratio , Reproductive success, Robustness of hatchlings 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55050" y="143500"/>
            <a:ext cx="85773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Results</a:t>
            </a:r>
            <a:endParaRPr sz="3000"/>
          </a:p>
        </p:txBody>
      </p:sp>
      <p:sp>
        <p:nvSpPr>
          <p:cNvPr id="9" name="TextBox 8"/>
          <p:cNvSpPr txBox="1"/>
          <p:nvPr/>
        </p:nvSpPr>
        <p:spPr>
          <a:xfrm>
            <a:off x="244562" y="822638"/>
            <a:ext cx="5572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Objective: Thermal profiles of nesting sites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51498" y="2184927"/>
            <a:ext cx="48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Ensure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spatial coverage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precision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flexibility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seasonal patterns  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7099"/>
            <a:ext cx="4775845" cy="384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54721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339</Words>
  <Application>Microsoft Office PowerPoint</Application>
  <PresentationFormat>On-screen Show (4:3)</PresentationFormat>
  <Paragraphs>71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Simple Light</vt:lpstr>
      <vt:lpstr>PowerPoint Presentation</vt:lpstr>
      <vt:lpstr>DS14</vt:lpstr>
      <vt:lpstr>DS14 - Title of session</vt:lpstr>
      <vt:lpstr>MPA/Organisation profile</vt:lpstr>
      <vt:lpstr>Context and issue</vt:lpstr>
      <vt:lpstr>Context and issue</vt:lpstr>
      <vt:lpstr>Context and issue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Teşekkür ederim!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C.Dimitriadis</cp:lastModifiedBy>
  <cp:revision>9</cp:revision>
  <dcterms:modified xsi:type="dcterms:W3CDTF">2020-01-08T13:21:10Z</dcterms:modified>
</cp:coreProperties>
</file>