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553" r:id="rId2"/>
    <p:sldId id="551" r:id="rId3"/>
    <p:sldId id="347" r:id="rId4"/>
    <p:sldId id="348" r:id="rId5"/>
    <p:sldId id="349" r:id="rId6"/>
    <p:sldId id="350" r:id="rId7"/>
    <p:sldId id="352" r:id="rId8"/>
    <p:sldId id="353" r:id="rId9"/>
    <p:sldId id="354" r:id="rId10"/>
    <p:sldId id="355" r:id="rId11"/>
    <p:sldId id="356" r:id="rId12"/>
    <p:sldId id="357" r:id="rId13"/>
    <p:sldId id="358" r:id="rId14"/>
    <p:sldId id="359" r:id="rId15"/>
    <p:sldId id="360" r:id="rId16"/>
    <p:sldId id="425" r:id="rId17"/>
    <p:sldId id="362" r:id="rId18"/>
    <p:sldId id="364" r:id="rId19"/>
    <p:sldId id="365" r:id="rId20"/>
    <p:sldId id="366" r:id="rId21"/>
    <p:sldId id="503" r:id="rId22"/>
    <p:sldId id="368" r:id="rId23"/>
    <p:sldId id="504" r:id="rId24"/>
    <p:sldId id="505" r:id="rId25"/>
    <p:sldId id="506" r:id="rId26"/>
    <p:sldId id="507" r:id="rId27"/>
    <p:sldId id="508"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7" r:id="rId63"/>
    <p:sldId id="548" r:id="rId64"/>
    <p:sldId id="550" r:id="rId65"/>
    <p:sldId id="544" r:id="rId66"/>
    <p:sldId id="545" r:id="rId67"/>
    <p:sldId id="546" r:id="rId68"/>
    <p:sldId id="478"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68" r:id="rId90"/>
    <p:sldId id="479" r:id="rId91"/>
    <p:sldId id="469" r:id="rId92"/>
    <p:sldId id="480" r:id="rId93"/>
    <p:sldId id="470" r:id="rId94"/>
    <p:sldId id="418" r:id="rId95"/>
    <p:sldId id="419" r:id="rId96"/>
    <p:sldId id="420" r:id="rId97"/>
    <p:sldId id="421" r:id="rId98"/>
    <p:sldId id="423" r:id="rId99"/>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0064"/>
    <a:srgbClr val="99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9034BB7-46B5-4EE4-87C2-BCA6F1C8924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25603" name="Rectangle 3">
            <a:extLst>
              <a:ext uri="{FF2B5EF4-FFF2-40B4-BE49-F238E27FC236}">
                <a16:creationId xmlns:a16="http://schemas.microsoft.com/office/drawing/2014/main" id="{C970677C-E796-4731-8BD0-BBAE736F9A4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l-GR"/>
          </a:p>
        </p:txBody>
      </p:sp>
      <p:sp>
        <p:nvSpPr>
          <p:cNvPr id="2052" name="Rectangle 4">
            <a:extLst>
              <a:ext uri="{FF2B5EF4-FFF2-40B4-BE49-F238E27FC236}">
                <a16:creationId xmlns:a16="http://schemas.microsoft.com/office/drawing/2014/main" id="{36D3B4FA-9FC4-44EC-ADA1-A2B05E6D59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62F95434-D606-4BF4-8FCC-2DF53ACB6E2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5606" name="Rectangle 6">
            <a:extLst>
              <a:ext uri="{FF2B5EF4-FFF2-40B4-BE49-F238E27FC236}">
                <a16:creationId xmlns:a16="http://schemas.microsoft.com/office/drawing/2014/main" id="{408FE62B-2C0D-4AB6-9DEB-81EBC10220A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25607" name="Rectangle 7">
            <a:extLst>
              <a:ext uri="{FF2B5EF4-FFF2-40B4-BE49-F238E27FC236}">
                <a16:creationId xmlns:a16="http://schemas.microsoft.com/office/drawing/2014/main" id="{20023A23-0B55-44A1-8314-5A087DA1771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8F151D5-1F95-4B2D-8E6A-AD6494ACEA8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4FD2126-B9AE-4044-A2B4-B8BD6F611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4409AD-6018-4EDD-A652-23C6D0D80FB9}" type="slidenum">
              <a:rPr lang="el-GR" altLang="el-GR"/>
              <a:pPr>
                <a:spcBef>
                  <a:spcPct val="0"/>
                </a:spcBef>
              </a:pPr>
              <a:t>7</a:t>
            </a:fld>
            <a:endParaRPr lang="el-GR" altLang="el-GR"/>
          </a:p>
        </p:txBody>
      </p:sp>
      <p:sp>
        <p:nvSpPr>
          <p:cNvPr id="10243" name="Rectangle 7">
            <a:extLst>
              <a:ext uri="{FF2B5EF4-FFF2-40B4-BE49-F238E27FC236}">
                <a16:creationId xmlns:a16="http://schemas.microsoft.com/office/drawing/2014/main" id="{3776B3B0-212B-4A8D-9D8A-0ADFC719EB2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6D869D5-786A-433E-88BB-FE0C948A3AAC}" type="slidenum">
              <a:rPr lang="el-GR" altLang="el-GR">
                <a:latin typeface="Euclid Symbol" pitchFamily="18" charset="2"/>
              </a:rPr>
              <a:pPr algn="r" eaLnBrk="1" hangingPunct="1">
                <a:spcBef>
                  <a:spcPct val="0"/>
                </a:spcBef>
              </a:pPr>
              <a:t>7</a:t>
            </a:fld>
            <a:endParaRPr lang="el-GR" altLang="el-GR">
              <a:latin typeface="Euclid Symbol" pitchFamily="18" charset="2"/>
            </a:endParaRPr>
          </a:p>
        </p:txBody>
      </p:sp>
      <p:sp>
        <p:nvSpPr>
          <p:cNvPr id="10244" name="Rectangle 2">
            <a:extLst>
              <a:ext uri="{FF2B5EF4-FFF2-40B4-BE49-F238E27FC236}">
                <a16:creationId xmlns:a16="http://schemas.microsoft.com/office/drawing/2014/main" id="{BDCA5E0E-D42D-4D45-B860-38B831C12747}"/>
              </a:ext>
            </a:extLst>
          </p:cNvPr>
          <p:cNvSpPr>
            <a:spLocks noGrp="1" noRot="1" noChangeAspect="1" noChangeArrowheads="1" noTextEdit="1"/>
          </p:cNvSpPr>
          <p:nvPr>
            <p:ph type="sldImg"/>
          </p:nvPr>
        </p:nvSpPr>
        <p:spPr>
          <a:ln/>
        </p:spPr>
      </p:sp>
      <p:sp>
        <p:nvSpPr>
          <p:cNvPr id="10245" name="Rectangle 3">
            <a:extLst>
              <a:ext uri="{FF2B5EF4-FFF2-40B4-BE49-F238E27FC236}">
                <a16:creationId xmlns:a16="http://schemas.microsoft.com/office/drawing/2014/main" id="{FFC3DD2E-1306-4656-B5C9-F64D70EAF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D2A861D-19D1-459D-9E48-3BD1A06B04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ECBF9C-13F2-405A-965A-6A57FE7ACF3D}" type="slidenum">
              <a:rPr lang="el-GR" altLang="el-GR"/>
              <a:pPr>
                <a:spcBef>
                  <a:spcPct val="0"/>
                </a:spcBef>
              </a:pPr>
              <a:t>25</a:t>
            </a:fld>
            <a:endParaRPr lang="el-GR" altLang="el-GR"/>
          </a:p>
        </p:txBody>
      </p:sp>
      <p:sp>
        <p:nvSpPr>
          <p:cNvPr id="37891" name="Rectangle 7">
            <a:extLst>
              <a:ext uri="{FF2B5EF4-FFF2-40B4-BE49-F238E27FC236}">
                <a16:creationId xmlns:a16="http://schemas.microsoft.com/office/drawing/2014/main" id="{77CCE250-37FE-425B-9730-BEAF8320FD5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1E1941A-AAC6-428D-B32F-4B9A22F43C99}" type="slidenum">
              <a:rPr lang="el-GR" altLang="el-GR">
                <a:latin typeface="Euclid Symbol" pitchFamily="18" charset="2"/>
              </a:rPr>
              <a:pPr algn="r" eaLnBrk="1" hangingPunct="1">
                <a:spcBef>
                  <a:spcPct val="0"/>
                </a:spcBef>
              </a:pPr>
              <a:t>25</a:t>
            </a:fld>
            <a:endParaRPr lang="el-GR" altLang="el-GR">
              <a:latin typeface="Euclid Symbol" pitchFamily="18" charset="2"/>
            </a:endParaRPr>
          </a:p>
        </p:txBody>
      </p:sp>
      <p:sp>
        <p:nvSpPr>
          <p:cNvPr id="37892" name="Rectangle 2">
            <a:extLst>
              <a:ext uri="{FF2B5EF4-FFF2-40B4-BE49-F238E27FC236}">
                <a16:creationId xmlns:a16="http://schemas.microsoft.com/office/drawing/2014/main" id="{03A42723-F8C3-47E7-8123-14D4EA3D6AE3}"/>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46125D38-9FF6-4042-92CC-9495484AB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3FD2D1F-7B1C-48D4-A739-9C6E324C6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1059AB-AFB1-4B3F-A275-449D90154DAE}" type="slidenum">
              <a:rPr lang="el-GR" altLang="el-GR"/>
              <a:pPr>
                <a:spcBef>
                  <a:spcPct val="0"/>
                </a:spcBef>
              </a:pPr>
              <a:t>26</a:t>
            </a:fld>
            <a:endParaRPr lang="el-GR" altLang="el-GR"/>
          </a:p>
        </p:txBody>
      </p:sp>
      <p:sp>
        <p:nvSpPr>
          <p:cNvPr id="39939" name="Rectangle 7">
            <a:extLst>
              <a:ext uri="{FF2B5EF4-FFF2-40B4-BE49-F238E27FC236}">
                <a16:creationId xmlns:a16="http://schemas.microsoft.com/office/drawing/2014/main" id="{CA2D9484-88EC-4467-9D2C-DD6F600612A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61C8288-EF00-4E77-9C44-543774524061}" type="slidenum">
              <a:rPr lang="el-GR" altLang="el-GR">
                <a:latin typeface="Euclid Symbol" pitchFamily="18" charset="2"/>
              </a:rPr>
              <a:pPr algn="r" eaLnBrk="1" hangingPunct="1">
                <a:spcBef>
                  <a:spcPct val="0"/>
                </a:spcBef>
              </a:pPr>
              <a:t>26</a:t>
            </a:fld>
            <a:endParaRPr lang="el-GR" altLang="el-GR">
              <a:latin typeface="Euclid Symbol" pitchFamily="18" charset="2"/>
            </a:endParaRPr>
          </a:p>
        </p:txBody>
      </p:sp>
      <p:sp>
        <p:nvSpPr>
          <p:cNvPr id="39940" name="Rectangle 2">
            <a:extLst>
              <a:ext uri="{FF2B5EF4-FFF2-40B4-BE49-F238E27FC236}">
                <a16:creationId xmlns:a16="http://schemas.microsoft.com/office/drawing/2014/main" id="{FCBA8CEA-7AFC-40B2-87BE-D55DFF3AE119}"/>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BF0265C9-14D1-427B-B5CF-E8F5C4400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BC927A8-0800-49D4-852A-3251C4844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35969-A2CE-405C-81C4-72AD6085BA38}" type="slidenum">
              <a:rPr lang="el-GR" altLang="el-GR"/>
              <a:pPr>
                <a:spcBef>
                  <a:spcPct val="0"/>
                </a:spcBef>
              </a:pPr>
              <a:t>27</a:t>
            </a:fld>
            <a:endParaRPr lang="el-GR" altLang="el-GR"/>
          </a:p>
        </p:txBody>
      </p:sp>
      <p:sp>
        <p:nvSpPr>
          <p:cNvPr id="41987" name="Rectangle 7">
            <a:extLst>
              <a:ext uri="{FF2B5EF4-FFF2-40B4-BE49-F238E27FC236}">
                <a16:creationId xmlns:a16="http://schemas.microsoft.com/office/drawing/2014/main" id="{B0E69656-B5AD-4DF3-B651-111BCD1BE47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1F90E18-FF73-4FF1-8A72-1F3E2820D8D4}" type="slidenum">
              <a:rPr lang="el-GR" altLang="el-GR">
                <a:latin typeface="Euclid Symbol" pitchFamily="18" charset="2"/>
              </a:rPr>
              <a:pPr algn="r" eaLnBrk="1" hangingPunct="1">
                <a:spcBef>
                  <a:spcPct val="0"/>
                </a:spcBef>
              </a:pPr>
              <a:t>27</a:t>
            </a:fld>
            <a:endParaRPr lang="el-GR" altLang="el-GR">
              <a:latin typeface="Euclid Symbol" pitchFamily="18" charset="2"/>
            </a:endParaRPr>
          </a:p>
        </p:txBody>
      </p:sp>
      <p:sp>
        <p:nvSpPr>
          <p:cNvPr id="41988" name="Rectangle 2">
            <a:extLst>
              <a:ext uri="{FF2B5EF4-FFF2-40B4-BE49-F238E27FC236}">
                <a16:creationId xmlns:a16="http://schemas.microsoft.com/office/drawing/2014/main" id="{598F6D9A-3D66-4157-BE30-EE504188C66C}"/>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A420026B-CD04-4407-B486-D5BC2A6F7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370C77B-7541-4831-924B-99D656981E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5C08F60-920B-49B5-9314-5415ED043E71}" type="slidenum">
              <a:rPr lang="el-GR" altLang="el-GR"/>
              <a:pPr>
                <a:spcBef>
                  <a:spcPct val="0"/>
                </a:spcBef>
              </a:pPr>
              <a:t>28</a:t>
            </a:fld>
            <a:endParaRPr lang="el-GR" altLang="el-GR"/>
          </a:p>
        </p:txBody>
      </p:sp>
      <p:sp>
        <p:nvSpPr>
          <p:cNvPr id="44035" name="Rectangle 7">
            <a:extLst>
              <a:ext uri="{FF2B5EF4-FFF2-40B4-BE49-F238E27FC236}">
                <a16:creationId xmlns:a16="http://schemas.microsoft.com/office/drawing/2014/main" id="{9D9441FC-4481-416E-8B41-C0DD55A342B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BDDFFB2-03E0-4BA0-9D2C-3558A6895A04}" type="slidenum">
              <a:rPr lang="el-GR" altLang="el-GR">
                <a:latin typeface="Euclid Symbol" pitchFamily="18" charset="2"/>
              </a:rPr>
              <a:pPr algn="r" eaLnBrk="1" hangingPunct="1">
                <a:spcBef>
                  <a:spcPct val="0"/>
                </a:spcBef>
              </a:pPr>
              <a:t>28</a:t>
            </a:fld>
            <a:endParaRPr lang="el-GR" altLang="el-GR">
              <a:latin typeface="Euclid Symbol" pitchFamily="18" charset="2"/>
            </a:endParaRPr>
          </a:p>
        </p:txBody>
      </p:sp>
      <p:sp>
        <p:nvSpPr>
          <p:cNvPr id="44036" name="Rectangle 2">
            <a:extLst>
              <a:ext uri="{FF2B5EF4-FFF2-40B4-BE49-F238E27FC236}">
                <a16:creationId xmlns:a16="http://schemas.microsoft.com/office/drawing/2014/main" id="{7A8C9AF7-D02D-4F9D-94B3-2FAA2DBF9088}"/>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F2667A2B-BCB7-4B37-8708-E09074BD6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7715C1-6B76-4E1B-9BEB-7E7BB563C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149477-AB0D-4E0B-B85B-F3C1290A8311}" type="slidenum">
              <a:rPr lang="el-GR" altLang="el-GR"/>
              <a:pPr>
                <a:spcBef>
                  <a:spcPct val="0"/>
                </a:spcBef>
              </a:pPr>
              <a:t>29</a:t>
            </a:fld>
            <a:endParaRPr lang="el-GR" altLang="el-GR"/>
          </a:p>
        </p:txBody>
      </p:sp>
      <p:sp>
        <p:nvSpPr>
          <p:cNvPr id="46083" name="Rectangle 7">
            <a:extLst>
              <a:ext uri="{FF2B5EF4-FFF2-40B4-BE49-F238E27FC236}">
                <a16:creationId xmlns:a16="http://schemas.microsoft.com/office/drawing/2014/main" id="{4129C552-26A5-40C1-9E67-811E0799103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4377220-0594-40ED-B7CB-6C407F58D209}" type="slidenum">
              <a:rPr lang="el-GR" altLang="el-GR">
                <a:latin typeface="Euclid Symbol" pitchFamily="18" charset="2"/>
              </a:rPr>
              <a:pPr algn="r" eaLnBrk="1" hangingPunct="1">
                <a:spcBef>
                  <a:spcPct val="0"/>
                </a:spcBef>
              </a:pPr>
              <a:t>29</a:t>
            </a:fld>
            <a:endParaRPr lang="el-GR" altLang="el-GR">
              <a:latin typeface="Euclid Symbol" pitchFamily="18" charset="2"/>
            </a:endParaRPr>
          </a:p>
        </p:txBody>
      </p:sp>
      <p:sp>
        <p:nvSpPr>
          <p:cNvPr id="46084" name="Rectangle 2">
            <a:extLst>
              <a:ext uri="{FF2B5EF4-FFF2-40B4-BE49-F238E27FC236}">
                <a16:creationId xmlns:a16="http://schemas.microsoft.com/office/drawing/2014/main" id="{FC398941-99F7-4952-A0E0-5D0435E70C9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11CCE359-1559-437F-AF34-5553286DD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C08343A-0D60-492E-9AE1-210B2B4EE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87A65C9-3FA8-40CB-A9A0-EDE47DDDE14B}" type="slidenum">
              <a:rPr lang="el-GR" altLang="el-GR"/>
              <a:pPr>
                <a:spcBef>
                  <a:spcPct val="0"/>
                </a:spcBef>
              </a:pPr>
              <a:t>30</a:t>
            </a:fld>
            <a:endParaRPr lang="el-GR" altLang="el-GR"/>
          </a:p>
        </p:txBody>
      </p:sp>
      <p:sp>
        <p:nvSpPr>
          <p:cNvPr id="48131" name="Rectangle 7">
            <a:extLst>
              <a:ext uri="{FF2B5EF4-FFF2-40B4-BE49-F238E27FC236}">
                <a16:creationId xmlns:a16="http://schemas.microsoft.com/office/drawing/2014/main" id="{7CCA6626-3737-4EB3-BF4E-62B5E5296DC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6D32385-DFA8-4C81-97F9-157577F3100D}" type="slidenum">
              <a:rPr lang="el-GR" altLang="el-GR">
                <a:latin typeface="Euclid Symbol" pitchFamily="18" charset="2"/>
              </a:rPr>
              <a:pPr algn="r" eaLnBrk="1" hangingPunct="1">
                <a:spcBef>
                  <a:spcPct val="0"/>
                </a:spcBef>
              </a:pPr>
              <a:t>30</a:t>
            </a:fld>
            <a:endParaRPr lang="el-GR" altLang="el-GR">
              <a:latin typeface="Euclid Symbol" pitchFamily="18" charset="2"/>
            </a:endParaRPr>
          </a:p>
        </p:txBody>
      </p:sp>
      <p:sp>
        <p:nvSpPr>
          <p:cNvPr id="48132" name="Rectangle 2">
            <a:extLst>
              <a:ext uri="{FF2B5EF4-FFF2-40B4-BE49-F238E27FC236}">
                <a16:creationId xmlns:a16="http://schemas.microsoft.com/office/drawing/2014/main" id="{0AE00C95-57C6-47A6-8BB8-87FC2D3B2C62}"/>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4160685A-946B-4099-8C07-0B1E04764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D1BB875-2855-46C0-929E-97105A9B9A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616E4A-A8BD-4ADB-9974-9BD3D9112CF6}" type="slidenum">
              <a:rPr lang="el-GR" altLang="el-GR"/>
              <a:pPr>
                <a:spcBef>
                  <a:spcPct val="0"/>
                </a:spcBef>
              </a:pPr>
              <a:t>31</a:t>
            </a:fld>
            <a:endParaRPr lang="el-GR" altLang="el-GR"/>
          </a:p>
        </p:txBody>
      </p:sp>
      <p:sp>
        <p:nvSpPr>
          <p:cNvPr id="50179" name="Rectangle 7">
            <a:extLst>
              <a:ext uri="{FF2B5EF4-FFF2-40B4-BE49-F238E27FC236}">
                <a16:creationId xmlns:a16="http://schemas.microsoft.com/office/drawing/2014/main" id="{B316D2E4-C696-4E74-8CD5-3823E23182E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C96B1F2-2E87-4957-A382-7C62301A5DFC}" type="slidenum">
              <a:rPr lang="el-GR" altLang="el-GR">
                <a:latin typeface="Euclid Symbol" pitchFamily="18" charset="2"/>
              </a:rPr>
              <a:pPr algn="r" eaLnBrk="1" hangingPunct="1">
                <a:spcBef>
                  <a:spcPct val="0"/>
                </a:spcBef>
              </a:pPr>
              <a:t>31</a:t>
            </a:fld>
            <a:endParaRPr lang="el-GR" altLang="el-GR">
              <a:latin typeface="Euclid Symbol" pitchFamily="18" charset="2"/>
            </a:endParaRPr>
          </a:p>
        </p:txBody>
      </p:sp>
      <p:sp>
        <p:nvSpPr>
          <p:cNvPr id="50180" name="Rectangle 2">
            <a:extLst>
              <a:ext uri="{FF2B5EF4-FFF2-40B4-BE49-F238E27FC236}">
                <a16:creationId xmlns:a16="http://schemas.microsoft.com/office/drawing/2014/main" id="{B3BDDF34-B4CE-40D4-9C98-9C0C15360616}"/>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C89A22DC-EFE8-4087-87FA-DEB414802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4FBBE6B-2FF9-4093-8238-141A70D4F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B2FEDA-560C-4ED8-B493-2D2E29832A44}" type="slidenum">
              <a:rPr lang="el-GR" altLang="el-GR"/>
              <a:pPr>
                <a:spcBef>
                  <a:spcPct val="0"/>
                </a:spcBef>
              </a:pPr>
              <a:t>32</a:t>
            </a:fld>
            <a:endParaRPr lang="el-GR" altLang="el-GR"/>
          </a:p>
        </p:txBody>
      </p:sp>
      <p:sp>
        <p:nvSpPr>
          <p:cNvPr id="52227" name="Rectangle 7">
            <a:extLst>
              <a:ext uri="{FF2B5EF4-FFF2-40B4-BE49-F238E27FC236}">
                <a16:creationId xmlns:a16="http://schemas.microsoft.com/office/drawing/2014/main" id="{1222F94B-E0FC-413F-B7D0-612BC5B7B2D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1D4AB46-9C13-4930-864E-1A0133ADA825}" type="slidenum">
              <a:rPr lang="el-GR" altLang="el-GR">
                <a:latin typeface="Euclid Symbol" pitchFamily="18" charset="2"/>
              </a:rPr>
              <a:pPr algn="r" eaLnBrk="1" hangingPunct="1">
                <a:spcBef>
                  <a:spcPct val="0"/>
                </a:spcBef>
              </a:pPr>
              <a:t>32</a:t>
            </a:fld>
            <a:endParaRPr lang="el-GR" altLang="el-GR">
              <a:latin typeface="Euclid Symbol" pitchFamily="18" charset="2"/>
            </a:endParaRPr>
          </a:p>
        </p:txBody>
      </p:sp>
      <p:sp>
        <p:nvSpPr>
          <p:cNvPr id="52228" name="Rectangle 2">
            <a:extLst>
              <a:ext uri="{FF2B5EF4-FFF2-40B4-BE49-F238E27FC236}">
                <a16:creationId xmlns:a16="http://schemas.microsoft.com/office/drawing/2014/main" id="{D5C12F63-0DD9-4B97-939F-19C2950D19EB}"/>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9E9DA0CE-EABF-4E32-B0F9-CE257C7CC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117B3C5-EECC-48FF-AEDB-E1086D4117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D62293-503D-4DDF-87C9-9F55BD65AB07}" type="slidenum">
              <a:rPr lang="el-GR" altLang="el-GR"/>
              <a:pPr>
                <a:spcBef>
                  <a:spcPct val="0"/>
                </a:spcBef>
              </a:pPr>
              <a:t>33</a:t>
            </a:fld>
            <a:endParaRPr lang="el-GR" altLang="el-GR"/>
          </a:p>
        </p:txBody>
      </p:sp>
      <p:sp>
        <p:nvSpPr>
          <p:cNvPr id="54275" name="Rectangle 7">
            <a:extLst>
              <a:ext uri="{FF2B5EF4-FFF2-40B4-BE49-F238E27FC236}">
                <a16:creationId xmlns:a16="http://schemas.microsoft.com/office/drawing/2014/main" id="{12E50D9E-119C-4757-B018-8D03BFED2EE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3A7DB49-A295-46A0-8B06-F8AF5E70D095}" type="slidenum">
              <a:rPr lang="el-GR" altLang="el-GR">
                <a:latin typeface="Euclid Symbol" pitchFamily="18" charset="2"/>
              </a:rPr>
              <a:pPr algn="r" eaLnBrk="1" hangingPunct="1">
                <a:spcBef>
                  <a:spcPct val="0"/>
                </a:spcBef>
              </a:pPr>
              <a:t>33</a:t>
            </a:fld>
            <a:endParaRPr lang="el-GR" altLang="el-GR">
              <a:latin typeface="Euclid Symbol" pitchFamily="18" charset="2"/>
            </a:endParaRPr>
          </a:p>
        </p:txBody>
      </p:sp>
      <p:sp>
        <p:nvSpPr>
          <p:cNvPr id="54276" name="Rectangle 2">
            <a:extLst>
              <a:ext uri="{FF2B5EF4-FFF2-40B4-BE49-F238E27FC236}">
                <a16:creationId xmlns:a16="http://schemas.microsoft.com/office/drawing/2014/main" id="{E9A3BB08-9400-4F18-830F-15C237C15314}"/>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3EBF9DAC-DAFA-40E1-8C5A-D9CA014B71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053ABF7-E7C1-4621-88AC-1F86C5868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A81DA1-FE99-4F33-A0BE-93420231E9C9}" type="slidenum">
              <a:rPr lang="el-GR" altLang="el-GR"/>
              <a:pPr>
                <a:spcBef>
                  <a:spcPct val="0"/>
                </a:spcBef>
              </a:pPr>
              <a:t>71</a:t>
            </a:fld>
            <a:endParaRPr lang="el-GR" altLang="el-GR"/>
          </a:p>
        </p:txBody>
      </p:sp>
      <p:sp>
        <p:nvSpPr>
          <p:cNvPr id="94211" name="Rectangle 7">
            <a:extLst>
              <a:ext uri="{FF2B5EF4-FFF2-40B4-BE49-F238E27FC236}">
                <a16:creationId xmlns:a16="http://schemas.microsoft.com/office/drawing/2014/main" id="{054983F7-6287-43B3-8213-00763B80EA3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96EF2A6-725F-49B5-A750-9BAB954E23EE}" type="slidenum">
              <a:rPr lang="el-GR" altLang="el-GR">
                <a:latin typeface="Euclid Symbol" pitchFamily="18" charset="2"/>
              </a:rPr>
              <a:pPr algn="r" eaLnBrk="1" hangingPunct="1">
                <a:spcBef>
                  <a:spcPct val="0"/>
                </a:spcBef>
              </a:pPr>
              <a:t>71</a:t>
            </a:fld>
            <a:endParaRPr lang="el-GR" altLang="el-GR">
              <a:latin typeface="Euclid Symbol" pitchFamily="18" charset="2"/>
            </a:endParaRPr>
          </a:p>
        </p:txBody>
      </p:sp>
      <p:sp>
        <p:nvSpPr>
          <p:cNvPr id="94212" name="Rectangle 2">
            <a:extLst>
              <a:ext uri="{FF2B5EF4-FFF2-40B4-BE49-F238E27FC236}">
                <a16:creationId xmlns:a16="http://schemas.microsoft.com/office/drawing/2014/main" id="{93554959-42E7-4ECC-ACB4-95CCD9DE94E1}"/>
              </a:ext>
            </a:extLst>
          </p:cNvPr>
          <p:cNvSpPr>
            <a:spLocks noGrp="1" noRot="1" noChangeAspect="1" noChangeArrowheads="1" noTextEdit="1"/>
          </p:cNvSpPr>
          <p:nvPr>
            <p:ph type="sldImg"/>
          </p:nvPr>
        </p:nvSpPr>
        <p:spPr>
          <a:ln/>
        </p:spPr>
      </p:sp>
      <p:sp>
        <p:nvSpPr>
          <p:cNvPr id="94213" name="Rectangle 3">
            <a:extLst>
              <a:ext uri="{FF2B5EF4-FFF2-40B4-BE49-F238E27FC236}">
                <a16:creationId xmlns:a16="http://schemas.microsoft.com/office/drawing/2014/main" id="{90143CA2-7684-4F08-B9CD-A7FE6A214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altLang="el-GR" sz="8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8334A84-F178-4490-87CD-1830B37BF4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CED0B2-6A3B-47C3-9546-2812716B600D}" type="slidenum">
              <a:rPr lang="el-GR" altLang="el-GR"/>
              <a:pPr>
                <a:spcBef>
                  <a:spcPct val="0"/>
                </a:spcBef>
              </a:pPr>
              <a:t>8</a:t>
            </a:fld>
            <a:endParaRPr lang="el-GR" altLang="el-GR"/>
          </a:p>
        </p:txBody>
      </p:sp>
      <p:sp>
        <p:nvSpPr>
          <p:cNvPr id="12291" name="Rectangle 7">
            <a:extLst>
              <a:ext uri="{FF2B5EF4-FFF2-40B4-BE49-F238E27FC236}">
                <a16:creationId xmlns:a16="http://schemas.microsoft.com/office/drawing/2014/main" id="{BCC6B04D-9994-4BA5-BEC3-CC85BF3C628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DEA5E28-3740-4615-B5CA-E5AC9780DDD0}" type="slidenum">
              <a:rPr lang="el-GR" altLang="el-GR">
                <a:latin typeface="Euclid Symbol" pitchFamily="18" charset="2"/>
              </a:rPr>
              <a:pPr algn="r" eaLnBrk="1" hangingPunct="1">
                <a:spcBef>
                  <a:spcPct val="0"/>
                </a:spcBef>
              </a:pPr>
              <a:t>8</a:t>
            </a:fld>
            <a:endParaRPr lang="el-GR" altLang="el-GR">
              <a:latin typeface="Euclid Symbol" pitchFamily="18" charset="2"/>
            </a:endParaRPr>
          </a:p>
        </p:txBody>
      </p:sp>
      <p:sp>
        <p:nvSpPr>
          <p:cNvPr id="12292" name="Rectangle 2">
            <a:extLst>
              <a:ext uri="{FF2B5EF4-FFF2-40B4-BE49-F238E27FC236}">
                <a16:creationId xmlns:a16="http://schemas.microsoft.com/office/drawing/2014/main" id="{729127BE-D8B3-436B-B06A-E700D33AA042}"/>
              </a:ext>
            </a:extLst>
          </p:cNvPr>
          <p:cNvSpPr>
            <a:spLocks noGrp="1" noRot="1" noChangeAspect="1" noChangeArrowheads="1" noTextEdit="1"/>
          </p:cNvSpPr>
          <p:nvPr>
            <p:ph type="sldImg"/>
          </p:nvPr>
        </p:nvSpPr>
        <p:spPr>
          <a:ln/>
        </p:spPr>
      </p:sp>
      <p:sp>
        <p:nvSpPr>
          <p:cNvPr id="12293" name="Rectangle 3">
            <a:extLst>
              <a:ext uri="{FF2B5EF4-FFF2-40B4-BE49-F238E27FC236}">
                <a16:creationId xmlns:a16="http://schemas.microsoft.com/office/drawing/2014/main" id="{FD83486F-7474-4EFC-8527-F6DA1B603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142CF12-8F97-4DC0-B38E-194F61A2E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05B2BD-D53F-4EF9-A88C-3F56E34CC436}" type="slidenum">
              <a:rPr lang="el-GR" altLang="el-GR"/>
              <a:pPr>
                <a:spcBef>
                  <a:spcPct val="0"/>
                </a:spcBef>
              </a:pPr>
              <a:t>72</a:t>
            </a:fld>
            <a:endParaRPr lang="el-GR" altLang="el-GR"/>
          </a:p>
        </p:txBody>
      </p:sp>
      <p:sp>
        <p:nvSpPr>
          <p:cNvPr id="96259" name="Rectangle 7">
            <a:extLst>
              <a:ext uri="{FF2B5EF4-FFF2-40B4-BE49-F238E27FC236}">
                <a16:creationId xmlns:a16="http://schemas.microsoft.com/office/drawing/2014/main" id="{0F369EC8-26A4-47DF-9FAB-912ABA08DC3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6287D36-FA0D-4318-AEDB-A8D2F83E0459}" type="slidenum">
              <a:rPr lang="el-GR" altLang="el-GR">
                <a:latin typeface="Euclid Symbol" pitchFamily="18" charset="2"/>
              </a:rPr>
              <a:pPr algn="r" eaLnBrk="1" hangingPunct="1">
                <a:spcBef>
                  <a:spcPct val="0"/>
                </a:spcBef>
              </a:pPr>
              <a:t>72</a:t>
            </a:fld>
            <a:endParaRPr lang="el-GR" altLang="el-GR">
              <a:latin typeface="Euclid Symbol" pitchFamily="18" charset="2"/>
            </a:endParaRPr>
          </a:p>
        </p:txBody>
      </p:sp>
      <p:sp>
        <p:nvSpPr>
          <p:cNvPr id="96260" name="Rectangle 2">
            <a:extLst>
              <a:ext uri="{FF2B5EF4-FFF2-40B4-BE49-F238E27FC236}">
                <a16:creationId xmlns:a16="http://schemas.microsoft.com/office/drawing/2014/main" id="{C30744A7-F291-415E-9716-F7D8F56FDC67}"/>
              </a:ext>
            </a:extLst>
          </p:cNvPr>
          <p:cNvSpPr>
            <a:spLocks noGrp="1" noRot="1" noChangeAspect="1" noChangeArrowheads="1" noTextEdit="1"/>
          </p:cNvSpPr>
          <p:nvPr>
            <p:ph type="sldImg"/>
          </p:nvPr>
        </p:nvSpPr>
        <p:spPr>
          <a:ln/>
        </p:spPr>
      </p:sp>
      <p:sp>
        <p:nvSpPr>
          <p:cNvPr id="96261" name="Rectangle 3">
            <a:extLst>
              <a:ext uri="{FF2B5EF4-FFF2-40B4-BE49-F238E27FC236}">
                <a16:creationId xmlns:a16="http://schemas.microsoft.com/office/drawing/2014/main" id="{8927F132-71F0-4ED8-9C0A-FC57F1F457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6FA9BF5-57D1-4B57-8A93-8261BFFA05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20F96-5566-491E-9DED-B3704F8FD2B6}" type="slidenum">
              <a:rPr lang="el-GR" altLang="el-GR"/>
              <a:pPr>
                <a:spcBef>
                  <a:spcPct val="0"/>
                </a:spcBef>
              </a:pPr>
              <a:t>84</a:t>
            </a:fld>
            <a:endParaRPr lang="el-GR" altLang="el-GR"/>
          </a:p>
        </p:txBody>
      </p:sp>
      <p:sp>
        <p:nvSpPr>
          <p:cNvPr id="109571" name="Rectangle 7">
            <a:extLst>
              <a:ext uri="{FF2B5EF4-FFF2-40B4-BE49-F238E27FC236}">
                <a16:creationId xmlns:a16="http://schemas.microsoft.com/office/drawing/2014/main" id="{0B9992D8-C780-471E-90A4-301DACB75A7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768128B-1A5B-4241-B040-96770BB3C25A}" type="slidenum">
              <a:rPr lang="el-GR" altLang="el-GR">
                <a:latin typeface="Euclid Symbol" pitchFamily="18" charset="2"/>
              </a:rPr>
              <a:pPr algn="r" eaLnBrk="1" hangingPunct="1">
                <a:spcBef>
                  <a:spcPct val="0"/>
                </a:spcBef>
              </a:pPr>
              <a:t>84</a:t>
            </a:fld>
            <a:endParaRPr lang="el-GR" altLang="el-GR">
              <a:latin typeface="Euclid Symbol" pitchFamily="18" charset="2"/>
            </a:endParaRPr>
          </a:p>
        </p:txBody>
      </p:sp>
      <p:sp>
        <p:nvSpPr>
          <p:cNvPr id="109572" name="Rectangle 2">
            <a:extLst>
              <a:ext uri="{FF2B5EF4-FFF2-40B4-BE49-F238E27FC236}">
                <a16:creationId xmlns:a16="http://schemas.microsoft.com/office/drawing/2014/main" id="{F93F8DBB-B2D9-4E44-8C91-87553B096255}"/>
              </a:ext>
            </a:extLst>
          </p:cNvPr>
          <p:cNvSpPr>
            <a:spLocks noGrp="1" noRot="1" noChangeAspect="1" noChangeArrowheads="1" noTextEdit="1"/>
          </p:cNvSpPr>
          <p:nvPr>
            <p:ph type="sldImg"/>
          </p:nvPr>
        </p:nvSpPr>
        <p:spPr>
          <a:ln/>
        </p:spPr>
      </p:sp>
      <p:sp>
        <p:nvSpPr>
          <p:cNvPr id="109573" name="Rectangle 3">
            <a:extLst>
              <a:ext uri="{FF2B5EF4-FFF2-40B4-BE49-F238E27FC236}">
                <a16:creationId xmlns:a16="http://schemas.microsoft.com/office/drawing/2014/main" id="{A947381A-1D8F-404B-AB4D-55A513552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a:latin typeface="Arial" panose="020B0604020202020204" pitchFamily="34" charset="0"/>
                <a:cs typeface="Arial" panose="020B0604020202020204" pitchFamily="34" charset="0"/>
              </a:rPr>
              <a:t>Διάλειμμα για διαφημίσεις!!</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B46BD3D-9C00-4D12-B93B-20588387EA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A6021D-E365-46BC-9538-660CAAA2F001}" type="slidenum">
              <a:rPr lang="el-GR" altLang="el-GR"/>
              <a:pPr>
                <a:spcBef>
                  <a:spcPct val="0"/>
                </a:spcBef>
              </a:pPr>
              <a:t>9</a:t>
            </a:fld>
            <a:endParaRPr lang="el-GR" altLang="el-GR"/>
          </a:p>
        </p:txBody>
      </p:sp>
      <p:sp>
        <p:nvSpPr>
          <p:cNvPr id="14339" name="Rectangle 7">
            <a:extLst>
              <a:ext uri="{FF2B5EF4-FFF2-40B4-BE49-F238E27FC236}">
                <a16:creationId xmlns:a16="http://schemas.microsoft.com/office/drawing/2014/main" id="{B1BB5FBD-F6D7-4D19-8561-0B8CEFA82BE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D1A00D1-805D-4A4B-8242-08F6A03A2B1C}" type="slidenum">
              <a:rPr lang="el-GR" altLang="el-GR">
                <a:latin typeface="Euclid Symbol" pitchFamily="18" charset="2"/>
              </a:rPr>
              <a:pPr algn="r" eaLnBrk="1" hangingPunct="1">
                <a:spcBef>
                  <a:spcPct val="0"/>
                </a:spcBef>
              </a:pPr>
              <a:t>9</a:t>
            </a:fld>
            <a:endParaRPr lang="el-GR" altLang="el-GR">
              <a:latin typeface="Euclid Symbol" pitchFamily="18" charset="2"/>
            </a:endParaRPr>
          </a:p>
        </p:txBody>
      </p:sp>
      <p:sp>
        <p:nvSpPr>
          <p:cNvPr id="14340" name="Rectangle 2">
            <a:extLst>
              <a:ext uri="{FF2B5EF4-FFF2-40B4-BE49-F238E27FC236}">
                <a16:creationId xmlns:a16="http://schemas.microsoft.com/office/drawing/2014/main" id="{0A5330FE-909E-4104-B9C6-1834D5BD888B}"/>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482059F4-1F7B-4F8A-B456-D4A2270515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8FD354C-E1CF-4851-9C03-829DD6C0E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EE0C00-F1C0-4FB9-B786-C40D43692834}" type="slidenum">
              <a:rPr lang="el-GR" altLang="el-GR"/>
              <a:pPr>
                <a:spcBef>
                  <a:spcPct val="0"/>
                </a:spcBef>
              </a:pPr>
              <a:t>10</a:t>
            </a:fld>
            <a:endParaRPr lang="el-GR" altLang="el-GR"/>
          </a:p>
        </p:txBody>
      </p:sp>
      <p:sp>
        <p:nvSpPr>
          <p:cNvPr id="16387" name="Rectangle 7">
            <a:extLst>
              <a:ext uri="{FF2B5EF4-FFF2-40B4-BE49-F238E27FC236}">
                <a16:creationId xmlns:a16="http://schemas.microsoft.com/office/drawing/2014/main" id="{029E8617-002A-41AF-BDB9-8DD13D000EC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DD6DF33-5E47-441E-92AA-B60715C1880B}" type="slidenum">
              <a:rPr lang="el-GR" altLang="el-GR">
                <a:latin typeface="Euclid Symbol" pitchFamily="18" charset="2"/>
              </a:rPr>
              <a:pPr algn="r" eaLnBrk="1" hangingPunct="1">
                <a:spcBef>
                  <a:spcPct val="0"/>
                </a:spcBef>
              </a:pPr>
              <a:t>10</a:t>
            </a:fld>
            <a:endParaRPr lang="el-GR" altLang="el-GR">
              <a:latin typeface="Euclid Symbol" pitchFamily="18" charset="2"/>
            </a:endParaRPr>
          </a:p>
        </p:txBody>
      </p:sp>
      <p:sp>
        <p:nvSpPr>
          <p:cNvPr id="16388" name="Rectangle 2">
            <a:extLst>
              <a:ext uri="{FF2B5EF4-FFF2-40B4-BE49-F238E27FC236}">
                <a16:creationId xmlns:a16="http://schemas.microsoft.com/office/drawing/2014/main" id="{76F88B65-548D-42EE-B7B9-9D65E74BA016}"/>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3CB03575-E6B7-4EA1-A4B7-0FE547F73C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E72F1F9-5960-4429-B6A8-63DD59A10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4627E3-2840-4EB3-A458-D3B0590D6E8B}" type="slidenum">
              <a:rPr lang="el-GR" altLang="el-GR"/>
              <a:pPr>
                <a:spcBef>
                  <a:spcPct val="0"/>
                </a:spcBef>
              </a:pPr>
              <a:t>17</a:t>
            </a:fld>
            <a:endParaRPr lang="el-GR" altLang="el-GR"/>
          </a:p>
        </p:txBody>
      </p:sp>
      <p:sp>
        <p:nvSpPr>
          <p:cNvPr id="24579" name="Rectangle 7">
            <a:extLst>
              <a:ext uri="{FF2B5EF4-FFF2-40B4-BE49-F238E27FC236}">
                <a16:creationId xmlns:a16="http://schemas.microsoft.com/office/drawing/2014/main" id="{DA808DCB-F231-4F89-8DA9-4A4673C2133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9B2D79B-9009-4E39-9CF9-04F60F99F756}" type="slidenum">
              <a:rPr lang="el-GR" altLang="el-GR">
                <a:latin typeface="Euclid Symbol" pitchFamily="18" charset="2"/>
              </a:rPr>
              <a:pPr algn="r" eaLnBrk="1" hangingPunct="1">
                <a:spcBef>
                  <a:spcPct val="0"/>
                </a:spcBef>
              </a:pPr>
              <a:t>17</a:t>
            </a:fld>
            <a:endParaRPr lang="el-GR" altLang="el-GR">
              <a:latin typeface="Euclid Symbol" pitchFamily="18" charset="2"/>
            </a:endParaRPr>
          </a:p>
        </p:txBody>
      </p:sp>
      <p:sp>
        <p:nvSpPr>
          <p:cNvPr id="24580" name="Rectangle 2">
            <a:extLst>
              <a:ext uri="{FF2B5EF4-FFF2-40B4-BE49-F238E27FC236}">
                <a16:creationId xmlns:a16="http://schemas.microsoft.com/office/drawing/2014/main" id="{6C238FFE-2131-4409-A539-131623D26308}"/>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65CBD692-A431-41BC-BA7A-FF992E2D2A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9CB90E3-A12F-4C76-B823-4A0237BA7D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F178FF7-573D-4917-9C0D-C6482911D18E}" type="slidenum">
              <a:rPr lang="el-GR" altLang="el-GR"/>
              <a:pPr>
                <a:spcBef>
                  <a:spcPct val="0"/>
                </a:spcBef>
              </a:pPr>
              <a:t>21</a:t>
            </a:fld>
            <a:endParaRPr lang="el-GR" altLang="el-GR"/>
          </a:p>
        </p:txBody>
      </p:sp>
      <p:sp>
        <p:nvSpPr>
          <p:cNvPr id="29699" name="Rectangle 7">
            <a:extLst>
              <a:ext uri="{FF2B5EF4-FFF2-40B4-BE49-F238E27FC236}">
                <a16:creationId xmlns:a16="http://schemas.microsoft.com/office/drawing/2014/main" id="{F02D3FD5-65D5-40C5-9F0A-36DBD1AF124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7A2637A-0EF5-4C47-850E-D8079220379E}" type="slidenum">
              <a:rPr lang="el-GR" altLang="el-GR">
                <a:latin typeface="Euclid Symbol" pitchFamily="18" charset="2"/>
              </a:rPr>
              <a:pPr algn="r" eaLnBrk="1" hangingPunct="1">
                <a:spcBef>
                  <a:spcPct val="0"/>
                </a:spcBef>
              </a:pPr>
              <a:t>21</a:t>
            </a:fld>
            <a:endParaRPr lang="el-GR" altLang="el-GR">
              <a:latin typeface="Euclid Symbol" pitchFamily="18" charset="2"/>
            </a:endParaRPr>
          </a:p>
        </p:txBody>
      </p:sp>
      <p:sp>
        <p:nvSpPr>
          <p:cNvPr id="29700" name="Rectangle 2">
            <a:extLst>
              <a:ext uri="{FF2B5EF4-FFF2-40B4-BE49-F238E27FC236}">
                <a16:creationId xmlns:a16="http://schemas.microsoft.com/office/drawing/2014/main" id="{FF24EABF-E21E-46D8-8F03-C11ED38E3B75}"/>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BB30211E-99B3-4898-91CE-262468B73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0393C2A-C38D-4F83-AD5C-8739D8B41B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95227E-73E1-41D8-A798-7AE17BEB65CD}" type="slidenum">
              <a:rPr lang="el-GR" altLang="el-GR"/>
              <a:pPr>
                <a:spcBef>
                  <a:spcPct val="0"/>
                </a:spcBef>
              </a:pPr>
              <a:t>22</a:t>
            </a:fld>
            <a:endParaRPr lang="el-GR" altLang="el-GR"/>
          </a:p>
        </p:txBody>
      </p:sp>
      <p:sp>
        <p:nvSpPr>
          <p:cNvPr id="31747" name="Rectangle 7">
            <a:extLst>
              <a:ext uri="{FF2B5EF4-FFF2-40B4-BE49-F238E27FC236}">
                <a16:creationId xmlns:a16="http://schemas.microsoft.com/office/drawing/2014/main" id="{F8580F08-9512-4A1A-BF83-B9B5C91846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CD6A9FC-FEFF-4E40-8039-7FEA38464D40}" type="slidenum">
              <a:rPr lang="el-GR" altLang="el-GR">
                <a:latin typeface="Euclid Symbol" pitchFamily="18" charset="2"/>
              </a:rPr>
              <a:pPr algn="r" eaLnBrk="1" hangingPunct="1">
                <a:spcBef>
                  <a:spcPct val="0"/>
                </a:spcBef>
              </a:pPr>
              <a:t>22</a:t>
            </a:fld>
            <a:endParaRPr lang="el-GR" altLang="el-GR">
              <a:latin typeface="Euclid Symbol" pitchFamily="18" charset="2"/>
            </a:endParaRPr>
          </a:p>
        </p:txBody>
      </p:sp>
      <p:sp>
        <p:nvSpPr>
          <p:cNvPr id="31748" name="Rectangle 2">
            <a:extLst>
              <a:ext uri="{FF2B5EF4-FFF2-40B4-BE49-F238E27FC236}">
                <a16:creationId xmlns:a16="http://schemas.microsoft.com/office/drawing/2014/main" id="{45F0C1EA-3782-43D2-AFF3-687081A1257E}"/>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30716DB1-1F05-4E97-94BF-453277E4B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A350C5D-6BCE-403D-AB81-8B72F7506F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4D8321-4429-4FAC-97E7-24E3F3E11941}" type="slidenum">
              <a:rPr lang="el-GR" altLang="el-GR"/>
              <a:pPr>
                <a:spcBef>
                  <a:spcPct val="0"/>
                </a:spcBef>
              </a:pPr>
              <a:t>23</a:t>
            </a:fld>
            <a:endParaRPr lang="el-GR" altLang="el-GR"/>
          </a:p>
        </p:txBody>
      </p:sp>
      <p:sp>
        <p:nvSpPr>
          <p:cNvPr id="33795" name="Rectangle 7">
            <a:extLst>
              <a:ext uri="{FF2B5EF4-FFF2-40B4-BE49-F238E27FC236}">
                <a16:creationId xmlns:a16="http://schemas.microsoft.com/office/drawing/2014/main" id="{865A5367-C748-491F-8E87-4003ACC7AB6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083C100-8ACD-4996-8CF9-85DA4F9B4E0F}" type="slidenum">
              <a:rPr lang="el-GR" altLang="el-GR">
                <a:latin typeface="Euclid Symbol" pitchFamily="18" charset="2"/>
              </a:rPr>
              <a:pPr algn="r" eaLnBrk="1" hangingPunct="1">
                <a:spcBef>
                  <a:spcPct val="0"/>
                </a:spcBef>
              </a:pPr>
              <a:t>23</a:t>
            </a:fld>
            <a:endParaRPr lang="el-GR" altLang="el-GR">
              <a:latin typeface="Euclid Symbol" pitchFamily="18" charset="2"/>
            </a:endParaRPr>
          </a:p>
        </p:txBody>
      </p:sp>
      <p:sp>
        <p:nvSpPr>
          <p:cNvPr id="33796" name="Rectangle 2">
            <a:extLst>
              <a:ext uri="{FF2B5EF4-FFF2-40B4-BE49-F238E27FC236}">
                <a16:creationId xmlns:a16="http://schemas.microsoft.com/office/drawing/2014/main" id="{4CF98A13-8D26-4916-86F0-7DA4E028DC4D}"/>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8DF8A1EA-0D25-4D6C-8DDA-095A62B15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061E583-5FFD-4B28-88F4-EDC75EAE9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F7D1BF-BDB2-4B4B-B87D-C1978A0BC0A3}" type="slidenum">
              <a:rPr lang="el-GR" altLang="el-GR"/>
              <a:pPr>
                <a:spcBef>
                  <a:spcPct val="0"/>
                </a:spcBef>
              </a:pPr>
              <a:t>24</a:t>
            </a:fld>
            <a:endParaRPr lang="el-GR" altLang="el-GR"/>
          </a:p>
        </p:txBody>
      </p:sp>
      <p:sp>
        <p:nvSpPr>
          <p:cNvPr id="35843" name="Rectangle 7">
            <a:extLst>
              <a:ext uri="{FF2B5EF4-FFF2-40B4-BE49-F238E27FC236}">
                <a16:creationId xmlns:a16="http://schemas.microsoft.com/office/drawing/2014/main" id="{D25FA5D9-4DD8-450F-A8D1-E631AA8E522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897698B-D436-4991-8449-22A7BD98A1BA}" type="slidenum">
              <a:rPr lang="el-GR" altLang="el-GR">
                <a:latin typeface="Euclid Symbol" pitchFamily="18" charset="2"/>
              </a:rPr>
              <a:pPr algn="r" eaLnBrk="1" hangingPunct="1">
                <a:spcBef>
                  <a:spcPct val="0"/>
                </a:spcBef>
              </a:pPr>
              <a:t>24</a:t>
            </a:fld>
            <a:endParaRPr lang="el-GR" altLang="el-GR">
              <a:latin typeface="Euclid Symbol" pitchFamily="18" charset="2"/>
            </a:endParaRPr>
          </a:p>
        </p:txBody>
      </p:sp>
      <p:sp>
        <p:nvSpPr>
          <p:cNvPr id="35844" name="Rectangle 2">
            <a:extLst>
              <a:ext uri="{FF2B5EF4-FFF2-40B4-BE49-F238E27FC236}">
                <a16:creationId xmlns:a16="http://schemas.microsoft.com/office/drawing/2014/main" id="{97454140-D085-41EA-93CC-BB65EBDFB434}"/>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6BCE39CE-30A2-4E8F-A926-922BE2946F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1210D31A-44F5-4D9D-AACA-00379BECACE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8F460C6F-74D0-4971-A869-D02F6145B71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C88D5878-22C0-4823-98B6-44DA4E05A301}"/>
              </a:ext>
            </a:extLst>
          </p:cNvPr>
          <p:cNvSpPr>
            <a:spLocks noGrp="1" noChangeArrowheads="1"/>
          </p:cNvSpPr>
          <p:nvPr>
            <p:ph type="sldNum" sz="quarter" idx="12"/>
          </p:nvPr>
        </p:nvSpPr>
        <p:spPr>
          <a:ln/>
        </p:spPr>
        <p:txBody>
          <a:bodyPr/>
          <a:lstStyle>
            <a:lvl1pPr>
              <a:defRPr/>
            </a:lvl1pPr>
          </a:lstStyle>
          <a:p>
            <a:pPr>
              <a:defRPr/>
            </a:pPr>
            <a:fld id="{30915F43-4AF7-4D8B-BF1D-9C9784E93C99}" type="slidenum">
              <a:rPr lang="el-GR" altLang="el-GR"/>
              <a:pPr>
                <a:defRPr/>
              </a:pPr>
              <a:t>‹#›</a:t>
            </a:fld>
            <a:endParaRPr lang="el-GR" altLang="el-GR"/>
          </a:p>
        </p:txBody>
      </p:sp>
    </p:spTree>
    <p:extLst>
      <p:ext uri="{BB962C8B-B14F-4D97-AF65-F5344CB8AC3E}">
        <p14:creationId xmlns:p14="http://schemas.microsoft.com/office/powerpoint/2010/main" val="342267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C463AF06-B9F0-4746-963C-A3EF06563F3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7ABA4197-FEEC-4DA5-B68D-0CC0C43DE02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C95E6AEC-0248-4CEC-AF39-58B68AB2337C}"/>
              </a:ext>
            </a:extLst>
          </p:cNvPr>
          <p:cNvSpPr>
            <a:spLocks noGrp="1" noChangeArrowheads="1"/>
          </p:cNvSpPr>
          <p:nvPr>
            <p:ph type="sldNum" sz="quarter" idx="12"/>
          </p:nvPr>
        </p:nvSpPr>
        <p:spPr>
          <a:ln/>
        </p:spPr>
        <p:txBody>
          <a:bodyPr/>
          <a:lstStyle>
            <a:lvl1pPr>
              <a:defRPr/>
            </a:lvl1pPr>
          </a:lstStyle>
          <a:p>
            <a:pPr>
              <a:defRPr/>
            </a:pPr>
            <a:fld id="{F7174EA4-A83E-43A1-9627-A39CC525E06D}" type="slidenum">
              <a:rPr lang="el-GR" altLang="el-GR"/>
              <a:pPr>
                <a:defRPr/>
              </a:pPr>
              <a:t>‹#›</a:t>
            </a:fld>
            <a:endParaRPr lang="el-GR" altLang="el-GR"/>
          </a:p>
        </p:txBody>
      </p:sp>
    </p:spTree>
    <p:extLst>
      <p:ext uri="{BB962C8B-B14F-4D97-AF65-F5344CB8AC3E}">
        <p14:creationId xmlns:p14="http://schemas.microsoft.com/office/powerpoint/2010/main" val="116858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19EE1723-8B4F-403E-B410-E2250F535D21}"/>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E61F5C32-5076-4567-A538-EF6765D3B3D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6AA93553-E9E7-4AA1-8BC4-44E5C1C3BB7F}"/>
              </a:ext>
            </a:extLst>
          </p:cNvPr>
          <p:cNvSpPr>
            <a:spLocks noGrp="1" noChangeArrowheads="1"/>
          </p:cNvSpPr>
          <p:nvPr>
            <p:ph type="sldNum" sz="quarter" idx="12"/>
          </p:nvPr>
        </p:nvSpPr>
        <p:spPr>
          <a:ln/>
        </p:spPr>
        <p:txBody>
          <a:bodyPr/>
          <a:lstStyle>
            <a:lvl1pPr>
              <a:defRPr/>
            </a:lvl1pPr>
          </a:lstStyle>
          <a:p>
            <a:pPr>
              <a:defRPr/>
            </a:pPr>
            <a:fld id="{BF0ADCE1-6BBC-447E-A81D-7D94A82C829C}" type="slidenum">
              <a:rPr lang="el-GR" altLang="el-GR"/>
              <a:pPr>
                <a:defRPr/>
              </a:pPr>
              <a:t>‹#›</a:t>
            </a:fld>
            <a:endParaRPr lang="el-GR" altLang="el-GR"/>
          </a:p>
        </p:txBody>
      </p:sp>
    </p:spTree>
    <p:extLst>
      <p:ext uri="{BB962C8B-B14F-4D97-AF65-F5344CB8AC3E}">
        <p14:creationId xmlns:p14="http://schemas.microsoft.com/office/powerpoint/2010/main" val="309536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75F95476-E42C-435C-AFA9-114691EDF492}"/>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4116ECAA-2FF5-490C-A49B-1378EBCD383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DB6C79DA-D481-447E-AD15-ADF3B72F13F9}"/>
              </a:ext>
            </a:extLst>
          </p:cNvPr>
          <p:cNvSpPr>
            <a:spLocks noGrp="1" noChangeArrowheads="1"/>
          </p:cNvSpPr>
          <p:nvPr>
            <p:ph type="sldNum" sz="quarter" idx="12"/>
          </p:nvPr>
        </p:nvSpPr>
        <p:spPr>
          <a:ln/>
        </p:spPr>
        <p:txBody>
          <a:bodyPr/>
          <a:lstStyle>
            <a:lvl1pPr>
              <a:defRPr/>
            </a:lvl1pPr>
          </a:lstStyle>
          <a:p>
            <a:pPr>
              <a:defRPr/>
            </a:pPr>
            <a:fld id="{9674F1F6-55CA-489C-A651-2617CE087094}" type="slidenum">
              <a:rPr lang="el-GR" altLang="el-GR"/>
              <a:pPr>
                <a:defRPr/>
              </a:pPr>
              <a:t>‹#›</a:t>
            </a:fld>
            <a:endParaRPr lang="el-GR" altLang="el-GR"/>
          </a:p>
        </p:txBody>
      </p:sp>
    </p:spTree>
    <p:extLst>
      <p:ext uri="{BB962C8B-B14F-4D97-AF65-F5344CB8AC3E}">
        <p14:creationId xmlns:p14="http://schemas.microsoft.com/office/powerpoint/2010/main" val="22329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804FB55D-BEB9-4122-A785-A179F5AE8D50}"/>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C14C1F3D-328D-40FE-9EA6-8896B01C9ED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BC05F954-D837-439B-B565-0DB91D8850D3}"/>
              </a:ext>
            </a:extLst>
          </p:cNvPr>
          <p:cNvSpPr>
            <a:spLocks noGrp="1" noChangeArrowheads="1"/>
          </p:cNvSpPr>
          <p:nvPr>
            <p:ph type="sldNum" sz="quarter" idx="12"/>
          </p:nvPr>
        </p:nvSpPr>
        <p:spPr>
          <a:ln/>
        </p:spPr>
        <p:txBody>
          <a:bodyPr/>
          <a:lstStyle>
            <a:lvl1pPr>
              <a:defRPr/>
            </a:lvl1pPr>
          </a:lstStyle>
          <a:p>
            <a:pPr>
              <a:defRPr/>
            </a:pPr>
            <a:fld id="{8AAEA613-B7E6-4300-995B-14D3F19A6C81}" type="slidenum">
              <a:rPr lang="el-GR" altLang="el-GR"/>
              <a:pPr>
                <a:defRPr/>
              </a:pPr>
              <a:t>‹#›</a:t>
            </a:fld>
            <a:endParaRPr lang="el-GR" altLang="el-GR"/>
          </a:p>
        </p:txBody>
      </p:sp>
    </p:spTree>
    <p:extLst>
      <p:ext uri="{BB962C8B-B14F-4D97-AF65-F5344CB8AC3E}">
        <p14:creationId xmlns:p14="http://schemas.microsoft.com/office/powerpoint/2010/main" val="22076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212B46BE-68BE-47C9-89DA-A158357C6805}"/>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888522CE-2CA1-4092-96EF-AAB1223CFF3A}"/>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0F308DB4-3E11-4138-AE7A-5DDC8A83FC78}"/>
              </a:ext>
            </a:extLst>
          </p:cNvPr>
          <p:cNvSpPr>
            <a:spLocks noGrp="1" noChangeArrowheads="1"/>
          </p:cNvSpPr>
          <p:nvPr>
            <p:ph type="sldNum" sz="quarter" idx="12"/>
          </p:nvPr>
        </p:nvSpPr>
        <p:spPr>
          <a:ln/>
        </p:spPr>
        <p:txBody>
          <a:bodyPr/>
          <a:lstStyle>
            <a:lvl1pPr>
              <a:defRPr/>
            </a:lvl1pPr>
          </a:lstStyle>
          <a:p>
            <a:pPr>
              <a:defRPr/>
            </a:pPr>
            <a:fld id="{5EDECFB6-F482-477D-9D0C-C7547DEE8691}" type="slidenum">
              <a:rPr lang="el-GR" altLang="el-GR"/>
              <a:pPr>
                <a:defRPr/>
              </a:pPr>
              <a:t>‹#›</a:t>
            </a:fld>
            <a:endParaRPr lang="el-GR" altLang="el-GR"/>
          </a:p>
        </p:txBody>
      </p:sp>
    </p:spTree>
    <p:extLst>
      <p:ext uri="{BB962C8B-B14F-4D97-AF65-F5344CB8AC3E}">
        <p14:creationId xmlns:p14="http://schemas.microsoft.com/office/powerpoint/2010/main" val="31978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D8117BA5-2EE9-4172-B679-C98B97B0E25B}"/>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2227CA4A-F74D-43DE-8AD1-115722BF98C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
            <a:extLst>
              <a:ext uri="{FF2B5EF4-FFF2-40B4-BE49-F238E27FC236}">
                <a16:creationId xmlns:a16="http://schemas.microsoft.com/office/drawing/2014/main" id="{49D37EC9-5487-473C-AEAF-1DF803F8A76E}"/>
              </a:ext>
            </a:extLst>
          </p:cNvPr>
          <p:cNvSpPr>
            <a:spLocks noGrp="1" noChangeArrowheads="1"/>
          </p:cNvSpPr>
          <p:nvPr>
            <p:ph type="sldNum" sz="quarter" idx="12"/>
          </p:nvPr>
        </p:nvSpPr>
        <p:spPr>
          <a:ln/>
        </p:spPr>
        <p:txBody>
          <a:bodyPr/>
          <a:lstStyle>
            <a:lvl1pPr>
              <a:defRPr/>
            </a:lvl1pPr>
          </a:lstStyle>
          <a:p>
            <a:pPr>
              <a:defRPr/>
            </a:pPr>
            <a:fld id="{EFD1FD5D-467E-4C00-B6C9-6EDD239D0861}" type="slidenum">
              <a:rPr lang="el-GR" altLang="el-GR"/>
              <a:pPr>
                <a:defRPr/>
              </a:pPr>
              <a:t>‹#›</a:t>
            </a:fld>
            <a:endParaRPr lang="el-GR" altLang="el-GR"/>
          </a:p>
        </p:txBody>
      </p:sp>
    </p:spTree>
    <p:extLst>
      <p:ext uri="{BB962C8B-B14F-4D97-AF65-F5344CB8AC3E}">
        <p14:creationId xmlns:p14="http://schemas.microsoft.com/office/powerpoint/2010/main" val="123782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78C8876F-95EA-4D60-9795-DD011C40460A}"/>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65950C29-9393-4DA5-8A0E-806542A9CA1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0F17D369-C88B-4B4E-AB85-70BAD7C89D49}"/>
              </a:ext>
            </a:extLst>
          </p:cNvPr>
          <p:cNvSpPr>
            <a:spLocks noGrp="1" noChangeArrowheads="1"/>
          </p:cNvSpPr>
          <p:nvPr>
            <p:ph type="sldNum" sz="quarter" idx="12"/>
          </p:nvPr>
        </p:nvSpPr>
        <p:spPr>
          <a:ln/>
        </p:spPr>
        <p:txBody>
          <a:bodyPr/>
          <a:lstStyle>
            <a:lvl1pPr>
              <a:defRPr/>
            </a:lvl1pPr>
          </a:lstStyle>
          <a:p>
            <a:pPr>
              <a:defRPr/>
            </a:pPr>
            <a:fld id="{C1612C7C-B562-41AF-8D48-25BFB4D86281}" type="slidenum">
              <a:rPr lang="el-GR" altLang="el-GR"/>
              <a:pPr>
                <a:defRPr/>
              </a:pPr>
              <a:t>‹#›</a:t>
            </a:fld>
            <a:endParaRPr lang="el-GR" altLang="el-GR"/>
          </a:p>
        </p:txBody>
      </p:sp>
    </p:spTree>
    <p:extLst>
      <p:ext uri="{BB962C8B-B14F-4D97-AF65-F5344CB8AC3E}">
        <p14:creationId xmlns:p14="http://schemas.microsoft.com/office/powerpoint/2010/main" val="119166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51A015-E904-4E9C-8CA6-8FA61274B97E}"/>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767D528C-BE25-40FE-A64C-CE8063997DA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BC9713DF-B627-4568-BC35-39ABD7E70637}"/>
              </a:ext>
            </a:extLst>
          </p:cNvPr>
          <p:cNvSpPr>
            <a:spLocks noGrp="1" noChangeArrowheads="1"/>
          </p:cNvSpPr>
          <p:nvPr>
            <p:ph type="sldNum" sz="quarter" idx="12"/>
          </p:nvPr>
        </p:nvSpPr>
        <p:spPr>
          <a:ln/>
        </p:spPr>
        <p:txBody>
          <a:bodyPr/>
          <a:lstStyle>
            <a:lvl1pPr>
              <a:defRPr/>
            </a:lvl1pPr>
          </a:lstStyle>
          <a:p>
            <a:pPr>
              <a:defRPr/>
            </a:pPr>
            <a:fld id="{77495A29-045A-487C-B327-46923E9E71C7}" type="slidenum">
              <a:rPr lang="el-GR" altLang="el-GR"/>
              <a:pPr>
                <a:defRPr/>
              </a:pPr>
              <a:t>‹#›</a:t>
            </a:fld>
            <a:endParaRPr lang="el-GR" altLang="el-GR"/>
          </a:p>
        </p:txBody>
      </p:sp>
    </p:spTree>
    <p:extLst>
      <p:ext uri="{BB962C8B-B14F-4D97-AF65-F5344CB8AC3E}">
        <p14:creationId xmlns:p14="http://schemas.microsoft.com/office/powerpoint/2010/main" val="314578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409C3FE3-02BB-4F75-B956-270E37AA2B80}"/>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91ED1127-79E1-4805-8363-A73E386829B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7CB271F7-BD8E-4727-BD01-8F9CD9CE82BF}"/>
              </a:ext>
            </a:extLst>
          </p:cNvPr>
          <p:cNvSpPr>
            <a:spLocks noGrp="1" noChangeArrowheads="1"/>
          </p:cNvSpPr>
          <p:nvPr>
            <p:ph type="sldNum" sz="quarter" idx="12"/>
          </p:nvPr>
        </p:nvSpPr>
        <p:spPr>
          <a:ln/>
        </p:spPr>
        <p:txBody>
          <a:bodyPr/>
          <a:lstStyle>
            <a:lvl1pPr>
              <a:defRPr/>
            </a:lvl1pPr>
          </a:lstStyle>
          <a:p>
            <a:pPr>
              <a:defRPr/>
            </a:pPr>
            <a:fld id="{A8F993F2-C972-4A65-931F-3C1D0A9ACC13}" type="slidenum">
              <a:rPr lang="el-GR" altLang="el-GR"/>
              <a:pPr>
                <a:defRPr/>
              </a:pPr>
              <a:t>‹#›</a:t>
            </a:fld>
            <a:endParaRPr lang="el-GR" altLang="el-GR"/>
          </a:p>
        </p:txBody>
      </p:sp>
    </p:spTree>
    <p:extLst>
      <p:ext uri="{BB962C8B-B14F-4D97-AF65-F5344CB8AC3E}">
        <p14:creationId xmlns:p14="http://schemas.microsoft.com/office/powerpoint/2010/main" val="239999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33245F2F-E55C-4B11-982F-AB7D1EB9EAEA}"/>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986E3436-A7B0-4B1A-9419-6B68370E0D47}"/>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EFDD3EF1-C290-4FA0-A11B-CEE8F24AFBF7}"/>
              </a:ext>
            </a:extLst>
          </p:cNvPr>
          <p:cNvSpPr>
            <a:spLocks noGrp="1" noChangeArrowheads="1"/>
          </p:cNvSpPr>
          <p:nvPr>
            <p:ph type="sldNum" sz="quarter" idx="12"/>
          </p:nvPr>
        </p:nvSpPr>
        <p:spPr>
          <a:ln/>
        </p:spPr>
        <p:txBody>
          <a:bodyPr/>
          <a:lstStyle>
            <a:lvl1pPr>
              <a:defRPr/>
            </a:lvl1pPr>
          </a:lstStyle>
          <a:p>
            <a:pPr>
              <a:defRPr/>
            </a:pPr>
            <a:fld id="{79977AD3-D104-4521-A83B-305EE3EA6CF1}" type="slidenum">
              <a:rPr lang="el-GR" altLang="el-GR"/>
              <a:pPr>
                <a:defRPr/>
              </a:pPr>
              <a:t>‹#›</a:t>
            </a:fld>
            <a:endParaRPr lang="el-GR" altLang="el-GR"/>
          </a:p>
        </p:txBody>
      </p:sp>
    </p:spTree>
    <p:extLst>
      <p:ext uri="{BB962C8B-B14F-4D97-AF65-F5344CB8AC3E}">
        <p14:creationId xmlns:p14="http://schemas.microsoft.com/office/powerpoint/2010/main" val="7032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5965EE-6397-4018-BF60-4026AE473F5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a:extLst>
              <a:ext uri="{FF2B5EF4-FFF2-40B4-BE49-F238E27FC236}">
                <a16:creationId xmlns:a16="http://schemas.microsoft.com/office/drawing/2014/main" id="{33864AB0-DD2E-4612-9F6E-44CE2B9BA4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3EF2A9C8-A382-4E9A-AF44-490505D1B5C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l-GR"/>
          </a:p>
        </p:txBody>
      </p:sp>
      <p:sp>
        <p:nvSpPr>
          <p:cNvPr id="1029" name="Rectangle 5">
            <a:extLst>
              <a:ext uri="{FF2B5EF4-FFF2-40B4-BE49-F238E27FC236}">
                <a16:creationId xmlns:a16="http://schemas.microsoft.com/office/drawing/2014/main" id="{A8C72828-A9AA-4477-9CE3-84478E0A911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l-GR"/>
          </a:p>
        </p:txBody>
      </p:sp>
      <p:sp>
        <p:nvSpPr>
          <p:cNvPr id="1030" name="Rectangle 6">
            <a:extLst>
              <a:ext uri="{FF2B5EF4-FFF2-40B4-BE49-F238E27FC236}">
                <a16:creationId xmlns:a16="http://schemas.microsoft.com/office/drawing/2014/main" id="{62B703F6-49C8-4B57-886E-25A290E17D7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6D3A952-0B89-4EA4-BAAB-716369B4E219}"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hyperlink" Target="https://scratch.mit.edu/projects/23327/"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youtu.be/xjI7U5xE3OA"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16.png"/><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17.jpe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file:///C:\Users\Spyros\Documents\&#917;&#960;&#953;&#956;&#959;&#961;&#966;&#974;&#963;&#949;&#953;&#962;\&#928;&#913;&#922;&#917;\Paradotea\ergasies_geniko_meros\Ergasia_1\tpack_teacher.wmv" TargetMode="External"/><Relationship Id="rId5" Type="http://schemas.openxmlformats.org/officeDocument/2006/relationships/hyperlink" Target="http://youtu.be/VTrGy-MFaLo" TargetMode="Externa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file:///C:\Users\Spyros\Documents\&#917;&#960;&#953;&#956;&#959;&#961;&#966;&#974;&#963;&#949;&#953;&#962;\&#928;&#913;&#922;&#917;\Paradotea\ergasies_geniko_meros\Ergasia_1\Tpack.wmv" TargetMode="Externa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hyperlink" Target="http://youtu.be/q7HN85lHNF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hyperlink" Target="file:///C:\Users\Spyros\Documents\&#917;&#960;&#953;&#956;&#959;&#961;&#966;&#974;&#963;&#949;&#953;&#962;\&#928;&#913;&#922;&#917;\Paradotea\ergasies_geniko_meros\Ergasia_1\P1.wmv" TargetMode="External"/><Relationship Id="rId5" Type="http://schemas.openxmlformats.org/officeDocument/2006/relationships/hyperlink" Target="http://youtu.be/Al0fs7Kfpho" TargetMode="Externa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file:///C:\Users\Spyros\Documents\&#917;&#960;&#953;&#956;&#959;&#961;&#966;&#974;&#963;&#949;&#953;&#962;\&#928;&#913;&#922;&#917;\Paradotea\ergasies_geniko_meros\Ergasia_1\P2.wmv" TargetMode="External"/><Relationship Id="rId4" Type="http://schemas.openxmlformats.org/officeDocument/2006/relationships/hyperlink" Target="http://youtu.be/ilyqTmKNMXQ"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25.png"/></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file:///C:\Users\Spyros\Documents\&#917;&#960;&#953;&#956;&#959;&#961;&#966;&#974;&#963;&#949;&#953;&#962;\&#928;&#913;&#922;&#917;\Paradotea\ergasies_geniko_meros\Ergasia_1\mind.mp4" TargetMode="External"/><Relationship Id="rId4" Type="http://schemas.openxmlformats.org/officeDocument/2006/relationships/hyperlink" Target="http://youtu.be/5Nio5RME6Wg"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3 - Ορθογώνιο">
            <a:extLst>
              <a:ext uri="{FF2B5EF4-FFF2-40B4-BE49-F238E27FC236}">
                <a16:creationId xmlns:a16="http://schemas.microsoft.com/office/drawing/2014/main" id="{1359E3F9-F03C-4335-BCA3-64130875A517}"/>
              </a:ext>
            </a:extLst>
          </p:cNvPr>
          <p:cNvSpPr>
            <a:spLocks noChangeArrowheads="1"/>
          </p:cNvSpPr>
          <p:nvPr/>
        </p:nvSpPr>
        <p:spPr bwMode="auto">
          <a:xfrm>
            <a:off x="34925" y="1825150"/>
            <a:ext cx="9072563"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l-GR" altLang="el-GR" b="1" dirty="0">
                <a:latin typeface="Arial" panose="020B0604020202020204" pitchFamily="34" charset="0"/>
              </a:rPr>
              <a:t>Ειδικά θέματα Διδακτικής της Πληροφορικής</a:t>
            </a:r>
          </a:p>
        </p:txBody>
      </p:sp>
      <p:pic>
        <p:nvPicPr>
          <p:cNvPr id="7" name="Picture 2" descr="ÎÏÎ¿ÏÎ­Î»ÎµÏÎ¼Î± ÎµÎ¹ÎºÏÎ½Î±Ï Î³Î¹Î± logo Î¹Î¿Î½Î¹Î¿ ÏÎ±Î½ÎµÏÎ¹ÏÏÎ·Î¼Î¹Î¿">
            <a:extLst>
              <a:ext uri="{FF2B5EF4-FFF2-40B4-BE49-F238E27FC236}">
                <a16:creationId xmlns:a16="http://schemas.microsoft.com/office/drawing/2014/main" id="{F8207787-9B57-4195-8516-08E216F47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285"/>
            <a:ext cx="1828800" cy="1813169"/>
          </a:xfrm>
          <a:prstGeom prst="rect">
            <a:avLst/>
          </a:prstGeom>
          <a:noFill/>
          <a:extLst>
            <a:ext uri="{909E8E84-426E-40DD-AFC4-6F175D3DCCD1}">
              <a14:hiddenFill xmlns:a14="http://schemas.microsoft.com/office/drawing/2010/main">
                <a:solidFill>
                  <a:srgbClr val="FFFFFF"/>
                </a:solidFill>
              </a14:hiddenFill>
            </a:ext>
          </a:extLst>
        </p:spPr>
      </p:pic>
      <p:sp>
        <p:nvSpPr>
          <p:cNvPr id="8" name="16 - Ορθογώνιο">
            <a:extLst>
              <a:ext uri="{FF2B5EF4-FFF2-40B4-BE49-F238E27FC236}">
                <a16:creationId xmlns:a16="http://schemas.microsoft.com/office/drawing/2014/main" id="{1A5B91A2-B92D-448F-969B-8713FF4B8C85}"/>
              </a:ext>
            </a:extLst>
          </p:cNvPr>
          <p:cNvSpPr>
            <a:spLocks noChangeArrowheads="1"/>
          </p:cNvSpPr>
          <p:nvPr/>
        </p:nvSpPr>
        <p:spPr bwMode="auto">
          <a:xfrm>
            <a:off x="2687517" y="4788666"/>
            <a:ext cx="37673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l-GR" altLang="el-GR" dirty="0">
                <a:latin typeface="Arial" panose="020B0604020202020204" pitchFamily="34" charset="0"/>
              </a:rPr>
              <a:t>Σπύρος Δουκάκης</a:t>
            </a:r>
          </a:p>
          <a:p>
            <a:pPr algn="just" eaLnBrk="1" hangingPunct="1">
              <a:spcBef>
                <a:spcPct val="0"/>
              </a:spcBef>
              <a:buNone/>
            </a:pPr>
            <a:r>
              <a:rPr lang="en-US" dirty="0">
                <a:latin typeface="Arial" pitchFamily="34" charset="0"/>
              </a:rPr>
              <a:t>sdoukakis@ionio.gr</a:t>
            </a:r>
            <a:endParaRPr lang="el-GR" dirty="0">
              <a:latin typeface="Arial" pitchFamily="34" charset="0"/>
            </a:endParaRPr>
          </a:p>
        </p:txBody>
      </p:sp>
      <p:sp>
        <p:nvSpPr>
          <p:cNvPr id="11" name="16 - Ορθογώνιο">
            <a:extLst>
              <a:ext uri="{FF2B5EF4-FFF2-40B4-BE49-F238E27FC236}">
                <a16:creationId xmlns:a16="http://schemas.microsoft.com/office/drawing/2014/main" id="{B7327119-305F-4B40-8081-CC988BF52C5E}"/>
              </a:ext>
            </a:extLst>
          </p:cNvPr>
          <p:cNvSpPr>
            <a:spLocks noChangeArrowheads="1"/>
          </p:cNvSpPr>
          <p:nvPr/>
        </p:nvSpPr>
        <p:spPr bwMode="auto">
          <a:xfrm>
            <a:off x="3004133" y="3068960"/>
            <a:ext cx="3134191" cy="1200329"/>
          </a:xfrm>
          <a:prstGeom prst="rect">
            <a:avLst/>
          </a:prstGeom>
          <a:noFill/>
          <a:ln w="9525">
            <a:noFill/>
            <a:miter lim="800000"/>
            <a:headEnd/>
            <a:tailEnd/>
          </a:ln>
        </p:spPr>
        <p:txBody>
          <a:bodyPr wrap="none">
            <a:spAutoFit/>
          </a:bodyPr>
          <a:lstStyle/>
          <a:p>
            <a:pPr algn="ctr" eaLnBrk="1" hangingPunct="1">
              <a:defRPr/>
            </a:pPr>
            <a:r>
              <a:rPr lang="en-US" altLang="el-GR" sz="3600" b="1" dirty="0">
                <a:solidFill>
                  <a:schemeClr val="accent6"/>
                </a:solidFill>
                <a:latin typeface="+mn-lt"/>
                <a:cs typeface="Arial" charset="0"/>
              </a:rPr>
              <a:t>7</a:t>
            </a:r>
            <a:r>
              <a:rPr lang="el-GR" altLang="el-GR" sz="3600" b="1" dirty="0">
                <a:solidFill>
                  <a:schemeClr val="accent6"/>
                </a:solidFill>
                <a:latin typeface="+mn-lt"/>
                <a:cs typeface="Arial" charset="0"/>
              </a:rPr>
              <a:t>η</a:t>
            </a:r>
            <a:r>
              <a:rPr lang="en-US" altLang="el-GR" sz="3600" b="1">
                <a:solidFill>
                  <a:schemeClr val="accent6"/>
                </a:solidFill>
                <a:latin typeface="+mn-lt"/>
                <a:cs typeface="Arial" charset="0"/>
              </a:rPr>
              <a:t> </a:t>
            </a:r>
            <a:r>
              <a:rPr lang="el-GR" altLang="el-GR" sz="3600" b="1">
                <a:solidFill>
                  <a:schemeClr val="accent6"/>
                </a:solidFill>
                <a:latin typeface="+mn-lt"/>
                <a:cs typeface="Arial" charset="0"/>
              </a:rPr>
              <a:t>Εβδομάδα</a:t>
            </a:r>
            <a:endParaRPr lang="el-GR" altLang="el-GR" sz="3600" b="1" dirty="0">
              <a:solidFill>
                <a:schemeClr val="accent6"/>
              </a:solidFill>
              <a:latin typeface="+mn-lt"/>
              <a:cs typeface="Arial" charset="0"/>
            </a:endParaRPr>
          </a:p>
          <a:p>
            <a:pPr algn="ctr" eaLnBrk="1" hangingPunct="1">
              <a:defRPr/>
            </a:pPr>
            <a:r>
              <a:rPr lang="en-US" altLang="el-GR" sz="3600" b="1" dirty="0">
                <a:solidFill>
                  <a:schemeClr val="accent6"/>
                </a:solidFill>
                <a:latin typeface="+mn-lt"/>
                <a:cs typeface="Arial" charset="0"/>
              </a:rPr>
              <a:t>Got TPACK?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a:extLst>
              <a:ext uri="{FF2B5EF4-FFF2-40B4-BE49-F238E27FC236}">
                <a16:creationId xmlns:a16="http://schemas.microsoft.com/office/drawing/2014/main" id="{0958E5EF-005D-4D74-8784-1C5DE7DA4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4">
            <a:extLst>
              <a:ext uri="{FF2B5EF4-FFF2-40B4-BE49-F238E27FC236}">
                <a16:creationId xmlns:a16="http://schemas.microsoft.com/office/drawing/2014/main" id="{BADFC1C1-88E6-4AFE-BE6C-0D3CB807243C}"/>
              </a:ext>
            </a:extLst>
          </p:cNvPr>
          <p:cNvSpPr txBox="1">
            <a:spLocks noChangeArrowheads="1"/>
          </p:cNvSpPr>
          <p:nvPr/>
        </p:nvSpPr>
        <p:spPr bwMode="auto">
          <a:xfrm>
            <a:off x="4679950" y="1450975"/>
            <a:ext cx="42846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Και είναι βέβαιο</a:t>
            </a:r>
          </a:p>
        </p:txBody>
      </p:sp>
      <p:sp>
        <p:nvSpPr>
          <p:cNvPr id="113670" name="Text Box 6">
            <a:extLst>
              <a:ext uri="{FF2B5EF4-FFF2-40B4-BE49-F238E27FC236}">
                <a16:creationId xmlns:a16="http://schemas.microsoft.com/office/drawing/2014/main" id="{EB5064A3-C7AE-4EF0-A98D-1146F0F65BCF}"/>
              </a:ext>
            </a:extLst>
          </p:cNvPr>
          <p:cNvSpPr txBox="1">
            <a:spLocks noChangeArrowheads="1"/>
          </p:cNvSpPr>
          <p:nvPr/>
        </p:nvSpPr>
        <p:spPr bwMode="auto">
          <a:xfrm>
            <a:off x="5219700" y="2420938"/>
            <a:ext cx="345598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Ότι κάθε λύση</a:t>
            </a:r>
          </a:p>
          <a:p>
            <a:pPr algn="ctr" eaLnBrk="1" hangingPunct="1">
              <a:spcBef>
                <a:spcPct val="0"/>
              </a:spcBef>
              <a:buFontTx/>
              <a:buNone/>
            </a:pPr>
            <a:r>
              <a:rPr lang="el-GR" altLang="el-GR" sz="3800"/>
              <a:t>θα οδηγήσει σε</a:t>
            </a:r>
          </a:p>
          <a:p>
            <a:pPr algn="ctr" eaLnBrk="1" hangingPunct="1">
              <a:spcBef>
                <a:spcPct val="0"/>
              </a:spcBef>
              <a:buFontTx/>
              <a:buNone/>
            </a:pPr>
            <a:r>
              <a:rPr lang="el-GR" altLang="el-GR" sz="3800"/>
              <a:t>νέο πρόβλημα</a:t>
            </a:r>
          </a:p>
        </p:txBody>
      </p:sp>
      <p:pic>
        <p:nvPicPr>
          <p:cNvPr id="113672" name="Picture 8">
            <a:extLst>
              <a:ext uri="{FF2B5EF4-FFF2-40B4-BE49-F238E27FC236}">
                <a16:creationId xmlns:a16="http://schemas.microsoft.com/office/drawing/2014/main" id="{BF89FA14-5F40-40AA-BE31-D754F185A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20713"/>
            <a:ext cx="342741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6" name="Picture 8">
            <a:extLst>
              <a:ext uri="{FF2B5EF4-FFF2-40B4-BE49-F238E27FC236}">
                <a16:creationId xmlns:a16="http://schemas.microsoft.com/office/drawing/2014/main" id="{86E87006-2EBB-40B8-A040-B2E00243DD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6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7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7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7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7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a:extLst>
              <a:ext uri="{FF2B5EF4-FFF2-40B4-BE49-F238E27FC236}">
                <a16:creationId xmlns:a16="http://schemas.microsoft.com/office/drawing/2014/main" id="{D96459EA-B0E7-46BA-BE7C-5F00FF30AEC9}"/>
              </a:ext>
            </a:extLst>
          </p:cNvPr>
          <p:cNvSpPr txBox="1">
            <a:spLocks noChangeArrowheads="1"/>
          </p:cNvSpPr>
          <p:nvPr/>
        </p:nvSpPr>
        <p:spPr bwMode="auto">
          <a:xfrm>
            <a:off x="4679950" y="1450975"/>
            <a:ext cx="42846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Ποια είναι η λύση;</a:t>
            </a:r>
          </a:p>
        </p:txBody>
      </p:sp>
      <p:pic>
        <p:nvPicPr>
          <p:cNvPr id="17411" name="Picture 5">
            <a:extLst>
              <a:ext uri="{FF2B5EF4-FFF2-40B4-BE49-F238E27FC236}">
                <a16:creationId xmlns:a16="http://schemas.microsoft.com/office/drawing/2014/main" id="{323F8900-B8A3-4FBE-A418-CB35336EC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a:extLst>
              <a:ext uri="{FF2B5EF4-FFF2-40B4-BE49-F238E27FC236}">
                <a16:creationId xmlns:a16="http://schemas.microsoft.com/office/drawing/2014/main" id="{47B1A31F-C517-4229-8EAB-F9DFF0ECE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4">
            <a:extLst>
              <a:ext uri="{FF2B5EF4-FFF2-40B4-BE49-F238E27FC236}">
                <a16:creationId xmlns:a16="http://schemas.microsoft.com/office/drawing/2014/main" id="{0EE23578-88E4-4608-9812-B242ECAD55DA}"/>
              </a:ext>
            </a:extLst>
          </p:cNvPr>
          <p:cNvSpPr txBox="1">
            <a:spLocks noChangeArrowheads="1"/>
          </p:cNvSpPr>
          <p:nvPr/>
        </p:nvSpPr>
        <p:spPr bwMode="auto">
          <a:xfrm>
            <a:off x="4679950" y="1450975"/>
            <a:ext cx="4284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Οι παραδοσιακές προσεγγίσεις δέχονται έντονη κριτική…</a:t>
            </a:r>
          </a:p>
        </p:txBody>
      </p:sp>
      <p:pic>
        <p:nvPicPr>
          <p:cNvPr id="18435" name="Picture 5">
            <a:extLst>
              <a:ext uri="{FF2B5EF4-FFF2-40B4-BE49-F238E27FC236}">
                <a16:creationId xmlns:a16="http://schemas.microsoft.com/office/drawing/2014/main" id="{DED487D2-CE45-4026-BBA0-FAD38B96A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70A3CC42-C774-4241-ABE9-C956A02F4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E9806DDE-0259-49E9-9E68-733BE9A50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a:extLst>
              <a:ext uri="{FF2B5EF4-FFF2-40B4-BE49-F238E27FC236}">
                <a16:creationId xmlns:a16="http://schemas.microsoft.com/office/drawing/2014/main" id="{1CEF6DB4-E1E1-4E11-BE49-C49743462996}"/>
              </a:ext>
            </a:extLst>
          </p:cNvPr>
          <p:cNvSpPr txBox="1">
            <a:spLocks noChangeArrowheads="1"/>
          </p:cNvSpPr>
          <p:nvPr/>
        </p:nvSpPr>
        <p:spPr bwMode="auto">
          <a:xfrm>
            <a:off x="4679950" y="1450975"/>
            <a:ext cx="42846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Ουκ έστιν βασιλική ατραπός επί της διδασκαλίας</a:t>
            </a:r>
          </a:p>
        </p:txBody>
      </p:sp>
      <p:pic>
        <p:nvPicPr>
          <p:cNvPr id="19460" name="Picture 5">
            <a:extLst>
              <a:ext uri="{FF2B5EF4-FFF2-40B4-BE49-F238E27FC236}">
                <a16:creationId xmlns:a16="http://schemas.microsoft.com/office/drawing/2014/main" id="{585B9068-CEBC-4E49-8EA5-0209F557D7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76250"/>
            <a:ext cx="40846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AutoShape 6">
            <a:extLst>
              <a:ext uri="{FF2B5EF4-FFF2-40B4-BE49-F238E27FC236}">
                <a16:creationId xmlns:a16="http://schemas.microsoft.com/office/drawing/2014/main" id="{797BE872-6EBC-49FF-943B-2376E0F1EBFF}"/>
              </a:ext>
            </a:extLst>
          </p:cNvPr>
          <p:cNvSpPr>
            <a:spLocks noChangeArrowheads="1"/>
          </p:cNvSpPr>
          <p:nvPr/>
        </p:nvSpPr>
        <p:spPr bwMode="auto">
          <a:xfrm>
            <a:off x="179388" y="4797425"/>
            <a:ext cx="4464050" cy="1871663"/>
          </a:xfrm>
          <a:prstGeom prst="cloudCallout">
            <a:avLst>
              <a:gd name="adj1" fmla="val 28736"/>
              <a:gd name="adj2" fmla="val -103435"/>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Ο Ευκλείδης μίλησε για τη γεωμετρία…</a:t>
            </a:r>
          </a:p>
        </p:txBody>
      </p:sp>
      <p:pic>
        <p:nvPicPr>
          <p:cNvPr id="19462" name="Picture 8">
            <a:extLst>
              <a:ext uri="{FF2B5EF4-FFF2-40B4-BE49-F238E27FC236}">
                <a16:creationId xmlns:a16="http://schemas.microsoft.com/office/drawing/2014/main" id="{1823BCD3-BFEF-4971-88C2-A3A73279B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a:extLst>
              <a:ext uri="{FF2B5EF4-FFF2-40B4-BE49-F238E27FC236}">
                <a16:creationId xmlns:a16="http://schemas.microsoft.com/office/drawing/2014/main" id="{01849BBA-B774-41A2-9F08-58C421DA1508}"/>
              </a:ext>
            </a:extLst>
          </p:cNvPr>
          <p:cNvSpPr txBox="1">
            <a:spLocks noChangeArrowheads="1"/>
          </p:cNvSpPr>
          <p:nvPr/>
        </p:nvSpPr>
        <p:spPr bwMode="auto">
          <a:xfrm>
            <a:off x="4579938" y="1450975"/>
            <a:ext cx="4464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Βασιλική ατραπός επί της διδασκαλίας</a:t>
            </a:r>
          </a:p>
        </p:txBody>
      </p:sp>
      <p:sp>
        <p:nvSpPr>
          <p:cNvPr id="118791" name="AutoShape 7">
            <a:extLst>
              <a:ext uri="{FF2B5EF4-FFF2-40B4-BE49-F238E27FC236}">
                <a16:creationId xmlns:a16="http://schemas.microsoft.com/office/drawing/2014/main" id="{61BEB2D6-33FE-45F2-B175-2EA3C9BD15C6}"/>
              </a:ext>
            </a:extLst>
          </p:cNvPr>
          <p:cNvSpPr>
            <a:spLocks noChangeAspect="1" noChangeArrowheads="1"/>
          </p:cNvSpPr>
          <p:nvPr/>
        </p:nvSpPr>
        <p:spPr bwMode="auto">
          <a:xfrm>
            <a:off x="5148263" y="476250"/>
            <a:ext cx="3241675" cy="32416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36" y="16406"/>
                </a:moveTo>
                <a:cubicBezTo>
                  <a:pt x="19019" y="14819"/>
                  <a:pt x="19719" y="12840"/>
                  <a:pt x="19719" y="10800"/>
                </a:cubicBezTo>
                <a:cubicBezTo>
                  <a:pt x="19719" y="5874"/>
                  <a:pt x="15725" y="1881"/>
                  <a:pt x="10800" y="1881"/>
                </a:cubicBezTo>
                <a:cubicBezTo>
                  <a:pt x="8759" y="1880"/>
                  <a:pt x="6780" y="2580"/>
                  <a:pt x="5193" y="3863"/>
                </a:cubicBezTo>
                <a:lnTo>
                  <a:pt x="17736" y="16406"/>
                </a:lnTo>
                <a:close/>
                <a:moveTo>
                  <a:pt x="3863" y="5193"/>
                </a:moveTo>
                <a:cubicBezTo>
                  <a:pt x="2580" y="6780"/>
                  <a:pt x="1881" y="8759"/>
                  <a:pt x="1881" y="10799"/>
                </a:cubicBezTo>
                <a:cubicBezTo>
                  <a:pt x="1881" y="15725"/>
                  <a:pt x="5874" y="19719"/>
                  <a:pt x="10800" y="19719"/>
                </a:cubicBezTo>
                <a:cubicBezTo>
                  <a:pt x="12840" y="19719"/>
                  <a:pt x="14819" y="19019"/>
                  <a:pt x="16406" y="17736"/>
                </a:cubicBezTo>
                <a:lnTo>
                  <a:pt x="3863" y="5193"/>
                </a:lnTo>
                <a:close/>
              </a:path>
            </a:pathLst>
          </a:custGeom>
          <a:solidFill>
            <a:srgbClr val="FF0000"/>
          </a:solidFill>
          <a:ln w="9525">
            <a:solidFill>
              <a:schemeClr val="tx1"/>
            </a:solidFill>
            <a:miter lim="800000"/>
            <a:headEnd/>
            <a:tailEnd/>
          </a:ln>
        </p:spPr>
        <p:txBody>
          <a:bodyPr wrap="none" anchor="ctr"/>
          <a:lstStyle/>
          <a:p>
            <a:endParaRPr lang="el-GR"/>
          </a:p>
        </p:txBody>
      </p:sp>
      <p:pic>
        <p:nvPicPr>
          <p:cNvPr id="20484" name="Picture 6">
            <a:extLst>
              <a:ext uri="{FF2B5EF4-FFF2-40B4-BE49-F238E27FC236}">
                <a16:creationId xmlns:a16="http://schemas.microsoft.com/office/drawing/2014/main" id="{D7F19A49-7E8C-448F-B45A-BF96FEA36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a:extLst>
              <a:ext uri="{FF2B5EF4-FFF2-40B4-BE49-F238E27FC236}">
                <a16:creationId xmlns:a16="http://schemas.microsoft.com/office/drawing/2014/main" id="{F9189EB5-6CCA-44AF-8A84-39C069333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a:extLst>
              <a:ext uri="{FF2B5EF4-FFF2-40B4-BE49-F238E27FC236}">
                <a16:creationId xmlns:a16="http://schemas.microsoft.com/office/drawing/2014/main" id="{A48623D1-34D3-4EED-9F88-FEA2B1EDEB7D}"/>
              </a:ext>
            </a:extLst>
          </p:cNvPr>
          <p:cNvSpPr txBox="1">
            <a:spLocks noChangeArrowheads="1"/>
          </p:cNvSpPr>
          <p:nvPr/>
        </p:nvSpPr>
        <p:spPr bwMode="auto">
          <a:xfrm>
            <a:off x="4679950" y="1450975"/>
            <a:ext cx="42846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Επιστρέφω στο 2ο μέρος του ρεφρέν</a:t>
            </a:r>
          </a:p>
        </p:txBody>
      </p:sp>
      <p:pic>
        <p:nvPicPr>
          <p:cNvPr id="21507" name="Picture 5">
            <a:extLst>
              <a:ext uri="{FF2B5EF4-FFF2-40B4-BE49-F238E27FC236}">
                <a16:creationId xmlns:a16="http://schemas.microsoft.com/office/drawing/2014/main" id="{A0D0FE9F-39B8-4445-8CB2-B76B9CDEB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a:extLst>
              <a:ext uri="{FF2B5EF4-FFF2-40B4-BE49-F238E27FC236}">
                <a16:creationId xmlns:a16="http://schemas.microsoft.com/office/drawing/2014/main" id="{8CDDCE05-DDEB-4463-8F18-1F136C937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03E5B3D0-ED78-423E-A0B2-29B31AB50F64}"/>
              </a:ext>
            </a:extLst>
          </p:cNvPr>
          <p:cNvSpPr txBox="1">
            <a:spLocks noChangeArrowheads="1"/>
          </p:cNvSpPr>
          <p:nvPr/>
        </p:nvSpPr>
        <p:spPr bwMode="auto">
          <a:xfrm>
            <a:off x="4532313" y="3141663"/>
            <a:ext cx="464343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400"/>
              <a:t>Τέτοιου είδους</a:t>
            </a:r>
          </a:p>
          <a:p>
            <a:pPr algn="ctr" eaLnBrk="1" hangingPunct="1">
              <a:spcBef>
                <a:spcPct val="0"/>
              </a:spcBef>
              <a:buFontTx/>
              <a:buNone/>
            </a:pPr>
            <a:r>
              <a:rPr lang="el-GR" altLang="el-GR" sz="3400"/>
              <a:t>προβλήματα απαιτούν</a:t>
            </a:r>
          </a:p>
          <a:p>
            <a:pPr algn="ctr" eaLnBrk="1" hangingPunct="1">
              <a:spcBef>
                <a:spcPct val="0"/>
              </a:spcBef>
              <a:buFontTx/>
              <a:buNone/>
            </a:pPr>
            <a:r>
              <a:rPr lang="el-GR" altLang="el-GR" sz="3400"/>
              <a:t>ΔΗΜΙΟΥΡΓΙΚΕΣ</a:t>
            </a:r>
          </a:p>
          <a:p>
            <a:pPr algn="ctr" eaLnBrk="1" hangingPunct="1">
              <a:spcBef>
                <a:spcPct val="0"/>
              </a:spcBef>
              <a:buFontTx/>
              <a:buNone/>
            </a:pPr>
            <a:r>
              <a:rPr lang="el-GR" altLang="el-GR" sz="3400"/>
              <a:t>λύσεις</a:t>
            </a:r>
          </a:p>
        </p:txBody>
      </p:sp>
      <p:pic>
        <p:nvPicPr>
          <p:cNvPr id="22532" name="Picture 4">
            <a:extLst>
              <a:ext uri="{FF2B5EF4-FFF2-40B4-BE49-F238E27FC236}">
                <a16:creationId xmlns:a16="http://schemas.microsoft.com/office/drawing/2014/main" id="{3DC35F0B-58DD-4B51-9C83-F07882D17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D1A59409-5456-4B5F-A888-D8D16D64E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a:extLst>
              <a:ext uri="{FF2B5EF4-FFF2-40B4-BE49-F238E27FC236}">
                <a16:creationId xmlns:a16="http://schemas.microsoft.com/office/drawing/2014/main" id="{EEB41034-9027-4D44-8ED8-2CD1AD6CC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273363"/>
            <a:ext cx="1920240" cy="2561598"/>
          </a:xfrm>
          <a:prstGeom prst="rect">
            <a:avLst/>
          </a:prstGeom>
        </p:spPr>
      </p:pic>
    </p:spTree>
  </p:cSld>
  <p:clrMapOvr>
    <a:masterClrMapping/>
  </p:clrMapOvr>
  <p:transition advTm="464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38186D4F-5D6C-4F92-BA51-A4AAF31C7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WordArt 6">
            <a:extLst>
              <a:ext uri="{FF2B5EF4-FFF2-40B4-BE49-F238E27FC236}">
                <a16:creationId xmlns:a16="http://schemas.microsoft.com/office/drawing/2014/main" id="{55AAAF1F-6B44-459D-8F70-A41DDAD664B7}"/>
              </a:ext>
            </a:extLst>
          </p:cNvPr>
          <p:cNvSpPr>
            <a:spLocks noChangeArrowheads="1" noChangeShapeType="1" noTextEdit="1"/>
          </p:cNvSpPr>
          <p:nvPr/>
        </p:nvSpPr>
        <p:spPr bwMode="auto">
          <a:xfrm>
            <a:off x="5003800" y="1557338"/>
            <a:ext cx="3455988" cy="1366837"/>
          </a:xfrm>
          <a:prstGeom prst="rect">
            <a:avLst/>
          </a:prstGeom>
        </p:spPr>
        <p:txBody>
          <a:bodyPr wrap="none" fromWordArt="1">
            <a:prstTxWarp prst="textFadeUp">
              <a:avLst>
                <a:gd name="adj" fmla="val 9991"/>
              </a:avLst>
            </a:prstTxWarp>
          </a:bodyPr>
          <a:lstStyle/>
          <a:p>
            <a:pPr algn="ctr"/>
            <a:r>
              <a:rPr lang="el-GR" sz="3600" b="1" kern="10">
                <a:ln w="12700">
                  <a:solidFill>
                    <a:srgbClr val="B2B2B2"/>
                  </a:solidFill>
                  <a:round/>
                  <a:headEnd/>
                  <a:tailEnd/>
                </a:ln>
                <a:solidFill>
                  <a:schemeClr val="tx2"/>
                </a:solidFill>
                <a:effectLst>
                  <a:outerShdw dist="35921" dir="2700000" sy="50000" rotWithShape="0">
                    <a:srgbClr val="875B0D">
                      <a:alpha val="70000"/>
                    </a:srgbClr>
                  </a:outerShdw>
                </a:effectLst>
                <a:latin typeface="Arial Black" panose="020B0A04020102020204" pitchFamily="34" charset="0"/>
              </a:rPr>
              <a:t>Αλλαγή</a:t>
            </a:r>
          </a:p>
        </p:txBody>
      </p:sp>
      <p:pic>
        <p:nvPicPr>
          <p:cNvPr id="23556" name="Picture 7">
            <a:extLst>
              <a:ext uri="{FF2B5EF4-FFF2-40B4-BE49-F238E27FC236}">
                <a16:creationId xmlns:a16="http://schemas.microsoft.com/office/drawing/2014/main" id="{09B5FFC2-1675-4703-A7D6-42AB7F38B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45005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a:extLst>
              <a:ext uri="{FF2B5EF4-FFF2-40B4-BE49-F238E27FC236}">
                <a16:creationId xmlns:a16="http://schemas.microsoft.com/office/drawing/2014/main" id="{8390C082-5017-44B3-9506-FFA78ED4B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a:extLst>
              <a:ext uri="{FF2B5EF4-FFF2-40B4-BE49-F238E27FC236}">
                <a16:creationId xmlns:a16="http://schemas.microsoft.com/office/drawing/2014/main" id="{4906F4BB-82B2-44D6-8CB9-DF7A54A8544C}"/>
              </a:ext>
            </a:extLst>
          </p:cNvPr>
          <p:cNvSpPr txBox="1">
            <a:spLocks noChangeArrowheads="1"/>
          </p:cNvSpPr>
          <p:nvPr/>
        </p:nvSpPr>
        <p:spPr bwMode="auto">
          <a:xfrm>
            <a:off x="4679950" y="1450975"/>
            <a:ext cx="4464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Αλλά τι είναι η δημιουργικότητα;</a:t>
            </a:r>
            <a:endParaRPr lang="el-GR" altLang="el-GR" sz="2800"/>
          </a:p>
        </p:txBody>
      </p:sp>
      <p:pic>
        <p:nvPicPr>
          <p:cNvPr id="25603" name="Picture 5">
            <a:extLst>
              <a:ext uri="{FF2B5EF4-FFF2-40B4-BE49-F238E27FC236}">
                <a16:creationId xmlns:a16="http://schemas.microsoft.com/office/drawing/2014/main" id="{51E9E107-4AAB-4F23-91E6-BDDC5EA16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068638"/>
            <a:ext cx="30829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a:extLst>
              <a:ext uri="{FF2B5EF4-FFF2-40B4-BE49-F238E27FC236}">
                <a16:creationId xmlns:a16="http://schemas.microsoft.com/office/drawing/2014/main" id="{8BF66783-0479-44CE-98E1-142718997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a:extLst>
              <a:ext uri="{FF2B5EF4-FFF2-40B4-BE49-F238E27FC236}">
                <a16:creationId xmlns:a16="http://schemas.microsoft.com/office/drawing/2014/main" id="{5E33465C-91FF-4B7F-B358-915B63303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ext Box 4">
            <a:extLst>
              <a:ext uri="{FF2B5EF4-FFF2-40B4-BE49-F238E27FC236}">
                <a16:creationId xmlns:a16="http://schemas.microsoft.com/office/drawing/2014/main" id="{9F28E555-BFA3-44FE-907D-A43FB18BC638}"/>
              </a:ext>
            </a:extLst>
          </p:cNvPr>
          <p:cNvSpPr txBox="1">
            <a:spLocks noChangeArrowheads="1"/>
          </p:cNvSpPr>
          <p:nvPr/>
        </p:nvSpPr>
        <p:spPr bwMode="auto">
          <a:xfrm>
            <a:off x="4500563" y="1450975"/>
            <a:ext cx="44640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Εύκολα την αναγνωρίζεις, αλλά δύσκολα την ορίζεις</a:t>
            </a:r>
            <a:endParaRPr lang="el-GR" altLang="el-GR" sz="2800"/>
          </a:p>
        </p:txBody>
      </p:sp>
      <p:pic>
        <p:nvPicPr>
          <p:cNvPr id="26627" name="Picture 5">
            <a:extLst>
              <a:ext uri="{FF2B5EF4-FFF2-40B4-BE49-F238E27FC236}">
                <a16:creationId xmlns:a16="http://schemas.microsoft.com/office/drawing/2014/main" id="{2D4B0B70-87C8-416E-9533-88ADE5472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a:extLst>
              <a:ext uri="{FF2B5EF4-FFF2-40B4-BE49-F238E27FC236}">
                <a16:creationId xmlns:a16="http://schemas.microsoft.com/office/drawing/2014/main" id="{88B646F9-B45C-472E-A3AE-D95B1EF14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Αποτέλεσμα εικόνας για tpack">
            <a:extLst>
              <a:ext uri="{FF2B5EF4-FFF2-40B4-BE49-F238E27FC236}">
                <a16:creationId xmlns:a16="http://schemas.microsoft.com/office/drawing/2014/main" id="{E3C1FE48-2BD2-4904-8421-215A8B0B1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49275"/>
            <a:ext cx="57594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687"/>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E7DBD0E2-EA85-46AC-A89F-28F446B3DAA0}"/>
              </a:ext>
            </a:extLst>
          </p:cNvPr>
          <p:cNvSpPr txBox="1">
            <a:spLocks noChangeArrowheads="1"/>
          </p:cNvSpPr>
          <p:nvPr/>
        </p:nvSpPr>
        <p:spPr bwMode="auto">
          <a:xfrm>
            <a:off x="4584700" y="1450975"/>
            <a:ext cx="44640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Παραδείγματα</a:t>
            </a:r>
          </a:p>
          <a:p>
            <a:pPr algn="ctr" eaLnBrk="1" hangingPunct="1">
              <a:spcBef>
                <a:spcPct val="0"/>
              </a:spcBef>
              <a:buFontTx/>
              <a:buNone/>
            </a:pPr>
            <a:endParaRPr lang="el-GR" altLang="el-GR" sz="3800"/>
          </a:p>
          <a:p>
            <a:pPr algn="ctr" eaLnBrk="1" hangingPunct="1">
              <a:spcBef>
                <a:spcPct val="0"/>
              </a:spcBef>
              <a:buFontTx/>
              <a:buNone/>
            </a:pPr>
            <a:r>
              <a:rPr lang="el-GR" altLang="el-GR" sz="3800"/>
              <a:t>Μικρής και μεγάλης δημιουργικότητας </a:t>
            </a:r>
          </a:p>
        </p:txBody>
      </p:sp>
      <p:pic>
        <p:nvPicPr>
          <p:cNvPr id="27651" name="Picture 5">
            <a:extLst>
              <a:ext uri="{FF2B5EF4-FFF2-40B4-BE49-F238E27FC236}">
                <a16:creationId xmlns:a16="http://schemas.microsoft.com/office/drawing/2014/main" id="{BB373ADD-0633-4775-8173-47074BE76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a:extLst>
              <a:ext uri="{FF2B5EF4-FFF2-40B4-BE49-F238E27FC236}">
                <a16:creationId xmlns:a16="http://schemas.microsoft.com/office/drawing/2014/main" id="{89F686AA-91DB-44FF-B433-35B3E3BA1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1">
            <a:extLst>
              <a:ext uri="{FF2B5EF4-FFF2-40B4-BE49-F238E27FC236}">
                <a16:creationId xmlns:a16="http://schemas.microsoft.com/office/drawing/2014/main" id="{ADC594B5-F802-4611-AC50-F32779599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a:extLst>
              <a:ext uri="{FF2B5EF4-FFF2-40B4-BE49-F238E27FC236}">
                <a16:creationId xmlns:a16="http://schemas.microsoft.com/office/drawing/2014/main" id="{3D020A96-33BA-466A-A002-E79DBCE3C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15">
            <a:extLst>
              <a:ext uri="{FF2B5EF4-FFF2-40B4-BE49-F238E27FC236}">
                <a16:creationId xmlns:a16="http://schemas.microsoft.com/office/drawing/2014/main" id="{C787C7E9-B40F-4AE1-8366-273EAFF17A82}"/>
              </a:ext>
            </a:extLst>
          </p:cNvPr>
          <p:cNvSpPr txBox="1">
            <a:spLocks noChangeArrowheads="1"/>
          </p:cNvSpPr>
          <p:nvPr/>
        </p:nvSpPr>
        <p:spPr bwMode="auto">
          <a:xfrm>
            <a:off x="4502150" y="1773238"/>
            <a:ext cx="4464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Προφορικές Πληροφορίες</a:t>
            </a:r>
          </a:p>
          <a:p>
            <a:pPr algn="ctr" eaLnBrk="1" hangingPunct="1">
              <a:spcBef>
                <a:spcPct val="0"/>
              </a:spcBef>
              <a:buFontTx/>
              <a:buNone/>
            </a:pPr>
            <a:endParaRPr lang="el-GR" altLang="el-GR" sz="2800"/>
          </a:p>
          <a:p>
            <a:pPr algn="ctr" eaLnBrk="1" hangingPunct="1">
              <a:spcBef>
                <a:spcPct val="0"/>
              </a:spcBef>
              <a:buFontTx/>
              <a:buNone/>
            </a:pPr>
            <a:r>
              <a:rPr lang="el-GR" altLang="el-GR" sz="2800"/>
              <a:t>Νοητικές Δεξιότητες</a:t>
            </a:r>
          </a:p>
          <a:p>
            <a:pPr algn="ctr" eaLnBrk="1" hangingPunct="1">
              <a:spcBef>
                <a:spcPct val="0"/>
              </a:spcBef>
              <a:buFontTx/>
              <a:buNone/>
            </a:pPr>
            <a:endParaRPr lang="el-GR" altLang="el-GR" sz="2800"/>
          </a:p>
          <a:p>
            <a:pPr algn="ctr" eaLnBrk="1" hangingPunct="1">
              <a:spcBef>
                <a:spcPct val="0"/>
              </a:spcBef>
              <a:buFontTx/>
              <a:buNone/>
            </a:pPr>
            <a:r>
              <a:rPr lang="el-GR" altLang="el-GR" sz="2800"/>
              <a:t>Γνωστικές Στρατηγικές</a:t>
            </a:r>
          </a:p>
          <a:p>
            <a:pPr algn="ctr" eaLnBrk="1" hangingPunct="1">
              <a:spcBef>
                <a:spcPct val="0"/>
              </a:spcBef>
              <a:buFontTx/>
              <a:buNone/>
            </a:pPr>
            <a:endParaRPr lang="el-GR" altLang="el-GR" sz="2800"/>
          </a:p>
          <a:p>
            <a:pPr algn="ctr" eaLnBrk="1" hangingPunct="1">
              <a:spcBef>
                <a:spcPct val="0"/>
              </a:spcBef>
              <a:buFontTx/>
              <a:buNone/>
            </a:pPr>
            <a:r>
              <a:rPr lang="el-GR" altLang="el-GR" sz="2800"/>
              <a:t>Κινητικές Δεξιότητες</a:t>
            </a:r>
          </a:p>
          <a:p>
            <a:pPr algn="ctr" eaLnBrk="1" hangingPunct="1">
              <a:spcBef>
                <a:spcPct val="0"/>
              </a:spcBef>
              <a:buFontTx/>
              <a:buNone/>
            </a:pPr>
            <a:endParaRPr lang="el-GR" altLang="el-GR" sz="2800"/>
          </a:p>
          <a:p>
            <a:pPr algn="ctr" eaLnBrk="1" hangingPunct="1">
              <a:spcBef>
                <a:spcPct val="0"/>
              </a:spcBef>
              <a:buFontTx/>
              <a:buNone/>
            </a:pPr>
            <a:r>
              <a:rPr lang="el-GR" altLang="el-GR" sz="2800"/>
              <a:t>Καλλιέργεια Στάσεων και Συμπεριφορών</a:t>
            </a:r>
          </a:p>
        </p:txBody>
      </p:sp>
      <p:sp>
        <p:nvSpPr>
          <p:cNvPr id="28677" name="AutoShape 6">
            <a:extLst>
              <a:ext uri="{FF2B5EF4-FFF2-40B4-BE49-F238E27FC236}">
                <a16:creationId xmlns:a16="http://schemas.microsoft.com/office/drawing/2014/main" id="{1B40880D-32F9-426E-8713-0C67478EF3CB}"/>
              </a:ext>
            </a:extLst>
          </p:cNvPr>
          <p:cNvSpPr>
            <a:spLocks noChangeArrowheads="1"/>
          </p:cNvSpPr>
          <p:nvPr/>
        </p:nvSpPr>
        <p:spPr bwMode="auto">
          <a:xfrm>
            <a:off x="0"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Σύμφωνα με τον </a:t>
            </a:r>
            <a:r>
              <a:rPr lang="en-US" altLang="el-GR" sz="2600" b="1"/>
              <a:t>Gagné</a:t>
            </a:r>
            <a:endParaRPr lang="el-GR" altLang="el-GR" sz="2600" b="1"/>
          </a:p>
        </p:txBody>
      </p:sp>
      <p:sp>
        <p:nvSpPr>
          <p:cNvPr id="181255" name="AutoShape 6">
            <a:extLst>
              <a:ext uri="{FF2B5EF4-FFF2-40B4-BE49-F238E27FC236}">
                <a16:creationId xmlns:a16="http://schemas.microsoft.com/office/drawing/2014/main" id="{C1E2067E-E843-4E32-8F8D-1F7FC865FEC0}"/>
              </a:ext>
            </a:extLst>
          </p:cNvPr>
          <p:cNvSpPr>
            <a:spLocks noChangeArrowheads="1"/>
          </p:cNvSpPr>
          <p:nvPr/>
        </p:nvSpPr>
        <p:spPr bwMode="auto">
          <a:xfrm>
            <a:off x="0" y="3573463"/>
            <a:ext cx="4572000" cy="2735262"/>
          </a:xfrm>
          <a:prstGeom prst="cloudCallout">
            <a:avLst>
              <a:gd name="adj1" fmla="val 45255"/>
              <a:gd name="adj2" fmla="val -65611"/>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Γνωστικοί, συναισθηματικοί και ψυχοκινητικοί στόχοι</a:t>
            </a:r>
          </a:p>
        </p:txBody>
      </p:sp>
      <p:sp>
        <p:nvSpPr>
          <p:cNvPr id="28679" name="Text Box 4">
            <a:extLst>
              <a:ext uri="{FF2B5EF4-FFF2-40B4-BE49-F238E27FC236}">
                <a16:creationId xmlns:a16="http://schemas.microsoft.com/office/drawing/2014/main" id="{BAB9B077-1215-4B72-AC19-3B6A66755C29}"/>
              </a:ext>
            </a:extLst>
          </p:cNvPr>
          <p:cNvSpPr txBox="1">
            <a:spLocks noChangeArrowheads="1"/>
          </p:cNvSpPr>
          <p:nvPr/>
        </p:nvSpPr>
        <p:spPr bwMode="auto">
          <a:xfrm>
            <a:off x="4679950" y="115888"/>
            <a:ext cx="4464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Σχεδιασμός της διδασκαλίας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fade">
                                      <p:cBhvr>
                                        <p:cTn id="7" dur="2000"/>
                                        <p:tgtEl>
                                          <p:spTgt spid="1812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255"/>
                                        </p:tgtEl>
                                        <p:attrNameLst>
                                          <p:attrName>style.visibility</p:attrName>
                                        </p:attrNameLst>
                                      </p:cBhvr>
                                      <p:to>
                                        <p:strVal val="visible"/>
                                      </p:to>
                                    </p:set>
                                    <p:animEffect transition="in" filter="fade">
                                      <p:cBhvr>
                                        <p:cTn id="10" dur="2000"/>
                                        <p:tgtEl>
                                          <p:spTgt spid="18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a:extLst>
              <a:ext uri="{FF2B5EF4-FFF2-40B4-BE49-F238E27FC236}">
                <a16:creationId xmlns:a16="http://schemas.microsoft.com/office/drawing/2014/main" id="{EC999AC0-633A-41C9-9C07-9983BC9D5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Text Box 5">
            <a:extLst>
              <a:ext uri="{FF2B5EF4-FFF2-40B4-BE49-F238E27FC236}">
                <a16:creationId xmlns:a16="http://schemas.microsoft.com/office/drawing/2014/main" id="{33DD47B9-E6D0-4F02-B6DB-C01C361DEB07}"/>
              </a:ext>
            </a:extLst>
          </p:cNvPr>
          <p:cNvSpPr txBox="1">
            <a:spLocks noChangeArrowheads="1"/>
          </p:cNvSpPr>
          <p:nvPr/>
        </p:nvSpPr>
        <p:spPr bwMode="auto">
          <a:xfrm>
            <a:off x="4608513" y="1773238"/>
            <a:ext cx="4464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Μαθησιακών στόχων</a:t>
            </a:r>
          </a:p>
        </p:txBody>
      </p:sp>
      <p:sp>
        <p:nvSpPr>
          <p:cNvPr id="139270" name="Text Box 6">
            <a:extLst>
              <a:ext uri="{FF2B5EF4-FFF2-40B4-BE49-F238E27FC236}">
                <a16:creationId xmlns:a16="http://schemas.microsoft.com/office/drawing/2014/main" id="{8C25C999-111D-4819-AD4B-85183E1222B4}"/>
              </a:ext>
            </a:extLst>
          </p:cNvPr>
          <p:cNvSpPr txBox="1">
            <a:spLocks noChangeArrowheads="1"/>
          </p:cNvSpPr>
          <p:nvPr/>
        </p:nvSpPr>
        <p:spPr bwMode="auto">
          <a:xfrm>
            <a:off x="1763713" y="1773238"/>
            <a:ext cx="2592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a:solidFill>
                  <a:schemeClr val="bg1"/>
                </a:solidFill>
              </a:rPr>
              <a:t>Επιλογή</a:t>
            </a:r>
          </a:p>
        </p:txBody>
      </p:sp>
      <p:sp>
        <p:nvSpPr>
          <p:cNvPr id="139271" name="Rectangle 7">
            <a:extLst>
              <a:ext uri="{FF2B5EF4-FFF2-40B4-BE49-F238E27FC236}">
                <a16:creationId xmlns:a16="http://schemas.microsoft.com/office/drawing/2014/main" id="{7A648BB7-ACA4-476E-AF2B-1613363200A0}"/>
              </a:ext>
            </a:extLst>
          </p:cNvPr>
          <p:cNvSpPr>
            <a:spLocks noChangeArrowheads="1"/>
          </p:cNvSpPr>
          <p:nvPr/>
        </p:nvSpPr>
        <p:spPr bwMode="auto">
          <a:xfrm>
            <a:off x="4429125" y="2538413"/>
            <a:ext cx="46783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Παιδαγωγικής προσέγγισης</a:t>
            </a:r>
          </a:p>
        </p:txBody>
      </p:sp>
      <p:sp>
        <p:nvSpPr>
          <p:cNvPr id="139272" name="Rectangle 8">
            <a:extLst>
              <a:ext uri="{FF2B5EF4-FFF2-40B4-BE49-F238E27FC236}">
                <a16:creationId xmlns:a16="http://schemas.microsoft.com/office/drawing/2014/main" id="{3E9BEFCC-7573-4ECA-8502-401C1B3F7531}"/>
              </a:ext>
            </a:extLst>
          </p:cNvPr>
          <p:cNvSpPr>
            <a:spLocks noChangeArrowheads="1"/>
          </p:cNvSpPr>
          <p:nvPr/>
        </p:nvSpPr>
        <p:spPr bwMode="auto">
          <a:xfrm>
            <a:off x="4627563" y="3286125"/>
            <a:ext cx="4427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Δραστηριοτήτων</a:t>
            </a:r>
          </a:p>
        </p:txBody>
      </p:sp>
      <p:sp>
        <p:nvSpPr>
          <p:cNvPr id="139273" name="Rectangle 9">
            <a:extLst>
              <a:ext uri="{FF2B5EF4-FFF2-40B4-BE49-F238E27FC236}">
                <a16:creationId xmlns:a16="http://schemas.microsoft.com/office/drawing/2014/main" id="{B36E028D-9957-444A-8519-1BA551D5D4D8}"/>
              </a:ext>
            </a:extLst>
          </p:cNvPr>
          <p:cNvSpPr>
            <a:spLocks noChangeArrowheads="1"/>
          </p:cNvSpPr>
          <p:nvPr/>
        </p:nvSpPr>
        <p:spPr bwMode="auto">
          <a:xfrm>
            <a:off x="4627563" y="4005263"/>
            <a:ext cx="44275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Διαμορφωτικής &amp; Τελικής Αξιολόγησης</a:t>
            </a:r>
          </a:p>
        </p:txBody>
      </p:sp>
      <p:sp>
        <p:nvSpPr>
          <p:cNvPr id="139274" name="Rectangle 10">
            <a:extLst>
              <a:ext uri="{FF2B5EF4-FFF2-40B4-BE49-F238E27FC236}">
                <a16:creationId xmlns:a16="http://schemas.microsoft.com/office/drawing/2014/main" id="{20B1CA11-2839-44F9-B4A3-0E6B216DB276}"/>
              </a:ext>
            </a:extLst>
          </p:cNvPr>
          <p:cNvSpPr>
            <a:spLocks noChangeArrowheads="1"/>
          </p:cNvSpPr>
          <p:nvPr/>
        </p:nvSpPr>
        <p:spPr bwMode="auto">
          <a:xfrm>
            <a:off x="5022850" y="4654550"/>
            <a:ext cx="3635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Εργαλείων</a:t>
            </a:r>
          </a:p>
        </p:txBody>
      </p:sp>
      <p:sp>
        <p:nvSpPr>
          <p:cNvPr id="139276" name="Text Box 12">
            <a:extLst>
              <a:ext uri="{FF2B5EF4-FFF2-40B4-BE49-F238E27FC236}">
                <a16:creationId xmlns:a16="http://schemas.microsoft.com/office/drawing/2014/main" id="{5051C5C0-8C14-4524-B1D8-7D6EDF933F22}"/>
              </a:ext>
            </a:extLst>
          </p:cNvPr>
          <p:cNvSpPr txBox="1">
            <a:spLocks noChangeArrowheads="1"/>
          </p:cNvSpPr>
          <p:nvPr/>
        </p:nvSpPr>
        <p:spPr bwMode="auto">
          <a:xfrm>
            <a:off x="1763713" y="4654550"/>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a:solidFill>
                  <a:schemeClr val="bg1"/>
                </a:solidFill>
              </a:rPr>
              <a:t>Επιλογή</a:t>
            </a:r>
          </a:p>
        </p:txBody>
      </p:sp>
      <p:sp>
        <p:nvSpPr>
          <p:cNvPr id="139277" name="Text Box 13">
            <a:extLst>
              <a:ext uri="{FF2B5EF4-FFF2-40B4-BE49-F238E27FC236}">
                <a16:creationId xmlns:a16="http://schemas.microsoft.com/office/drawing/2014/main" id="{C26DAEA0-DE2D-40C4-9084-26C9EA5ECA30}"/>
              </a:ext>
            </a:extLst>
          </p:cNvPr>
          <p:cNvSpPr txBox="1">
            <a:spLocks noChangeArrowheads="1"/>
          </p:cNvSpPr>
          <p:nvPr/>
        </p:nvSpPr>
        <p:spPr bwMode="auto">
          <a:xfrm>
            <a:off x="1763713" y="3286125"/>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a:solidFill>
                  <a:schemeClr val="bg1"/>
                </a:solidFill>
              </a:rPr>
              <a:t>Επιλογή</a:t>
            </a:r>
          </a:p>
        </p:txBody>
      </p:sp>
      <p:sp>
        <p:nvSpPr>
          <p:cNvPr id="139278" name="Text Box 14">
            <a:extLst>
              <a:ext uri="{FF2B5EF4-FFF2-40B4-BE49-F238E27FC236}">
                <a16:creationId xmlns:a16="http://schemas.microsoft.com/office/drawing/2014/main" id="{E7FAE74D-F7BE-4464-9331-55A6F5F7CADB}"/>
              </a:ext>
            </a:extLst>
          </p:cNvPr>
          <p:cNvSpPr txBox="1">
            <a:spLocks noChangeArrowheads="1"/>
          </p:cNvSpPr>
          <p:nvPr/>
        </p:nvSpPr>
        <p:spPr bwMode="auto">
          <a:xfrm>
            <a:off x="1763713" y="4005263"/>
            <a:ext cx="2592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a:solidFill>
                  <a:schemeClr val="bg1"/>
                </a:solidFill>
              </a:rPr>
              <a:t>Επιλογή</a:t>
            </a:r>
          </a:p>
        </p:txBody>
      </p:sp>
      <p:sp>
        <p:nvSpPr>
          <p:cNvPr id="139279" name="Text Box 15">
            <a:extLst>
              <a:ext uri="{FF2B5EF4-FFF2-40B4-BE49-F238E27FC236}">
                <a16:creationId xmlns:a16="http://schemas.microsoft.com/office/drawing/2014/main" id="{3A45CC81-3299-4B20-87EF-290DB3296980}"/>
              </a:ext>
            </a:extLst>
          </p:cNvPr>
          <p:cNvSpPr txBox="1">
            <a:spLocks noChangeArrowheads="1"/>
          </p:cNvSpPr>
          <p:nvPr/>
        </p:nvSpPr>
        <p:spPr bwMode="auto">
          <a:xfrm>
            <a:off x="4429125" y="1773238"/>
            <a:ext cx="4464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Μαθησιακοί στόχοι</a:t>
            </a:r>
          </a:p>
        </p:txBody>
      </p:sp>
      <p:sp>
        <p:nvSpPr>
          <p:cNvPr id="139280" name="Text Box 16">
            <a:extLst>
              <a:ext uri="{FF2B5EF4-FFF2-40B4-BE49-F238E27FC236}">
                <a16:creationId xmlns:a16="http://schemas.microsoft.com/office/drawing/2014/main" id="{00F1F79F-1E57-40E7-936F-BA5C4B8DF992}"/>
              </a:ext>
            </a:extLst>
          </p:cNvPr>
          <p:cNvSpPr txBox="1">
            <a:spLocks noChangeArrowheads="1"/>
          </p:cNvSpPr>
          <p:nvPr/>
        </p:nvSpPr>
        <p:spPr bwMode="auto">
          <a:xfrm>
            <a:off x="1763713" y="2551113"/>
            <a:ext cx="2592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a:solidFill>
                  <a:schemeClr val="bg1"/>
                </a:solidFill>
              </a:rPr>
              <a:t>Απόφαση</a:t>
            </a:r>
          </a:p>
        </p:txBody>
      </p:sp>
      <p:sp>
        <p:nvSpPr>
          <p:cNvPr id="139281" name="Rectangle 17">
            <a:extLst>
              <a:ext uri="{FF2B5EF4-FFF2-40B4-BE49-F238E27FC236}">
                <a16:creationId xmlns:a16="http://schemas.microsoft.com/office/drawing/2014/main" id="{6A946FF5-9360-4BA1-B932-AEFC3D8C9B0D}"/>
              </a:ext>
            </a:extLst>
          </p:cNvPr>
          <p:cNvSpPr>
            <a:spLocks noChangeArrowheads="1"/>
          </p:cNvSpPr>
          <p:nvPr/>
        </p:nvSpPr>
        <p:spPr bwMode="auto">
          <a:xfrm>
            <a:off x="4252913" y="2549525"/>
            <a:ext cx="46783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Παιδαγωγική προσέγγιση</a:t>
            </a:r>
          </a:p>
        </p:txBody>
      </p:sp>
      <p:sp>
        <p:nvSpPr>
          <p:cNvPr id="139282" name="Rectangle 18">
            <a:extLst>
              <a:ext uri="{FF2B5EF4-FFF2-40B4-BE49-F238E27FC236}">
                <a16:creationId xmlns:a16="http://schemas.microsoft.com/office/drawing/2014/main" id="{ECA317BF-F185-465D-B41B-BE245DCBF038}"/>
              </a:ext>
            </a:extLst>
          </p:cNvPr>
          <p:cNvSpPr>
            <a:spLocks noChangeArrowheads="1"/>
          </p:cNvSpPr>
          <p:nvPr/>
        </p:nvSpPr>
        <p:spPr bwMode="auto">
          <a:xfrm>
            <a:off x="4540250" y="3286125"/>
            <a:ext cx="442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Δραστηριότητες</a:t>
            </a:r>
          </a:p>
        </p:txBody>
      </p:sp>
      <p:sp>
        <p:nvSpPr>
          <p:cNvPr id="139283" name="Rectangle 19">
            <a:extLst>
              <a:ext uri="{FF2B5EF4-FFF2-40B4-BE49-F238E27FC236}">
                <a16:creationId xmlns:a16="http://schemas.microsoft.com/office/drawing/2014/main" id="{F0FB6E3E-9022-4A54-B8B1-59545F35E71D}"/>
              </a:ext>
            </a:extLst>
          </p:cNvPr>
          <p:cNvSpPr>
            <a:spLocks noChangeArrowheads="1"/>
          </p:cNvSpPr>
          <p:nvPr/>
        </p:nvSpPr>
        <p:spPr bwMode="auto">
          <a:xfrm>
            <a:off x="4645025" y="3989388"/>
            <a:ext cx="4427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Αξιολόγηση</a:t>
            </a:r>
          </a:p>
        </p:txBody>
      </p:sp>
      <p:sp>
        <p:nvSpPr>
          <p:cNvPr id="139284" name="Rectangle 20">
            <a:extLst>
              <a:ext uri="{FF2B5EF4-FFF2-40B4-BE49-F238E27FC236}">
                <a16:creationId xmlns:a16="http://schemas.microsoft.com/office/drawing/2014/main" id="{A0453403-083B-4FB7-A9C4-B38BBE666F6A}"/>
              </a:ext>
            </a:extLst>
          </p:cNvPr>
          <p:cNvSpPr>
            <a:spLocks noChangeArrowheads="1"/>
          </p:cNvSpPr>
          <p:nvPr/>
        </p:nvSpPr>
        <p:spPr bwMode="auto">
          <a:xfrm>
            <a:off x="4900613" y="4654550"/>
            <a:ext cx="3635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Εργαλεία</a:t>
            </a:r>
          </a:p>
        </p:txBody>
      </p:sp>
      <p:sp>
        <p:nvSpPr>
          <p:cNvPr id="139286" name="Rectangle 22">
            <a:extLst>
              <a:ext uri="{FF2B5EF4-FFF2-40B4-BE49-F238E27FC236}">
                <a16:creationId xmlns:a16="http://schemas.microsoft.com/office/drawing/2014/main" id="{3CD62D97-459B-4312-AB5F-10A5C0D83148}"/>
              </a:ext>
            </a:extLst>
          </p:cNvPr>
          <p:cNvSpPr>
            <a:spLocks noChangeArrowheads="1"/>
          </p:cNvSpPr>
          <p:nvPr/>
        </p:nvSpPr>
        <p:spPr bwMode="auto">
          <a:xfrm>
            <a:off x="4540250" y="3286125"/>
            <a:ext cx="4427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Δραστηριότητες</a:t>
            </a:r>
          </a:p>
        </p:txBody>
      </p:sp>
      <p:pic>
        <p:nvPicPr>
          <p:cNvPr id="30739" name="Picture 22">
            <a:extLst>
              <a:ext uri="{FF2B5EF4-FFF2-40B4-BE49-F238E27FC236}">
                <a16:creationId xmlns:a16="http://schemas.microsoft.com/office/drawing/2014/main" id="{0509BD20-8ED5-464B-AEF5-92D6F29AE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Text Box 4">
            <a:extLst>
              <a:ext uri="{FF2B5EF4-FFF2-40B4-BE49-F238E27FC236}">
                <a16:creationId xmlns:a16="http://schemas.microsoft.com/office/drawing/2014/main" id="{DE18B25A-E468-4649-B5C6-AF66C6E992CD}"/>
              </a:ext>
            </a:extLst>
          </p:cNvPr>
          <p:cNvSpPr txBox="1">
            <a:spLocks noChangeArrowheads="1"/>
          </p:cNvSpPr>
          <p:nvPr/>
        </p:nvSpPr>
        <p:spPr bwMode="auto">
          <a:xfrm>
            <a:off x="4679950" y="117475"/>
            <a:ext cx="4464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Σχεδιασμός της διδασκαλίας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80"/>
                                        </p:tgtEl>
                                        <p:attrNameLst>
                                          <p:attrName>style.visibility</p:attrName>
                                        </p:attrNameLst>
                                      </p:cBhvr>
                                      <p:to>
                                        <p:strVal val="visible"/>
                                      </p:to>
                                    </p:set>
                                  </p:childTnLst>
                                </p:cTn>
                              </p:par>
                              <p:par>
                                <p:cTn id="15" presetID="3" presetClass="exit" presetSubtype="10" fill="hold" grpId="1" nodeType="withEffect">
                                  <p:stCondLst>
                                    <p:cond delay="0"/>
                                  </p:stCondLst>
                                  <p:childTnLst>
                                    <p:animEffect transition="out" filter="blinds(horizontal)">
                                      <p:cBhvr>
                                        <p:cTn id="16" dur="500"/>
                                        <p:tgtEl>
                                          <p:spTgt spid="139270"/>
                                        </p:tgtEl>
                                      </p:cBhvr>
                                    </p:animEffect>
                                    <p:set>
                                      <p:cBhvr>
                                        <p:cTn id="17" dur="1" fill="hold">
                                          <p:stCondLst>
                                            <p:cond delay="499"/>
                                          </p:stCondLst>
                                        </p:cTn>
                                        <p:tgtEl>
                                          <p:spTgt spid="139270"/>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39269"/>
                                        </p:tgtEl>
                                      </p:cBhvr>
                                    </p:animEffect>
                                    <p:set>
                                      <p:cBhvr>
                                        <p:cTn id="20" dur="1" fill="hold">
                                          <p:stCondLst>
                                            <p:cond delay="499"/>
                                          </p:stCondLst>
                                        </p:cTn>
                                        <p:tgtEl>
                                          <p:spTgt spid="13926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92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9277"/>
                                        </p:tgtEl>
                                        <p:attrNameLst>
                                          <p:attrName>style.visibility</p:attrName>
                                        </p:attrNameLst>
                                      </p:cBhvr>
                                      <p:to>
                                        <p:strVal val="visible"/>
                                      </p:to>
                                    </p:set>
                                    <p:animEffect transition="in" filter="blinds(horizontal)">
                                      <p:cBhvr>
                                        <p:cTn id="31" dur="500"/>
                                        <p:tgtEl>
                                          <p:spTgt spid="139277"/>
                                        </p:tgtEl>
                                      </p:cBhvr>
                                    </p:animEffect>
                                  </p:childTnLst>
                                </p:cTn>
                              </p:par>
                              <p:par>
                                <p:cTn id="32" presetID="3" presetClass="exit" presetSubtype="10" fill="hold" grpId="1" nodeType="withEffect">
                                  <p:stCondLst>
                                    <p:cond delay="0"/>
                                  </p:stCondLst>
                                  <p:childTnLst>
                                    <p:animEffect transition="out" filter="blinds(horizontal)">
                                      <p:cBhvr>
                                        <p:cTn id="33" dur="500"/>
                                        <p:tgtEl>
                                          <p:spTgt spid="139280"/>
                                        </p:tgtEl>
                                      </p:cBhvr>
                                    </p:animEffect>
                                    <p:set>
                                      <p:cBhvr>
                                        <p:cTn id="34" dur="1" fill="hold">
                                          <p:stCondLst>
                                            <p:cond delay="499"/>
                                          </p:stCondLst>
                                        </p:cTn>
                                        <p:tgtEl>
                                          <p:spTgt spid="139280"/>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39271"/>
                                        </p:tgtEl>
                                      </p:cBhvr>
                                    </p:animEffect>
                                    <p:set>
                                      <p:cBhvr>
                                        <p:cTn id="37" dur="1" fill="hold">
                                          <p:stCondLst>
                                            <p:cond delay="499"/>
                                          </p:stCondLst>
                                        </p:cTn>
                                        <p:tgtEl>
                                          <p:spTgt spid="139271"/>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139281"/>
                                        </p:tgtEl>
                                        <p:attrNameLst>
                                          <p:attrName>style.visibility</p:attrName>
                                        </p:attrNameLst>
                                      </p:cBhvr>
                                      <p:to>
                                        <p:strVal val="visible"/>
                                      </p:to>
                                    </p:set>
                                    <p:animEffect transition="in" filter="blinds(horizontal)">
                                      <p:cBhvr>
                                        <p:cTn id="40" dur="500"/>
                                        <p:tgtEl>
                                          <p:spTgt spid="13928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927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9278"/>
                                        </p:tgtEl>
                                        <p:attrNameLst>
                                          <p:attrName>style.visibility</p:attrName>
                                        </p:attrNameLst>
                                      </p:cBhvr>
                                      <p:to>
                                        <p:strVal val="visible"/>
                                      </p:to>
                                    </p:set>
                                  </p:childTnLst>
                                </p:cTn>
                              </p:par>
                              <p:par>
                                <p:cTn id="49" presetID="3" presetClass="exit" presetSubtype="10" fill="hold" grpId="1" nodeType="withEffect">
                                  <p:stCondLst>
                                    <p:cond delay="0"/>
                                  </p:stCondLst>
                                  <p:childTnLst>
                                    <p:animEffect transition="out" filter="blinds(horizontal)">
                                      <p:cBhvr>
                                        <p:cTn id="50" dur="500"/>
                                        <p:tgtEl>
                                          <p:spTgt spid="139277"/>
                                        </p:tgtEl>
                                      </p:cBhvr>
                                    </p:animEffect>
                                    <p:set>
                                      <p:cBhvr>
                                        <p:cTn id="51" dur="1" fill="hold">
                                          <p:stCondLst>
                                            <p:cond delay="499"/>
                                          </p:stCondLst>
                                        </p:cTn>
                                        <p:tgtEl>
                                          <p:spTgt spid="139277"/>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39272"/>
                                        </p:tgtEl>
                                      </p:cBhvr>
                                    </p:animEffect>
                                    <p:set>
                                      <p:cBhvr>
                                        <p:cTn id="54" dur="1" fill="hold">
                                          <p:stCondLst>
                                            <p:cond delay="499"/>
                                          </p:stCondLst>
                                        </p:cTn>
                                        <p:tgtEl>
                                          <p:spTgt spid="13927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3928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927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9276"/>
                                        </p:tgtEl>
                                        <p:attrNameLst>
                                          <p:attrName>style.visibility</p:attrName>
                                        </p:attrNameLst>
                                      </p:cBhvr>
                                      <p:to>
                                        <p:strVal val="visible"/>
                                      </p:to>
                                    </p:set>
                                  </p:childTnLst>
                                </p:cTn>
                              </p:par>
                              <p:par>
                                <p:cTn id="65" presetID="3" presetClass="exit" presetSubtype="10" fill="hold" grpId="1" nodeType="withEffect">
                                  <p:stCondLst>
                                    <p:cond delay="0"/>
                                  </p:stCondLst>
                                  <p:childTnLst>
                                    <p:animEffect transition="out" filter="blinds(horizontal)">
                                      <p:cBhvr>
                                        <p:cTn id="66" dur="500"/>
                                        <p:tgtEl>
                                          <p:spTgt spid="139278"/>
                                        </p:tgtEl>
                                      </p:cBhvr>
                                    </p:animEffect>
                                    <p:set>
                                      <p:cBhvr>
                                        <p:cTn id="67" dur="1" fill="hold">
                                          <p:stCondLst>
                                            <p:cond delay="499"/>
                                          </p:stCondLst>
                                        </p:cTn>
                                        <p:tgtEl>
                                          <p:spTgt spid="139278"/>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139273"/>
                                        </p:tgtEl>
                                      </p:cBhvr>
                                    </p:animEffect>
                                    <p:set>
                                      <p:cBhvr>
                                        <p:cTn id="70" dur="1" fill="hold">
                                          <p:stCondLst>
                                            <p:cond delay="499"/>
                                          </p:stCondLst>
                                        </p:cTn>
                                        <p:tgtEl>
                                          <p:spTgt spid="13927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39283"/>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927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139276"/>
                                        </p:tgtEl>
                                      </p:cBhvr>
                                    </p:animEffect>
                                    <p:set>
                                      <p:cBhvr>
                                        <p:cTn id="81" dur="1" fill="hold">
                                          <p:stCondLst>
                                            <p:cond delay="499"/>
                                          </p:stCondLst>
                                        </p:cTn>
                                        <p:tgtEl>
                                          <p:spTgt spid="139276"/>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139274"/>
                                        </p:tgtEl>
                                      </p:cBhvr>
                                    </p:animEffect>
                                    <p:set>
                                      <p:cBhvr>
                                        <p:cTn id="84" dur="1" fill="hold">
                                          <p:stCondLst>
                                            <p:cond delay="499"/>
                                          </p:stCondLst>
                                        </p:cTn>
                                        <p:tgtEl>
                                          <p:spTgt spid="139274"/>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39284"/>
                                        </p:tgtEl>
                                        <p:attrNameLst>
                                          <p:attrName>style.visibility</p:attrName>
                                        </p:attrNameLst>
                                      </p:cBhvr>
                                      <p:to>
                                        <p:strVal val="visible"/>
                                      </p:to>
                                    </p:set>
                                  </p:childTnLst>
                                </p:cTn>
                              </p:par>
                              <p:par>
                                <p:cTn id="87" presetID="1" presetClass="entr" presetSubtype="0" fill="hold" grpId="0" nodeType="withEffect">
                                  <p:stCondLst>
                                    <p:cond delay="0"/>
                                  </p:stCondLst>
                                  <p:iterate type="lt">
                                    <p:tmAbs val="0"/>
                                  </p:iterate>
                                  <p:childTnLst>
                                    <p:set>
                                      <p:cBhvr>
                                        <p:cTn id="88" dur="1" fill="hold">
                                          <p:stCondLst>
                                            <p:cond delay="0"/>
                                          </p:stCondLst>
                                        </p:cTn>
                                        <p:tgtEl>
                                          <p:spTgt spid="139286"/>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mph" presetSubtype="2" fill="hold" grpId="1" nodeType="clickEffect">
                                  <p:stCondLst>
                                    <p:cond delay="0"/>
                                  </p:stCondLst>
                                  <p:iterate type="lt">
                                    <p:tmPct val="0"/>
                                  </p:iterate>
                                  <p:childTnLst>
                                    <p:animClr clrSpc="rgb" dir="cw">
                                      <p:cBhvr override="childStyle">
                                        <p:cTn id="92" dur="2000" fill="hold"/>
                                        <p:tgtEl>
                                          <p:spTgt spid="139286"/>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69" grpId="1"/>
      <p:bldP spid="139270" grpId="0"/>
      <p:bldP spid="139270" grpId="1"/>
      <p:bldP spid="139271" grpId="0"/>
      <p:bldP spid="139271" grpId="1"/>
      <p:bldP spid="139272" grpId="0"/>
      <p:bldP spid="139272" grpId="1"/>
      <p:bldP spid="139273" grpId="0"/>
      <p:bldP spid="139273" grpId="1"/>
      <p:bldP spid="139274" grpId="0"/>
      <p:bldP spid="139274" grpId="1"/>
      <p:bldP spid="139276" grpId="0"/>
      <p:bldP spid="139276" grpId="1"/>
      <p:bldP spid="139277" grpId="0"/>
      <p:bldP spid="139277" grpId="1"/>
      <p:bldP spid="139278" grpId="0"/>
      <p:bldP spid="139278" grpId="1"/>
      <p:bldP spid="139279" grpId="0"/>
      <p:bldP spid="139280" grpId="0"/>
      <p:bldP spid="139280" grpId="1"/>
      <p:bldP spid="139281" grpId="0"/>
      <p:bldP spid="139282" grpId="0"/>
      <p:bldP spid="139283" grpId="0"/>
      <p:bldP spid="139284" grpId="0"/>
      <p:bldP spid="139286" grpId="0"/>
      <p:bldP spid="13928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1">
            <a:extLst>
              <a:ext uri="{FF2B5EF4-FFF2-40B4-BE49-F238E27FC236}">
                <a16:creationId xmlns:a16="http://schemas.microsoft.com/office/drawing/2014/main" id="{13B2A5A1-A55C-4E2C-ACDB-42DE2F40F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15">
            <a:extLst>
              <a:ext uri="{FF2B5EF4-FFF2-40B4-BE49-F238E27FC236}">
                <a16:creationId xmlns:a16="http://schemas.microsoft.com/office/drawing/2014/main" id="{07361C4E-A945-4213-A3C7-167561D23654}"/>
              </a:ext>
            </a:extLst>
          </p:cNvPr>
          <p:cNvSpPr txBox="1">
            <a:spLocks noChangeArrowheads="1"/>
          </p:cNvSpPr>
          <p:nvPr/>
        </p:nvSpPr>
        <p:spPr bwMode="auto">
          <a:xfrm>
            <a:off x="4572000" y="1773238"/>
            <a:ext cx="4464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Χρονική και Λογική Σειρά</a:t>
            </a:r>
          </a:p>
        </p:txBody>
      </p:sp>
      <p:sp>
        <p:nvSpPr>
          <p:cNvPr id="32772" name="Rectangle 17">
            <a:extLst>
              <a:ext uri="{FF2B5EF4-FFF2-40B4-BE49-F238E27FC236}">
                <a16:creationId xmlns:a16="http://schemas.microsoft.com/office/drawing/2014/main" id="{2C02AAE4-9AA1-449F-BB53-24EF32D61943}"/>
              </a:ext>
            </a:extLst>
          </p:cNvPr>
          <p:cNvSpPr>
            <a:spLocks noChangeArrowheads="1"/>
          </p:cNvSpPr>
          <p:nvPr/>
        </p:nvSpPr>
        <p:spPr bwMode="auto">
          <a:xfrm>
            <a:off x="4572000" y="2549525"/>
            <a:ext cx="4464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Διδακτικών και</a:t>
            </a:r>
          </a:p>
          <a:p>
            <a:pPr algn="ctr" eaLnBrk="1" hangingPunct="1">
              <a:spcBef>
                <a:spcPct val="0"/>
              </a:spcBef>
              <a:buFontTx/>
              <a:buNone/>
            </a:pPr>
            <a:r>
              <a:rPr lang="el-GR" altLang="el-GR" sz="2800"/>
              <a:t> Μαθησιακών Δραστηριοτήτων</a:t>
            </a:r>
          </a:p>
        </p:txBody>
      </p:sp>
      <p:pic>
        <p:nvPicPr>
          <p:cNvPr id="32773" name="Picture 22">
            <a:extLst>
              <a:ext uri="{FF2B5EF4-FFF2-40B4-BE49-F238E27FC236}">
                <a16:creationId xmlns:a16="http://schemas.microsoft.com/office/drawing/2014/main" id="{DDE1750D-7085-4A27-847A-7D19A2F08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4">
            <a:extLst>
              <a:ext uri="{FF2B5EF4-FFF2-40B4-BE49-F238E27FC236}">
                <a16:creationId xmlns:a16="http://schemas.microsoft.com/office/drawing/2014/main" id="{B9B232F2-8745-42B0-9DAD-002074F1FDED}"/>
              </a:ext>
            </a:extLst>
          </p:cNvPr>
          <p:cNvSpPr txBox="1">
            <a:spLocks noChangeArrowheads="1"/>
          </p:cNvSpPr>
          <p:nvPr/>
        </p:nvSpPr>
        <p:spPr bwMode="auto">
          <a:xfrm>
            <a:off x="4572000" y="117475"/>
            <a:ext cx="4464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Πορεία της διδασκαλίας</a:t>
            </a:r>
          </a:p>
        </p:txBody>
      </p:sp>
      <p:sp>
        <p:nvSpPr>
          <p:cNvPr id="32775" name="AutoShape 6">
            <a:extLst>
              <a:ext uri="{FF2B5EF4-FFF2-40B4-BE49-F238E27FC236}">
                <a16:creationId xmlns:a16="http://schemas.microsoft.com/office/drawing/2014/main" id="{AB186391-89CF-4B8C-8CFA-9D9002C10236}"/>
              </a:ext>
            </a:extLst>
          </p:cNvPr>
          <p:cNvSpPr>
            <a:spLocks noChangeArrowheads="1"/>
          </p:cNvSpPr>
          <p:nvPr/>
        </p:nvSpPr>
        <p:spPr bwMode="auto">
          <a:xfrm>
            <a:off x="22225"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Πορεία Διδασκαλίας</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
            <a:extLst>
              <a:ext uri="{FF2B5EF4-FFF2-40B4-BE49-F238E27FC236}">
                <a16:creationId xmlns:a16="http://schemas.microsoft.com/office/drawing/2014/main" id="{E75A5ADC-2BBF-4B00-A5F1-EEF5A389C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5">
            <a:extLst>
              <a:ext uri="{FF2B5EF4-FFF2-40B4-BE49-F238E27FC236}">
                <a16:creationId xmlns:a16="http://schemas.microsoft.com/office/drawing/2014/main" id="{04E8810B-2D1C-4902-AB65-B38697719C09}"/>
              </a:ext>
            </a:extLst>
          </p:cNvPr>
          <p:cNvSpPr txBox="1">
            <a:spLocks noChangeArrowheads="1"/>
          </p:cNvSpPr>
          <p:nvPr/>
        </p:nvSpPr>
        <p:spPr bwMode="auto">
          <a:xfrm>
            <a:off x="4572000" y="1773238"/>
            <a:ext cx="4464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Ελεύθερο σχήμα</a:t>
            </a:r>
          </a:p>
        </p:txBody>
      </p:sp>
      <p:sp>
        <p:nvSpPr>
          <p:cNvPr id="34820" name="Rectangle 17">
            <a:extLst>
              <a:ext uri="{FF2B5EF4-FFF2-40B4-BE49-F238E27FC236}">
                <a16:creationId xmlns:a16="http://schemas.microsoft.com/office/drawing/2014/main" id="{ED38A5FE-2CFE-41FB-B65B-E5DDED2F9A4D}"/>
              </a:ext>
            </a:extLst>
          </p:cNvPr>
          <p:cNvSpPr>
            <a:spLocks noChangeArrowheads="1"/>
          </p:cNvSpPr>
          <p:nvPr/>
        </p:nvSpPr>
        <p:spPr bwMode="auto">
          <a:xfrm>
            <a:off x="4572000" y="2549525"/>
            <a:ext cx="446405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700"/>
              <a:t>Ο εκπαιδευτικός προσδιορίζει</a:t>
            </a:r>
          </a:p>
          <a:p>
            <a:pPr algn="ctr" eaLnBrk="1" hangingPunct="1">
              <a:spcBef>
                <a:spcPct val="0"/>
              </a:spcBef>
              <a:buFontTx/>
              <a:buNone/>
            </a:pPr>
            <a:r>
              <a:rPr lang="el-GR" altLang="el-GR" sz="2700"/>
              <a:t>τις φάσεις και το χρονοπρογραμματισμό τους</a:t>
            </a:r>
          </a:p>
        </p:txBody>
      </p:sp>
      <p:pic>
        <p:nvPicPr>
          <p:cNvPr id="34821" name="Picture 22">
            <a:extLst>
              <a:ext uri="{FF2B5EF4-FFF2-40B4-BE49-F238E27FC236}">
                <a16:creationId xmlns:a16="http://schemas.microsoft.com/office/drawing/2014/main" id="{9690137A-C818-48AD-BF35-863BD932E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4">
            <a:extLst>
              <a:ext uri="{FF2B5EF4-FFF2-40B4-BE49-F238E27FC236}">
                <a16:creationId xmlns:a16="http://schemas.microsoft.com/office/drawing/2014/main" id="{05810795-8B5B-428F-8D64-38D6F44E4952}"/>
              </a:ext>
            </a:extLst>
          </p:cNvPr>
          <p:cNvSpPr txBox="1">
            <a:spLocks noChangeArrowheads="1"/>
          </p:cNvSpPr>
          <p:nvPr/>
        </p:nvSpPr>
        <p:spPr bwMode="auto">
          <a:xfrm>
            <a:off x="4572000" y="117475"/>
            <a:ext cx="4464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Πορεία της διδασκαλίας</a:t>
            </a:r>
          </a:p>
        </p:txBody>
      </p:sp>
      <p:sp>
        <p:nvSpPr>
          <p:cNvPr id="34823" name="AutoShape 6">
            <a:extLst>
              <a:ext uri="{FF2B5EF4-FFF2-40B4-BE49-F238E27FC236}">
                <a16:creationId xmlns:a16="http://schemas.microsoft.com/office/drawing/2014/main" id="{F4D4280C-9D13-46E7-B464-660C28E63EC6}"/>
              </a:ext>
            </a:extLst>
          </p:cNvPr>
          <p:cNvSpPr>
            <a:spLocks noChangeArrowheads="1"/>
          </p:cNvSpPr>
          <p:nvPr/>
        </p:nvSpPr>
        <p:spPr bwMode="auto">
          <a:xfrm>
            <a:off x="22225"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Πορεία Διδασκαλίας</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1">
            <a:extLst>
              <a:ext uri="{FF2B5EF4-FFF2-40B4-BE49-F238E27FC236}">
                <a16:creationId xmlns:a16="http://schemas.microsoft.com/office/drawing/2014/main" id="{27FB8124-54C5-457C-9156-B51CA1601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a:extLst>
              <a:ext uri="{FF2B5EF4-FFF2-40B4-BE49-F238E27FC236}">
                <a16:creationId xmlns:a16="http://schemas.microsoft.com/office/drawing/2014/main" id="{A68809EF-36FE-4D58-94D4-7D9F4CEA9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462C3A79-CCF1-4D47-A2EF-8C77FBEE3BFB}"/>
              </a:ext>
            </a:extLst>
          </p:cNvPr>
          <p:cNvSpPr txBox="1">
            <a:spLocks noChangeArrowheads="1"/>
          </p:cNvSpPr>
          <p:nvPr/>
        </p:nvSpPr>
        <p:spPr bwMode="auto">
          <a:xfrm>
            <a:off x="4572000" y="117475"/>
            <a:ext cx="4464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Σενάριο Διδασκαλίας</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a:extLst>
              <a:ext uri="{FF2B5EF4-FFF2-40B4-BE49-F238E27FC236}">
                <a16:creationId xmlns:a16="http://schemas.microsoft.com/office/drawing/2014/main" id="{04C7FFEA-C07C-4704-A452-5FBD34F8A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a:extLst>
              <a:ext uri="{FF2B5EF4-FFF2-40B4-BE49-F238E27FC236}">
                <a16:creationId xmlns:a16="http://schemas.microsoft.com/office/drawing/2014/main" id="{EF64C80D-B4AD-4BB0-ADB3-1B3BCB03D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70E9A063-EAC1-4ED7-AA25-6227B83D648D}"/>
              </a:ext>
            </a:extLst>
          </p:cNvPr>
          <p:cNvSpPr txBox="1">
            <a:spLocks noChangeArrowheads="1"/>
          </p:cNvSpPr>
          <p:nvPr/>
        </p:nvSpPr>
        <p:spPr bwMode="auto">
          <a:xfrm>
            <a:off x="4572000" y="117475"/>
            <a:ext cx="4464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Σενάριο Διδασκαλίας</a:t>
            </a:r>
          </a:p>
        </p:txBody>
      </p:sp>
      <p:sp>
        <p:nvSpPr>
          <p:cNvPr id="38917" name="AutoShape 6">
            <a:extLst>
              <a:ext uri="{FF2B5EF4-FFF2-40B4-BE49-F238E27FC236}">
                <a16:creationId xmlns:a16="http://schemas.microsoft.com/office/drawing/2014/main" id="{98030B6A-12B8-4956-82B3-5BDF54393199}"/>
              </a:ext>
            </a:extLst>
          </p:cNvPr>
          <p:cNvSpPr>
            <a:spLocks noChangeArrowheads="1"/>
          </p:cNvSpPr>
          <p:nvPr/>
        </p:nvSpPr>
        <p:spPr bwMode="auto">
          <a:xfrm>
            <a:off x="22225"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Σχέδιο Διδασκαλίας δεν το λέγαμε;</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1">
            <a:extLst>
              <a:ext uri="{FF2B5EF4-FFF2-40B4-BE49-F238E27FC236}">
                <a16:creationId xmlns:a16="http://schemas.microsoft.com/office/drawing/2014/main" id="{C4161448-1121-42FF-A59A-4FCF0B7D0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15">
            <a:extLst>
              <a:ext uri="{FF2B5EF4-FFF2-40B4-BE49-F238E27FC236}">
                <a16:creationId xmlns:a16="http://schemas.microsoft.com/office/drawing/2014/main" id="{EF91577A-55A0-44CD-B8BF-3AF78437D52B}"/>
              </a:ext>
            </a:extLst>
          </p:cNvPr>
          <p:cNvSpPr txBox="1">
            <a:spLocks noChangeArrowheads="1"/>
          </p:cNvSpPr>
          <p:nvPr/>
        </p:nvSpPr>
        <p:spPr bwMode="auto">
          <a:xfrm>
            <a:off x="4572000" y="1773238"/>
            <a:ext cx="4464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Ευρύτερος όρος του Σχεδίου Διδασκαλίας</a:t>
            </a:r>
          </a:p>
        </p:txBody>
      </p:sp>
      <p:sp>
        <p:nvSpPr>
          <p:cNvPr id="40964" name="Rectangle 17">
            <a:extLst>
              <a:ext uri="{FF2B5EF4-FFF2-40B4-BE49-F238E27FC236}">
                <a16:creationId xmlns:a16="http://schemas.microsoft.com/office/drawing/2014/main" id="{3211F6CB-A85B-41E0-9ACB-BC20E3943EBD}"/>
              </a:ext>
            </a:extLst>
          </p:cNvPr>
          <p:cNvSpPr>
            <a:spLocks noChangeArrowheads="1"/>
          </p:cNvSpPr>
          <p:nvPr/>
        </p:nvSpPr>
        <p:spPr bwMode="auto">
          <a:xfrm>
            <a:off x="4572000" y="3125788"/>
            <a:ext cx="44640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700"/>
              <a:t>Το Σχέδιο Διδασκαλίας είναι η αποτύπωση της πορείας διδασκαλίας σε ένα κλειστό και περιοριστικό πλαίσιο</a:t>
            </a:r>
          </a:p>
        </p:txBody>
      </p:sp>
      <p:pic>
        <p:nvPicPr>
          <p:cNvPr id="40965" name="Picture 22">
            <a:extLst>
              <a:ext uri="{FF2B5EF4-FFF2-40B4-BE49-F238E27FC236}">
                <a16:creationId xmlns:a16="http://schemas.microsoft.com/office/drawing/2014/main" id="{D1E9EBFA-A9B5-4BE6-91A2-95F99AD33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4">
            <a:extLst>
              <a:ext uri="{FF2B5EF4-FFF2-40B4-BE49-F238E27FC236}">
                <a16:creationId xmlns:a16="http://schemas.microsoft.com/office/drawing/2014/main" id="{E47955D8-C885-4591-8D95-988D520D0E76}"/>
              </a:ext>
            </a:extLst>
          </p:cNvPr>
          <p:cNvSpPr txBox="1">
            <a:spLocks noChangeArrowheads="1"/>
          </p:cNvSpPr>
          <p:nvPr/>
        </p:nvSpPr>
        <p:spPr bwMode="auto">
          <a:xfrm>
            <a:off x="4572000" y="117475"/>
            <a:ext cx="4464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Σενάριο Διδασκαλίας</a:t>
            </a:r>
          </a:p>
        </p:txBody>
      </p:sp>
      <p:sp>
        <p:nvSpPr>
          <p:cNvPr id="40967" name="AutoShape 6">
            <a:extLst>
              <a:ext uri="{FF2B5EF4-FFF2-40B4-BE49-F238E27FC236}">
                <a16:creationId xmlns:a16="http://schemas.microsoft.com/office/drawing/2014/main" id="{8CAD5C79-ED47-4C2E-8187-E63578F03C9B}"/>
              </a:ext>
            </a:extLst>
          </p:cNvPr>
          <p:cNvSpPr>
            <a:spLocks noChangeArrowheads="1"/>
          </p:cNvSpPr>
          <p:nvPr/>
        </p:nvSpPr>
        <p:spPr bwMode="auto">
          <a:xfrm>
            <a:off x="22225"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Σχέδιο Διδασκαλίας δεν το λέγαμε;</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1">
            <a:extLst>
              <a:ext uri="{FF2B5EF4-FFF2-40B4-BE49-F238E27FC236}">
                <a16:creationId xmlns:a16="http://schemas.microsoft.com/office/drawing/2014/main" id="{7E8F954D-C62B-4975-A2FB-5BC1F222A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15">
            <a:extLst>
              <a:ext uri="{FF2B5EF4-FFF2-40B4-BE49-F238E27FC236}">
                <a16:creationId xmlns:a16="http://schemas.microsoft.com/office/drawing/2014/main" id="{38AA6A99-E63A-4B51-874F-0AF65A1333D6}"/>
              </a:ext>
            </a:extLst>
          </p:cNvPr>
          <p:cNvSpPr txBox="1">
            <a:spLocks noChangeArrowheads="1"/>
          </p:cNvSpPr>
          <p:nvPr/>
        </p:nvSpPr>
        <p:spPr bwMode="auto">
          <a:xfrm>
            <a:off x="4572000" y="1773238"/>
            <a:ext cx="44640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Ωριαίος</a:t>
            </a:r>
          </a:p>
          <a:p>
            <a:pPr algn="ctr" eaLnBrk="1" hangingPunct="1">
              <a:spcBef>
                <a:spcPct val="0"/>
              </a:spcBef>
              <a:buFontTx/>
              <a:buNone/>
            </a:pPr>
            <a:endParaRPr lang="el-GR" altLang="el-GR" sz="2800"/>
          </a:p>
          <a:p>
            <a:pPr algn="ctr" eaLnBrk="1" hangingPunct="1">
              <a:spcBef>
                <a:spcPct val="0"/>
              </a:spcBef>
              <a:buFontTx/>
              <a:buNone/>
            </a:pPr>
            <a:r>
              <a:rPr lang="el-GR" altLang="el-GR" sz="2800"/>
              <a:t>Μεσοπρόθεσμος</a:t>
            </a:r>
          </a:p>
          <a:p>
            <a:pPr algn="ctr" eaLnBrk="1" hangingPunct="1">
              <a:spcBef>
                <a:spcPct val="0"/>
              </a:spcBef>
              <a:buFontTx/>
              <a:buNone/>
            </a:pPr>
            <a:endParaRPr lang="el-GR" altLang="el-GR" sz="2800"/>
          </a:p>
          <a:p>
            <a:pPr algn="ctr" eaLnBrk="1" hangingPunct="1">
              <a:spcBef>
                <a:spcPct val="0"/>
              </a:spcBef>
              <a:buFontTx/>
              <a:buNone/>
            </a:pPr>
            <a:r>
              <a:rPr lang="el-GR" altLang="el-GR" sz="2800"/>
              <a:t>Μακροπρόθεσμος</a:t>
            </a:r>
          </a:p>
        </p:txBody>
      </p:sp>
      <p:pic>
        <p:nvPicPr>
          <p:cNvPr id="43012" name="Picture 22">
            <a:extLst>
              <a:ext uri="{FF2B5EF4-FFF2-40B4-BE49-F238E27FC236}">
                <a16:creationId xmlns:a16="http://schemas.microsoft.com/office/drawing/2014/main" id="{ACF5F0FE-59AF-4BB2-B6CD-FE550B6FA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4">
            <a:extLst>
              <a:ext uri="{FF2B5EF4-FFF2-40B4-BE49-F238E27FC236}">
                <a16:creationId xmlns:a16="http://schemas.microsoft.com/office/drawing/2014/main" id="{1D837097-C1F2-4465-B7A4-45DB0A46C0F8}"/>
              </a:ext>
            </a:extLst>
          </p:cNvPr>
          <p:cNvSpPr txBox="1">
            <a:spLocks noChangeArrowheads="1"/>
          </p:cNvSpPr>
          <p:nvPr/>
        </p:nvSpPr>
        <p:spPr bwMode="auto">
          <a:xfrm>
            <a:off x="4572000" y="117475"/>
            <a:ext cx="4464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Χρονοπρογραμματισμός Διδασκαλίας</a:t>
            </a:r>
          </a:p>
        </p:txBody>
      </p:sp>
      <p:sp>
        <p:nvSpPr>
          <p:cNvPr id="198664" name="AutoShape 6">
            <a:extLst>
              <a:ext uri="{FF2B5EF4-FFF2-40B4-BE49-F238E27FC236}">
                <a16:creationId xmlns:a16="http://schemas.microsoft.com/office/drawing/2014/main" id="{8C1D8601-7B95-416A-B3D2-C2D02F2F40DA}"/>
              </a:ext>
            </a:extLst>
          </p:cNvPr>
          <p:cNvSpPr>
            <a:spLocks noChangeArrowheads="1"/>
          </p:cNvSpPr>
          <p:nvPr/>
        </p:nvSpPr>
        <p:spPr bwMode="auto">
          <a:xfrm>
            <a:off x="22225"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Ισχύει και στην περίπτωση της Πληροφορικής;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8664"/>
                                        </p:tgtEl>
                                        <p:attrNameLst>
                                          <p:attrName>style.visibility</p:attrName>
                                        </p:attrNameLst>
                                      </p:cBhvr>
                                      <p:to>
                                        <p:strVal val="visible"/>
                                      </p:to>
                                    </p:set>
                                    <p:animEffect transition="in" filter="fade">
                                      <p:cBhvr>
                                        <p:cTn id="7" dur="2000"/>
                                        <p:tgtEl>
                                          <p:spTgt spid="19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a:extLst>
              <a:ext uri="{FF2B5EF4-FFF2-40B4-BE49-F238E27FC236}">
                <a16:creationId xmlns:a16="http://schemas.microsoft.com/office/drawing/2014/main" id="{3809E130-A9A9-4CAC-9878-A4BA38BEE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15">
            <a:extLst>
              <a:ext uri="{FF2B5EF4-FFF2-40B4-BE49-F238E27FC236}">
                <a16:creationId xmlns:a16="http://schemas.microsoft.com/office/drawing/2014/main" id="{5DD625AB-63B4-4C6F-90E8-2D1DD9AE5260}"/>
              </a:ext>
            </a:extLst>
          </p:cNvPr>
          <p:cNvSpPr txBox="1">
            <a:spLocks noChangeArrowheads="1"/>
          </p:cNvSpPr>
          <p:nvPr/>
        </p:nvSpPr>
        <p:spPr bwMode="auto">
          <a:xfrm>
            <a:off x="4572000" y="1773238"/>
            <a:ext cx="44640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Αναφερόμαστε σε</a:t>
            </a:r>
          </a:p>
          <a:p>
            <a:pPr algn="ctr" eaLnBrk="1" hangingPunct="1">
              <a:spcBef>
                <a:spcPct val="0"/>
              </a:spcBef>
              <a:buFontTx/>
              <a:buNone/>
            </a:pPr>
            <a:r>
              <a:rPr lang="el-GR" altLang="el-GR" sz="2800"/>
              <a:t>επίπεδο ενότητας</a:t>
            </a:r>
          </a:p>
          <a:p>
            <a:pPr algn="ctr" eaLnBrk="1" hangingPunct="1">
              <a:spcBef>
                <a:spcPct val="0"/>
              </a:spcBef>
              <a:buFontTx/>
              <a:buNone/>
            </a:pPr>
            <a:endParaRPr lang="el-GR" altLang="el-GR" sz="2800"/>
          </a:p>
          <a:p>
            <a:pPr algn="ctr" eaLnBrk="1" hangingPunct="1">
              <a:spcBef>
                <a:spcPct val="0"/>
              </a:spcBef>
              <a:buFontTx/>
              <a:buNone/>
            </a:pPr>
            <a:endParaRPr lang="el-GR" altLang="el-GR" sz="2800"/>
          </a:p>
          <a:p>
            <a:pPr algn="ctr" eaLnBrk="1" hangingPunct="1">
              <a:spcBef>
                <a:spcPct val="0"/>
              </a:spcBef>
              <a:buFontTx/>
              <a:buNone/>
            </a:pPr>
            <a:r>
              <a:rPr lang="el-GR" altLang="el-GR" sz="2800"/>
              <a:t>Τμήμα ύλης που</a:t>
            </a:r>
          </a:p>
          <a:p>
            <a:pPr algn="ctr" eaLnBrk="1" hangingPunct="1">
              <a:spcBef>
                <a:spcPct val="0"/>
              </a:spcBef>
              <a:buFontTx/>
              <a:buNone/>
            </a:pPr>
            <a:r>
              <a:rPr lang="el-GR" altLang="el-GR" sz="2800"/>
              <a:t>καλύπτει ένα θέμα</a:t>
            </a:r>
          </a:p>
        </p:txBody>
      </p:sp>
      <p:pic>
        <p:nvPicPr>
          <p:cNvPr id="45060" name="Picture 22">
            <a:extLst>
              <a:ext uri="{FF2B5EF4-FFF2-40B4-BE49-F238E27FC236}">
                <a16:creationId xmlns:a16="http://schemas.microsoft.com/office/drawing/2014/main" id="{73A2356C-2924-41F4-844F-25E9EA4CB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4">
            <a:extLst>
              <a:ext uri="{FF2B5EF4-FFF2-40B4-BE49-F238E27FC236}">
                <a16:creationId xmlns:a16="http://schemas.microsoft.com/office/drawing/2014/main" id="{ED2599B2-B689-4366-B112-3C634E8F5E5D}"/>
              </a:ext>
            </a:extLst>
          </p:cNvPr>
          <p:cNvSpPr txBox="1">
            <a:spLocks noChangeArrowheads="1"/>
          </p:cNvSpPr>
          <p:nvPr/>
        </p:nvSpPr>
        <p:spPr bwMode="auto">
          <a:xfrm>
            <a:off x="4572000" y="117475"/>
            <a:ext cx="4464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Χρονοπρογραμματισμός Διδασκαλίας</a:t>
            </a:r>
          </a:p>
        </p:txBody>
      </p:sp>
      <p:sp>
        <p:nvSpPr>
          <p:cNvPr id="45062" name="AutoShape 6">
            <a:extLst>
              <a:ext uri="{FF2B5EF4-FFF2-40B4-BE49-F238E27FC236}">
                <a16:creationId xmlns:a16="http://schemas.microsoft.com/office/drawing/2014/main" id="{E0EBC168-AA58-43F0-B183-6B85DF1943A6}"/>
              </a:ext>
            </a:extLst>
          </p:cNvPr>
          <p:cNvSpPr>
            <a:spLocks noChangeArrowheads="1"/>
          </p:cNvSpPr>
          <p:nvPr/>
        </p:nvSpPr>
        <p:spPr bwMode="auto">
          <a:xfrm>
            <a:off x="0" y="3595688"/>
            <a:ext cx="4464050" cy="1871662"/>
          </a:xfrm>
          <a:prstGeom prst="cloudCallout">
            <a:avLst>
              <a:gd name="adj1" fmla="val 46088"/>
              <a:gd name="adj2" fmla="val -69315"/>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ενιαία γνωστική ταυτότητα και πληρότητα</a:t>
            </a:r>
          </a:p>
        </p:txBody>
      </p:sp>
      <p:sp>
        <p:nvSpPr>
          <p:cNvPr id="45063" name="AutoShape 6">
            <a:extLst>
              <a:ext uri="{FF2B5EF4-FFF2-40B4-BE49-F238E27FC236}">
                <a16:creationId xmlns:a16="http://schemas.microsoft.com/office/drawing/2014/main" id="{E27CE89D-0235-4A52-BDBD-1C90A78A782C}"/>
              </a:ext>
            </a:extLst>
          </p:cNvPr>
          <p:cNvSpPr>
            <a:spLocks noChangeArrowheads="1"/>
          </p:cNvSpPr>
          <p:nvPr/>
        </p:nvSpPr>
        <p:spPr bwMode="auto">
          <a:xfrm>
            <a:off x="22225" y="333375"/>
            <a:ext cx="4464050" cy="18716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Ισχύει και στην περίπτωση της Πληροφορικής;</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a:extLst>
              <a:ext uri="{FF2B5EF4-FFF2-40B4-BE49-F238E27FC236}">
                <a16:creationId xmlns:a16="http://schemas.microsoft.com/office/drawing/2014/main" id="{E3BB3239-1CB2-440B-9DE6-3A16AED70906}"/>
              </a:ext>
            </a:extLst>
          </p:cNvPr>
          <p:cNvSpPr txBox="1">
            <a:spLocks noChangeArrowheads="1"/>
          </p:cNvSpPr>
          <p:nvPr/>
        </p:nvSpPr>
        <p:spPr bwMode="auto">
          <a:xfrm>
            <a:off x="4679950" y="1450975"/>
            <a:ext cx="40687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Ανακεφαλαίωση</a:t>
            </a:r>
          </a:p>
        </p:txBody>
      </p:sp>
      <p:pic>
        <p:nvPicPr>
          <p:cNvPr id="5123" name="Picture 7">
            <a:extLst>
              <a:ext uri="{FF2B5EF4-FFF2-40B4-BE49-F238E27FC236}">
                <a16:creationId xmlns:a16="http://schemas.microsoft.com/office/drawing/2014/main" id="{7260F8DA-76DA-4C6B-9351-E48B911C9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a:extLst>
              <a:ext uri="{FF2B5EF4-FFF2-40B4-BE49-F238E27FC236}">
                <a16:creationId xmlns:a16="http://schemas.microsoft.com/office/drawing/2014/main" id="{B56DA540-AC02-49EB-BBCF-5FB940D9C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9">
            <a:extLst>
              <a:ext uri="{FF2B5EF4-FFF2-40B4-BE49-F238E27FC236}">
                <a16:creationId xmlns:a16="http://schemas.microsoft.com/office/drawing/2014/main" id="{7B6BB3E0-EFC6-462B-B367-5ECC7203C321}"/>
              </a:ext>
            </a:extLst>
          </p:cNvPr>
          <p:cNvSpPr txBox="1">
            <a:spLocks noChangeArrowheads="1"/>
          </p:cNvSpPr>
          <p:nvPr/>
        </p:nvSpPr>
        <p:spPr bwMode="auto">
          <a:xfrm>
            <a:off x="1908175" y="1484313"/>
            <a:ext cx="9366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9600">
                <a:solidFill>
                  <a:srgbClr val="FF0000"/>
                </a:solidFill>
                <a:latin typeface="Times New Roman" panose="02020603050405020304" pitchFamily="18" charset="0"/>
                <a:cs typeface="Times New Roman" panose="02020603050405020304" pitchFamily="18" charset="0"/>
              </a:rPr>
              <a:t>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1">
            <a:extLst>
              <a:ext uri="{FF2B5EF4-FFF2-40B4-BE49-F238E27FC236}">
                <a16:creationId xmlns:a16="http://schemas.microsoft.com/office/drawing/2014/main" id="{B8FAEAEA-6D85-4D15-8235-81C3C6452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15">
            <a:extLst>
              <a:ext uri="{FF2B5EF4-FFF2-40B4-BE49-F238E27FC236}">
                <a16:creationId xmlns:a16="http://schemas.microsoft.com/office/drawing/2014/main" id="{525CEF7C-5DB6-4F50-A142-0DA8427D83B6}"/>
              </a:ext>
            </a:extLst>
          </p:cNvPr>
          <p:cNvSpPr txBox="1">
            <a:spLocks noChangeArrowheads="1"/>
          </p:cNvSpPr>
          <p:nvPr/>
        </p:nvSpPr>
        <p:spPr bwMode="auto">
          <a:xfrm>
            <a:off x="4572000" y="1477963"/>
            <a:ext cx="4464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Στόχος </a:t>
            </a:r>
          </a:p>
          <a:p>
            <a:pPr algn="ctr" eaLnBrk="1" hangingPunct="1">
              <a:spcBef>
                <a:spcPct val="0"/>
              </a:spcBef>
              <a:buFontTx/>
              <a:buNone/>
            </a:pPr>
            <a:endParaRPr lang="el-GR" altLang="el-GR" sz="2800"/>
          </a:p>
          <a:p>
            <a:pPr algn="ctr" eaLnBrk="1" hangingPunct="1">
              <a:spcBef>
                <a:spcPct val="0"/>
              </a:spcBef>
              <a:buFontTx/>
              <a:buNone/>
            </a:pPr>
            <a:r>
              <a:rPr lang="el-GR" altLang="el-GR" sz="2800"/>
              <a:t>Ολοκληρωμένη εφαρμογή διδακτικών τεχνικών</a:t>
            </a:r>
          </a:p>
          <a:p>
            <a:pPr algn="ctr" eaLnBrk="1" hangingPunct="1">
              <a:spcBef>
                <a:spcPct val="0"/>
              </a:spcBef>
              <a:buFontTx/>
              <a:buNone/>
            </a:pPr>
            <a:r>
              <a:rPr lang="el-GR" altLang="el-GR" sz="2800"/>
              <a:t>που σχετίζονται</a:t>
            </a:r>
          </a:p>
          <a:p>
            <a:pPr algn="ctr" eaLnBrk="1" hangingPunct="1">
              <a:spcBef>
                <a:spcPct val="0"/>
              </a:spcBef>
              <a:buFontTx/>
              <a:buNone/>
            </a:pPr>
            <a:r>
              <a:rPr lang="el-GR" altLang="el-GR" sz="2800"/>
              <a:t>με Λογισμικά</a:t>
            </a:r>
          </a:p>
          <a:p>
            <a:pPr algn="ctr" eaLnBrk="1" hangingPunct="1">
              <a:spcBef>
                <a:spcPct val="0"/>
              </a:spcBef>
              <a:buFontTx/>
              <a:buNone/>
            </a:pPr>
            <a:r>
              <a:rPr lang="el-GR" altLang="el-GR" sz="2800"/>
              <a:t>&amp;</a:t>
            </a:r>
          </a:p>
          <a:p>
            <a:pPr algn="ctr" eaLnBrk="1" hangingPunct="1">
              <a:spcBef>
                <a:spcPct val="0"/>
              </a:spcBef>
              <a:buFontTx/>
              <a:buNone/>
            </a:pPr>
            <a:r>
              <a:rPr lang="el-GR" altLang="el-GR" sz="2800"/>
              <a:t>Υπηρεσίες Κοινωνικής Δικτύωσης</a:t>
            </a:r>
          </a:p>
          <a:p>
            <a:pPr algn="ctr" eaLnBrk="1" hangingPunct="1">
              <a:spcBef>
                <a:spcPct val="0"/>
              </a:spcBef>
              <a:buFontTx/>
              <a:buNone/>
            </a:pPr>
            <a:r>
              <a:rPr lang="el-GR" altLang="el-GR" sz="2800"/>
              <a:t>+</a:t>
            </a:r>
          </a:p>
          <a:p>
            <a:pPr algn="ctr" eaLnBrk="1" hangingPunct="1">
              <a:spcBef>
                <a:spcPct val="0"/>
              </a:spcBef>
              <a:buFontTx/>
              <a:buNone/>
            </a:pPr>
            <a:r>
              <a:rPr lang="el-GR" altLang="el-GR" sz="2800"/>
              <a:t>Ομαδοσυνεργατικό Πλαίσιο</a:t>
            </a:r>
          </a:p>
        </p:txBody>
      </p:sp>
      <p:pic>
        <p:nvPicPr>
          <p:cNvPr id="47108" name="Picture 22">
            <a:extLst>
              <a:ext uri="{FF2B5EF4-FFF2-40B4-BE49-F238E27FC236}">
                <a16:creationId xmlns:a16="http://schemas.microsoft.com/office/drawing/2014/main" id="{FFE8E696-70A3-4D17-B4F4-2037AA19A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4">
            <a:extLst>
              <a:ext uri="{FF2B5EF4-FFF2-40B4-BE49-F238E27FC236}">
                <a16:creationId xmlns:a16="http://schemas.microsoft.com/office/drawing/2014/main" id="{35BF2A8B-C9A4-4373-80BC-077E2F9B14D6}"/>
              </a:ext>
            </a:extLst>
          </p:cNvPr>
          <p:cNvSpPr txBox="1">
            <a:spLocks noChangeArrowheads="1"/>
          </p:cNvSpPr>
          <p:nvPr/>
        </p:nvSpPr>
        <p:spPr bwMode="auto">
          <a:xfrm>
            <a:off x="4572000" y="117475"/>
            <a:ext cx="4464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Χρονοπρογραμματισμός Διδασκαλίας</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1">
            <a:extLst>
              <a:ext uri="{FF2B5EF4-FFF2-40B4-BE49-F238E27FC236}">
                <a16:creationId xmlns:a16="http://schemas.microsoft.com/office/drawing/2014/main" id="{7B348CA2-037D-43F1-BED9-EDFF748F9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15">
            <a:extLst>
              <a:ext uri="{FF2B5EF4-FFF2-40B4-BE49-F238E27FC236}">
                <a16:creationId xmlns:a16="http://schemas.microsoft.com/office/drawing/2014/main" id="{79FB91FE-4A2A-4D6C-894D-A6047C726D4B}"/>
              </a:ext>
            </a:extLst>
          </p:cNvPr>
          <p:cNvSpPr txBox="1">
            <a:spLocks noChangeArrowheads="1"/>
          </p:cNvSpPr>
          <p:nvPr/>
        </p:nvSpPr>
        <p:spPr bwMode="auto">
          <a:xfrm>
            <a:off x="4572000" y="1477963"/>
            <a:ext cx="4464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Στόχος </a:t>
            </a:r>
          </a:p>
          <a:p>
            <a:pPr algn="ctr" eaLnBrk="1" hangingPunct="1">
              <a:spcBef>
                <a:spcPct val="0"/>
              </a:spcBef>
              <a:buFontTx/>
              <a:buNone/>
            </a:pPr>
            <a:endParaRPr lang="el-GR" altLang="el-GR" sz="2800"/>
          </a:p>
          <a:p>
            <a:pPr algn="ctr" eaLnBrk="1" hangingPunct="1">
              <a:spcBef>
                <a:spcPct val="0"/>
              </a:spcBef>
              <a:buFontTx/>
              <a:buNone/>
            </a:pPr>
            <a:r>
              <a:rPr lang="el-GR" altLang="el-GR" sz="2800"/>
              <a:t>Ολοκληρωμένη εφαρμογή διδακτικών τεχνικών</a:t>
            </a:r>
          </a:p>
          <a:p>
            <a:pPr algn="ctr" eaLnBrk="1" hangingPunct="1">
              <a:spcBef>
                <a:spcPct val="0"/>
              </a:spcBef>
              <a:buFontTx/>
              <a:buNone/>
            </a:pPr>
            <a:r>
              <a:rPr lang="el-GR" altLang="el-GR" sz="2800"/>
              <a:t>που σχετίζονται</a:t>
            </a:r>
          </a:p>
          <a:p>
            <a:pPr algn="ctr" eaLnBrk="1" hangingPunct="1">
              <a:spcBef>
                <a:spcPct val="0"/>
              </a:spcBef>
              <a:buFontTx/>
              <a:buNone/>
            </a:pPr>
            <a:r>
              <a:rPr lang="el-GR" altLang="el-GR" sz="2800"/>
              <a:t>με Λογισμικά</a:t>
            </a:r>
          </a:p>
          <a:p>
            <a:pPr algn="ctr" eaLnBrk="1" hangingPunct="1">
              <a:spcBef>
                <a:spcPct val="0"/>
              </a:spcBef>
              <a:buFontTx/>
              <a:buNone/>
            </a:pPr>
            <a:r>
              <a:rPr lang="el-GR" altLang="el-GR" sz="2800"/>
              <a:t>&amp;</a:t>
            </a:r>
          </a:p>
          <a:p>
            <a:pPr algn="ctr" eaLnBrk="1" hangingPunct="1">
              <a:spcBef>
                <a:spcPct val="0"/>
              </a:spcBef>
              <a:buFontTx/>
              <a:buNone/>
            </a:pPr>
            <a:r>
              <a:rPr lang="el-GR" altLang="el-GR" sz="2800"/>
              <a:t>Υπηρεσίες Κοινωνικής Δικτύωσης</a:t>
            </a:r>
          </a:p>
          <a:p>
            <a:pPr algn="ctr" eaLnBrk="1" hangingPunct="1">
              <a:spcBef>
                <a:spcPct val="0"/>
              </a:spcBef>
              <a:buFontTx/>
              <a:buNone/>
            </a:pPr>
            <a:r>
              <a:rPr lang="el-GR" altLang="el-GR" sz="2800"/>
              <a:t>+</a:t>
            </a:r>
          </a:p>
          <a:p>
            <a:pPr algn="ctr" eaLnBrk="1" hangingPunct="1">
              <a:spcBef>
                <a:spcPct val="0"/>
              </a:spcBef>
              <a:buFontTx/>
              <a:buNone/>
            </a:pPr>
            <a:r>
              <a:rPr lang="el-GR" altLang="el-GR" sz="2800"/>
              <a:t>Ομαδοσυνεργατικό Πλαίσιο</a:t>
            </a:r>
          </a:p>
        </p:txBody>
      </p:sp>
      <p:pic>
        <p:nvPicPr>
          <p:cNvPr id="49156" name="Picture 22">
            <a:extLst>
              <a:ext uri="{FF2B5EF4-FFF2-40B4-BE49-F238E27FC236}">
                <a16:creationId xmlns:a16="http://schemas.microsoft.com/office/drawing/2014/main" id="{361D388A-8054-42B7-BDD9-E6ED98041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4">
            <a:extLst>
              <a:ext uri="{FF2B5EF4-FFF2-40B4-BE49-F238E27FC236}">
                <a16:creationId xmlns:a16="http://schemas.microsoft.com/office/drawing/2014/main" id="{5820D487-E0EF-42F5-863C-F92846DED11A}"/>
              </a:ext>
            </a:extLst>
          </p:cNvPr>
          <p:cNvSpPr txBox="1">
            <a:spLocks noChangeArrowheads="1"/>
          </p:cNvSpPr>
          <p:nvPr/>
        </p:nvSpPr>
        <p:spPr bwMode="auto">
          <a:xfrm>
            <a:off x="4572000" y="117475"/>
            <a:ext cx="4464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Χρονοπρογραμματισμός Διδασκαλίας</a:t>
            </a:r>
          </a:p>
        </p:txBody>
      </p:sp>
      <p:sp>
        <p:nvSpPr>
          <p:cNvPr id="49158" name="AutoShape 6">
            <a:extLst>
              <a:ext uri="{FF2B5EF4-FFF2-40B4-BE49-F238E27FC236}">
                <a16:creationId xmlns:a16="http://schemas.microsoft.com/office/drawing/2014/main" id="{0F907E80-61AC-44A8-9A8D-A6E2732AB220}"/>
              </a:ext>
            </a:extLst>
          </p:cNvPr>
          <p:cNvSpPr>
            <a:spLocks noChangeArrowheads="1"/>
          </p:cNvSpPr>
          <p:nvPr/>
        </p:nvSpPr>
        <p:spPr bwMode="auto">
          <a:xfrm>
            <a:off x="22225" y="333375"/>
            <a:ext cx="4464050" cy="2303463"/>
          </a:xfrm>
          <a:prstGeom prst="cloudCallout">
            <a:avLst>
              <a:gd name="adj1" fmla="val 43273"/>
              <a:gd name="adj2" fmla="val 94347"/>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Αυτό αναιρεί τον προγραμματισμό σε επίπεδο ώρας;</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1">
            <a:extLst>
              <a:ext uri="{FF2B5EF4-FFF2-40B4-BE49-F238E27FC236}">
                <a16:creationId xmlns:a16="http://schemas.microsoft.com/office/drawing/2014/main" id="{A74447AC-CEF1-4159-AE71-A1332C109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a:extLst>
              <a:ext uri="{FF2B5EF4-FFF2-40B4-BE49-F238E27FC236}">
                <a16:creationId xmlns:a16="http://schemas.microsoft.com/office/drawing/2014/main" id="{614AC369-48BD-4069-9791-8A55229A1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15">
            <a:extLst>
              <a:ext uri="{FF2B5EF4-FFF2-40B4-BE49-F238E27FC236}">
                <a16:creationId xmlns:a16="http://schemas.microsoft.com/office/drawing/2014/main" id="{AF380212-6243-4429-A5D7-8BF868386B9B}"/>
              </a:ext>
            </a:extLst>
          </p:cNvPr>
          <p:cNvSpPr txBox="1">
            <a:spLocks noChangeArrowheads="1"/>
          </p:cNvSpPr>
          <p:nvPr/>
        </p:nvSpPr>
        <p:spPr bwMode="auto">
          <a:xfrm>
            <a:off x="4502150" y="1773238"/>
            <a:ext cx="4464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Μαθησιακοί στόχοι</a:t>
            </a:r>
          </a:p>
        </p:txBody>
      </p:sp>
      <p:sp>
        <p:nvSpPr>
          <p:cNvPr id="51205" name="Rectangle 17">
            <a:extLst>
              <a:ext uri="{FF2B5EF4-FFF2-40B4-BE49-F238E27FC236}">
                <a16:creationId xmlns:a16="http://schemas.microsoft.com/office/drawing/2014/main" id="{096B0546-100F-410A-BAF8-A190BCE5615E}"/>
              </a:ext>
            </a:extLst>
          </p:cNvPr>
          <p:cNvSpPr>
            <a:spLocks noChangeArrowheads="1"/>
          </p:cNvSpPr>
          <p:nvPr/>
        </p:nvSpPr>
        <p:spPr bwMode="auto">
          <a:xfrm>
            <a:off x="4394200" y="2549525"/>
            <a:ext cx="46783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Παιδαγωγική προσέγγιση</a:t>
            </a:r>
          </a:p>
        </p:txBody>
      </p:sp>
      <p:sp>
        <p:nvSpPr>
          <p:cNvPr id="51206" name="Rectangle 18">
            <a:extLst>
              <a:ext uri="{FF2B5EF4-FFF2-40B4-BE49-F238E27FC236}">
                <a16:creationId xmlns:a16="http://schemas.microsoft.com/office/drawing/2014/main" id="{869FC5D2-844B-4A51-B9BA-C65A408E56FF}"/>
              </a:ext>
            </a:extLst>
          </p:cNvPr>
          <p:cNvSpPr>
            <a:spLocks noChangeArrowheads="1"/>
          </p:cNvSpPr>
          <p:nvPr/>
        </p:nvSpPr>
        <p:spPr bwMode="auto">
          <a:xfrm>
            <a:off x="4519613" y="3286125"/>
            <a:ext cx="4427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solidFill>
                  <a:srgbClr val="FF0000"/>
                </a:solidFill>
              </a:rPr>
              <a:t>Δραστηριότητες</a:t>
            </a:r>
          </a:p>
        </p:txBody>
      </p:sp>
      <p:sp>
        <p:nvSpPr>
          <p:cNvPr id="51207" name="Rectangle 19">
            <a:extLst>
              <a:ext uri="{FF2B5EF4-FFF2-40B4-BE49-F238E27FC236}">
                <a16:creationId xmlns:a16="http://schemas.microsoft.com/office/drawing/2014/main" id="{A1AE6A70-0B47-41DA-9034-A4C327B995FA}"/>
              </a:ext>
            </a:extLst>
          </p:cNvPr>
          <p:cNvSpPr>
            <a:spLocks noChangeArrowheads="1"/>
          </p:cNvSpPr>
          <p:nvPr/>
        </p:nvSpPr>
        <p:spPr bwMode="auto">
          <a:xfrm>
            <a:off x="4519613" y="3989388"/>
            <a:ext cx="4427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Αξιολόγηση</a:t>
            </a:r>
          </a:p>
        </p:txBody>
      </p:sp>
      <p:sp>
        <p:nvSpPr>
          <p:cNvPr id="51208" name="Rectangle 20">
            <a:extLst>
              <a:ext uri="{FF2B5EF4-FFF2-40B4-BE49-F238E27FC236}">
                <a16:creationId xmlns:a16="http://schemas.microsoft.com/office/drawing/2014/main" id="{E9304042-BE5C-4698-8DDB-3C9A1624890D}"/>
              </a:ext>
            </a:extLst>
          </p:cNvPr>
          <p:cNvSpPr>
            <a:spLocks noChangeArrowheads="1"/>
          </p:cNvSpPr>
          <p:nvPr/>
        </p:nvSpPr>
        <p:spPr bwMode="auto">
          <a:xfrm>
            <a:off x="4916488" y="4654550"/>
            <a:ext cx="3635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t>Εργαλεία</a:t>
            </a:r>
          </a:p>
        </p:txBody>
      </p:sp>
      <p:sp>
        <p:nvSpPr>
          <p:cNvPr id="51209" name="Text Box 4">
            <a:extLst>
              <a:ext uri="{FF2B5EF4-FFF2-40B4-BE49-F238E27FC236}">
                <a16:creationId xmlns:a16="http://schemas.microsoft.com/office/drawing/2014/main" id="{D687B66B-2EBD-4E06-A6EC-E890B2A48D6A}"/>
              </a:ext>
            </a:extLst>
          </p:cNvPr>
          <p:cNvSpPr txBox="1">
            <a:spLocks noChangeArrowheads="1"/>
          </p:cNvSpPr>
          <p:nvPr/>
        </p:nvSpPr>
        <p:spPr bwMode="auto">
          <a:xfrm>
            <a:off x="4502150" y="117475"/>
            <a:ext cx="4464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Σχεδιασμός της διδασκαλίας</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1">
            <a:extLst>
              <a:ext uri="{FF2B5EF4-FFF2-40B4-BE49-F238E27FC236}">
                <a16:creationId xmlns:a16="http://schemas.microsoft.com/office/drawing/2014/main" id="{F22A873B-4911-488B-AACA-A7DF7CEFE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a:extLst>
              <a:ext uri="{FF2B5EF4-FFF2-40B4-BE49-F238E27FC236}">
                <a16:creationId xmlns:a16="http://schemas.microsoft.com/office/drawing/2014/main" id="{65AD425C-5F60-4429-B906-08D3BA6A1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5">
            <a:extLst>
              <a:ext uri="{FF2B5EF4-FFF2-40B4-BE49-F238E27FC236}">
                <a16:creationId xmlns:a16="http://schemas.microsoft.com/office/drawing/2014/main" id="{BCEB28EC-536D-40FD-9A73-CA897390B5CF}"/>
              </a:ext>
            </a:extLst>
          </p:cNvPr>
          <p:cNvSpPr txBox="1">
            <a:spLocks noChangeArrowheads="1"/>
          </p:cNvSpPr>
          <p:nvPr/>
        </p:nvSpPr>
        <p:spPr bwMode="auto">
          <a:xfrm>
            <a:off x="4524375" y="1773238"/>
            <a:ext cx="4464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a:t>Μονόδρομες ή Αμφίδρομες</a:t>
            </a:r>
          </a:p>
        </p:txBody>
      </p:sp>
      <p:sp>
        <p:nvSpPr>
          <p:cNvPr id="53253" name="Rectangle 17">
            <a:extLst>
              <a:ext uri="{FF2B5EF4-FFF2-40B4-BE49-F238E27FC236}">
                <a16:creationId xmlns:a16="http://schemas.microsoft.com/office/drawing/2014/main" id="{D4AC3B7F-CFEE-493F-B868-909D5FA9DA27}"/>
              </a:ext>
            </a:extLst>
          </p:cNvPr>
          <p:cNvSpPr>
            <a:spLocks noChangeArrowheads="1"/>
          </p:cNvSpPr>
          <p:nvPr/>
        </p:nvSpPr>
        <p:spPr bwMode="auto">
          <a:xfrm>
            <a:off x="4416425" y="2549525"/>
            <a:ext cx="46783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a:t>Ενεργητικές ή μη Ενεργητικές</a:t>
            </a:r>
          </a:p>
        </p:txBody>
      </p:sp>
      <p:sp>
        <p:nvSpPr>
          <p:cNvPr id="53254" name="Rectangle 18">
            <a:extLst>
              <a:ext uri="{FF2B5EF4-FFF2-40B4-BE49-F238E27FC236}">
                <a16:creationId xmlns:a16="http://schemas.microsoft.com/office/drawing/2014/main" id="{359990EB-0C11-4152-BB49-5A381DBFEF68}"/>
              </a:ext>
            </a:extLst>
          </p:cNvPr>
          <p:cNvSpPr>
            <a:spLocks noChangeArrowheads="1"/>
          </p:cNvSpPr>
          <p:nvPr/>
        </p:nvSpPr>
        <p:spPr bwMode="auto">
          <a:xfrm>
            <a:off x="73025" y="1773238"/>
            <a:ext cx="4427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a:solidFill>
                  <a:schemeClr val="bg1"/>
                </a:solidFill>
              </a:rPr>
              <a:t>Δραστηριότητες</a:t>
            </a:r>
          </a:p>
        </p:txBody>
      </p:sp>
      <p:sp>
        <p:nvSpPr>
          <p:cNvPr id="53255" name="Text Box 4">
            <a:extLst>
              <a:ext uri="{FF2B5EF4-FFF2-40B4-BE49-F238E27FC236}">
                <a16:creationId xmlns:a16="http://schemas.microsoft.com/office/drawing/2014/main" id="{E909A921-21BF-4721-B93E-88F54B723F08}"/>
              </a:ext>
            </a:extLst>
          </p:cNvPr>
          <p:cNvSpPr txBox="1">
            <a:spLocks noChangeArrowheads="1"/>
          </p:cNvSpPr>
          <p:nvPr/>
        </p:nvSpPr>
        <p:spPr bwMode="auto">
          <a:xfrm>
            <a:off x="4524375" y="117475"/>
            <a:ext cx="4464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b="1"/>
              <a:t>Εκπαιδευτικές τεχνικές</a:t>
            </a:r>
          </a:p>
        </p:txBody>
      </p:sp>
      <p:sp>
        <p:nvSpPr>
          <p:cNvPr id="53256" name="Text Box 15">
            <a:extLst>
              <a:ext uri="{FF2B5EF4-FFF2-40B4-BE49-F238E27FC236}">
                <a16:creationId xmlns:a16="http://schemas.microsoft.com/office/drawing/2014/main" id="{71794D4E-77E1-48D0-8547-D6D85F634E65}"/>
              </a:ext>
            </a:extLst>
          </p:cNvPr>
          <p:cNvSpPr txBox="1">
            <a:spLocks noChangeArrowheads="1"/>
          </p:cNvSpPr>
          <p:nvPr/>
        </p:nvSpPr>
        <p:spPr bwMode="auto">
          <a:xfrm>
            <a:off x="4522788" y="3270250"/>
            <a:ext cx="4464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a:t>Μονολογικές ή Διαλογικές</a:t>
            </a:r>
          </a:p>
        </p:txBody>
      </p:sp>
      <p:sp>
        <p:nvSpPr>
          <p:cNvPr id="53257" name="Text Box 15">
            <a:extLst>
              <a:ext uri="{FF2B5EF4-FFF2-40B4-BE49-F238E27FC236}">
                <a16:creationId xmlns:a16="http://schemas.microsoft.com/office/drawing/2014/main" id="{BD717EFF-6725-4192-8E33-5B4A1F9A2320}"/>
              </a:ext>
            </a:extLst>
          </p:cNvPr>
          <p:cNvSpPr txBox="1">
            <a:spLocks noChangeArrowheads="1"/>
          </p:cNvSpPr>
          <p:nvPr/>
        </p:nvSpPr>
        <p:spPr bwMode="auto">
          <a:xfrm>
            <a:off x="4522788" y="3986213"/>
            <a:ext cx="44640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a:t>Υψηλού ή Χαμηλού γνωστικού επιπέδου</a:t>
            </a:r>
          </a:p>
        </p:txBody>
      </p:sp>
      <p:sp>
        <p:nvSpPr>
          <p:cNvPr id="53258" name="Text Box 15">
            <a:extLst>
              <a:ext uri="{FF2B5EF4-FFF2-40B4-BE49-F238E27FC236}">
                <a16:creationId xmlns:a16="http://schemas.microsoft.com/office/drawing/2014/main" id="{0B099536-CFF2-42DD-9338-63E28A9FB194}"/>
              </a:ext>
            </a:extLst>
          </p:cNvPr>
          <p:cNvSpPr txBox="1">
            <a:spLocks noChangeArrowheads="1"/>
          </p:cNvSpPr>
          <p:nvPr/>
        </p:nvSpPr>
        <p:spPr bwMode="auto">
          <a:xfrm>
            <a:off x="4525963" y="5210175"/>
            <a:ext cx="4464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a:t>Ατομικές ή Ομαδικές</a:t>
            </a:r>
          </a:p>
        </p:txBody>
      </p:sp>
      <p:sp>
        <p:nvSpPr>
          <p:cNvPr id="53259" name="Text Box 15">
            <a:extLst>
              <a:ext uri="{FF2B5EF4-FFF2-40B4-BE49-F238E27FC236}">
                <a16:creationId xmlns:a16="http://schemas.microsoft.com/office/drawing/2014/main" id="{E929CC48-C91D-4BEE-ADDE-7665961BD763}"/>
              </a:ext>
            </a:extLst>
          </p:cNvPr>
          <p:cNvSpPr txBox="1">
            <a:spLocks noChangeArrowheads="1"/>
          </p:cNvSpPr>
          <p:nvPr/>
        </p:nvSpPr>
        <p:spPr bwMode="auto">
          <a:xfrm>
            <a:off x="4525963" y="5889625"/>
            <a:ext cx="4464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a:t>Διερευνητικές ή όχι</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3">
            <a:extLst>
              <a:ext uri="{FF2B5EF4-FFF2-40B4-BE49-F238E27FC236}">
                <a16:creationId xmlns:a16="http://schemas.microsoft.com/office/drawing/2014/main" id="{72806A1F-30E3-424C-8B70-566999620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a:extLst>
              <a:ext uri="{FF2B5EF4-FFF2-40B4-BE49-F238E27FC236}">
                <a16:creationId xmlns:a16="http://schemas.microsoft.com/office/drawing/2014/main" id="{6AB382E7-8A39-48C0-978F-01BD7E200953}"/>
              </a:ext>
            </a:extLst>
          </p:cNvPr>
          <p:cNvSpPr txBox="1">
            <a:spLocks noChangeArrowheads="1"/>
          </p:cNvSpPr>
          <p:nvPr/>
        </p:nvSpPr>
        <p:spPr bwMode="auto">
          <a:xfrm>
            <a:off x="1320800" y="52388"/>
            <a:ext cx="643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solidFill>
                  <a:schemeClr val="bg1"/>
                </a:solidFill>
              </a:rPr>
              <a:t>Επιστήμη των </a:t>
            </a:r>
            <a:r>
              <a:rPr lang="el-GR" altLang="el-GR" sz="3600" b="1"/>
              <a:t>Υπολογιστών</a:t>
            </a:r>
          </a:p>
        </p:txBody>
      </p:sp>
      <p:sp>
        <p:nvSpPr>
          <p:cNvPr id="55300" name="Rectangle 5">
            <a:extLst>
              <a:ext uri="{FF2B5EF4-FFF2-40B4-BE49-F238E27FC236}">
                <a16:creationId xmlns:a16="http://schemas.microsoft.com/office/drawing/2014/main" id="{ABCE3C41-EC32-429A-AFA6-9328348A5C7B}"/>
              </a:ext>
            </a:extLst>
          </p:cNvPr>
          <p:cNvSpPr>
            <a:spLocks noChangeArrowheads="1"/>
          </p:cNvSpPr>
          <p:nvPr/>
        </p:nvSpPr>
        <p:spPr bwMode="auto">
          <a:xfrm>
            <a:off x="4502150" y="1555750"/>
            <a:ext cx="46069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l-GR" altLang="el-GR" b="1"/>
              <a:t> </a:t>
            </a:r>
            <a:r>
              <a:rPr lang="el-GR" altLang="el-GR"/>
              <a:t>Να σκεφτούν, </a:t>
            </a:r>
          </a:p>
          <a:p>
            <a:pPr eaLnBrk="1" hangingPunct="1">
              <a:spcBef>
                <a:spcPct val="0"/>
              </a:spcBef>
            </a:pPr>
            <a:r>
              <a:rPr lang="el-GR" altLang="el-GR"/>
              <a:t> Να κάνουν πρακτική, </a:t>
            </a:r>
          </a:p>
          <a:p>
            <a:pPr eaLnBrk="1" hangingPunct="1">
              <a:spcBef>
                <a:spcPct val="0"/>
              </a:spcBef>
            </a:pPr>
            <a:r>
              <a:rPr lang="el-GR" altLang="el-GR"/>
              <a:t> Να ερμηνεύσουν,</a:t>
            </a:r>
          </a:p>
          <a:p>
            <a:pPr eaLnBrk="1" hangingPunct="1">
              <a:spcBef>
                <a:spcPct val="0"/>
              </a:spcBef>
            </a:pPr>
            <a:r>
              <a:rPr lang="el-GR" altLang="el-GR"/>
              <a:t> Να εφαρμόσουν,</a:t>
            </a:r>
          </a:p>
          <a:p>
            <a:pPr eaLnBrk="1" hangingPunct="1">
              <a:spcBef>
                <a:spcPct val="0"/>
              </a:spcBef>
            </a:pPr>
            <a:r>
              <a:rPr lang="el-GR" altLang="el-GR"/>
              <a:t> Να αξιολογήσουν,</a:t>
            </a:r>
          </a:p>
          <a:p>
            <a:pPr eaLnBrk="1" hangingPunct="1">
              <a:spcBef>
                <a:spcPct val="0"/>
              </a:spcBef>
            </a:pPr>
            <a:r>
              <a:rPr lang="el-GR" altLang="el-GR"/>
              <a:t> Να δημιουργήσουν</a:t>
            </a:r>
          </a:p>
        </p:txBody>
      </p:sp>
      <p:sp>
        <p:nvSpPr>
          <p:cNvPr id="55301" name="Rectangle 6">
            <a:extLst>
              <a:ext uri="{FF2B5EF4-FFF2-40B4-BE49-F238E27FC236}">
                <a16:creationId xmlns:a16="http://schemas.microsoft.com/office/drawing/2014/main" id="{489B2B13-6119-4C31-AED1-166D27923375}"/>
              </a:ext>
            </a:extLst>
          </p:cNvPr>
          <p:cNvSpPr>
            <a:spLocks noChangeArrowheads="1"/>
          </p:cNvSpPr>
          <p:nvPr/>
        </p:nvSpPr>
        <p:spPr bwMode="auto">
          <a:xfrm>
            <a:off x="4552950" y="765175"/>
            <a:ext cx="4676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l-GR" b="1"/>
              <a:t>6</a:t>
            </a:r>
            <a:r>
              <a:rPr lang="el-GR" altLang="el-GR" b="1"/>
              <a:t> είδη δραστηριοτήτων</a:t>
            </a:r>
          </a:p>
        </p:txBody>
      </p:sp>
      <p:sp>
        <p:nvSpPr>
          <p:cNvPr id="55302" name="AutoShape 11">
            <a:extLst>
              <a:ext uri="{FF2B5EF4-FFF2-40B4-BE49-F238E27FC236}">
                <a16:creationId xmlns:a16="http://schemas.microsoft.com/office/drawing/2014/main" id="{3B1DAA46-D894-423A-8370-51488701F9DC}"/>
              </a:ext>
            </a:extLst>
          </p:cNvPr>
          <p:cNvSpPr>
            <a:spLocks noChangeArrowheads="1"/>
          </p:cNvSpPr>
          <p:nvPr/>
        </p:nvSpPr>
        <p:spPr bwMode="auto">
          <a:xfrm>
            <a:off x="0" y="1196975"/>
            <a:ext cx="4572000" cy="2663825"/>
          </a:xfrm>
          <a:prstGeom prst="cloudCallout">
            <a:avLst>
              <a:gd name="adj1" fmla="val 39412"/>
              <a:gd name="adj2" fmla="val 94755"/>
            </a:avLst>
          </a:prstGeom>
          <a:solidFill>
            <a:schemeClr val="bg1"/>
          </a:solidFill>
          <a:ln w="9525">
            <a:solidFill>
              <a:schemeClr val="tx1"/>
            </a:solidFill>
            <a:round/>
            <a:headEnd/>
            <a:tailEnd/>
          </a:ln>
        </p:spPr>
        <p:txBody>
          <a:bodyPr lIns="0" r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Για τους μαθητές και τις μαθήτριες με σκοπό</a:t>
            </a:r>
          </a:p>
        </p:txBody>
      </p:sp>
      <p:pic>
        <p:nvPicPr>
          <p:cNvPr id="55303" name="Picture 14">
            <a:extLst>
              <a:ext uri="{FF2B5EF4-FFF2-40B4-BE49-F238E27FC236}">
                <a16:creationId xmlns:a16="http://schemas.microsoft.com/office/drawing/2014/main" id="{F10AC728-3B31-4142-BEB5-F4DD1BE1B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E902A42E-20AF-4D73-8264-31B039FC6F24}"/>
              </a:ext>
            </a:extLst>
          </p:cNvPr>
          <p:cNvSpPr>
            <a:spLocks noChangeArrowheads="1"/>
          </p:cNvSpPr>
          <p:nvPr/>
        </p:nvSpPr>
        <p:spPr bwMode="auto">
          <a:xfrm>
            <a:off x="4086225" y="1252538"/>
            <a:ext cx="50577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l-GR" altLang="el-GR" b="1"/>
              <a:t>Εργαλεία</a:t>
            </a:r>
          </a:p>
          <a:p>
            <a:pPr eaLnBrk="1" hangingPunct="1">
              <a:spcBef>
                <a:spcPct val="0"/>
              </a:spcBef>
              <a:buFontTx/>
              <a:buNone/>
            </a:pPr>
            <a:endParaRPr lang="el-GR" altLang="el-GR" sz="2000" b="1"/>
          </a:p>
          <a:p>
            <a:pPr eaLnBrk="1" hangingPunct="1">
              <a:spcBef>
                <a:spcPct val="0"/>
              </a:spcBef>
              <a:buFontTx/>
              <a:buNone/>
            </a:pPr>
            <a:r>
              <a:rPr lang="el-GR" altLang="el-GR" b="1"/>
              <a:t>Με κάποιο μέσο παρου</a:t>
            </a:r>
            <a:r>
              <a:rPr lang="en-GB" altLang="el-GR" b="1"/>
              <a:t>-</a:t>
            </a:r>
            <a:r>
              <a:rPr lang="el-GR" altLang="el-GR" b="1"/>
              <a:t>σίασης (π.χ.</a:t>
            </a:r>
            <a:r>
              <a:rPr lang="en-US" altLang="el-GR" b="1"/>
              <a:t> </a:t>
            </a:r>
            <a:r>
              <a:rPr lang="en-GB" altLang="el-GR" b="1"/>
              <a:t>OpenOffice Impress, PowerPoint, Prezi, YouTube, podcasts, </a:t>
            </a:r>
            <a:r>
              <a:rPr lang="el-GR" altLang="el-GR" b="1"/>
              <a:t>βιντεοδιάλεξη κ.α.)</a:t>
            </a:r>
          </a:p>
        </p:txBody>
      </p:sp>
      <p:grpSp>
        <p:nvGrpSpPr>
          <p:cNvPr id="56323" name="Group 3">
            <a:extLst>
              <a:ext uri="{FF2B5EF4-FFF2-40B4-BE49-F238E27FC236}">
                <a16:creationId xmlns:a16="http://schemas.microsoft.com/office/drawing/2014/main" id="{D925C150-432C-4B0D-8C67-E00A71796555}"/>
              </a:ext>
            </a:extLst>
          </p:cNvPr>
          <p:cNvGrpSpPr>
            <a:grpSpLocks/>
          </p:cNvGrpSpPr>
          <p:nvPr/>
        </p:nvGrpSpPr>
        <p:grpSpPr bwMode="auto">
          <a:xfrm>
            <a:off x="3960813" y="4797425"/>
            <a:ext cx="4859337" cy="1584325"/>
            <a:chOff x="2699" y="1570"/>
            <a:chExt cx="3061" cy="998"/>
          </a:xfrm>
        </p:grpSpPr>
        <p:sp>
          <p:nvSpPr>
            <p:cNvPr id="56331" name="AutoShape 4">
              <a:extLst>
                <a:ext uri="{FF2B5EF4-FFF2-40B4-BE49-F238E27FC236}">
                  <a16:creationId xmlns:a16="http://schemas.microsoft.com/office/drawing/2014/main" id="{9E0553A8-2FB4-4A94-ADF3-236574696952}"/>
                </a:ext>
              </a:extLst>
            </p:cNvPr>
            <p:cNvSpPr>
              <a:spLocks noChangeArrowheads="1"/>
            </p:cNvSpPr>
            <p:nvPr/>
          </p:nvSpPr>
          <p:spPr bwMode="auto">
            <a:xfrm>
              <a:off x="2789" y="1570"/>
              <a:ext cx="2971" cy="998"/>
            </a:xfrm>
            <a:prstGeom prst="cloudCallout">
              <a:avLst>
                <a:gd name="adj1" fmla="val -45671"/>
                <a:gd name="adj2" fmla="val 7353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l-GR" altLang="el-GR" b="1">
                <a:solidFill>
                  <a:schemeClr val="bg1"/>
                </a:solidFill>
              </a:endParaRPr>
            </a:p>
          </p:txBody>
        </p:sp>
        <p:sp>
          <p:nvSpPr>
            <p:cNvPr id="56332" name="Text Box 5">
              <a:extLst>
                <a:ext uri="{FF2B5EF4-FFF2-40B4-BE49-F238E27FC236}">
                  <a16:creationId xmlns:a16="http://schemas.microsoft.com/office/drawing/2014/main" id="{0F947842-AAF0-4FFB-93D6-0C81EA19CB76}"/>
                </a:ext>
              </a:extLst>
            </p:cNvPr>
            <p:cNvSpPr txBox="1">
              <a:spLocks noChangeArrowheads="1"/>
            </p:cNvSpPr>
            <p:nvPr/>
          </p:nvSpPr>
          <p:spPr bwMode="auto">
            <a:xfrm>
              <a:off x="2699" y="1703"/>
              <a:ext cx="3061"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Οι μαθητές αποκτούν πληροφορίες μέσω αυτών</a:t>
              </a:r>
            </a:p>
          </p:txBody>
        </p:sp>
      </p:grpSp>
      <p:pic>
        <p:nvPicPr>
          <p:cNvPr id="56324" name="Picture 6">
            <a:extLst>
              <a:ext uri="{FF2B5EF4-FFF2-40B4-BE49-F238E27FC236}">
                <a16:creationId xmlns:a16="http://schemas.microsoft.com/office/drawing/2014/main" id="{9A0F0F99-7F37-49C1-A552-585BE71D9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a:extLst>
              <a:ext uri="{FF2B5EF4-FFF2-40B4-BE49-F238E27FC236}">
                <a16:creationId xmlns:a16="http://schemas.microsoft.com/office/drawing/2014/main" id="{9F6086B4-6F66-46F1-85B0-3453CA52E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916113"/>
            <a:ext cx="88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a:extLst>
              <a:ext uri="{FF2B5EF4-FFF2-40B4-BE49-F238E27FC236}">
                <a16:creationId xmlns:a16="http://schemas.microsoft.com/office/drawing/2014/main" id="{FDBB4667-EFD5-4AB6-91D2-428581ABE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7">
            <a:extLst>
              <a:ext uri="{FF2B5EF4-FFF2-40B4-BE49-F238E27FC236}">
                <a16:creationId xmlns:a16="http://schemas.microsoft.com/office/drawing/2014/main" id="{8E432C0B-3FA7-4298-9B9C-CFAA5ECA3774}"/>
              </a:ext>
            </a:extLst>
          </p:cNvPr>
          <p:cNvSpPr>
            <a:spLocks noChangeArrowheads="1"/>
          </p:cNvSpPr>
          <p:nvPr/>
        </p:nvSpPr>
        <p:spPr bwMode="auto">
          <a:xfrm>
            <a:off x="34925" y="1268413"/>
            <a:ext cx="3987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παρακολουθήσουν μία διάλεξη/εισήγηση</a:t>
            </a:r>
          </a:p>
        </p:txBody>
      </p:sp>
      <p:sp>
        <p:nvSpPr>
          <p:cNvPr id="56328" name="Text Box 17">
            <a:extLst>
              <a:ext uri="{FF2B5EF4-FFF2-40B4-BE49-F238E27FC236}">
                <a16:creationId xmlns:a16="http://schemas.microsoft.com/office/drawing/2014/main" id="{E43F44F9-53BC-4696-B57D-9E6F1FA54D3A}"/>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a:t>
            </a:r>
            <a:endParaRPr lang="el-GR" altLang="el-GR" sz="3600" b="1"/>
          </a:p>
        </p:txBody>
      </p:sp>
      <p:sp>
        <p:nvSpPr>
          <p:cNvPr id="56329" name="Rectangle 18">
            <a:extLst>
              <a:ext uri="{FF2B5EF4-FFF2-40B4-BE49-F238E27FC236}">
                <a16:creationId xmlns:a16="http://schemas.microsoft.com/office/drawing/2014/main" id="{510FA121-C327-4455-BF3E-79A85859758C}"/>
              </a:ext>
            </a:extLst>
          </p:cNvPr>
          <p:cNvSpPr>
            <a:spLocks noChangeArrowheads="1"/>
          </p:cNvSpPr>
          <p:nvPr/>
        </p:nvSpPr>
        <p:spPr bwMode="auto">
          <a:xfrm>
            <a:off x="3492500" y="0"/>
            <a:ext cx="568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p>
          <a:p>
            <a:pPr algn="ctr" eaLnBrk="1" hangingPunct="1">
              <a:spcBef>
                <a:spcPct val="0"/>
              </a:spcBef>
              <a:buFontTx/>
              <a:buNone/>
            </a:pPr>
            <a:r>
              <a:rPr lang="el-GR" altLang="el-GR" b="1"/>
              <a:t>να </a:t>
            </a:r>
            <a:r>
              <a:rPr lang="el-GR" altLang="el-GR" b="1">
                <a:solidFill>
                  <a:srgbClr val="FF0000"/>
                </a:solidFill>
              </a:rPr>
              <a:t>σκεφτούν </a:t>
            </a:r>
            <a:r>
              <a:rPr lang="el-GR" altLang="el-GR" b="1"/>
              <a:t>οι μαθητές</a:t>
            </a:r>
          </a:p>
        </p:txBody>
      </p:sp>
      <p:sp>
        <p:nvSpPr>
          <p:cNvPr id="56330" name="Rectangle 7">
            <a:extLst>
              <a:ext uri="{FF2B5EF4-FFF2-40B4-BE49-F238E27FC236}">
                <a16:creationId xmlns:a16="http://schemas.microsoft.com/office/drawing/2014/main" id="{FD0A5304-910A-4D0A-A3FF-69B4AB2D62DA}"/>
              </a:ext>
            </a:extLst>
          </p:cNvPr>
          <p:cNvSpPr>
            <a:spLocks noChangeArrowheads="1"/>
          </p:cNvSpPr>
          <p:nvPr/>
        </p:nvSpPr>
        <p:spPr bwMode="auto">
          <a:xfrm>
            <a:off x="23813" y="2451100"/>
            <a:ext cx="3987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Προφορική παρουσίαση θέματος με χαμηλό έως ανύπαρκτο επίπεδο ανατροφοδότησης</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a:extLst>
              <a:ext uri="{FF2B5EF4-FFF2-40B4-BE49-F238E27FC236}">
                <a16:creationId xmlns:a16="http://schemas.microsoft.com/office/drawing/2014/main" id="{E5B3B3AF-C464-4FD3-B8BD-96260B6FDA96}"/>
              </a:ext>
            </a:extLst>
          </p:cNvPr>
          <p:cNvSpPr>
            <a:spLocks noChangeArrowheads="1"/>
          </p:cNvSpPr>
          <p:nvPr/>
        </p:nvSpPr>
        <p:spPr bwMode="auto">
          <a:xfrm>
            <a:off x="4086225" y="1254125"/>
            <a:ext cx="50577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t>Εργαλεία</a:t>
            </a:r>
          </a:p>
          <a:p>
            <a:pPr eaLnBrk="1" hangingPunct="1">
              <a:spcBef>
                <a:spcPct val="0"/>
              </a:spcBef>
              <a:buFontTx/>
              <a:buNone/>
            </a:pPr>
            <a:endParaRPr lang="el-GR" altLang="el-GR" b="1"/>
          </a:p>
          <a:p>
            <a:pPr eaLnBrk="1" hangingPunct="1">
              <a:spcBef>
                <a:spcPct val="0"/>
              </a:spcBef>
              <a:buFontTx/>
              <a:buNone/>
            </a:pPr>
            <a:r>
              <a:rPr lang="el-GR" altLang="el-GR" b="1"/>
              <a:t>Ηλεκτρονικά βιβλία, δικτυακοί τόποι κ.α.</a:t>
            </a:r>
          </a:p>
        </p:txBody>
      </p:sp>
      <p:grpSp>
        <p:nvGrpSpPr>
          <p:cNvPr id="57347" name="Group 3">
            <a:extLst>
              <a:ext uri="{FF2B5EF4-FFF2-40B4-BE49-F238E27FC236}">
                <a16:creationId xmlns:a16="http://schemas.microsoft.com/office/drawing/2014/main" id="{8CFBB16C-A608-42C9-8F06-B72EF1ED1D0B}"/>
              </a:ext>
            </a:extLst>
          </p:cNvPr>
          <p:cNvGrpSpPr>
            <a:grpSpLocks/>
          </p:cNvGrpSpPr>
          <p:nvPr/>
        </p:nvGrpSpPr>
        <p:grpSpPr bwMode="auto">
          <a:xfrm>
            <a:off x="3995738" y="3341688"/>
            <a:ext cx="4895850" cy="2967037"/>
            <a:chOff x="2245" y="1225"/>
            <a:chExt cx="3084" cy="1869"/>
          </a:xfrm>
        </p:grpSpPr>
        <p:sp>
          <p:nvSpPr>
            <p:cNvPr id="57355" name="AutoShape 4">
              <a:extLst>
                <a:ext uri="{FF2B5EF4-FFF2-40B4-BE49-F238E27FC236}">
                  <a16:creationId xmlns:a16="http://schemas.microsoft.com/office/drawing/2014/main" id="{81319AAD-F52D-4313-B1E2-499BDD57BDA5}"/>
                </a:ext>
              </a:extLst>
            </p:cNvPr>
            <p:cNvSpPr>
              <a:spLocks noChangeArrowheads="1"/>
            </p:cNvSpPr>
            <p:nvPr/>
          </p:nvSpPr>
          <p:spPr bwMode="auto">
            <a:xfrm>
              <a:off x="2245" y="1225"/>
              <a:ext cx="3084" cy="1869"/>
            </a:xfrm>
            <a:prstGeom prst="cloudCallout">
              <a:avLst>
                <a:gd name="adj1" fmla="val 50940"/>
                <a:gd name="adj2" fmla="val 5561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l-GR" altLang="el-GR" sz="2800" b="1">
                <a:solidFill>
                  <a:schemeClr val="bg1"/>
                </a:solidFill>
              </a:endParaRPr>
            </a:p>
          </p:txBody>
        </p:sp>
        <p:sp>
          <p:nvSpPr>
            <p:cNvPr id="57356" name="Text Box 5">
              <a:extLst>
                <a:ext uri="{FF2B5EF4-FFF2-40B4-BE49-F238E27FC236}">
                  <a16:creationId xmlns:a16="http://schemas.microsoft.com/office/drawing/2014/main" id="{11CD9D6F-02C3-4E36-9689-74EE338E23C6}"/>
                </a:ext>
              </a:extLst>
            </p:cNvPr>
            <p:cNvSpPr txBox="1">
              <a:spLocks noChangeArrowheads="1"/>
            </p:cNvSpPr>
            <p:nvPr/>
          </p:nvSpPr>
          <p:spPr bwMode="auto">
            <a:xfrm>
              <a:off x="2336" y="1419"/>
              <a:ext cx="2858"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700" b="1"/>
                <a:t>Οι μαθητές εξάγουν πληροφορίες από βιβλία ή άλλο γραπτό υλικό είτε σε έντυπη είτε σε ηλεκτρονική μορφή</a:t>
              </a:r>
            </a:p>
          </p:txBody>
        </p:sp>
      </p:grpSp>
      <p:pic>
        <p:nvPicPr>
          <p:cNvPr id="57348" name="Picture 6">
            <a:extLst>
              <a:ext uri="{FF2B5EF4-FFF2-40B4-BE49-F238E27FC236}">
                <a16:creationId xmlns:a16="http://schemas.microsoft.com/office/drawing/2014/main" id="{66058FEC-8BD1-4CF5-A7AA-6D0735765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7">
            <a:extLst>
              <a:ext uri="{FF2B5EF4-FFF2-40B4-BE49-F238E27FC236}">
                <a16:creationId xmlns:a16="http://schemas.microsoft.com/office/drawing/2014/main" id="{DDB2849B-2FE6-4A23-97CA-9D2FB5DCF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916113"/>
            <a:ext cx="88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8">
            <a:extLst>
              <a:ext uri="{FF2B5EF4-FFF2-40B4-BE49-F238E27FC236}">
                <a16:creationId xmlns:a16="http://schemas.microsoft.com/office/drawing/2014/main" id="{850C57C3-64EA-4AB3-95A0-1516CADA2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17">
            <a:extLst>
              <a:ext uri="{FF2B5EF4-FFF2-40B4-BE49-F238E27FC236}">
                <a16:creationId xmlns:a16="http://schemas.microsoft.com/office/drawing/2014/main" id="{4D6A7CE0-7F67-44D0-9D08-07398E9524C3}"/>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a:t>
            </a:r>
            <a:endParaRPr lang="el-GR" altLang="el-GR" sz="3600" b="1"/>
          </a:p>
        </p:txBody>
      </p:sp>
      <p:sp>
        <p:nvSpPr>
          <p:cNvPr id="57352" name="Rectangle 18">
            <a:extLst>
              <a:ext uri="{FF2B5EF4-FFF2-40B4-BE49-F238E27FC236}">
                <a16:creationId xmlns:a16="http://schemas.microsoft.com/office/drawing/2014/main" id="{37EC0EB9-1A0C-4DFC-A0D2-9469A62596FD}"/>
              </a:ext>
            </a:extLst>
          </p:cNvPr>
          <p:cNvSpPr>
            <a:spLocks noChangeArrowheads="1"/>
          </p:cNvSpPr>
          <p:nvPr/>
        </p:nvSpPr>
        <p:spPr bwMode="auto">
          <a:xfrm>
            <a:off x="3492500" y="0"/>
            <a:ext cx="568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p>
          <a:p>
            <a:pPr algn="ctr" eaLnBrk="1" hangingPunct="1">
              <a:spcBef>
                <a:spcPct val="0"/>
              </a:spcBef>
              <a:buFontTx/>
              <a:buNone/>
            </a:pPr>
            <a:r>
              <a:rPr lang="el-GR" altLang="el-GR" b="1"/>
              <a:t>να </a:t>
            </a:r>
            <a:r>
              <a:rPr lang="el-GR" altLang="el-GR" b="1">
                <a:solidFill>
                  <a:srgbClr val="FF0000"/>
                </a:solidFill>
              </a:rPr>
              <a:t>σκεφτούν </a:t>
            </a:r>
            <a:r>
              <a:rPr lang="el-GR" altLang="el-GR" b="1"/>
              <a:t>οι μαθητές</a:t>
            </a:r>
          </a:p>
        </p:txBody>
      </p:sp>
      <p:sp>
        <p:nvSpPr>
          <p:cNvPr id="57353" name="Rectangle 9">
            <a:extLst>
              <a:ext uri="{FF2B5EF4-FFF2-40B4-BE49-F238E27FC236}">
                <a16:creationId xmlns:a16="http://schemas.microsoft.com/office/drawing/2014/main" id="{34FD3470-355B-41E5-9F11-474D556F3670}"/>
              </a:ext>
            </a:extLst>
          </p:cNvPr>
          <p:cNvSpPr>
            <a:spLocks noChangeArrowheads="1"/>
          </p:cNvSpPr>
          <p:nvPr/>
        </p:nvSpPr>
        <p:spPr bwMode="auto">
          <a:xfrm>
            <a:off x="0" y="1209675"/>
            <a:ext cx="3708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solidFill>
                  <a:schemeClr val="bg1"/>
                </a:solidFill>
              </a:rPr>
              <a:t>Να διαβάσουν</a:t>
            </a:r>
          </a:p>
          <a:p>
            <a:pPr algn="ctr" eaLnBrk="1" hangingPunct="1">
              <a:spcBef>
                <a:spcPct val="0"/>
              </a:spcBef>
              <a:buFontTx/>
              <a:buNone/>
            </a:pPr>
            <a:r>
              <a:rPr lang="el-GR" altLang="el-GR" sz="2800" b="1">
                <a:solidFill>
                  <a:schemeClr val="bg1"/>
                </a:solidFill>
              </a:rPr>
              <a:t> ένα κείμενο</a:t>
            </a:r>
          </a:p>
        </p:txBody>
      </p:sp>
      <p:sp>
        <p:nvSpPr>
          <p:cNvPr id="57354" name="Rectangle 7">
            <a:extLst>
              <a:ext uri="{FF2B5EF4-FFF2-40B4-BE49-F238E27FC236}">
                <a16:creationId xmlns:a16="http://schemas.microsoft.com/office/drawing/2014/main" id="{8C02D57A-2B17-409D-BD36-E9DD45D147BD}"/>
              </a:ext>
            </a:extLst>
          </p:cNvPr>
          <p:cNvSpPr>
            <a:spLocks noChangeArrowheads="1"/>
          </p:cNvSpPr>
          <p:nvPr/>
        </p:nvSpPr>
        <p:spPr bwMode="auto">
          <a:xfrm>
            <a:off x="23813" y="2451100"/>
            <a:ext cx="398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…μπορούν να καταγράφουν και να διαμοιράζονται τις πληροφορίες με τη χρήση κατάλληλων ψηφιακών εργαλείων (wikis, blogs, συνεργατικά έγγραφα)</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04A3471D-A7FF-44E1-8A81-330848C33DAA}"/>
              </a:ext>
            </a:extLst>
          </p:cNvPr>
          <p:cNvSpPr>
            <a:spLocks noChangeArrowheads="1"/>
          </p:cNvSpPr>
          <p:nvPr/>
        </p:nvSpPr>
        <p:spPr bwMode="auto">
          <a:xfrm>
            <a:off x="4211638" y="1241425"/>
            <a:ext cx="47434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000" b="1"/>
              <a:t>Διαδικτυακά (skype ή πλατφόρμες ερωτήσεων απαντήσεων piazza.com) με ειδικούς (ερευνητική ομάδα ή πανεπιστημιακό ή forum συζητήσεων)</a:t>
            </a:r>
          </a:p>
        </p:txBody>
      </p:sp>
      <p:grpSp>
        <p:nvGrpSpPr>
          <p:cNvPr id="58371" name="Group 3">
            <a:extLst>
              <a:ext uri="{FF2B5EF4-FFF2-40B4-BE49-F238E27FC236}">
                <a16:creationId xmlns:a16="http://schemas.microsoft.com/office/drawing/2014/main" id="{994F344C-FC3A-4058-A65D-CF345FAE7C26}"/>
              </a:ext>
            </a:extLst>
          </p:cNvPr>
          <p:cNvGrpSpPr>
            <a:grpSpLocks/>
          </p:cNvGrpSpPr>
          <p:nvPr/>
        </p:nvGrpSpPr>
        <p:grpSpPr bwMode="auto">
          <a:xfrm>
            <a:off x="4067175" y="4049713"/>
            <a:ext cx="4895850" cy="2808287"/>
            <a:chOff x="2633" y="2123"/>
            <a:chExt cx="3041" cy="1996"/>
          </a:xfrm>
        </p:grpSpPr>
        <p:sp>
          <p:nvSpPr>
            <p:cNvPr id="58379" name="AutoShape 4">
              <a:extLst>
                <a:ext uri="{FF2B5EF4-FFF2-40B4-BE49-F238E27FC236}">
                  <a16:creationId xmlns:a16="http://schemas.microsoft.com/office/drawing/2014/main" id="{FC11B08E-5919-415E-9947-FCAF461DC030}"/>
                </a:ext>
              </a:extLst>
            </p:cNvPr>
            <p:cNvSpPr>
              <a:spLocks noChangeArrowheads="1"/>
            </p:cNvSpPr>
            <p:nvPr/>
          </p:nvSpPr>
          <p:spPr bwMode="auto">
            <a:xfrm>
              <a:off x="2633" y="2123"/>
              <a:ext cx="3041" cy="1996"/>
            </a:xfrm>
            <a:prstGeom prst="cloudCallout">
              <a:avLst>
                <a:gd name="adj1" fmla="val -45657"/>
                <a:gd name="adj2" fmla="val -4397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l-GR" altLang="el-GR" b="1">
                <a:solidFill>
                  <a:schemeClr val="bg1"/>
                </a:solidFill>
              </a:endParaRPr>
            </a:p>
          </p:txBody>
        </p:sp>
        <p:sp>
          <p:nvSpPr>
            <p:cNvPr id="58380" name="Text Box 5">
              <a:extLst>
                <a:ext uri="{FF2B5EF4-FFF2-40B4-BE49-F238E27FC236}">
                  <a16:creationId xmlns:a16="http://schemas.microsoft.com/office/drawing/2014/main" id="{12D7C14F-B6E5-448A-9E1C-7ED4DA9D1715}"/>
                </a:ext>
              </a:extLst>
            </p:cNvPr>
            <p:cNvSpPr txBox="1">
              <a:spLocks noChangeArrowheads="1"/>
            </p:cNvSpPr>
            <p:nvPr/>
          </p:nvSpPr>
          <p:spPr bwMode="auto">
            <a:xfrm>
              <a:off x="2809" y="2360"/>
              <a:ext cx="2688" cy="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Οι μαθητές συζητούν</a:t>
              </a:r>
            </a:p>
            <a:p>
              <a:pPr algn="ctr" eaLnBrk="1" hangingPunct="1">
                <a:spcBef>
                  <a:spcPct val="0"/>
                </a:spcBef>
                <a:buFontTx/>
                <a:buNone/>
              </a:pPr>
              <a:r>
                <a:rPr lang="el-GR" altLang="el-GR" sz="2800" b="1"/>
                <a:t>μία έννοια ή μία διαδι-κασία με τον ΕΠ, άλλους μαθητές ή</a:t>
              </a:r>
            </a:p>
            <a:p>
              <a:pPr algn="ctr" eaLnBrk="1" hangingPunct="1">
                <a:spcBef>
                  <a:spcPct val="0"/>
                </a:spcBef>
                <a:buFontTx/>
                <a:buNone/>
              </a:pPr>
              <a:r>
                <a:rPr lang="el-GR" altLang="el-GR" sz="2800" b="1"/>
                <a:t>έναν ειδικό</a:t>
              </a:r>
            </a:p>
          </p:txBody>
        </p:sp>
      </p:grpSp>
      <p:pic>
        <p:nvPicPr>
          <p:cNvPr id="58372" name="Picture 6">
            <a:extLst>
              <a:ext uri="{FF2B5EF4-FFF2-40B4-BE49-F238E27FC236}">
                <a16:creationId xmlns:a16="http://schemas.microsoft.com/office/drawing/2014/main" id="{4004A96D-81BD-4398-B794-C253780E0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a:extLst>
              <a:ext uri="{FF2B5EF4-FFF2-40B4-BE49-F238E27FC236}">
                <a16:creationId xmlns:a16="http://schemas.microsoft.com/office/drawing/2014/main" id="{E1F374FE-A144-48B3-A0F9-B7702F46C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916113"/>
            <a:ext cx="88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8">
            <a:extLst>
              <a:ext uri="{FF2B5EF4-FFF2-40B4-BE49-F238E27FC236}">
                <a16:creationId xmlns:a16="http://schemas.microsoft.com/office/drawing/2014/main" id="{FBB50CF2-CBF1-4801-8222-4F22ECCC3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7">
            <a:extLst>
              <a:ext uri="{FF2B5EF4-FFF2-40B4-BE49-F238E27FC236}">
                <a16:creationId xmlns:a16="http://schemas.microsoft.com/office/drawing/2014/main" id="{D0579851-40E0-46BA-947E-68AB65C2C39A}"/>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a:t>
            </a:r>
            <a:endParaRPr lang="el-GR" altLang="el-GR" sz="3600" b="1"/>
          </a:p>
        </p:txBody>
      </p:sp>
      <p:sp>
        <p:nvSpPr>
          <p:cNvPr id="58376" name="Rectangle 18">
            <a:extLst>
              <a:ext uri="{FF2B5EF4-FFF2-40B4-BE49-F238E27FC236}">
                <a16:creationId xmlns:a16="http://schemas.microsoft.com/office/drawing/2014/main" id="{CA0D23A4-4599-409E-B67E-E3AE5FCD0B75}"/>
              </a:ext>
            </a:extLst>
          </p:cNvPr>
          <p:cNvSpPr>
            <a:spLocks noChangeArrowheads="1"/>
          </p:cNvSpPr>
          <p:nvPr/>
        </p:nvSpPr>
        <p:spPr bwMode="auto">
          <a:xfrm>
            <a:off x="3492500" y="0"/>
            <a:ext cx="568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p>
          <a:p>
            <a:pPr algn="ctr" eaLnBrk="1" hangingPunct="1">
              <a:spcBef>
                <a:spcPct val="0"/>
              </a:spcBef>
              <a:buFontTx/>
              <a:buNone/>
            </a:pPr>
            <a:r>
              <a:rPr lang="el-GR" altLang="el-GR" b="1"/>
              <a:t>να </a:t>
            </a:r>
            <a:r>
              <a:rPr lang="el-GR" altLang="el-GR" b="1">
                <a:solidFill>
                  <a:srgbClr val="FF0000"/>
                </a:solidFill>
              </a:rPr>
              <a:t>σκεφτούν </a:t>
            </a:r>
            <a:r>
              <a:rPr lang="el-GR" altLang="el-GR" b="1"/>
              <a:t>οι μαθητές</a:t>
            </a:r>
          </a:p>
        </p:txBody>
      </p:sp>
      <p:sp>
        <p:nvSpPr>
          <p:cNvPr id="58377" name="Rectangle 9">
            <a:extLst>
              <a:ext uri="{FF2B5EF4-FFF2-40B4-BE49-F238E27FC236}">
                <a16:creationId xmlns:a16="http://schemas.microsoft.com/office/drawing/2014/main" id="{E44471FB-3E84-48A4-AE75-FBC2A25FA1BE}"/>
              </a:ext>
            </a:extLst>
          </p:cNvPr>
          <p:cNvSpPr>
            <a:spLocks noChangeArrowheads="1"/>
          </p:cNvSpPr>
          <p:nvPr/>
        </p:nvSpPr>
        <p:spPr bwMode="auto">
          <a:xfrm>
            <a:off x="34925" y="1322388"/>
            <a:ext cx="39608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solidFill>
                  <a:schemeClr val="bg1"/>
                </a:solidFill>
              </a:rPr>
              <a:t>να πραγματοποιήσουν κάποιο διάλογο/συζήτηση</a:t>
            </a:r>
            <a:endParaRPr lang="el-GR" altLang="el-GR" sz="2800">
              <a:solidFill>
                <a:schemeClr val="bg1"/>
              </a:solidFill>
            </a:endParaRPr>
          </a:p>
        </p:txBody>
      </p:sp>
      <p:sp>
        <p:nvSpPr>
          <p:cNvPr id="58378" name="Rectangle 7">
            <a:extLst>
              <a:ext uri="{FF2B5EF4-FFF2-40B4-BE49-F238E27FC236}">
                <a16:creationId xmlns:a16="http://schemas.microsoft.com/office/drawing/2014/main" id="{7FEA79E9-C9A6-4589-A8E7-1E78543C32F4}"/>
              </a:ext>
            </a:extLst>
          </p:cNvPr>
          <p:cNvSpPr>
            <a:spLocks noChangeArrowheads="1"/>
          </p:cNvSpPr>
          <p:nvPr/>
        </p:nvSpPr>
        <p:spPr bwMode="auto">
          <a:xfrm>
            <a:off x="34925" y="2909888"/>
            <a:ext cx="3987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Προσχεδιασμένες ερωτήσεις γύρω από ένα θέμα, με σκοπό την εμβάθυνση σε πτυχές του.</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8A3EED97-4F4A-4989-AE35-CF0FE95CE18B}"/>
              </a:ext>
            </a:extLst>
          </p:cNvPr>
          <p:cNvSpPr>
            <a:spLocks noChangeArrowheads="1"/>
          </p:cNvSpPr>
          <p:nvPr/>
        </p:nvSpPr>
        <p:spPr bwMode="auto">
          <a:xfrm>
            <a:off x="4211638" y="1241425"/>
            <a:ext cx="4743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000" b="1"/>
              <a:t>Χρήση </a:t>
            </a:r>
            <a:r>
              <a:rPr lang="en-US" altLang="el-GR" sz="3000" b="1"/>
              <a:t>wiki,</a:t>
            </a:r>
            <a:r>
              <a:rPr lang="el-GR" altLang="el-GR" sz="3000" b="1"/>
              <a:t> όπου οι μαθητές αναρτούν τις προτάσεις ή τις ιδέες τους</a:t>
            </a:r>
          </a:p>
        </p:txBody>
      </p:sp>
      <p:grpSp>
        <p:nvGrpSpPr>
          <p:cNvPr id="59395" name="Group 3">
            <a:extLst>
              <a:ext uri="{FF2B5EF4-FFF2-40B4-BE49-F238E27FC236}">
                <a16:creationId xmlns:a16="http://schemas.microsoft.com/office/drawing/2014/main" id="{35BAC953-38A2-4CED-BF30-5A6D45224559}"/>
              </a:ext>
            </a:extLst>
          </p:cNvPr>
          <p:cNvGrpSpPr>
            <a:grpSpLocks/>
          </p:cNvGrpSpPr>
          <p:nvPr/>
        </p:nvGrpSpPr>
        <p:grpSpPr bwMode="auto">
          <a:xfrm>
            <a:off x="3995738" y="3789363"/>
            <a:ext cx="4968875" cy="2808287"/>
            <a:chOff x="2633" y="2123"/>
            <a:chExt cx="3041" cy="1996"/>
          </a:xfrm>
        </p:grpSpPr>
        <p:sp>
          <p:nvSpPr>
            <p:cNvPr id="59403" name="AutoShape 4">
              <a:extLst>
                <a:ext uri="{FF2B5EF4-FFF2-40B4-BE49-F238E27FC236}">
                  <a16:creationId xmlns:a16="http://schemas.microsoft.com/office/drawing/2014/main" id="{9FBA8463-97E1-4E38-9E4E-BE5FEE44EC6B}"/>
                </a:ext>
              </a:extLst>
            </p:cNvPr>
            <p:cNvSpPr>
              <a:spLocks noChangeArrowheads="1"/>
            </p:cNvSpPr>
            <p:nvPr/>
          </p:nvSpPr>
          <p:spPr bwMode="auto">
            <a:xfrm>
              <a:off x="2633" y="2123"/>
              <a:ext cx="3041" cy="1996"/>
            </a:xfrm>
            <a:prstGeom prst="cloudCallout">
              <a:avLst>
                <a:gd name="adj1" fmla="val 50954"/>
                <a:gd name="adj2" fmla="val 5370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l-GR" altLang="el-GR" b="1">
                <a:solidFill>
                  <a:schemeClr val="bg1"/>
                </a:solidFill>
              </a:endParaRPr>
            </a:p>
          </p:txBody>
        </p:sp>
        <p:sp>
          <p:nvSpPr>
            <p:cNvPr id="59404" name="Text Box 5">
              <a:extLst>
                <a:ext uri="{FF2B5EF4-FFF2-40B4-BE49-F238E27FC236}">
                  <a16:creationId xmlns:a16="http://schemas.microsoft.com/office/drawing/2014/main" id="{421C480E-A6C2-4BDA-90D8-2F46501C3EFA}"/>
                </a:ext>
              </a:extLst>
            </p:cNvPr>
            <p:cNvSpPr txBox="1">
              <a:spLocks noChangeArrowheads="1"/>
            </p:cNvSpPr>
            <p:nvPr/>
          </p:nvSpPr>
          <p:spPr bwMode="auto">
            <a:xfrm>
              <a:off x="2809" y="2418"/>
              <a:ext cx="2688" cy="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Ταξινόμηση των ιδεών, συζήτηση αποτελε-σμάτων και σύνθεση ιδεών</a:t>
              </a:r>
            </a:p>
          </p:txBody>
        </p:sp>
      </p:grpSp>
      <p:pic>
        <p:nvPicPr>
          <p:cNvPr id="59396" name="Picture 6">
            <a:extLst>
              <a:ext uri="{FF2B5EF4-FFF2-40B4-BE49-F238E27FC236}">
                <a16:creationId xmlns:a16="http://schemas.microsoft.com/office/drawing/2014/main" id="{F292B483-1CA6-44C1-A53D-FC6F2C792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a:extLst>
              <a:ext uri="{FF2B5EF4-FFF2-40B4-BE49-F238E27FC236}">
                <a16:creationId xmlns:a16="http://schemas.microsoft.com/office/drawing/2014/main" id="{9AE47E66-A579-4F6D-B2E9-0A0D3AB11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916113"/>
            <a:ext cx="88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a:extLst>
              <a:ext uri="{FF2B5EF4-FFF2-40B4-BE49-F238E27FC236}">
                <a16:creationId xmlns:a16="http://schemas.microsoft.com/office/drawing/2014/main" id="{41BFAADB-82AC-4049-BDB5-173AA90D0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17">
            <a:extLst>
              <a:ext uri="{FF2B5EF4-FFF2-40B4-BE49-F238E27FC236}">
                <a16:creationId xmlns:a16="http://schemas.microsoft.com/office/drawing/2014/main" id="{B9F7B43E-73FE-4B42-A881-7A09785B7C92}"/>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a:t>
            </a:r>
            <a:endParaRPr lang="el-GR" altLang="el-GR" sz="3600" b="1"/>
          </a:p>
        </p:txBody>
      </p:sp>
      <p:sp>
        <p:nvSpPr>
          <p:cNvPr id="59400" name="Rectangle 18">
            <a:extLst>
              <a:ext uri="{FF2B5EF4-FFF2-40B4-BE49-F238E27FC236}">
                <a16:creationId xmlns:a16="http://schemas.microsoft.com/office/drawing/2014/main" id="{8BCD974C-6C56-40FD-B32E-A87AACF1304C}"/>
              </a:ext>
            </a:extLst>
          </p:cNvPr>
          <p:cNvSpPr>
            <a:spLocks noChangeArrowheads="1"/>
          </p:cNvSpPr>
          <p:nvPr/>
        </p:nvSpPr>
        <p:spPr bwMode="auto">
          <a:xfrm>
            <a:off x="3492500" y="0"/>
            <a:ext cx="568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p>
          <a:p>
            <a:pPr algn="ctr" eaLnBrk="1" hangingPunct="1">
              <a:spcBef>
                <a:spcPct val="0"/>
              </a:spcBef>
              <a:buFontTx/>
              <a:buNone/>
            </a:pPr>
            <a:r>
              <a:rPr lang="el-GR" altLang="el-GR" b="1"/>
              <a:t>να </a:t>
            </a:r>
            <a:r>
              <a:rPr lang="el-GR" altLang="el-GR" b="1">
                <a:solidFill>
                  <a:srgbClr val="FF0000"/>
                </a:solidFill>
              </a:rPr>
              <a:t>σκεφτούν </a:t>
            </a:r>
            <a:r>
              <a:rPr lang="el-GR" altLang="el-GR" b="1"/>
              <a:t>οι μαθητές</a:t>
            </a:r>
          </a:p>
        </p:txBody>
      </p:sp>
      <p:sp>
        <p:nvSpPr>
          <p:cNvPr id="59401" name="Rectangle 9">
            <a:extLst>
              <a:ext uri="{FF2B5EF4-FFF2-40B4-BE49-F238E27FC236}">
                <a16:creationId xmlns:a16="http://schemas.microsoft.com/office/drawing/2014/main" id="{ADD17023-609C-4B9C-B6B1-B6D1B9528119}"/>
              </a:ext>
            </a:extLst>
          </p:cNvPr>
          <p:cNvSpPr>
            <a:spLocks noChangeArrowheads="1"/>
          </p:cNvSpPr>
          <p:nvPr/>
        </p:nvSpPr>
        <p:spPr bwMode="auto">
          <a:xfrm>
            <a:off x="34925" y="1322388"/>
            <a:ext cx="3960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solidFill>
                  <a:schemeClr val="bg1"/>
                </a:solidFill>
              </a:rPr>
              <a:t>να πραγματοποιήσουν καταιγισμό ιδεών</a:t>
            </a:r>
            <a:endParaRPr lang="el-GR" altLang="el-GR" sz="2800">
              <a:solidFill>
                <a:schemeClr val="bg1"/>
              </a:solidFill>
            </a:endParaRPr>
          </a:p>
        </p:txBody>
      </p:sp>
      <p:sp>
        <p:nvSpPr>
          <p:cNvPr id="59402" name="Rectangle 7">
            <a:extLst>
              <a:ext uri="{FF2B5EF4-FFF2-40B4-BE49-F238E27FC236}">
                <a16:creationId xmlns:a16="http://schemas.microsoft.com/office/drawing/2014/main" id="{54CE2FEC-9C9D-4DF9-A1BE-0793347F350E}"/>
              </a:ext>
            </a:extLst>
          </p:cNvPr>
          <p:cNvSpPr>
            <a:spLocks noChangeArrowheads="1"/>
          </p:cNvSpPr>
          <p:nvPr/>
        </p:nvSpPr>
        <p:spPr bwMode="auto">
          <a:xfrm>
            <a:off x="34925" y="2909888"/>
            <a:ext cx="3987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Κατάθεση από ομάδα μαθητών ιδεών γύρω από ένα θέμα ή πρό-βλημα, μετά από παρα-κίνηση του ΕΠ και πα-ράλληλη καταγραφή.</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3A0B415C-930D-4F23-8035-73E700BF5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19">
            <a:extLst>
              <a:ext uri="{FF2B5EF4-FFF2-40B4-BE49-F238E27FC236}">
                <a16:creationId xmlns:a16="http://schemas.microsoft.com/office/drawing/2014/main" id="{19236376-6DD1-4003-99F4-D1AA2CCDFDC7}"/>
              </a:ext>
            </a:extLst>
          </p:cNvPr>
          <p:cNvSpPr>
            <a:spLocks noChangeArrowheads="1"/>
          </p:cNvSpPr>
          <p:nvPr/>
        </p:nvSpPr>
        <p:spPr bwMode="auto">
          <a:xfrm>
            <a:off x="4157663" y="1412875"/>
            <a:ext cx="474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t>Εργαλεία συγγραφής και ανάπτυξης προγραμμάτων</a:t>
            </a:r>
          </a:p>
        </p:txBody>
      </p:sp>
      <p:grpSp>
        <p:nvGrpSpPr>
          <p:cNvPr id="60420" name="Group 4">
            <a:extLst>
              <a:ext uri="{FF2B5EF4-FFF2-40B4-BE49-F238E27FC236}">
                <a16:creationId xmlns:a16="http://schemas.microsoft.com/office/drawing/2014/main" id="{63B8B06F-7756-405B-B9E0-5CDC14FA7C4B}"/>
              </a:ext>
            </a:extLst>
          </p:cNvPr>
          <p:cNvGrpSpPr>
            <a:grpSpLocks/>
          </p:cNvGrpSpPr>
          <p:nvPr/>
        </p:nvGrpSpPr>
        <p:grpSpPr bwMode="auto">
          <a:xfrm>
            <a:off x="4140200" y="3414713"/>
            <a:ext cx="4895850" cy="2967037"/>
            <a:chOff x="2608" y="2105"/>
            <a:chExt cx="3084" cy="1869"/>
          </a:xfrm>
        </p:grpSpPr>
        <p:sp>
          <p:nvSpPr>
            <p:cNvPr id="60426" name="AutoShape 5">
              <a:extLst>
                <a:ext uri="{FF2B5EF4-FFF2-40B4-BE49-F238E27FC236}">
                  <a16:creationId xmlns:a16="http://schemas.microsoft.com/office/drawing/2014/main" id="{DAB4DB37-C66E-4C31-8449-18F66C80C11A}"/>
                </a:ext>
              </a:extLst>
            </p:cNvPr>
            <p:cNvSpPr>
              <a:spLocks noChangeArrowheads="1"/>
            </p:cNvSpPr>
            <p:nvPr/>
          </p:nvSpPr>
          <p:spPr bwMode="auto">
            <a:xfrm>
              <a:off x="2608" y="2105"/>
              <a:ext cx="3084" cy="1869"/>
            </a:xfrm>
            <a:prstGeom prst="cloudCallout">
              <a:avLst>
                <a:gd name="adj1" fmla="val 42477"/>
                <a:gd name="adj2" fmla="val 601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l-GR" altLang="el-GR" b="1">
                <a:solidFill>
                  <a:schemeClr val="bg1"/>
                </a:solidFill>
              </a:endParaRPr>
            </a:p>
          </p:txBody>
        </p:sp>
        <p:sp>
          <p:nvSpPr>
            <p:cNvPr id="60427" name="Text Box 6">
              <a:extLst>
                <a:ext uri="{FF2B5EF4-FFF2-40B4-BE49-F238E27FC236}">
                  <a16:creationId xmlns:a16="http://schemas.microsoft.com/office/drawing/2014/main" id="{00409096-D6BD-4B4A-9738-AB36D1B35663}"/>
                </a:ext>
              </a:extLst>
            </p:cNvPr>
            <p:cNvSpPr txBox="1">
              <a:spLocks noChangeArrowheads="1"/>
            </p:cNvSpPr>
            <p:nvPr/>
          </p:nvSpPr>
          <p:spPr bwMode="auto">
            <a:xfrm>
              <a:off x="2789" y="2305"/>
              <a:ext cx="2698"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4638" indent="-2746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t>Οι μαθητές εξετάζουν ένα μοτίβο που τους δίνουμε με ποικίλα μέσα ώστε να το κατανοήσουν</a:t>
              </a:r>
            </a:p>
          </p:txBody>
        </p:sp>
      </p:grpSp>
      <p:sp>
        <p:nvSpPr>
          <p:cNvPr id="60421" name="Rectangle 20">
            <a:extLst>
              <a:ext uri="{FF2B5EF4-FFF2-40B4-BE49-F238E27FC236}">
                <a16:creationId xmlns:a16="http://schemas.microsoft.com/office/drawing/2014/main" id="{D51E8CAD-00EB-403D-A819-F02F4D4857C1}"/>
              </a:ext>
            </a:extLst>
          </p:cNvPr>
          <p:cNvSpPr>
            <a:spLocks noChangeArrowheads="1"/>
          </p:cNvSpPr>
          <p:nvPr/>
        </p:nvSpPr>
        <p:spPr bwMode="auto">
          <a:xfrm>
            <a:off x="0" y="1236663"/>
            <a:ext cx="39957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Να αναγνωρίσουν κάποιο μοτίβο/κανονικότητα </a:t>
            </a:r>
            <a:r>
              <a:rPr lang="en-GB" altLang="el-GR" b="1">
                <a:solidFill>
                  <a:schemeClr val="bg1"/>
                </a:solidFill>
              </a:rPr>
              <a:t>(pattern)</a:t>
            </a:r>
            <a:endParaRPr lang="el-GR" altLang="el-GR">
              <a:solidFill>
                <a:schemeClr val="bg1"/>
              </a:solidFill>
            </a:endParaRPr>
          </a:p>
        </p:txBody>
      </p:sp>
      <p:pic>
        <p:nvPicPr>
          <p:cNvPr id="60422" name="Picture 9">
            <a:extLst>
              <a:ext uri="{FF2B5EF4-FFF2-40B4-BE49-F238E27FC236}">
                <a16:creationId xmlns:a16="http://schemas.microsoft.com/office/drawing/2014/main" id="{5C7D1C28-F4A3-4116-AF33-DD591D5CF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1916113"/>
            <a:ext cx="88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0">
            <a:extLst>
              <a:ext uri="{FF2B5EF4-FFF2-40B4-BE49-F238E27FC236}">
                <a16:creationId xmlns:a16="http://schemas.microsoft.com/office/drawing/2014/main" id="{3FF3BFFF-CF05-4F36-A85F-192BA2887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17">
            <a:extLst>
              <a:ext uri="{FF2B5EF4-FFF2-40B4-BE49-F238E27FC236}">
                <a16:creationId xmlns:a16="http://schemas.microsoft.com/office/drawing/2014/main" id="{EEB04E36-A676-4680-8DF2-593D20D2F2F9}"/>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a:t>
            </a:r>
            <a:endParaRPr lang="el-GR" altLang="el-GR" sz="3600" b="1"/>
          </a:p>
        </p:txBody>
      </p:sp>
      <p:sp>
        <p:nvSpPr>
          <p:cNvPr id="60425" name="Rectangle 18">
            <a:extLst>
              <a:ext uri="{FF2B5EF4-FFF2-40B4-BE49-F238E27FC236}">
                <a16:creationId xmlns:a16="http://schemas.microsoft.com/office/drawing/2014/main" id="{9445DF72-44A7-47C3-8888-39BA2382C848}"/>
              </a:ext>
            </a:extLst>
          </p:cNvPr>
          <p:cNvSpPr>
            <a:spLocks noChangeArrowheads="1"/>
          </p:cNvSpPr>
          <p:nvPr/>
        </p:nvSpPr>
        <p:spPr bwMode="auto">
          <a:xfrm>
            <a:off x="3492500" y="0"/>
            <a:ext cx="568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p>
          <a:p>
            <a:pPr algn="ctr" eaLnBrk="1" hangingPunct="1">
              <a:spcBef>
                <a:spcPct val="0"/>
              </a:spcBef>
              <a:buFontTx/>
              <a:buNone/>
            </a:pPr>
            <a:r>
              <a:rPr lang="el-GR" altLang="el-GR" b="1"/>
              <a:t>να </a:t>
            </a:r>
            <a:r>
              <a:rPr lang="el-GR" altLang="el-GR" b="1">
                <a:solidFill>
                  <a:srgbClr val="FF0000"/>
                </a:solidFill>
              </a:rPr>
              <a:t>σκεφτούν </a:t>
            </a:r>
            <a:r>
              <a:rPr lang="el-GR" altLang="el-GR" b="1"/>
              <a:t>οι μαθητές</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FAC5E7C9-763B-44B7-A2E7-94D5C8466791}"/>
              </a:ext>
            </a:extLst>
          </p:cNvPr>
          <p:cNvSpPr txBox="1">
            <a:spLocks noChangeArrowheads="1"/>
          </p:cNvSpPr>
          <p:nvPr/>
        </p:nvSpPr>
        <p:spPr bwMode="auto">
          <a:xfrm>
            <a:off x="4679950" y="1450975"/>
            <a:ext cx="40687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Η διδασκαλία με τη χρήση της τεχνολογίας</a:t>
            </a:r>
          </a:p>
        </p:txBody>
      </p:sp>
      <p:sp>
        <p:nvSpPr>
          <p:cNvPr id="6147" name="Text Box 6">
            <a:extLst>
              <a:ext uri="{FF2B5EF4-FFF2-40B4-BE49-F238E27FC236}">
                <a16:creationId xmlns:a16="http://schemas.microsoft.com/office/drawing/2014/main" id="{4D1D3DA5-3244-401B-BC73-E5E0D686FB9C}"/>
              </a:ext>
            </a:extLst>
          </p:cNvPr>
          <p:cNvSpPr txBox="1">
            <a:spLocks noChangeArrowheads="1"/>
          </p:cNvSpPr>
          <p:nvPr/>
        </p:nvSpPr>
        <p:spPr bwMode="auto">
          <a:xfrm>
            <a:off x="1908175" y="1484313"/>
            <a:ext cx="9366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9600">
                <a:solidFill>
                  <a:srgbClr val="FF0000"/>
                </a:solidFill>
                <a:latin typeface="Times New Roman" panose="02020603050405020304" pitchFamily="18" charset="0"/>
                <a:cs typeface="Times New Roman" panose="02020603050405020304" pitchFamily="18" charset="0"/>
              </a:rPr>
              <a:t>Σ</a:t>
            </a:r>
          </a:p>
        </p:txBody>
      </p:sp>
      <p:pic>
        <p:nvPicPr>
          <p:cNvPr id="6148" name="Picture 6">
            <a:extLst>
              <a:ext uri="{FF2B5EF4-FFF2-40B4-BE49-F238E27FC236}">
                <a16:creationId xmlns:a16="http://schemas.microsoft.com/office/drawing/2014/main" id="{E68D855B-B214-4BDE-B4B5-53DDB79CD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a:extLst>
              <a:ext uri="{FF2B5EF4-FFF2-40B4-BE49-F238E27FC236}">
                <a16:creationId xmlns:a16="http://schemas.microsoft.com/office/drawing/2014/main" id="{8733A921-8DFC-499D-9363-EDD9954D9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2F04733E-FEDE-4373-B864-B81E4387B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0">
            <a:extLst>
              <a:ext uri="{FF2B5EF4-FFF2-40B4-BE49-F238E27FC236}">
                <a16:creationId xmlns:a16="http://schemas.microsoft.com/office/drawing/2014/main" id="{A80DA407-4E14-4DBB-A8CD-0CA3A3F4B203}"/>
              </a:ext>
            </a:extLst>
          </p:cNvPr>
          <p:cNvSpPr>
            <a:spLocks noChangeArrowheads="1"/>
          </p:cNvSpPr>
          <p:nvPr/>
        </p:nvSpPr>
        <p:spPr bwMode="auto">
          <a:xfrm>
            <a:off x="0" y="1236663"/>
            <a:ext cx="399573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Να αναγνωρίσουν κάποιο μοτίβο </a:t>
            </a:r>
            <a:r>
              <a:rPr lang="en-GB" altLang="el-GR" b="1">
                <a:solidFill>
                  <a:schemeClr val="bg1"/>
                </a:solidFill>
              </a:rPr>
              <a:t>(pattern)</a:t>
            </a:r>
            <a:endParaRPr lang="el-GR" altLang="el-GR">
              <a:solidFill>
                <a:schemeClr val="bg1"/>
              </a:solidFill>
            </a:endParaRPr>
          </a:p>
        </p:txBody>
      </p:sp>
      <p:pic>
        <p:nvPicPr>
          <p:cNvPr id="61444" name="Picture 9">
            <a:extLst>
              <a:ext uri="{FF2B5EF4-FFF2-40B4-BE49-F238E27FC236}">
                <a16:creationId xmlns:a16="http://schemas.microsoft.com/office/drawing/2014/main" id="{D6E55F39-D41E-4712-8014-DC5342A17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1916113"/>
            <a:ext cx="88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0">
            <a:extLst>
              <a:ext uri="{FF2B5EF4-FFF2-40B4-BE49-F238E27FC236}">
                <a16:creationId xmlns:a16="http://schemas.microsoft.com/office/drawing/2014/main" id="{8451E8FE-8B47-4720-9999-AE9A461F9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17">
            <a:extLst>
              <a:ext uri="{FF2B5EF4-FFF2-40B4-BE49-F238E27FC236}">
                <a16:creationId xmlns:a16="http://schemas.microsoft.com/office/drawing/2014/main" id="{242B915A-450B-411C-A74B-C891D089CBB9}"/>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a:t>
            </a:r>
            <a:endParaRPr lang="el-GR" altLang="el-GR" sz="3600" b="1"/>
          </a:p>
        </p:txBody>
      </p:sp>
      <p:sp>
        <p:nvSpPr>
          <p:cNvPr id="61447" name="Rectangle 18">
            <a:extLst>
              <a:ext uri="{FF2B5EF4-FFF2-40B4-BE49-F238E27FC236}">
                <a16:creationId xmlns:a16="http://schemas.microsoft.com/office/drawing/2014/main" id="{68824209-497A-47C7-BFF1-18E747E8D7EC}"/>
              </a:ext>
            </a:extLst>
          </p:cNvPr>
          <p:cNvSpPr>
            <a:spLocks noChangeArrowheads="1"/>
          </p:cNvSpPr>
          <p:nvPr/>
        </p:nvSpPr>
        <p:spPr bwMode="auto">
          <a:xfrm>
            <a:off x="3492500" y="0"/>
            <a:ext cx="568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p>
          <a:p>
            <a:pPr algn="ctr" eaLnBrk="1" hangingPunct="1">
              <a:spcBef>
                <a:spcPct val="0"/>
              </a:spcBef>
              <a:buFontTx/>
              <a:buNone/>
            </a:pPr>
            <a:r>
              <a:rPr lang="el-GR" altLang="el-GR" b="1"/>
              <a:t>να </a:t>
            </a:r>
            <a:r>
              <a:rPr lang="el-GR" altLang="el-GR" b="1">
                <a:solidFill>
                  <a:srgbClr val="FF0000"/>
                </a:solidFill>
              </a:rPr>
              <a:t>σκεφτούν </a:t>
            </a:r>
            <a:r>
              <a:rPr lang="el-GR" altLang="el-GR" b="1"/>
              <a:t>οι μαθητές</a:t>
            </a:r>
          </a:p>
        </p:txBody>
      </p:sp>
      <p:sp>
        <p:nvSpPr>
          <p:cNvPr id="61448" name="Rectangle 4">
            <a:extLst>
              <a:ext uri="{FF2B5EF4-FFF2-40B4-BE49-F238E27FC236}">
                <a16:creationId xmlns:a16="http://schemas.microsoft.com/office/drawing/2014/main" id="{1B0B1241-6253-4784-92DE-EE06D0333FA8}"/>
              </a:ext>
            </a:extLst>
          </p:cNvPr>
          <p:cNvSpPr>
            <a:spLocks noChangeArrowheads="1"/>
          </p:cNvSpPr>
          <p:nvPr/>
        </p:nvSpPr>
        <p:spPr bwMode="auto">
          <a:xfrm>
            <a:off x="247650" y="3357563"/>
            <a:ext cx="3532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solidFill>
                  <a:schemeClr val="bg1"/>
                </a:solidFill>
                <a:latin typeface="CFDin-Regular"/>
              </a:rPr>
              <a:t>Ποια είναι η λειτουργία του αλγόριθμου;</a:t>
            </a:r>
            <a:endParaRPr lang="el-GR" altLang="el-GR" sz="2800" b="1">
              <a:solidFill>
                <a:schemeClr val="bg1"/>
              </a:solidFill>
            </a:endParaRPr>
          </a:p>
        </p:txBody>
      </p:sp>
      <p:pic>
        <p:nvPicPr>
          <p:cNvPr id="61449" name="Picture 10">
            <a:extLst>
              <a:ext uri="{FF2B5EF4-FFF2-40B4-BE49-F238E27FC236}">
                <a16:creationId xmlns:a16="http://schemas.microsoft.com/office/drawing/2014/main" id="{A24F3346-0233-4569-8A61-559919012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1412875"/>
            <a:ext cx="237648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id="{A0B5A3E8-BEC2-4021-A93F-FFF71B18147C}"/>
              </a:ext>
            </a:extLst>
          </p:cNvPr>
          <p:cNvSpPr>
            <a:spLocks noChangeArrowheads="1"/>
          </p:cNvSpPr>
          <p:nvPr/>
        </p:nvSpPr>
        <p:spPr bwMode="auto">
          <a:xfrm>
            <a:off x="4643438" y="701675"/>
            <a:ext cx="43561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000" b="1"/>
              <a:t>Συχνά είναι σημαντικό για τους εκπαιδευόμε-νους να είναι ικανοί να αναπτύσσουν αλγορίθμους και προγράμματα, να  σχεδιάζουν βάσεις δεδομένων, να στήνουν ένα δίκτυο, ένα εργαστήριο, να υποστηρίζουν λει-τουργικά συστήματα κ.α..</a:t>
            </a:r>
          </a:p>
        </p:txBody>
      </p:sp>
      <p:pic>
        <p:nvPicPr>
          <p:cNvPr id="62467" name="Picture 3">
            <a:extLst>
              <a:ext uri="{FF2B5EF4-FFF2-40B4-BE49-F238E27FC236}">
                <a16:creationId xmlns:a16="http://schemas.microsoft.com/office/drawing/2014/main" id="{9B1C0528-CD4D-4379-BEDB-2C9B1943A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a:extLst>
              <a:ext uri="{FF2B5EF4-FFF2-40B4-BE49-F238E27FC236}">
                <a16:creationId xmlns:a16="http://schemas.microsoft.com/office/drawing/2014/main" id="{E2EDB8EB-77E2-49B1-9B7E-08A06D119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a:extLst>
              <a:ext uri="{FF2B5EF4-FFF2-40B4-BE49-F238E27FC236}">
                <a16:creationId xmlns:a16="http://schemas.microsoft.com/office/drawing/2014/main" id="{E0FF863B-18C7-4FB4-AB63-53B8594379E5}"/>
              </a:ext>
            </a:extLst>
          </p:cNvPr>
          <p:cNvSpPr>
            <a:spLocks noChangeArrowheads="1"/>
          </p:cNvSpPr>
          <p:nvPr/>
        </p:nvSpPr>
        <p:spPr bwMode="auto">
          <a:xfrm>
            <a:off x="-111125" y="115888"/>
            <a:ext cx="8532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t> </a:t>
            </a:r>
            <a:r>
              <a:rPr lang="el-GR" altLang="el-GR" b="1">
                <a:solidFill>
                  <a:schemeClr val="bg1"/>
                </a:solidFill>
              </a:rPr>
              <a:t>Δραστηριότητες για να</a:t>
            </a:r>
            <a:r>
              <a:rPr lang="el-GR" altLang="el-GR" b="1"/>
              <a:t> κάνουν πρακτική</a:t>
            </a:r>
          </a:p>
        </p:txBody>
      </p:sp>
      <p:sp>
        <p:nvSpPr>
          <p:cNvPr id="62470" name="Rectangle 9">
            <a:extLst>
              <a:ext uri="{FF2B5EF4-FFF2-40B4-BE49-F238E27FC236}">
                <a16:creationId xmlns:a16="http://schemas.microsoft.com/office/drawing/2014/main" id="{6DB1F8FF-B7B0-4571-A440-0BBA4E016064}"/>
              </a:ext>
            </a:extLst>
          </p:cNvPr>
          <p:cNvSpPr>
            <a:spLocks noChangeArrowheads="1"/>
          </p:cNvSpPr>
          <p:nvPr/>
        </p:nvSpPr>
        <p:spPr bwMode="auto">
          <a:xfrm>
            <a:off x="323850" y="1538288"/>
            <a:ext cx="39608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solidFill>
                  <a:schemeClr val="bg1"/>
                </a:solidFill>
              </a:rPr>
              <a:t>Ασκήσεις  &amp; </a:t>
            </a:r>
          </a:p>
          <a:p>
            <a:pPr algn="ctr" eaLnBrk="1" hangingPunct="1">
              <a:spcBef>
                <a:spcPct val="0"/>
              </a:spcBef>
              <a:buFontTx/>
              <a:buNone/>
            </a:pPr>
            <a:r>
              <a:rPr lang="el-GR" altLang="el-GR" sz="2800" b="1">
                <a:solidFill>
                  <a:schemeClr val="bg1"/>
                </a:solidFill>
              </a:rPr>
              <a:t>Επίλυση προβλήματος</a:t>
            </a:r>
            <a:endParaRPr lang="el-GR" altLang="el-GR" sz="2800">
              <a:solidFill>
                <a:schemeClr val="bg1"/>
              </a:solidFill>
            </a:endParaRPr>
          </a:p>
        </p:txBody>
      </p:sp>
      <p:sp>
        <p:nvSpPr>
          <p:cNvPr id="62471" name="Rectangle 7">
            <a:extLst>
              <a:ext uri="{FF2B5EF4-FFF2-40B4-BE49-F238E27FC236}">
                <a16:creationId xmlns:a16="http://schemas.microsoft.com/office/drawing/2014/main" id="{3DCBE73F-F484-4D62-B71D-672CE38C9848}"/>
              </a:ext>
            </a:extLst>
          </p:cNvPr>
          <p:cNvSpPr>
            <a:spLocks noChangeArrowheads="1"/>
          </p:cNvSpPr>
          <p:nvPr/>
        </p:nvSpPr>
        <p:spPr bwMode="auto">
          <a:xfrm>
            <a:off x="79375" y="2984500"/>
            <a:ext cx="44211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Η επίλυση προβλήματος είναι υψηλού επιπέδου τεχνική που απαιτεί αναλυτική και συνθετική σκέψη. Μπορεί να καλύπτει όλα τα επίπεδα της ταξινομίας του </a:t>
            </a:r>
            <a:r>
              <a:rPr lang="en-US" altLang="el-GR" sz="2800" b="1">
                <a:solidFill>
                  <a:schemeClr val="bg1"/>
                </a:solidFill>
              </a:rPr>
              <a:t>Bloom.</a:t>
            </a:r>
            <a:endParaRPr lang="el-GR" altLang="el-GR" sz="2800" b="1">
              <a:solidFill>
                <a:schemeClr val="bg1"/>
              </a:solidFill>
            </a:endParaRPr>
          </a:p>
        </p:txBody>
      </p:sp>
    </p:spTree>
    <p:custDataLst>
      <p:tags r:id="rId1"/>
    </p:custData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BDDCE07E-9DB7-40E6-B18B-3463C18F3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a:extLst>
              <a:ext uri="{FF2B5EF4-FFF2-40B4-BE49-F238E27FC236}">
                <a16:creationId xmlns:a16="http://schemas.microsoft.com/office/drawing/2014/main" id="{64EA7C77-1375-4D30-B3F8-3C1AA69A3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6">
            <a:extLst>
              <a:ext uri="{FF2B5EF4-FFF2-40B4-BE49-F238E27FC236}">
                <a16:creationId xmlns:a16="http://schemas.microsoft.com/office/drawing/2014/main" id="{A07C8AB5-EF27-4AC2-A576-46FD183057EA}"/>
              </a:ext>
            </a:extLst>
          </p:cNvPr>
          <p:cNvSpPr>
            <a:spLocks noChangeArrowheads="1"/>
          </p:cNvSpPr>
          <p:nvPr/>
        </p:nvSpPr>
        <p:spPr bwMode="auto">
          <a:xfrm>
            <a:off x="4105275" y="1360488"/>
            <a:ext cx="49672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Περιβάλλοντα συγγραφής προγραμμάτων και αλγορίθμων ή/και </a:t>
            </a:r>
            <a:r>
              <a:rPr lang="en-US" altLang="el-GR" sz="2800" b="1"/>
              <a:t>debuggers</a:t>
            </a:r>
            <a:endParaRPr lang="el-GR" altLang="el-GR" sz="2800" b="1"/>
          </a:p>
        </p:txBody>
      </p:sp>
      <p:sp>
        <p:nvSpPr>
          <p:cNvPr id="63493" name="Rectangle 7">
            <a:extLst>
              <a:ext uri="{FF2B5EF4-FFF2-40B4-BE49-F238E27FC236}">
                <a16:creationId xmlns:a16="http://schemas.microsoft.com/office/drawing/2014/main" id="{118D93A0-E239-4584-BFC7-E0886A4F9EFD}"/>
              </a:ext>
            </a:extLst>
          </p:cNvPr>
          <p:cNvSpPr>
            <a:spLocks noChangeArrowheads="1"/>
          </p:cNvSpPr>
          <p:nvPr/>
        </p:nvSpPr>
        <p:spPr bwMode="auto">
          <a:xfrm>
            <a:off x="0" y="1360488"/>
            <a:ext cx="41767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a:t>
            </a:r>
            <a:r>
              <a:rPr lang="en-US" altLang="el-GR" sz="2800" b="1">
                <a:solidFill>
                  <a:schemeClr val="bg1"/>
                </a:solidFill>
              </a:rPr>
              <a:t> </a:t>
            </a:r>
            <a:r>
              <a:rPr lang="el-GR" altLang="el-GR" sz="2800" b="1">
                <a:solidFill>
                  <a:schemeClr val="bg1"/>
                </a:solidFill>
              </a:rPr>
              <a:t>και να ελέγχουν αλγορίθμους</a:t>
            </a:r>
          </a:p>
        </p:txBody>
      </p:sp>
      <p:sp>
        <p:nvSpPr>
          <p:cNvPr id="63494" name="Rectangle 8">
            <a:extLst>
              <a:ext uri="{FF2B5EF4-FFF2-40B4-BE49-F238E27FC236}">
                <a16:creationId xmlns:a16="http://schemas.microsoft.com/office/drawing/2014/main" id="{C8782165-93BC-4CA8-83E3-ECF0030C08B9}"/>
              </a:ext>
            </a:extLst>
          </p:cNvPr>
          <p:cNvSpPr>
            <a:spLocks noChangeArrowheads="1"/>
          </p:cNvSpPr>
          <p:nvPr/>
        </p:nvSpPr>
        <p:spPr bwMode="auto">
          <a:xfrm>
            <a:off x="4105275" y="2692400"/>
            <a:ext cx="4743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Εικονικά ή πραγματικά εργαστήρια με κατάλληλο ΛΣ ή δικτύωση</a:t>
            </a:r>
          </a:p>
        </p:txBody>
      </p:sp>
      <p:sp>
        <p:nvSpPr>
          <p:cNvPr id="63495" name="Rectangle 9">
            <a:extLst>
              <a:ext uri="{FF2B5EF4-FFF2-40B4-BE49-F238E27FC236}">
                <a16:creationId xmlns:a16="http://schemas.microsoft.com/office/drawing/2014/main" id="{469A07F7-3CBB-445D-B068-4727BBD06C9C}"/>
              </a:ext>
            </a:extLst>
          </p:cNvPr>
          <p:cNvSpPr>
            <a:spLocks noChangeArrowheads="1"/>
          </p:cNvSpPr>
          <p:nvPr/>
        </p:nvSpPr>
        <p:spPr bwMode="auto">
          <a:xfrm>
            <a:off x="0" y="2692400"/>
            <a:ext cx="4176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κάνουν εξάσκηση</a:t>
            </a:r>
          </a:p>
        </p:txBody>
      </p:sp>
      <p:grpSp>
        <p:nvGrpSpPr>
          <p:cNvPr id="63496" name="Group 10">
            <a:extLst>
              <a:ext uri="{FF2B5EF4-FFF2-40B4-BE49-F238E27FC236}">
                <a16:creationId xmlns:a16="http://schemas.microsoft.com/office/drawing/2014/main" id="{1A146C7E-7C59-457F-9087-3BC4DC1635CB}"/>
              </a:ext>
            </a:extLst>
          </p:cNvPr>
          <p:cNvGrpSpPr>
            <a:grpSpLocks/>
          </p:cNvGrpSpPr>
          <p:nvPr/>
        </p:nvGrpSpPr>
        <p:grpSpPr bwMode="auto">
          <a:xfrm>
            <a:off x="-19050" y="2727325"/>
            <a:ext cx="9144000" cy="0"/>
            <a:chOff x="0" y="1298"/>
            <a:chExt cx="5760" cy="0"/>
          </a:xfrm>
        </p:grpSpPr>
        <p:sp>
          <p:nvSpPr>
            <p:cNvPr id="63504" name="Line 11">
              <a:extLst>
                <a:ext uri="{FF2B5EF4-FFF2-40B4-BE49-F238E27FC236}">
                  <a16:creationId xmlns:a16="http://schemas.microsoft.com/office/drawing/2014/main" id="{2755DD40-1708-473C-AB30-BD41B26C0E4D}"/>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3505" name="Line 12">
              <a:extLst>
                <a:ext uri="{FF2B5EF4-FFF2-40B4-BE49-F238E27FC236}">
                  <a16:creationId xmlns:a16="http://schemas.microsoft.com/office/drawing/2014/main" id="{370AEA19-79DC-495D-87BD-4AD9CA330294}"/>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63497" name="Group 13">
            <a:extLst>
              <a:ext uri="{FF2B5EF4-FFF2-40B4-BE49-F238E27FC236}">
                <a16:creationId xmlns:a16="http://schemas.microsoft.com/office/drawing/2014/main" id="{DB22844B-EF6A-458B-8EE5-AD17B25DC3E4}"/>
              </a:ext>
            </a:extLst>
          </p:cNvPr>
          <p:cNvGrpSpPr>
            <a:grpSpLocks/>
          </p:cNvGrpSpPr>
          <p:nvPr/>
        </p:nvGrpSpPr>
        <p:grpSpPr bwMode="auto">
          <a:xfrm>
            <a:off x="0" y="4013200"/>
            <a:ext cx="9144000" cy="0"/>
            <a:chOff x="0" y="1298"/>
            <a:chExt cx="5760" cy="0"/>
          </a:xfrm>
        </p:grpSpPr>
        <p:sp>
          <p:nvSpPr>
            <p:cNvPr id="63502" name="Line 14">
              <a:extLst>
                <a:ext uri="{FF2B5EF4-FFF2-40B4-BE49-F238E27FC236}">
                  <a16:creationId xmlns:a16="http://schemas.microsoft.com/office/drawing/2014/main" id="{A14F6C7D-FBFA-4E50-A60C-74FD1FBA31A6}"/>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3503" name="Line 15">
              <a:extLst>
                <a:ext uri="{FF2B5EF4-FFF2-40B4-BE49-F238E27FC236}">
                  <a16:creationId xmlns:a16="http://schemas.microsoft.com/office/drawing/2014/main" id="{72A7774A-EFFC-4DA5-9AD9-2E0D88217CFB}"/>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63498" name="Text Box 17">
            <a:extLst>
              <a:ext uri="{FF2B5EF4-FFF2-40B4-BE49-F238E27FC236}">
                <a16:creationId xmlns:a16="http://schemas.microsoft.com/office/drawing/2014/main" id="{F8BF3422-D908-4511-9A9E-17A6095EB2C6}"/>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 </a:t>
            </a:r>
            <a:r>
              <a:rPr lang="en-GB" altLang="el-GR" sz="3600" b="1"/>
              <a:t>(II)</a:t>
            </a:r>
            <a:endParaRPr lang="el-GR" altLang="el-GR" sz="3600" b="1"/>
          </a:p>
        </p:txBody>
      </p:sp>
      <p:sp>
        <p:nvSpPr>
          <p:cNvPr id="63499" name="Rectangle 19">
            <a:extLst>
              <a:ext uri="{FF2B5EF4-FFF2-40B4-BE49-F238E27FC236}">
                <a16:creationId xmlns:a16="http://schemas.microsoft.com/office/drawing/2014/main" id="{56B88CAF-C342-4662-95B1-E3EBDC6DF952}"/>
              </a:ext>
            </a:extLst>
          </p:cNvPr>
          <p:cNvSpPr>
            <a:spLocks noChangeArrowheads="1"/>
          </p:cNvSpPr>
          <p:nvPr/>
        </p:nvSpPr>
        <p:spPr bwMode="auto">
          <a:xfrm>
            <a:off x="4105275" y="4060825"/>
            <a:ext cx="47434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Εικονικό χειραπτικό υλικό</a:t>
            </a:r>
            <a:r>
              <a:rPr lang="en-US" altLang="el-GR" sz="2800" b="1"/>
              <a:t>,</a:t>
            </a:r>
            <a:r>
              <a:rPr lang="el-GR" altLang="el-GR" sz="2800" b="1"/>
              <a:t> παζλ στο διαδίκτυο</a:t>
            </a:r>
            <a:r>
              <a:rPr lang="en-US" altLang="el-GR" sz="2800" b="1"/>
              <a:t>, </a:t>
            </a:r>
            <a:r>
              <a:rPr lang="el-GR" altLang="el-GR" sz="2800" b="1"/>
              <a:t>Παιχνίδια εξάσκησης,</a:t>
            </a:r>
          </a:p>
          <a:p>
            <a:pPr eaLnBrk="1" hangingPunct="1">
              <a:spcBef>
                <a:spcPct val="0"/>
              </a:spcBef>
              <a:buFontTx/>
              <a:buNone/>
            </a:pPr>
            <a:r>
              <a:rPr lang="el-GR" altLang="el-GR" sz="2800" b="1"/>
              <a:t>Αλγόριθμοι</a:t>
            </a:r>
          </a:p>
        </p:txBody>
      </p:sp>
      <p:sp>
        <p:nvSpPr>
          <p:cNvPr id="63500" name="Rectangle 20">
            <a:extLst>
              <a:ext uri="{FF2B5EF4-FFF2-40B4-BE49-F238E27FC236}">
                <a16:creationId xmlns:a16="http://schemas.microsoft.com/office/drawing/2014/main" id="{B4C4CFF5-E084-49F2-B8B5-1266F4C4D01E}"/>
              </a:ext>
            </a:extLst>
          </p:cNvPr>
          <p:cNvSpPr>
            <a:spLocks noChangeArrowheads="1"/>
          </p:cNvSpPr>
          <p:nvPr/>
        </p:nvSpPr>
        <p:spPr bwMode="auto">
          <a:xfrm>
            <a:off x="0" y="4060825"/>
            <a:ext cx="41767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φτιάξουν ένα αλγοριθμικό ή μη παζλ</a:t>
            </a:r>
          </a:p>
        </p:txBody>
      </p:sp>
      <p:sp>
        <p:nvSpPr>
          <p:cNvPr id="63501" name="Rectangle 18">
            <a:extLst>
              <a:ext uri="{FF2B5EF4-FFF2-40B4-BE49-F238E27FC236}">
                <a16:creationId xmlns:a16="http://schemas.microsoft.com/office/drawing/2014/main" id="{CF67C8AF-5E9C-43CC-A06B-B0857F3D824C}"/>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κάνουν </a:t>
            </a:r>
            <a:r>
              <a:rPr lang="el-GR" altLang="el-GR" b="1">
                <a:solidFill>
                  <a:srgbClr val="FF0000"/>
                </a:solidFill>
              </a:rPr>
              <a:t>πρακτική</a:t>
            </a:r>
            <a:r>
              <a:rPr lang="el-GR" altLang="el-GR" b="1"/>
              <a:t> οι μαθητές</a:t>
            </a: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D56ABE67-170B-4512-A71A-44CCB406A86A}"/>
              </a:ext>
            </a:extLst>
          </p:cNvPr>
          <p:cNvSpPr>
            <a:spLocks noChangeArrowheads="1"/>
          </p:cNvSpPr>
          <p:nvPr/>
        </p:nvSpPr>
        <p:spPr bwMode="auto">
          <a:xfrm>
            <a:off x="4086225" y="1333500"/>
            <a:ext cx="5003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t>Εργαλεία</a:t>
            </a:r>
          </a:p>
          <a:p>
            <a:pPr eaLnBrk="1" hangingPunct="1">
              <a:spcBef>
                <a:spcPct val="0"/>
              </a:spcBef>
              <a:buFontTx/>
              <a:buNone/>
            </a:pPr>
            <a:endParaRPr lang="el-GR" altLang="el-GR" b="1"/>
          </a:p>
          <a:p>
            <a:pPr eaLnBrk="1" hangingPunct="1">
              <a:spcBef>
                <a:spcPct val="0"/>
              </a:spcBef>
              <a:buFontTx/>
              <a:buNone/>
            </a:pPr>
            <a:r>
              <a:rPr lang="el-GR" altLang="el-GR" b="1"/>
              <a:t>υποστηρικτικό υλικό, online δικτυακοί τόποι με βοηθητικό υλικό, εκπαιδευτικό λογισμικό</a:t>
            </a:r>
          </a:p>
        </p:txBody>
      </p:sp>
      <p:pic>
        <p:nvPicPr>
          <p:cNvPr id="64515" name="Picture 5">
            <a:extLst>
              <a:ext uri="{FF2B5EF4-FFF2-40B4-BE49-F238E27FC236}">
                <a16:creationId xmlns:a16="http://schemas.microsoft.com/office/drawing/2014/main" id="{12484B34-DE4B-47E1-908C-1BF1590F9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9">
            <a:extLst>
              <a:ext uri="{FF2B5EF4-FFF2-40B4-BE49-F238E27FC236}">
                <a16:creationId xmlns:a16="http://schemas.microsoft.com/office/drawing/2014/main" id="{ED65FEA6-25E3-46BC-BEF7-7E0F9AC96F3D}"/>
              </a:ext>
            </a:extLst>
          </p:cNvPr>
          <p:cNvSpPr>
            <a:spLocks noChangeArrowheads="1"/>
          </p:cNvSpPr>
          <p:nvPr/>
        </p:nvSpPr>
        <p:spPr bwMode="auto">
          <a:xfrm>
            <a:off x="49213" y="1333500"/>
            <a:ext cx="3851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κάνουν εξάσκηση</a:t>
            </a:r>
          </a:p>
        </p:txBody>
      </p:sp>
      <p:pic>
        <p:nvPicPr>
          <p:cNvPr id="64517" name="Picture 7">
            <a:extLst>
              <a:ext uri="{FF2B5EF4-FFF2-40B4-BE49-F238E27FC236}">
                <a16:creationId xmlns:a16="http://schemas.microsoft.com/office/drawing/2014/main" id="{C7E16F90-E80A-4F70-98CE-8F3360CDD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17">
            <a:extLst>
              <a:ext uri="{FF2B5EF4-FFF2-40B4-BE49-F238E27FC236}">
                <a16:creationId xmlns:a16="http://schemas.microsoft.com/office/drawing/2014/main" id="{47FCC245-2DC9-441E-A041-A9EFEAA16A82}"/>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 </a:t>
            </a:r>
            <a:r>
              <a:rPr lang="en-GB" altLang="el-GR" sz="3600" b="1"/>
              <a:t>(II)</a:t>
            </a:r>
            <a:endParaRPr lang="el-GR" altLang="el-GR" sz="3600" b="1"/>
          </a:p>
        </p:txBody>
      </p:sp>
      <p:sp>
        <p:nvSpPr>
          <p:cNvPr id="64519" name="Rectangle 18">
            <a:extLst>
              <a:ext uri="{FF2B5EF4-FFF2-40B4-BE49-F238E27FC236}">
                <a16:creationId xmlns:a16="http://schemas.microsoft.com/office/drawing/2014/main" id="{C73E8294-87C6-4A40-94AC-3194E7C92E35}"/>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κάνουν </a:t>
            </a:r>
            <a:r>
              <a:rPr lang="el-GR" altLang="el-GR" b="1">
                <a:solidFill>
                  <a:srgbClr val="FF0000"/>
                </a:solidFill>
              </a:rPr>
              <a:t>πρακτική</a:t>
            </a:r>
            <a:r>
              <a:rPr lang="el-GR" altLang="el-GR" b="1"/>
              <a:t> οι μαθητές</a:t>
            </a:r>
          </a:p>
        </p:txBody>
      </p:sp>
    </p:spTree>
    <p:custDataLst>
      <p:tags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FCDA7A9D-2D08-478D-A35E-9E4573792E0D}"/>
              </a:ext>
            </a:extLst>
          </p:cNvPr>
          <p:cNvSpPr>
            <a:spLocks noChangeArrowheads="1"/>
          </p:cNvSpPr>
          <p:nvPr/>
        </p:nvSpPr>
        <p:spPr bwMode="auto">
          <a:xfrm>
            <a:off x="4140200" y="1335088"/>
            <a:ext cx="496728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Ένα μέλος της ομάδας υποδύεται τον πωλητή υπολογιστών, δύο άλλα μέλη αντίστοιχους πελάτες που προσπαθούν να επιλύσουν απορίες πριν πεισθούν να αγοράσουν, ενώ οι υπόλοιποι παρατηρούν και καταγράφουν.</a:t>
            </a:r>
          </a:p>
          <a:p>
            <a:pPr eaLnBrk="1" hangingPunct="1">
              <a:spcBef>
                <a:spcPct val="0"/>
              </a:spcBef>
              <a:buFontTx/>
              <a:buNone/>
            </a:pPr>
            <a:r>
              <a:rPr lang="el-GR" altLang="el-GR" sz="2800" b="1"/>
              <a:t>Ακολουθεί συζήτηση, εξαγωγή συμπερασμάτων και καταγραφή.</a:t>
            </a:r>
          </a:p>
        </p:txBody>
      </p:sp>
      <p:pic>
        <p:nvPicPr>
          <p:cNvPr id="65539" name="Picture 5">
            <a:extLst>
              <a:ext uri="{FF2B5EF4-FFF2-40B4-BE49-F238E27FC236}">
                <a16:creationId xmlns:a16="http://schemas.microsoft.com/office/drawing/2014/main" id="{7DC3D6A5-A05D-4FE6-B60C-DB5743E0E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9">
            <a:extLst>
              <a:ext uri="{FF2B5EF4-FFF2-40B4-BE49-F238E27FC236}">
                <a16:creationId xmlns:a16="http://schemas.microsoft.com/office/drawing/2014/main" id="{EA61535E-6A28-4511-8641-4ACF0868A27F}"/>
              </a:ext>
            </a:extLst>
          </p:cNvPr>
          <p:cNvSpPr>
            <a:spLocks noChangeArrowheads="1"/>
          </p:cNvSpPr>
          <p:nvPr/>
        </p:nvSpPr>
        <p:spPr bwMode="auto">
          <a:xfrm>
            <a:off x="49213" y="1320800"/>
            <a:ext cx="38512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κάνουν εξάσκηση (παιχνίδι ρόλων)</a:t>
            </a:r>
          </a:p>
        </p:txBody>
      </p:sp>
      <p:pic>
        <p:nvPicPr>
          <p:cNvPr id="65541" name="Picture 7">
            <a:extLst>
              <a:ext uri="{FF2B5EF4-FFF2-40B4-BE49-F238E27FC236}">
                <a16:creationId xmlns:a16="http://schemas.microsoft.com/office/drawing/2014/main" id="{172FBFBB-D4AD-4993-832C-21EE117B2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17">
            <a:extLst>
              <a:ext uri="{FF2B5EF4-FFF2-40B4-BE49-F238E27FC236}">
                <a16:creationId xmlns:a16="http://schemas.microsoft.com/office/drawing/2014/main" id="{0E37D976-AE3B-4657-8C23-BF261C503402}"/>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 </a:t>
            </a:r>
            <a:r>
              <a:rPr lang="en-GB" altLang="el-GR" sz="3600" b="1"/>
              <a:t>(II)</a:t>
            </a:r>
            <a:endParaRPr lang="el-GR" altLang="el-GR" sz="3600" b="1"/>
          </a:p>
        </p:txBody>
      </p:sp>
      <p:sp>
        <p:nvSpPr>
          <p:cNvPr id="65543" name="Rectangle 18">
            <a:extLst>
              <a:ext uri="{FF2B5EF4-FFF2-40B4-BE49-F238E27FC236}">
                <a16:creationId xmlns:a16="http://schemas.microsoft.com/office/drawing/2014/main" id="{9DE2C5E5-EBB2-4963-BA85-9D73938BADFA}"/>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κάνουν </a:t>
            </a:r>
            <a:r>
              <a:rPr lang="el-GR" altLang="el-GR" b="1">
                <a:solidFill>
                  <a:srgbClr val="FF0000"/>
                </a:solidFill>
              </a:rPr>
              <a:t>πρακτική</a:t>
            </a:r>
            <a:r>
              <a:rPr lang="el-GR" altLang="el-GR" b="1"/>
              <a:t> οι μαθητές</a:t>
            </a:r>
          </a:p>
        </p:txBody>
      </p:sp>
      <p:sp>
        <p:nvSpPr>
          <p:cNvPr id="65544" name="Rectangle 7">
            <a:extLst>
              <a:ext uri="{FF2B5EF4-FFF2-40B4-BE49-F238E27FC236}">
                <a16:creationId xmlns:a16="http://schemas.microsoft.com/office/drawing/2014/main" id="{4B723769-1E73-44FA-83F6-5F627FEF65A7}"/>
              </a:ext>
            </a:extLst>
          </p:cNvPr>
          <p:cNvSpPr>
            <a:spLocks noChangeArrowheads="1"/>
          </p:cNvSpPr>
          <p:nvPr/>
        </p:nvSpPr>
        <p:spPr bwMode="auto">
          <a:xfrm>
            <a:off x="71438" y="2781300"/>
            <a:ext cx="3924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Προσπαθούμε να προσομοιώσουμε ανθρώπινους ρόλους. Στόχος η εμβάθυνση σε καταστάσεις και η εξάσκηση στην αντιμετώπιση απρόβλεπτων καταστάσεων</a:t>
            </a: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a:extLst>
              <a:ext uri="{FF2B5EF4-FFF2-40B4-BE49-F238E27FC236}">
                <a16:creationId xmlns:a16="http://schemas.microsoft.com/office/drawing/2014/main" id="{D4FBE48D-6C74-4CF7-909C-BCC6ADB9B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9">
            <a:extLst>
              <a:ext uri="{FF2B5EF4-FFF2-40B4-BE49-F238E27FC236}">
                <a16:creationId xmlns:a16="http://schemas.microsoft.com/office/drawing/2014/main" id="{97075DD0-E775-4F78-9D60-1CBF8C6505D0}"/>
              </a:ext>
            </a:extLst>
          </p:cNvPr>
          <p:cNvSpPr>
            <a:spLocks noChangeArrowheads="1"/>
          </p:cNvSpPr>
          <p:nvPr/>
        </p:nvSpPr>
        <p:spPr bwMode="auto">
          <a:xfrm>
            <a:off x="38100" y="1249363"/>
            <a:ext cx="39957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φτιάξουν ένα αλγοριθμικό ή μη παζλ</a:t>
            </a:r>
          </a:p>
        </p:txBody>
      </p:sp>
      <p:pic>
        <p:nvPicPr>
          <p:cNvPr id="66564" name="Picture 7">
            <a:extLst>
              <a:ext uri="{FF2B5EF4-FFF2-40B4-BE49-F238E27FC236}">
                <a16:creationId xmlns:a16="http://schemas.microsoft.com/office/drawing/2014/main" id="{A947B727-66CB-4CE9-A3AC-B2BEF01D1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17">
            <a:extLst>
              <a:ext uri="{FF2B5EF4-FFF2-40B4-BE49-F238E27FC236}">
                <a16:creationId xmlns:a16="http://schemas.microsoft.com/office/drawing/2014/main" id="{F97126D6-CE97-43C1-8D92-05E424D157BD}"/>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 </a:t>
            </a:r>
            <a:r>
              <a:rPr lang="en-GB" altLang="el-GR" sz="3600" b="1"/>
              <a:t>(II)</a:t>
            </a:r>
            <a:endParaRPr lang="el-GR" altLang="el-GR" sz="3600" b="1"/>
          </a:p>
        </p:txBody>
      </p:sp>
      <p:sp>
        <p:nvSpPr>
          <p:cNvPr id="66566" name="Rectangle 18">
            <a:extLst>
              <a:ext uri="{FF2B5EF4-FFF2-40B4-BE49-F238E27FC236}">
                <a16:creationId xmlns:a16="http://schemas.microsoft.com/office/drawing/2014/main" id="{EDFA929A-A60D-49AC-B176-5A6616AA1009}"/>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κάνουν </a:t>
            </a:r>
            <a:r>
              <a:rPr lang="el-GR" altLang="el-GR" b="1">
                <a:solidFill>
                  <a:srgbClr val="FF0000"/>
                </a:solidFill>
              </a:rPr>
              <a:t>πρακτική</a:t>
            </a:r>
            <a:r>
              <a:rPr lang="el-GR" altLang="el-GR" b="1"/>
              <a:t> οι μαθητές</a:t>
            </a: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8CE159BB-BD4E-4423-A160-13D048BB1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115888"/>
            <a:ext cx="9072563"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CA6E3787-8462-4BFB-B138-60601748D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57150"/>
            <a:ext cx="90725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1">
            <a:hlinkClick r:id="rId4"/>
            <a:extLst>
              <a:ext uri="{FF2B5EF4-FFF2-40B4-BE49-F238E27FC236}">
                <a16:creationId xmlns:a16="http://schemas.microsoft.com/office/drawing/2014/main" id="{C7118ECE-A3BC-4A91-AC8A-413A04D9F7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3716338"/>
            <a:ext cx="90725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Ορθογώνιο 1">
            <a:extLst>
              <a:ext uri="{FF2B5EF4-FFF2-40B4-BE49-F238E27FC236}">
                <a16:creationId xmlns:a16="http://schemas.microsoft.com/office/drawing/2014/main" id="{FE77452B-C4B2-4EA6-B9BC-721AE9CC26AF}"/>
              </a:ext>
            </a:extLst>
          </p:cNvPr>
          <p:cNvSpPr>
            <a:spLocks noChangeArrowheads="1"/>
          </p:cNvSpPr>
          <p:nvPr/>
        </p:nvSpPr>
        <p:spPr bwMode="auto">
          <a:xfrm>
            <a:off x="36513" y="2413000"/>
            <a:ext cx="9070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b="1">
                <a:hlinkClick r:id="rId4"/>
              </a:rPr>
              <a:t>Πρόβλημα με τις 8 Βασίλισσες</a:t>
            </a:r>
            <a:endParaRPr lang="en-US" altLang="el-GR" b="1"/>
          </a:p>
          <a:p>
            <a:pPr algn="ctr" eaLnBrk="1" hangingPunct="1"/>
            <a:endParaRPr lang="el-GR" altLang="el-GR" b="1"/>
          </a:p>
          <a:p>
            <a:pPr algn="just" eaLnBrk="1" hangingPunct="1"/>
            <a:r>
              <a:rPr lang="el-GR" altLang="el-GR"/>
              <a:t>Να τοποθετήσετε 8 Βασίλισσες σε μια πραγματική σκακιέρα 8</a:t>
            </a:r>
            <a:r>
              <a:rPr lang="en-US" altLang="el-GR"/>
              <a:t>x</a:t>
            </a:r>
            <a:r>
              <a:rPr lang="el-GR" altLang="el-GR"/>
              <a:t>8, με τέτοιο τρόπο, ώστε καμία Βασίλισσα να μην απειλείται από κάποια άλλη</a:t>
            </a:r>
            <a:r>
              <a:rPr lang="en-US" altLang="el-GR"/>
              <a:t>.</a:t>
            </a:r>
            <a:endParaRPr lang="el-GR" altLang="el-G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6CA0D65C-2BA3-45E4-A319-DBD92BF0D757}"/>
              </a:ext>
            </a:extLst>
          </p:cNvPr>
          <p:cNvSpPr>
            <a:spLocks noChangeArrowheads="1"/>
          </p:cNvSpPr>
          <p:nvPr/>
        </p:nvSpPr>
        <p:spPr bwMode="auto">
          <a:xfrm>
            <a:off x="4643438" y="765175"/>
            <a:ext cx="43561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Στην Επιστήμη των Η/Υ, ορισμένες έννοιες και σχέσεις μπορεί να είναι αφαιρετικές ή να αποτε-λούν μυστήριο για τους μαθητές. </a:t>
            </a:r>
          </a:p>
          <a:p>
            <a:pPr eaLnBrk="1" hangingPunct="1">
              <a:spcBef>
                <a:spcPct val="0"/>
              </a:spcBef>
              <a:buFontTx/>
              <a:buNone/>
            </a:pPr>
            <a:r>
              <a:rPr lang="el-GR" altLang="el-GR" sz="2800" b="1"/>
              <a:t>Συχνά οι μαθητές χρειάζεται να αφιερώ-σουν κάποιο χρόνο ώστε να εξάγουν συμπεράσματα και να εξηγήσουν αυτές τις σχέσεις.</a:t>
            </a:r>
          </a:p>
        </p:txBody>
      </p:sp>
      <p:pic>
        <p:nvPicPr>
          <p:cNvPr id="69635" name="Picture 3">
            <a:extLst>
              <a:ext uri="{FF2B5EF4-FFF2-40B4-BE49-F238E27FC236}">
                <a16:creationId xmlns:a16="http://schemas.microsoft.com/office/drawing/2014/main" id="{E9D47408-4613-42AA-9B92-0EC69F913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a:extLst>
              <a:ext uri="{FF2B5EF4-FFF2-40B4-BE49-F238E27FC236}">
                <a16:creationId xmlns:a16="http://schemas.microsoft.com/office/drawing/2014/main" id="{5E137759-448B-40CA-8C34-1DA44BDDC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a:extLst>
              <a:ext uri="{FF2B5EF4-FFF2-40B4-BE49-F238E27FC236}">
                <a16:creationId xmlns:a16="http://schemas.microsoft.com/office/drawing/2014/main" id="{F460D42B-2B3C-4F8B-A13D-B892512A93C9}"/>
              </a:ext>
            </a:extLst>
          </p:cNvPr>
          <p:cNvSpPr>
            <a:spLocks noChangeArrowheads="1"/>
          </p:cNvSpPr>
          <p:nvPr/>
        </p:nvSpPr>
        <p:spPr bwMode="auto">
          <a:xfrm>
            <a:off x="34925" y="115888"/>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 </a:t>
            </a:r>
            <a:r>
              <a:rPr lang="el-GR" altLang="el-GR" b="1"/>
              <a:t>ερμηνεύσουν</a:t>
            </a:r>
          </a:p>
        </p:txBody>
      </p:sp>
    </p:spTree>
    <p:custDataLst>
      <p:tags r:id="rId1"/>
    </p:custData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D82E01ED-11CC-471F-B77A-189A7EB8F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8763"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3">
            <a:extLst>
              <a:ext uri="{FF2B5EF4-FFF2-40B4-BE49-F238E27FC236}">
                <a16:creationId xmlns:a16="http://schemas.microsoft.com/office/drawing/2014/main" id="{939E624D-67C0-43DC-B6D9-AB477E17D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6">
            <a:extLst>
              <a:ext uri="{FF2B5EF4-FFF2-40B4-BE49-F238E27FC236}">
                <a16:creationId xmlns:a16="http://schemas.microsoft.com/office/drawing/2014/main" id="{D6D0CF42-E58D-4DE5-B31C-7EE13937ED39}"/>
              </a:ext>
            </a:extLst>
          </p:cNvPr>
          <p:cNvSpPr>
            <a:spLocks noChangeArrowheads="1"/>
          </p:cNvSpPr>
          <p:nvPr/>
        </p:nvSpPr>
        <p:spPr bwMode="auto">
          <a:xfrm>
            <a:off x="4086225" y="1236663"/>
            <a:ext cx="500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Λογισμικά που υποστηρίζουν τη διερεύνηση/προσομοίωση εφαρμοσμένων/θεωρητικών τομέων της επιστήμης </a:t>
            </a:r>
          </a:p>
        </p:txBody>
      </p:sp>
      <p:sp>
        <p:nvSpPr>
          <p:cNvPr id="70661" name="Rectangle 7">
            <a:extLst>
              <a:ext uri="{FF2B5EF4-FFF2-40B4-BE49-F238E27FC236}">
                <a16:creationId xmlns:a16="http://schemas.microsoft.com/office/drawing/2014/main" id="{2FE3831B-723D-4C80-9922-0655DD026F0D}"/>
              </a:ext>
            </a:extLst>
          </p:cNvPr>
          <p:cNvSpPr>
            <a:spLocks noChangeArrowheads="1"/>
          </p:cNvSpPr>
          <p:nvPr/>
        </p:nvSpPr>
        <p:spPr bwMode="auto">
          <a:xfrm>
            <a:off x="34925" y="1220788"/>
            <a:ext cx="417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κάνουν εικασίες</a:t>
            </a:r>
          </a:p>
        </p:txBody>
      </p:sp>
      <p:sp>
        <p:nvSpPr>
          <p:cNvPr id="70662" name="Rectangle 8">
            <a:extLst>
              <a:ext uri="{FF2B5EF4-FFF2-40B4-BE49-F238E27FC236}">
                <a16:creationId xmlns:a16="http://schemas.microsoft.com/office/drawing/2014/main" id="{2678ED1C-CC93-4706-8067-AA205F3E437F}"/>
              </a:ext>
            </a:extLst>
          </p:cNvPr>
          <p:cNvSpPr>
            <a:spLocks noChangeArrowheads="1"/>
          </p:cNvSpPr>
          <p:nvPr/>
        </p:nvSpPr>
        <p:spPr bwMode="auto">
          <a:xfrm>
            <a:off x="4090988" y="3067050"/>
            <a:ext cx="49212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Λογισμικό εννοιολογικών χαρτών</a:t>
            </a:r>
            <a:r>
              <a:rPr lang="en-US" altLang="el-GR" sz="2800" b="1"/>
              <a:t>, wikis, </a:t>
            </a:r>
            <a:r>
              <a:rPr lang="el-GR" altLang="el-GR" sz="2800" b="1"/>
              <a:t>λογισμικό πα</a:t>
            </a:r>
            <a:r>
              <a:rPr lang="en-US" altLang="el-GR" sz="2800" b="1"/>
              <a:t>-</a:t>
            </a:r>
            <a:r>
              <a:rPr lang="el-GR" altLang="el-GR" sz="2800" b="1"/>
              <a:t>ρουσιάσεων</a:t>
            </a:r>
            <a:r>
              <a:rPr lang="en-US" altLang="el-GR" sz="2800" b="1"/>
              <a:t>, blogs, e-mail</a:t>
            </a:r>
            <a:endParaRPr lang="el-GR" altLang="el-GR" sz="2800" b="1"/>
          </a:p>
        </p:txBody>
      </p:sp>
      <p:sp>
        <p:nvSpPr>
          <p:cNvPr id="70663" name="Rectangle 9">
            <a:extLst>
              <a:ext uri="{FF2B5EF4-FFF2-40B4-BE49-F238E27FC236}">
                <a16:creationId xmlns:a16="http://schemas.microsoft.com/office/drawing/2014/main" id="{BE54D8AE-B038-449F-B100-3996BAF1AD39}"/>
              </a:ext>
            </a:extLst>
          </p:cNvPr>
          <p:cNvSpPr>
            <a:spLocks noChangeArrowheads="1"/>
          </p:cNvSpPr>
          <p:nvPr/>
        </p:nvSpPr>
        <p:spPr bwMode="auto">
          <a:xfrm>
            <a:off x="34925" y="3046413"/>
            <a:ext cx="4176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 επιχειρήματα </a:t>
            </a:r>
          </a:p>
        </p:txBody>
      </p:sp>
      <p:grpSp>
        <p:nvGrpSpPr>
          <p:cNvPr id="70664" name="Group 10">
            <a:extLst>
              <a:ext uri="{FF2B5EF4-FFF2-40B4-BE49-F238E27FC236}">
                <a16:creationId xmlns:a16="http://schemas.microsoft.com/office/drawing/2014/main" id="{C9E84C2E-383E-412F-8B4F-97897BA25986}"/>
              </a:ext>
            </a:extLst>
          </p:cNvPr>
          <p:cNvGrpSpPr>
            <a:grpSpLocks/>
          </p:cNvGrpSpPr>
          <p:nvPr/>
        </p:nvGrpSpPr>
        <p:grpSpPr bwMode="auto">
          <a:xfrm>
            <a:off x="0" y="3035300"/>
            <a:ext cx="9144000" cy="0"/>
            <a:chOff x="0" y="1298"/>
            <a:chExt cx="5760" cy="0"/>
          </a:xfrm>
        </p:grpSpPr>
        <p:sp>
          <p:nvSpPr>
            <p:cNvPr id="70672" name="Line 11">
              <a:extLst>
                <a:ext uri="{FF2B5EF4-FFF2-40B4-BE49-F238E27FC236}">
                  <a16:creationId xmlns:a16="http://schemas.microsoft.com/office/drawing/2014/main" id="{237ED6B5-90AE-4565-81B6-A3AD3FA09981}"/>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673" name="Line 12">
              <a:extLst>
                <a:ext uri="{FF2B5EF4-FFF2-40B4-BE49-F238E27FC236}">
                  <a16:creationId xmlns:a16="http://schemas.microsoft.com/office/drawing/2014/main" id="{3C1EA955-34A5-4B70-A4D0-AA44677394B0}"/>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0665" name="Group 13">
            <a:extLst>
              <a:ext uri="{FF2B5EF4-FFF2-40B4-BE49-F238E27FC236}">
                <a16:creationId xmlns:a16="http://schemas.microsoft.com/office/drawing/2014/main" id="{E92854AE-4F19-4855-9881-FE3E7D99EBBF}"/>
              </a:ext>
            </a:extLst>
          </p:cNvPr>
          <p:cNvGrpSpPr>
            <a:grpSpLocks/>
          </p:cNvGrpSpPr>
          <p:nvPr/>
        </p:nvGrpSpPr>
        <p:grpSpPr bwMode="auto">
          <a:xfrm>
            <a:off x="0" y="4435475"/>
            <a:ext cx="9144000" cy="0"/>
            <a:chOff x="0" y="1298"/>
            <a:chExt cx="5760" cy="0"/>
          </a:xfrm>
        </p:grpSpPr>
        <p:sp>
          <p:nvSpPr>
            <p:cNvPr id="70670" name="Line 14">
              <a:extLst>
                <a:ext uri="{FF2B5EF4-FFF2-40B4-BE49-F238E27FC236}">
                  <a16:creationId xmlns:a16="http://schemas.microsoft.com/office/drawing/2014/main" id="{16990CF7-A304-4F09-806E-FA428E13CA31}"/>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671" name="Line 15">
              <a:extLst>
                <a:ext uri="{FF2B5EF4-FFF2-40B4-BE49-F238E27FC236}">
                  <a16:creationId xmlns:a16="http://schemas.microsoft.com/office/drawing/2014/main" id="{45D2A54E-10E4-4D33-B21C-14453A38217E}"/>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0666" name="Text Box 17">
            <a:extLst>
              <a:ext uri="{FF2B5EF4-FFF2-40B4-BE49-F238E27FC236}">
                <a16:creationId xmlns:a16="http://schemas.microsoft.com/office/drawing/2014/main" id="{278DEB0A-55D2-4114-A6E0-68E21E8A0038}"/>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(III)</a:t>
            </a:r>
            <a:endParaRPr lang="el-GR" altLang="el-GR" sz="3600" b="1"/>
          </a:p>
        </p:txBody>
      </p:sp>
      <p:sp>
        <p:nvSpPr>
          <p:cNvPr id="70667" name="Rectangle 19">
            <a:extLst>
              <a:ext uri="{FF2B5EF4-FFF2-40B4-BE49-F238E27FC236}">
                <a16:creationId xmlns:a16="http://schemas.microsoft.com/office/drawing/2014/main" id="{84EBAEC1-F100-4327-9C23-1AC7E518EB45}"/>
              </a:ext>
            </a:extLst>
          </p:cNvPr>
          <p:cNvSpPr>
            <a:spLocks noChangeArrowheads="1"/>
          </p:cNvSpPr>
          <p:nvPr/>
        </p:nvSpPr>
        <p:spPr bwMode="auto">
          <a:xfrm>
            <a:off x="4086225" y="4508500"/>
            <a:ext cx="5003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Εργαστήριο με υπολογιστές, λογισμικό, καταγραφή χρόνων, ρομποτική κ.α.</a:t>
            </a:r>
          </a:p>
        </p:txBody>
      </p:sp>
      <p:sp>
        <p:nvSpPr>
          <p:cNvPr id="70668" name="Rectangle 20">
            <a:extLst>
              <a:ext uri="{FF2B5EF4-FFF2-40B4-BE49-F238E27FC236}">
                <a16:creationId xmlns:a16="http://schemas.microsoft.com/office/drawing/2014/main" id="{0721F36F-5F5F-4503-986E-E7930F948BD3}"/>
              </a:ext>
            </a:extLst>
          </p:cNvPr>
          <p:cNvSpPr>
            <a:spLocks noChangeArrowheads="1"/>
          </p:cNvSpPr>
          <p:nvPr/>
        </p:nvSpPr>
        <p:spPr bwMode="auto">
          <a:xfrm>
            <a:off x="0" y="4437063"/>
            <a:ext cx="4176713"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ερμηνεύσουν μέσω της επιστήμης των Η/Υ ένα φαινόμενο (μελέτη περίπτωσης)</a:t>
            </a:r>
          </a:p>
        </p:txBody>
      </p:sp>
      <p:sp>
        <p:nvSpPr>
          <p:cNvPr id="70669" name="Rectangle 18">
            <a:extLst>
              <a:ext uri="{FF2B5EF4-FFF2-40B4-BE49-F238E27FC236}">
                <a16:creationId xmlns:a16="http://schemas.microsoft.com/office/drawing/2014/main" id="{2BB9750C-FE70-46EF-A281-044B0994433A}"/>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ερμηνεύσουν</a:t>
            </a:r>
            <a:r>
              <a:rPr lang="el-GR" altLang="el-GR" b="1"/>
              <a:t> οι μαθητές</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a:extLst>
              <a:ext uri="{FF2B5EF4-FFF2-40B4-BE49-F238E27FC236}">
                <a16:creationId xmlns:a16="http://schemas.microsoft.com/office/drawing/2014/main" id="{3CDE5C4F-E075-40B0-AB96-6528588B0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a:extLst>
              <a:ext uri="{FF2B5EF4-FFF2-40B4-BE49-F238E27FC236}">
                <a16:creationId xmlns:a16="http://schemas.microsoft.com/office/drawing/2014/main" id="{9B019C86-B6EB-4E7D-9051-35C9727B2580}"/>
              </a:ext>
            </a:extLst>
          </p:cNvPr>
          <p:cNvSpPr txBox="1">
            <a:spLocks noChangeArrowheads="1"/>
          </p:cNvSpPr>
          <p:nvPr/>
        </p:nvSpPr>
        <p:spPr bwMode="auto">
          <a:xfrm>
            <a:off x="4679950" y="1450975"/>
            <a:ext cx="42846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…είναι πολύπλοκη</a:t>
            </a:r>
          </a:p>
        </p:txBody>
      </p:sp>
      <p:sp>
        <p:nvSpPr>
          <p:cNvPr id="107526" name="Text Box 6">
            <a:extLst>
              <a:ext uri="{FF2B5EF4-FFF2-40B4-BE49-F238E27FC236}">
                <a16:creationId xmlns:a16="http://schemas.microsoft.com/office/drawing/2014/main" id="{BD4B35AD-48D0-4D3E-AE95-65F2CE369526}"/>
              </a:ext>
            </a:extLst>
          </p:cNvPr>
          <p:cNvSpPr txBox="1">
            <a:spLocks noChangeArrowheads="1"/>
          </p:cNvSpPr>
          <p:nvPr/>
        </p:nvSpPr>
        <p:spPr bwMode="auto">
          <a:xfrm>
            <a:off x="4759325" y="3573463"/>
            <a:ext cx="4327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είναι</a:t>
            </a:r>
            <a:r>
              <a:rPr lang="en-GB" altLang="el-GR" b="1"/>
              <a:t> </a:t>
            </a:r>
            <a:r>
              <a:rPr lang="el-GR" altLang="el-GR" b="1"/>
              <a:t>μπερδεμένα!</a:t>
            </a:r>
          </a:p>
          <a:p>
            <a:pPr algn="ctr" eaLnBrk="1" hangingPunct="1">
              <a:spcBef>
                <a:spcPct val="0"/>
              </a:spcBef>
              <a:buFontTx/>
              <a:buNone/>
            </a:pPr>
            <a:endParaRPr lang="el-GR" altLang="el-GR" b="1"/>
          </a:p>
          <a:p>
            <a:pPr algn="ctr" eaLnBrk="1" hangingPunct="1">
              <a:spcBef>
                <a:spcPct val="0"/>
              </a:spcBef>
              <a:buFontTx/>
              <a:buNone/>
            </a:pPr>
            <a:r>
              <a:rPr lang="el-GR" altLang="el-GR" b="1"/>
              <a:t>(χωρίς να ξεχνάμε τις τομές μεταξύ τους) </a:t>
            </a:r>
          </a:p>
        </p:txBody>
      </p:sp>
      <p:sp>
        <p:nvSpPr>
          <p:cNvPr id="107527" name="Oval 7">
            <a:extLst>
              <a:ext uri="{FF2B5EF4-FFF2-40B4-BE49-F238E27FC236}">
                <a16:creationId xmlns:a16="http://schemas.microsoft.com/office/drawing/2014/main" id="{0465BF30-8A48-4334-9215-D334BA32ED18}"/>
              </a:ext>
            </a:extLst>
          </p:cNvPr>
          <p:cNvSpPr>
            <a:spLocks noChangeAspect="1" noChangeArrowheads="1"/>
          </p:cNvSpPr>
          <p:nvPr/>
        </p:nvSpPr>
        <p:spPr bwMode="auto">
          <a:xfrm>
            <a:off x="0" y="692150"/>
            <a:ext cx="2160588" cy="2160588"/>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Παιδαγωγική</a:t>
            </a:r>
          </a:p>
          <a:p>
            <a:pPr algn="ctr">
              <a:spcBef>
                <a:spcPct val="0"/>
              </a:spcBef>
              <a:buFontTx/>
              <a:buNone/>
            </a:pPr>
            <a:r>
              <a:rPr lang="en-GB" altLang="el-GR" sz="2600" b="1"/>
              <a:t>Pedagogy</a:t>
            </a:r>
            <a:endParaRPr lang="el-GR" altLang="el-GR" sz="2600" b="1"/>
          </a:p>
        </p:txBody>
      </p:sp>
      <p:sp>
        <p:nvSpPr>
          <p:cNvPr id="107528" name="Oval 8">
            <a:extLst>
              <a:ext uri="{FF2B5EF4-FFF2-40B4-BE49-F238E27FC236}">
                <a16:creationId xmlns:a16="http://schemas.microsoft.com/office/drawing/2014/main" id="{AEC6093E-7457-47D8-9F90-FB67F74FD919}"/>
              </a:ext>
            </a:extLst>
          </p:cNvPr>
          <p:cNvSpPr>
            <a:spLocks noChangeAspect="1" noChangeArrowheads="1"/>
          </p:cNvSpPr>
          <p:nvPr/>
        </p:nvSpPr>
        <p:spPr bwMode="auto">
          <a:xfrm>
            <a:off x="1081088" y="2708275"/>
            <a:ext cx="2159000" cy="21590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Τεχνολογία</a:t>
            </a:r>
          </a:p>
          <a:p>
            <a:pPr algn="ctr">
              <a:spcBef>
                <a:spcPct val="0"/>
              </a:spcBef>
              <a:buFontTx/>
              <a:buNone/>
            </a:pPr>
            <a:r>
              <a:rPr lang="en-GB" altLang="el-GR" sz="2600" b="1"/>
              <a:t>Technology</a:t>
            </a:r>
            <a:endParaRPr lang="el-GR" altLang="el-GR" sz="2600" b="1"/>
          </a:p>
        </p:txBody>
      </p:sp>
      <p:sp>
        <p:nvSpPr>
          <p:cNvPr id="107529" name="Oval 9">
            <a:extLst>
              <a:ext uri="{FF2B5EF4-FFF2-40B4-BE49-F238E27FC236}">
                <a16:creationId xmlns:a16="http://schemas.microsoft.com/office/drawing/2014/main" id="{D16B47CF-D3EA-4102-85FE-1F90E06E52BB}"/>
              </a:ext>
            </a:extLst>
          </p:cNvPr>
          <p:cNvSpPr>
            <a:spLocks noChangeAspect="1" noChangeArrowheads="1"/>
          </p:cNvSpPr>
          <p:nvPr/>
        </p:nvSpPr>
        <p:spPr bwMode="auto">
          <a:xfrm>
            <a:off x="2232025" y="692150"/>
            <a:ext cx="2159000" cy="21590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Περιεχόμενο</a:t>
            </a:r>
          </a:p>
          <a:p>
            <a:pPr algn="ctr">
              <a:spcBef>
                <a:spcPct val="0"/>
              </a:spcBef>
              <a:buFontTx/>
              <a:buNone/>
            </a:pPr>
            <a:r>
              <a:rPr lang="en-GB" altLang="el-GR" sz="2600" b="1"/>
              <a:t>Content</a:t>
            </a:r>
            <a:endParaRPr lang="el-GR" altLang="el-GR" sz="2600" b="1"/>
          </a:p>
        </p:txBody>
      </p:sp>
      <p:sp>
        <p:nvSpPr>
          <p:cNvPr id="107530" name="Rectangle 10">
            <a:extLst>
              <a:ext uri="{FF2B5EF4-FFF2-40B4-BE49-F238E27FC236}">
                <a16:creationId xmlns:a16="http://schemas.microsoft.com/office/drawing/2014/main" id="{ADCE714C-D72F-409D-BB6B-D6DA8309FB7C}"/>
              </a:ext>
            </a:extLst>
          </p:cNvPr>
          <p:cNvSpPr>
            <a:spLocks noChangeArrowheads="1"/>
          </p:cNvSpPr>
          <p:nvPr/>
        </p:nvSpPr>
        <p:spPr bwMode="auto">
          <a:xfrm>
            <a:off x="6413500" y="29908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l-GR" sz="3600" b="1"/>
              <a:t>C,</a:t>
            </a:r>
          </a:p>
        </p:txBody>
      </p:sp>
      <p:sp>
        <p:nvSpPr>
          <p:cNvPr id="107531" name="Rectangle 11">
            <a:extLst>
              <a:ext uri="{FF2B5EF4-FFF2-40B4-BE49-F238E27FC236}">
                <a16:creationId xmlns:a16="http://schemas.microsoft.com/office/drawing/2014/main" id="{BAD50F8F-8410-493D-8D91-CF7E3B178EFB}"/>
              </a:ext>
            </a:extLst>
          </p:cNvPr>
          <p:cNvSpPr>
            <a:spLocks noChangeArrowheads="1"/>
          </p:cNvSpPr>
          <p:nvPr/>
        </p:nvSpPr>
        <p:spPr bwMode="auto">
          <a:xfrm>
            <a:off x="6084888" y="2420938"/>
            <a:ext cx="1296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Αφού</a:t>
            </a:r>
          </a:p>
        </p:txBody>
      </p:sp>
      <p:sp>
        <p:nvSpPr>
          <p:cNvPr id="107532" name="Rectangle 12">
            <a:extLst>
              <a:ext uri="{FF2B5EF4-FFF2-40B4-BE49-F238E27FC236}">
                <a16:creationId xmlns:a16="http://schemas.microsoft.com/office/drawing/2014/main" id="{8B394C56-CEEA-47C6-9E7E-EE2F8EA90A2A}"/>
              </a:ext>
            </a:extLst>
          </p:cNvPr>
          <p:cNvSpPr>
            <a:spLocks noChangeArrowheads="1"/>
          </p:cNvSpPr>
          <p:nvPr/>
        </p:nvSpPr>
        <p:spPr bwMode="auto">
          <a:xfrm>
            <a:off x="5915025" y="2997200"/>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l-GR" sz="3600" b="1"/>
              <a:t>P,</a:t>
            </a:r>
          </a:p>
        </p:txBody>
      </p:sp>
      <p:sp>
        <p:nvSpPr>
          <p:cNvPr id="107533" name="Rectangle 13">
            <a:extLst>
              <a:ext uri="{FF2B5EF4-FFF2-40B4-BE49-F238E27FC236}">
                <a16:creationId xmlns:a16="http://schemas.microsoft.com/office/drawing/2014/main" id="{9AA5912F-9EC5-47F8-93E5-CF0F531AABFD}"/>
              </a:ext>
            </a:extLst>
          </p:cNvPr>
          <p:cNvSpPr>
            <a:spLocks noChangeArrowheads="1"/>
          </p:cNvSpPr>
          <p:nvPr/>
        </p:nvSpPr>
        <p:spPr bwMode="auto">
          <a:xfrm>
            <a:off x="6988175" y="2995613"/>
            <a:ext cx="46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l-GR" sz="3600" b="1"/>
              <a:t>T</a:t>
            </a:r>
          </a:p>
        </p:txBody>
      </p:sp>
      <p:sp>
        <p:nvSpPr>
          <p:cNvPr id="107534" name="AutoShape 14">
            <a:extLst>
              <a:ext uri="{FF2B5EF4-FFF2-40B4-BE49-F238E27FC236}">
                <a16:creationId xmlns:a16="http://schemas.microsoft.com/office/drawing/2014/main" id="{47017E87-1A8A-45D9-8C0E-FAD06C6DE440}"/>
              </a:ext>
            </a:extLst>
          </p:cNvPr>
          <p:cNvSpPr>
            <a:spLocks noChangeArrowheads="1"/>
          </p:cNvSpPr>
          <p:nvPr/>
        </p:nvSpPr>
        <p:spPr bwMode="auto">
          <a:xfrm>
            <a:off x="0" y="4797425"/>
            <a:ext cx="4643438" cy="1871663"/>
          </a:xfrm>
          <a:prstGeom prst="cloudCallout">
            <a:avLst>
              <a:gd name="adj1" fmla="val 28736"/>
              <a:gd name="adj2" fmla="val -103435"/>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700" b="1"/>
              <a:t>Ξέχασε να μας τα εξηγήσει… οπότε το έκανα εγώ</a:t>
            </a:r>
          </a:p>
        </p:txBody>
      </p:sp>
      <p:pic>
        <p:nvPicPr>
          <p:cNvPr id="7181" name="Picture 15">
            <a:extLst>
              <a:ext uri="{FF2B5EF4-FFF2-40B4-BE49-F238E27FC236}">
                <a16:creationId xmlns:a16="http://schemas.microsoft.com/office/drawing/2014/main" id="{0B160C32-45B4-4C23-80F3-7900E62B2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3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0752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7530"/>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1075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533"/>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1075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7526">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752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7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build="p"/>
      <p:bldP spid="107527" grpId="0" animBg="1"/>
      <p:bldP spid="107528" grpId="0" animBg="1"/>
      <p:bldP spid="107529" grpId="0" animBg="1"/>
      <p:bldP spid="107530" grpId="0"/>
      <p:bldP spid="107531" grpId="0"/>
      <p:bldP spid="107532" grpId="0"/>
      <p:bldP spid="107533" grpId="0"/>
      <p:bldP spid="1075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9">
            <a:extLst>
              <a:ext uri="{FF2B5EF4-FFF2-40B4-BE49-F238E27FC236}">
                <a16:creationId xmlns:a16="http://schemas.microsoft.com/office/drawing/2014/main" id="{C5045B8D-2DC0-40A4-AA17-D3DA538594A7}"/>
              </a:ext>
            </a:extLst>
          </p:cNvPr>
          <p:cNvSpPr>
            <a:spLocks noChangeArrowheads="1"/>
          </p:cNvSpPr>
          <p:nvPr/>
        </p:nvSpPr>
        <p:spPr bwMode="auto">
          <a:xfrm>
            <a:off x="4138613" y="1320800"/>
            <a:ext cx="503872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l-GR" altLang="el-GR" sz="3200" b="1" dirty="0"/>
              <a:t>Παράδειγμα</a:t>
            </a:r>
          </a:p>
          <a:p>
            <a:pPr eaLnBrk="1" hangingPunct="1">
              <a:defRPr/>
            </a:pPr>
            <a:endParaRPr lang="el-GR" altLang="el-GR" sz="3200" b="1" dirty="0"/>
          </a:p>
          <a:p>
            <a:pPr eaLnBrk="1" hangingPunct="1">
              <a:defRPr/>
            </a:pPr>
            <a:r>
              <a:rPr lang="el-GR" altLang="el-GR" sz="3200" b="1" dirty="0"/>
              <a:t>Αναζήτηση στοιχείου σε ταξινομημένο πίνακα:</a:t>
            </a:r>
          </a:p>
          <a:p>
            <a:pPr eaLnBrk="1" hangingPunct="1">
              <a:defRPr/>
            </a:pPr>
            <a:endParaRPr lang="el-GR" altLang="el-GR" sz="3200" b="1" dirty="0"/>
          </a:p>
          <a:p>
            <a:pPr marL="271463" indent="-271463" eaLnBrk="1" hangingPunct="1">
              <a:buFontTx/>
              <a:buChar char="•"/>
              <a:defRPr/>
            </a:pPr>
            <a:r>
              <a:rPr lang="el-GR" altLang="el-GR" sz="3200" b="1" dirty="0"/>
              <a:t>Σειριακή αναζήτηση</a:t>
            </a:r>
          </a:p>
          <a:p>
            <a:pPr marL="271463" indent="-271463" eaLnBrk="1" hangingPunct="1">
              <a:buFontTx/>
              <a:buChar char="•"/>
              <a:defRPr/>
            </a:pPr>
            <a:r>
              <a:rPr lang="el-GR" altLang="el-GR" sz="3200" b="1" dirty="0"/>
              <a:t>Δυαδική αναζήτηση</a:t>
            </a:r>
          </a:p>
        </p:txBody>
      </p:sp>
      <p:pic>
        <p:nvPicPr>
          <p:cNvPr id="71683" name="Picture 3">
            <a:extLst>
              <a:ext uri="{FF2B5EF4-FFF2-40B4-BE49-F238E27FC236}">
                <a16:creationId xmlns:a16="http://schemas.microsoft.com/office/drawing/2014/main" id="{D7DA5B5A-1EC1-4D49-9E7E-8ABE9F084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a:extLst>
              <a:ext uri="{FF2B5EF4-FFF2-40B4-BE49-F238E27FC236}">
                <a16:creationId xmlns:a16="http://schemas.microsoft.com/office/drawing/2014/main" id="{29D174C5-79DB-4EF8-969E-70C1B18B1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17">
            <a:extLst>
              <a:ext uri="{FF2B5EF4-FFF2-40B4-BE49-F238E27FC236}">
                <a16:creationId xmlns:a16="http://schemas.microsoft.com/office/drawing/2014/main" id="{8713F0BC-E527-4BCB-B40B-63026BB74998}"/>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(III)</a:t>
            </a:r>
            <a:endParaRPr lang="el-GR" altLang="el-GR" sz="3600" b="1"/>
          </a:p>
        </p:txBody>
      </p:sp>
      <p:sp>
        <p:nvSpPr>
          <p:cNvPr id="71686" name="Rectangle 18">
            <a:extLst>
              <a:ext uri="{FF2B5EF4-FFF2-40B4-BE49-F238E27FC236}">
                <a16:creationId xmlns:a16="http://schemas.microsoft.com/office/drawing/2014/main" id="{2C445549-39C8-4F8D-BE77-77907623422C}"/>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ερμηνεύσουν</a:t>
            </a:r>
            <a:r>
              <a:rPr lang="el-GR" altLang="el-GR" b="1"/>
              <a:t> οι μαθητές</a:t>
            </a:r>
          </a:p>
        </p:txBody>
      </p:sp>
      <p:sp>
        <p:nvSpPr>
          <p:cNvPr id="71687" name="Rectangle 20">
            <a:extLst>
              <a:ext uri="{FF2B5EF4-FFF2-40B4-BE49-F238E27FC236}">
                <a16:creationId xmlns:a16="http://schemas.microsoft.com/office/drawing/2014/main" id="{61418674-4A29-4FBB-81E8-53F0515DE909}"/>
              </a:ext>
            </a:extLst>
          </p:cNvPr>
          <p:cNvSpPr>
            <a:spLocks noChangeArrowheads="1"/>
          </p:cNvSpPr>
          <p:nvPr/>
        </p:nvSpPr>
        <p:spPr bwMode="auto">
          <a:xfrm>
            <a:off x="71438" y="1320800"/>
            <a:ext cx="3851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Να κάνουν εικασίες</a:t>
            </a:r>
            <a:endParaRPr lang="el-GR" altLang="el-GR">
              <a:solidFill>
                <a:schemeClr val="bg1"/>
              </a:solidFill>
            </a:endParaRPr>
          </a:p>
        </p:txBody>
      </p:sp>
      <p:sp>
        <p:nvSpPr>
          <p:cNvPr id="71688" name="Rectangle 7">
            <a:extLst>
              <a:ext uri="{FF2B5EF4-FFF2-40B4-BE49-F238E27FC236}">
                <a16:creationId xmlns:a16="http://schemas.microsoft.com/office/drawing/2014/main" id="{49988419-5EBE-498D-AB7E-0C06F2C0309E}"/>
              </a:ext>
            </a:extLst>
          </p:cNvPr>
          <p:cNvSpPr>
            <a:spLocks noChangeArrowheads="1"/>
          </p:cNvSpPr>
          <p:nvPr/>
        </p:nvSpPr>
        <p:spPr bwMode="auto">
          <a:xfrm>
            <a:off x="71438" y="2781300"/>
            <a:ext cx="39243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Οι εικασίες μπορούν να υποστηριχθούν από προσομοιώσεις που σχετίζονται με τη δημιουργία ενός εικονικού περιβάλ-λοντος που λειτουργεί σαν πραγματικό </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62FB6759-6EFF-4F62-A7E7-0B20AD8C36B5}"/>
              </a:ext>
            </a:extLst>
          </p:cNvPr>
          <p:cNvSpPr>
            <a:spLocks noChangeArrowheads="1"/>
          </p:cNvSpPr>
          <p:nvPr/>
        </p:nvSpPr>
        <p:spPr bwMode="auto">
          <a:xfrm>
            <a:off x="4086225" y="1282700"/>
            <a:ext cx="49657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t>Γιατί και αν μια διεύθυν-ση </a:t>
            </a:r>
            <a:r>
              <a:rPr lang="en-US" altLang="el-GR" b="1"/>
              <a:t>IP</a:t>
            </a:r>
            <a:r>
              <a:rPr lang="el-GR" altLang="el-GR" b="1"/>
              <a:t> μπορεί να αποτελεί π.χ. τη διεύθυνση broadcast για κάθε υποδίκτυο ενός δικτύου</a:t>
            </a:r>
          </a:p>
        </p:txBody>
      </p:sp>
      <p:pic>
        <p:nvPicPr>
          <p:cNvPr id="72707" name="Picture 4">
            <a:extLst>
              <a:ext uri="{FF2B5EF4-FFF2-40B4-BE49-F238E27FC236}">
                <a16:creationId xmlns:a16="http://schemas.microsoft.com/office/drawing/2014/main" id="{E8424E68-84D5-41CD-A13D-EA1210DDE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a:extLst>
              <a:ext uri="{FF2B5EF4-FFF2-40B4-BE49-F238E27FC236}">
                <a16:creationId xmlns:a16="http://schemas.microsoft.com/office/drawing/2014/main" id="{8188699F-9812-4565-97CF-27F26E735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17">
            <a:extLst>
              <a:ext uri="{FF2B5EF4-FFF2-40B4-BE49-F238E27FC236}">
                <a16:creationId xmlns:a16="http://schemas.microsoft.com/office/drawing/2014/main" id="{51153DAA-6BAD-45F3-BE6C-ABC944FA626D}"/>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(III)</a:t>
            </a:r>
            <a:endParaRPr lang="el-GR" altLang="el-GR" sz="3600" b="1"/>
          </a:p>
        </p:txBody>
      </p:sp>
      <p:sp>
        <p:nvSpPr>
          <p:cNvPr id="72710" name="Rectangle 18">
            <a:extLst>
              <a:ext uri="{FF2B5EF4-FFF2-40B4-BE49-F238E27FC236}">
                <a16:creationId xmlns:a16="http://schemas.microsoft.com/office/drawing/2014/main" id="{07007A64-C8FA-4C6A-BF56-4259DF7073DE}"/>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ερμηνεύσουν</a:t>
            </a:r>
            <a:r>
              <a:rPr lang="el-GR" altLang="el-GR" b="1"/>
              <a:t> οι μαθητές</a:t>
            </a:r>
          </a:p>
        </p:txBody>
      </p:sp>
      <p:sp>
        <p:nvSpPr>
          <p:cNvPr id="72711" name="Rectangle 9">
            <a:extLst>
              <a:ext uri="{FF2B5EF4-FFF2-40B4-BE49-F238E27FC236}">
                <a16:creationId xmlns:a16="http://schemas.microsoft.com/office/drawing/2014/main" id="{D2D14B3C-919E-4F00-9992-4517F1453A3A}"/>
              </a:ext>
            </a:extLst>
          </p:cNvPr>
          <p:cNvSpPr>
            <a:spLocks noChangeArrowheads="1"/>
          </p:cNvSpPr>
          <p:nvPr/>
        </p:nvSpPr>
        <p:spPr bwMode="auto">
          <a:xfrm>
            <a:off x="34925" y="1125538"/>
            <a:ext cx="41767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Να αναπτύξουν επιχειρήματα </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B0BF7042-4A66-4A1F-AEDE-7B4F8410B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a:extLst>
              <a:ext uri="{FF2B5EF4-FFF2-40B4-BE49-F238E27FC236}">
                <a16:creationId xmlns:a16="http://schemas.microsoft.com/office/drawing/2014/main" id="{E206E027-B66C-45A3-8D18-F4636AE9B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17">
            <a:extLst>
              <a:ext uri="{FF2B5EF4-FFF2-40B4-BE49-F238E27FC236}">
                <a16:creationId xmlns:a16="http://schemas.microsoft.com/office/drawing/2014/main" id="{76DCDE54-FADB-4C62-A32F-B2FE739DE88B}"/>
              </a:ext>
            </a:extLst>
          </p:cNvPr>
          <p:cNvSpPr txBox="1">
            <a:spLocks noChangeArrowheads="1"/>
          </p:cNvSpPr>
          <p:nvPr/>
        </p:nvSpPr>
        <p:spPr bwMode="auto">
          <a:xfrm>
            <a:off x="0" y="0"/>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(III)</a:t>
            </a:r>
            <a:endParaRPr lang="el-GR" altLang="el-GR" sz="3600" b="1"/>
          </a:p>
        </p:txBody>
      </p:sp>
      <p:sp>
        <p:nvSpPr>
          <p:cNvPr id="73733" name="Rectangle 18">
            <a:extLst>
              <a:ext uri="{FF2B5EF4-FFF2-40B4-BE49-F238E27FC236}">
                <a16:creationId xmlns:a16="http://schemas.microsoft.com/office/drawing/2014/main" id="{ECF81E58-1C4F-4E6F-8E0A-12792E611F90}"/>
              </a:ext>
            </a:extLst>
          </p:cNvPr>
          <p:cNvSpPr>
            <a:spLocks noChangeArrowheads="1"/>
          </p:cNvSpPr>
          <p:nvPr/>
        </p:nvSpPr>
        <p:spPr bwMode="auto">
          <a:xfrm>
            <a:off x="3419475" y="0"/>
            <a:ext cx="5724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ερμηνεύσουν</a:t>
            </a:r>
            <a:r>
              <a:rPr lang="el-GR" altLang="el-GR" b="1"/>
              <a:t> οι μαθητές</a:t>
            </a:r>
          </a:p>
        </p:txBody>
      </p:sp>
      <p:sp>
        <p:nvSpPr>
          <p:cNvPr id="73734" name="Rectangle 20">
            <a:extLst>
              <a:ext uri="{FF2B5EF4-FFF2-40B4-BE49-F238E27FC236}">
                <a16:creationId xmlns:a16="http://schemas.microsoft.com/office/drawing/2014/main" id="{E0050ED5-2742-4775-BC7E-A6158C7EBD71}"/>
              </a:ext>
            </a:extLst>
          </p:cNvPr>
          <p:cNvSpPr>
            <a:spLocks noChangeArrowheads="1"/>
          </p:cNvSpPr>
          <p:nvPr/>
        </p:nvSpPr>
        <p:spPr bwMode="auto">
          <a:xfrm>
            <a:off x="0" y="1157288"/>
            <a:ext cx="417671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Να ερμηνεύσουν μέσω της επιστήμης των Η/Υ ένα φαινόμενο (μελέτη περίπτωσης)</a:t>
            </a:r>
          </a:p>
        </p:txBody>
      </p:sp>
      <p:sp>
        <p:nvSpPr>
          <p:cNvPr id="73735" name="Rectangle 19">
            <a:extLst>
              <a:ext uri="{FF2B5EF4-FFF2-40B4-BE49-F238E27FC236}">
                <a16:creationId xmlns:a16="http://schemas.microsoft.com/office/drawing/2014/main" id="{CEC4CF10-9FB1-4B6A-83BC-34FD2612E4B6}"/>
              </a:ext>
            </a:extLst>
          </p:cNvPr>
          <p:cNvSpPr>
            <a:spLocks noChangeArrowheads="1"/>
          </p:cNvSpPr>
          <p:nvPr/>
        </p:nvSpPr>
        <p:spPr bwMode="auto">
          <a:xfrm>
            <a:off x="4157663" y="1282700"/>
            <a:ext cx="503872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000" b="1"/>
              <a:t>Παράδειγμα</a:t>
            </a:r>
          </a:p>
          <a:p>
            <a:pPr eaLnBrk="1" hangingPunct="1">
              <a:spcBef>
                <a:spcPct val="0"/>
              </a:spcBef>
              <a:buFontTx/>
              <a:buNone/>
            </a:pPr>
            <a:endParaRPr lang="el-GR" altLang="el-GR" sz="3000" b="1"/>
          </a:p>
          <a:p>
            <a:pPr eaLnBrk="1" hangingPunct="1">
              <a:spcBef>
                <a:spcPct val="0"/>
              </a:spcBef>
              <a:buFontTx/>
              <a:buNone/>
            </a:pPr>
            <a:r>
              <a:rPr lang="el-GR" altLang="el-GR" sz="3000" b="1"/>
              <a:t>Να αντιμετωπιστεί μια βλάβη υπολογιστή εκτιμώντας τα χαρακτηριστικά της και τις παραμέτρους που θα πρέπει να αναλυθούν. Επιπλέον να διατυπωθούν προτάσεις για τον τρόπο επιδιόρθωσης.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3EA8BAD1-5133-4135-8407-EC10E91209D9}"/>
              </a:ext>
            </a:extLst>
          </p:cNvPr>
          <p:cNvSpPr>
            <a:spLocks noChangeArrowheads="1"/>
          </p:cNvSpPr>
          <p:nvPr/>
        </p:nvSpPr>
        <p:spPr bwMode="auto">
          <a:xfrm>
            <a:off x="4643438" y="831850"/>
            <a:ext cx="43561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700" b="1"/>
              <a:t>Η χρησιμότητα των Η/Υ στον κόσμο μπορεί να εντοπιστεί σε αυθεντικές εφαρμογές. Οι μαθητές χρειάζονται βοήθεια ώστε να εφαρμόσουν τις γνώσεις τους στον πραγματικό κόσμο και να συνδέσουν έννοιες από την Πληροφορική με φαινόμενα από την καθημερινότητα.</a:t>
            </a:r>
          </a:p>
        </p:txBody>
      </p:sp>
      <p:pic>
        <p:nvPicPr>
          <p:cNvPr id="74755" name="Picture 3">
            <a:extLst>
              <a:ext uri="{FF2B5EF4-FFF2-40B4-BE49-F238E27FC236}">
                <a16:creationId xmlns:a16="http://schemas.microsoft.com/office/drawing/2014/main" id="{C53D0176-8EDF-4315-BAB3-CBC22453A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a:extLst>
              <a:ext uri="{FF2B5EF4-FFF2-40B4-BE49-F238E27FC236}">
                <a16:creationId xmlns:a16="http://schemas.microsoft.com/office/drawing/2014/main" id="{F755EDA5-7C7C-47F0-A8D0-D168CBEF3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5">
            <a:extLst>
              <a:ext uri="{FF2B5EF4-FFF2-40B4-BE49-F238E27FC236}">
                <a16:creationId xmlns:a16="http://schemas.microsoft.com/office/drawing/2014/main" id="{0965CBFF-8A29-4618-A35E-FF72F5D9DD34}"/>
              </a:ext>
            </a:extLst>
          </p:cNvPr>
          <p:cNvSpPr>
            <a:spLocks noChangeArrowheads="1"/>
          </p:cNvSpPr>
          <p:nvPr/>
        </p:nvSpPr>
        <p:spPr bwMode="auto">
          <a:xfrm>
            <a:off x="28575" y="115888"/>
            <a:ext cx="8632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a:t>
            </a:r>
            <a:r>
              <a:rPr lang="el-GR" altLang="el-GR" b="1"/>
              <a:t> εφαρμόσουν</a:t>
            </a:r>
          </a:p>
        </p:txBody>
      </p:sp>
    </p:spTree>
    <p:custDataLst>
      <p:tags r:id="rId1"/>
    </p:custData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D1DBF3B7-1EE5-4F4A-B227-8BD729BF2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a:extLst>
              <a:ext uri="{FF2B5EF4-FFF2-40B4-BE49-F238E27FC236}">
                <a16:creationId xmlns:a16="http://schemas.microsoft.com/office/drawing/2014/main" id="{71150FAB-0AD4-4109-9723-7E602137B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6">
            <a:extLst>
              <a:ext uri="{FF2B5EF4-FFF2-40B4-BE49-F238E27FC236}">
                <a16:creationId xmlns:a16="http://schemas.microsoft.com/office/drawing/2014/main" id="{500435C4-E295-4879-A85F-F7857CCE5B32}"/>
              </a:ext>
            </a:extLst>
          </p:cNvPr>
          <p:cNvSpPr>
            <a:spLocks noChangeArrowheads="1"/>
          </p:cNvSpPr>
          <p:nvPr/>
        </p:nvSpPr>
        <p:spPr bwMode="auto">
          <a:xfrm>
            <a:off x="4146550" y="4508500"/>
            <a:ext cx="485933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Λογισμικό δημιουργίας </a:t>
            </a:r>
            <a:r>
              <a:rPr lang="en-GB" altLang="el-GR" sz="2800" b="1"/>
              <a:t>test</a:t>
            </a:r>
            <a:r>
              <a:rPr lang="en-US" altLang="el-GR" sz="2800" b="1"/>
              <a:t>,</a:t>
            </a:r>
          </a:p>
          <a:p>
            <a:pPr eaLnBrk="1" hangingPunct="1">
              <a:spcBef>
                <a:spcPct val="0"/>
              </a:spcBef>
              <a:buFontTx/>
              <a:buNone/>
            </a:pPr>
            <a:r>
              <a:rPr lang="en-US" altLang="el-GR" sz="2800" b="1"/>
              <a:t>Blackboard, </a:t>
            </a:r>
            <a:r>
              <a:rPr lang="el-GR" altLang="el-GR" sz="2800" b="1"/>
              <a:t>λογισμικό δημιουργίας ερωτηματολο-γίων</a:t>
            </a:r>
            <a:r>
              <a:rPr lang="en-US" altLang="el-GR" sz="2800" b="1"/>
              <a:t>,</a:t>
            </a:r>
            <a:r>
              <a:rPr lang="el-GR" altLang="el-GR" sz="2800" b="1"/>
              <a:t> συστήματα που απα-ντούν οι μαθητές</a:t>
            </a:r>
          </a:p>
        </p:txBody>
      </p:sp>
      <p:sp>
        <p:nvSpPr>
          <p:cNvPr id="75781" name="Rectangle 7">
            <a:extLst>
              <a:ext uri="{FF2B5EF4-FFF2-40B4-BE49-F238E27FC236}">
                <a16:creationId xmlns:a16="http://schemas.microsoft.com/office/drawing/2014/main" id="{6FBF3DA4-2FE2-42E7-A465-E5F63DE65DF7}"/>
              </a:ext>
            </a:extLst>
          </p:cNvPr>
          <p:cNvSpPr>
            <a:spLocks noChangeArrowheads="1"/>
          </p:cNvSpPr>
          <p:nvPr/>
        </p:nvSpPr>
        <p:spPr bwMode="auto">
          <a:xfrm>
            <a:off x="44450" y="4508500"/>
            <a:ext cx="3779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εργαζόμενοι σε ένα</a:t>
            </a:r>
            <a:r>
              <a:rPr lang="en-GB" altLang="el-GR" sz="2800" b="1">
                <a:solidFill>
                  <a:schemeClr val="bg1"/>
                </a:solidFill>
              </a:rPr>
              <a:t> test</a:t>
            </a:r>
            <a:endParaRPr lang="el-GR" altLang="el-GR" sz="2800" b="1">
              <a:solidFill>
                <a:schemeClr val="bg1"/>
              </a:solidFill>
            </a:endParaRPr>
          </a:p>
        </p:txBody>
      </p:sp>
      <p:grpSp>
        <p:nvGrpSpPr>
          <p:cNvPr id="75782" name="Group 10">
            <a:extLst>
              <a:ext uri="{FF2B5EF4-FFF2-40B4-BE49-F238E27FC236}">
                <a16:creationId xmlns:a16="http://schemas.microsoft.com/office/drawing/2014/main" id="{C6FDA8A3-9B27-4570-9081-07F7D8B5646F}"/>
              </a:ext>
            </a:extLst>
          </p:cNvPr>
          <p:cNvGrpSpPr>
            <a:grpSpLocks/>
          </p:cNvGrpSpPr>
          <p:nvPr/>
        </p:nvGrpSpPr>
        <p:grpSpPr bwMode="auto">
          <a:xfrm>
            <a:off x="0" y="3103563"/>
            <a:ext cx="9144000" cy="0"/>
            <a:chOff x="0" y="1298"/>
            <a:chExt cx="5760" cy="0"/>
          </a:xfrm>
        </p:grpSpPr>
        <p:sp>
          <p:nvSpPr>
            <p:cNvPr id="75793" name="Line 11">
              <a:extLst>
                <a:ext uri="{FF2B5EF4-FFF2-40B4-BE49-F238E27FC236}">
                  <a16:creationId xmlns:a16="http://schemas.microsoft.com/office/drawing/2014/main" id="{B9F9C77A-2322-4E3C-8DB6-3152EB662C35}"/>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5794" name="Line 12">
              <a:extLst>
                <a:ext uri="{FF2B5EF4-FFF2-40B4-BE49-F238E27FC236}">
                  <a16:creationId xmlns:a16="http://schemas.microsoft.com/office/drawing/2014/main" id="{AD950498-2A86-4A9B-AAC6-4107600B676F}"/>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5783" name="Group 16">
            <a:extLst>
              <a:ext uri="{FF2B5EF4-FFF2-40B4-BE49-F238E27FC236}">
                <a16:creationId xmlns:a16="http://schemas.microsoft.com/office/drawing/2014/main" id="{888FFE53-0456-465E-BDE1-4941915E44B0}"/>
              </a:ext>
            </a:extLst>
          </p:cNvPr>
          <p:cNvGrpSpPr>
            <a:grpSpLocks/>
          </p:cNvGrpSpPr>
          <p:nvPr/>
        </p:nvGrpSpPr>
        <p:grpSpPr bwMode="auto">
          <a:xfrm>
            <a:off x="0" y="0"/>
            <a:ext cx="9175750" cy="1079500"/>
            <a:chOff x="0" y="0"/>
            <a:chExt cx="5780" cy="680"/>
          </a:xfrm>
        </p:grpSpPr>
        <p:sp>
          <p:nvSpPr>
            <p:cNvPr id="75791" name="Text Box 17">
              <a:extLst>
                <a:ext uri="{FF2B5EF4-FFF2-40B4-BE49-F238E27FC236}">
                  <a16:creationId xmlns:a16="http://schemas.microsoft.com/office/drawing/2014/main" id="{C607EEF0-7733-49DB-9881-A0BFFC34B818}"/>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a:t>
              </a:r>
              <a:r>
                <a:rPr lang="en-US" altLang="el-GR" sz="3600" b="1"/>
                <a:t>I</a:t>
              </a:r>
              <a:r>
                <a:rPr lang="en-GB" altLang="el-GR" sz="3600" b="1"/>
                <a:t>V)</a:t>
              </a:r>
              <a:endParaRPr lang="el-GR" altLang="el-GR" sz="3600" b="1"/>
            </a:p>
          </p:txBody>
        </p:sp>
        <p:sp>
          <p:nvSpPr>
            <p:cNvPr id="75792" name="Rectangle 18">
              <a:extLst>
                <a:ext uri="{FF2B5EF4-FFF2-40B4-BE49-F238E27FC236}">
                  <a16:creationId xmlns:a16="http://schemas.microsoft.com/office/drawing/2014/main" id="{5391C0AF-1C75-41A9-BE5C-A95B394024EB}"/>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br>
                <a:rPr lang="el-GR" altLang="el-GR" b="1"/>
              </a:br>
              <a:r>
                <a:rPr lang="el-GR" altLang="el-GR" b="1"/>
                <a:t>να </a:t>
              </a:r>
              <a:r>
                <a:rPr lang="el-GR" altLang="el-GR" b="1">
                  <a:solidFill>
                    <a:srgbClr val="FF0000"/>
                  </a:solidFill>
                </a:rPr>
                <a:t>εφαρμόσουν</a:t>
              </a:r>
              <a:endParaRPr lang="el-GR" altLang="el-GR" b="1"/>
            </a:p>
          </p:txBody>
        </p:sp>
      </p:grpSp>
      <p:sp>
        <p:nvSpPr>
          <p:cNvPr id="75784" name="Rectangle 19">
            <a:extLst>
              <a:ext uri="{FF2B5EF4-FFF2-40B4-BE49-F238E27FC236}">
                <a16:creationId xmlns:a16="http://schemas.microsoft.com/office/drawing/2014/main" id="{85BB18F9-CC6E-4EFE-9A7D-F074D885251A}"/>
              </a:ext>
            </a:extLst>
          </p:cNvPr>
          <p:cNvSpPr>
            <a:spLocks noChangeArrowheads="1"/>
          </p:cNvSpPr>
          <p:nvPr/>
        </p:nvSpPr>
        <p:spPr bwMode="auto">
          <a:xfrm>
            <a:off x="4146550" y="3068638"/>
            <a:ext cx="4743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Υπολογιστικά φύλλα, ρομποτική, υπολογιστές</a:t>
            </a:r>
          </a:p>
        </p:txBody>
      </p:sp>
      <p:sp>
        <p:nvSpPr>
          <p:cNvPr id="75785" name="Rectangle 20">
            <a:extLst>
              <a:ext uri="{FF2B5EF4-FFF2-40B4-BE49-F238E27FC236}">
                <a16:creationId xmlns:a16="http://schemas.microsoft.com/office/drawing/2014/main" id="{B550FF6B-080D-4A40-9FF5-2BFE967D39A2}"/>
              </a:ext>
            </a:extLst>
          </p:cNvPr>
          <p:cNvSpPr>
            <a:spLocks noChangeArrowheads="1"/>
          </p:cNvSpPr>
          <p:nvPr/>
        </p:nvSpPr>
        <p:spPr bwMode="auto">
          <a:xfrm>
            <a:off x="44450" y="3151188"/>
            <a:ext cx="37226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μέσω μιας αναπαράστασης ή προσομοίωσης</a:t>
            </a:r>
          </a:p>
        </p:txBody>
      </p:sp>
      <p:grpSp>
        <p:nvGrpSpPr>
          <p:cNvPr id="75786" name="Group 29">
            <a:extLst>
              <a:ext uri="{FF2B5EF4-FFF2-40B4-BE49-F238E27FC236}">
                <a16:creationId xmlns:a16="http://schemas.microsoft.com/office/drawing/2014/main" id="{43B91FA5-ED2E-4625-AEB0-AB050E39B0CC}"/>
              </a:ext>
            </a:extLst>
          </p:cNvPr>
          <p:cNvGrpSpPr>
            <a:grpSpLocks/>
          </p:cNvGrpSpPr>
          <p:nvPr/>
        </p:nvGrpSpPr>
        <p:grpSpPr bwMode="auto">
          <a:xfrm>
            <a:off x="0" y="4527550"/>
            <a:ext cx="9144000" cy="0"/>
            <a:chOff x="0" y="1298"/>
            <a:chExt cx="5760" cy="0"/>
          </a:xfrm>
        </p:grpSpPr>
        <p:sp>
          <p:nvSpPr>
            <p:cNvPr id="75789" name="Line 30">
              <a:extLst>
                <a:ext uri="{FF2B5EF4-FFF2-40B4-BE49-F238E27FC236}">
                  <a16:creationId xmlns:a16="http://schemas.microsoft.com/office/drawing/2014/main" id="{6688B8F8-15D8-4998-A20C-064CD8C4D83B}"/>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5790" name="Line 31">
              <a:extLst>
                <a:ext uri="{FF2B5EF4-FFF2-40B4-BE49-F238E27FC236}">
                  <a16:creationId xmlns:a16="http://schemas.microsoft.com/office/drawing/2014/main" id="{61CE01E4-21E8-4B5A-A014-8AB4E49ED4CF}"/>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5787" name="Rectangle 32">
            <a:extLst>
              <a:ext uri="{FF2B5EF4-FFF2-40B4-BE49-F238E27FC236}">
                <a16:creationId xmlns:a16="http://schemas.microsoft.com/office/drawing/2014/main" id="{E9F12A2E-8F95-4E70-BB26-EDB3599A6241}"/>
              </a:ext>
            </a:extLst>
          </p:cNvPr>
          <p:cNvSpPr>
            <a:spLocks noChangeArrowheads="1"/>
          </p:cNvSpPr>
          <p:nvPr/>
        </p:nvSpPr>
        <p:spPr bwMode="auto">
          <a:xfrm>
            <a:off x="4146550" y="1341438"/>
            <a:ext cx="47434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Online βοήθεια, εννοιο-λογικοί χάρτες, λογισμικά προσομοίωσης, προγραμ-ματιστικά περιβάλλοντα</a:t>
            </a:r>
          </a:p>
        </p:txBody>
      </p:sp>
      <p:sp>
        <p:nvSpPr>
          <p:cNvPr id="75788" name="Rectangle 33">
            <a:extLst>
              <a:ext uri="{FF2B5EF4-FFF2-40B4-BE49-F238E27FC236}">
                <a16:creationId xmlns:a16="http://schemas.microsoft.com/office/drawing/2014/main" id="{56E160D0-1AFA-4847-B3CF-D6C024939089}"/>
              </a:ext>
            </a:extLst>
          </p:cNvPr>
          <p:cNvSpPr>
            <a:spLocks noChangeArrowheads="1"/>
          </p:cNvSpPr>
          <p:nvPr/>
        </p:nvSpPr>
        <p:spPr bwMode="auto">
          <a:xfrm>
            <a:off x="44450" y="1341438"/>
            <a:ext cx="3841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επιλέγοντας κάποια στρατηγική</a:t>
            </a:r>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C9ACACCE-8580-4646-8BE8-8D95FA73F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19">
            <a:extLst>
              <a:ext uri="{FF2B5EF4-FFF2-40B4-BE49-F238E27FC236}">
                <a16:creationId xmlns:a16="http://schemas.microsoft.com/office/drawing/2014/main" id="{CA33E92C-90A2-4AC1-A5A4-053427301E13}"/>
              </a:ext>
            </a:extLst>
          </p:cNvPr>
          <p:cNvSpPr>
            <a:spLocks noChangeArrowheads="1"/>
          </p:cNvSpPr>
          <p:nvPr/>
        </p:nvSpPr>
        <p:spPr bwMode="auto">
          <a:xfrm>
            <a:off x="4149725" y="1363663"/>
            <a:ext cx="4743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Εργαλεία</a:t>
            </a:r>
          </a:p>
          <a:p>
            <a:pPr eaLnBrk="1" hangingPunct="1">
              <a:spcBef>
                <a:spcPct val="0"/>
              </a:spcBef>
              <a:buFontTx/>
              <a:buNone/>
            </a:pPr>
            <a:endParaRPr lang="el-GR" altLang="el-GR" sz="2800" b="1"/>
          </a:p>
          <a:p>
            <a:pPr eaLnBrk="1" hangingPunct="1">
              <a:spcBef>
                <a:spcPct val="0"/>
              </a:spcBef>
              <a:buFontTx/>
              <a:buNone/>
            </a:pPr>
            <a:r>
              <a:rPr lang="el-GR" altLang="el-GR" sz="2800" b="1"/>
              <a:t>Υπολογιστικά φύλλα, ρομποτική, υπολογιστές</a:t>
            </a:r>
          </a:p>
        </p:txBody>
      </p:sp>
      <p:sp>
        <p:nvSpPr>
          <p:cNvPr id="76804" name="Rectangle 20">
            <a:extLst>
              <a:ext uri="{FF2B5EF4-FFF2-40B4-BE49-F238E27FC236}">
                <a16:creationId xmlns:a16="http://schemas.microsoft.com/office/drawing/2014/main" id="{14A1267A-C436-4B1D-8061-5C0F9A7499A6}"/>
              </a:ext>
            </a:extLst>
          </p:cNvPr>
          <p:cNvSpPr>
            <a:spLocks noChangeArrowheads="1"/>
          </p:cNvSpPr>
          <p:nvPr/>
        </p:nvSpPr>
        <p:spPr bwMode="auto">
          <a:xfrm>
            <a:off x="71438" y="1363663"/>
            <a:ext cx="3779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μία αναπαράσταση</a:t>
            </a:r>
          </a:p>
        </p:txBody>
      </p:sp>
      <p:pic>
        <p:nvPicPr>
          <p:cNvPr id="76805" name="Picture 5">
            <a:extLst>
              <a:ext uri="{FF2B5EF4-FFF2-40B4-BE49-F238E27FC236}">
                <a16:creationId xmlns:a16="http://schemas.microsoft.com/office/drawing/2014/main" id="{F76B3533-8E47-4F96-8D7E-3373C8D6F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6" name="Group 16">
            <a:extLst>
              <a:ext uri="{FF2B5EF4-FFF2-40B4-BE49-F238E27FC236}">
                <a16:creationId xmlns:a16="http://schemas.microsoft.com/office/drawing/2014/main" id="{CA3F6A79-2D4E-46DC-92F1-0D2B0A43E542}"/>
              </a:ext>
            </a:extLst>
          </p:cNvPr>
          <p:cNvGrpSpPr>
            <a:grpSpLocks/>
          </p:cNvGrpSpPr>
          <p:nvPr/>
        </p:nvGrpSpPr>
        <p:grpSpPr bwMode="auto">
          <a:xfrm>
            <a:off x="0" y="0"/>
            <a:ext cx="9175750" cy="1079500"/>
            <a:chOff x="0" y="0"/>
            <a:chExt cx="5780" cy="680"/>
          </a:xfrm>
        </p:grpSpPr>
        <p:sp>
          <p:nvSpPr>
            <p:cNvPr id="76808" name="Text Box 17">
              <a:extLst>
                <a:ext uri="{FF2B5EF4-FFF2-40B4-BE49-F238E27FC236}">
                  <a16:creationId xmlns:a16="http://schemas.microsoft.com/office/drawing/2014/main" id="{64C47289-1DB8-469A-BAED-2169C051FF12}"/>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(IV)</a:t>
              </a:r>
              <a:endParaRPr lang="el-GR" altLang="el-GR" sz="3600" b="1"/>
            </a:p>
          </p:txBody>
        </p:sp>
        <p:sp>
          <p:nvSpPr>
            <p:cNvPr id="76809" name="Rectangle 18">
              <a:extLst>
                <a:ext uri="{FF2B5EF4-FFF2-40B4-BE49-F238E27FC236}">
                  <a16:creationId xmlns:a16="http://schemas.microsoft.com/office/drawing/2014/main" id="{74330B48-D61F-453C-91B6-0EEF02EA8105}"/>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br>
                <a:rPr lang="el-GR" altLang="el-GR" b="1"/>
              </a:br>
              <a:r>
                <a:rPr lang="el-GR" altLang="el-GR" b="1"/>
                <a:t>να </a:t>
              </a:r>
              <a:r>
                <a:rPr lang="el-GR" altLang="el-GR" b="1">
                  <a:solidFill>
                    <a:srgbClr val="FF0000"/>
                  </a:solidFill>
                </a:rPr>
                <a:t>εφαρμόσουν</a:t>
              </a:r>
              <a:endParaRPr lang="el-GR" altLang="el-GR" b="1"/>
            </a:p>
          </p:txBody>
        </p:sp>
      </p:grpSp>
      <p:sp>
        <p:nvSpPr>
          <p:cNvPr id="76807" name="AutoShape 9">
            <a:hlinkClick r:id="rId4" highlightClick="1"/>
            <a:extLst>
              <a:ext uri="{FF2B5EF4-FFF2-40B4-BE49-F238E27FC236}">
                <a16:creationId xmlns:a16="http://schemas.microsoft.com/office/drawing/2014/main" id="{2D2AD700-FB3B-4E9B-80AD-1E6720186BB8}"/>
              </a:ext>
            </a:extLst>
          </p:cNvPr>
          <p:cNvSpPr>
            <a:spLocks noChangeArrowheads="1"/>
          </p:cNvSpPr>
          <p:nvPr/>
        </p:nvSpPr>
        <p:spPr bwMode="auto">
          <a:xfrm>
            <a:off x="4859338" y="6119813"/>
            <a:ext cx="720725" cy="431800"/>
          </a:xfrm>
          <a:prstGeom prst="actionButtonMovi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6CA59399-EFEC-492A-AEF1-5680198FB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9">
            <a:extLst>
              <a:ext uri="{FF2B5EF4-FFF2-40B4-BE49-F238E27FC236}">
                <a16:creationId xmlns:a16="http://schemas.microsoft.com/office/drawing/2014/main" id="{1A8B1ADB-D1A9-4249-9F4C-439A0140511C}"/>
              </a:ext>
            </a:extLst>
          </p:cNvPr>
          <p:cNvSpPr>
            <a:spLocks noChangeArrowheads="1"/>
          </p:cNvSpPr>
          <p:nvPr/>
        </p:nvSpPr>
        <p:spPr bwMode="auto">
          <a:xfrm>
            <a:off x="4086225" y="1341438"/>
            <a:ext cx="47434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Ανοικτά-Κλειστά προβλήματα</a:t>
            </a:r>
          </a:p>
          <a:p>
            <a:pPr eaLnBrk="1" hangingPunct="1">
              <a:spcBef>
                <a:spcPct val="0"/>
              </a:spcBef>
              <a:buFontTx/>
              <a:buNone/>
            </a:pPr>
            <a:endParaRPr lang="el-GR" altLang="el-GR" sz="2800" b="1"/>
          </a:p>
          <a:p>
            <a:pPr eaLnBrk="1" hangingPunct="1">
              <a:spcBef>
                <a:spcPct val="0"/>
              </a:spcBef>
              <a:buFontTx/>
              <a:buNone/>
            </a:pPr>
            <a:r>
              <a:rPr lang="el-GR" altLang="el-GR" sz="2800" b="1"/>
              <a:t>Εντοπισμός βέλτιστης διαδρομής ή </a:t>
            </a:r>
          </a:p>
          <a:p>
            <a:pPr eaLnBrk="1" hangingPunct="1">
              <a:spcBef>
                <a:spcPct val="0"/>
              </a:spcBef>
              <a:buFontTx/>
              <a:buNone/>
            </a:pPr>
            <a:r>
              <a:rPr lang="el-GR" altLang="el-GR" sz="2800" b="1"/>
              <a:t>το πρόβλημα του περιοδεύοντος πωλητή</a:t>
            </a:r>
          </a:p>
        </p:txBody>
      </p:sp>
      <p:sp>
        <p:nvSpPr>
          <p:cNvPr id="77828" name="Rectangle 20">
            <a:extLst>
              <a:ext uri="{FF2B5EF4-FFF2-40B4-BE49-F238E27FC236}">
                <a16:creationId xmlns:a16="http://schemas.microsoft.com/office/drawing/2014/main" id="{D7E4C9CE-0F9B-422E-B9AF-4CD22D47FE1F}"/>
              </a:ext>
            </a:extLst>
          </p:cNvPr>
          <p:cNvSpPr>
            <a:spLocks noChangeArrowheads="1"/>
          </p:cNvSpPr>
          <p:nvPr/>
        </p:nvSpPr>
        <p:spPr bwMode="auto">
          <a:xfrm>
            <a:off x="71438" y="1268413"/>
            <a:ext cx="3852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στρατηγική</a:t>
            </a:r>
          </a:p>
        </p:txBody>
      </p:sp>
      <p:pic>
        <p:nvPicPr>
          <p:cNvPr id="77829" name="Picture 5">
            <a:extLst>
              <a:ext uri="{FF2B5EF4-FFF2-40B4-BE49-F238E27FC236}">
                <a16:creationId xmlns:a16="http://schemas.microsoft.com/office/drawing/2014/main" id="{E2FD2D54-6883-4C76-990D-4C7646787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30" name="Group 16">
            <a:extLst>
              <a:ext uri="{FF2B5EF4-FFF2-40B4-BE49-F238E27FC236}">
                <a16:creationId xmlns:a16="http://schemas.microsoft.com/office/drawing/2014/main" id="{E0BF9EC2-6667-4B16-B75D-61AA0FC42DC3}"/>
              </a:ext>
            </a:extLst>
          </p:cNvPr>
          <p:cNvGrpSpPr>
            <a:grpSpLocks/>
          </p:cNvGrpSpPr>
          <p:nvPr/>
        </p:nvGrpSpPr>
        <p:grpSpPr bwMode="auto">
          <a:xfrm>
            <a:off x="0" y="0"/>
            <a:ext cx="9175750" cy="1079500"/>
            <a:chOff x="0" y="0"/>
            <a:chExt cx="5780" cy="680"/>
          </a:xfrm>
        </p:grpSpPr>
        <p:sp>
          <p:nvSpPr>
            <p:cNvPr id="77831" name="Text Box 17">
              <a:extLst>
                <a:ext uri="{FF2B5EF4-FFF2-40B4-BE49-F238E27FC236}">
                  <a16:creationId xmlns:a16="http://schemas.microsoft.com/office/drawing/2014/main" id="{A5BB7869-9063-47FD-AC66-6B19C9BF67B6}"/>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(IV)</a:t>
              </a:r>
              <a:endParaRPr lang="el-GR" altLang="el-GR" sz="3600" b="1"/>
            </a:p>
          </p:txBody>
        </p:sp>
        <p:sp>
          <p:nvSpPr>
            <p:cNvPr id="77832" name="Rectangle 18">
              <a:extLst>
                <a:ext uri="{FF2B5EF4-FFF2-40B4-BE49-F238E27FC236}">
                  <a16:creationId xmlns:a16="http://schemas.microsoft.com/office/drawing/2014/main" id="{C382B8E8-9B6A-40AF-BD01-0E45F41D2178}"/>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br>
                <a:rPr lang="el-GR" altLang="el-GR" b="1"/>
              </a:br>
              <a:r>
                <a:rPr lang="el-GR" altLang="el-GR" b="1"/>
                <a:t>να </a:t>
              </a:r>
              <a:r>
                <a:rPr lang="el-GR" altLang="el-GR" b="1">
                  <a:solidFill>
                    <a:srgbClr val="FF0000"/>
                  </a:solidFill>
                </a:rPr>
                <a:t>εφαρμόσουν</a:t>
              </a:r>
              <a:endParaRPr lang="el-GR" altLang="el-GR" b="1"/>
            </a:p>
          </p:txBody>
        </p:sp>
      </p:gr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A5223AEB-A223-44B6-B254-9B3D3D90C424}"/>
              </a:ext>
            </a:extLst>
          </p:cNvPr>
          <p:cNvSpPr>
            <a:spLocks noChangeArrowheads="1"/>
          </p:cNvSpPr>
          <p:nvPr/>
        </p:nvSpPr>
        <p:spPr bwMode="auto">
          <a:xfrm>
            <a:off x="4643438" y="1125538"/>
            <a:ext cx="43561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Όταν οι μαθητές αξιολο-γούν την εργασία άλλων ή αυτοαξιολογούνται αναπτύσσουν την κριτική τους σκέψη για την κατανόηση των εννοιών και διαδικα-σιών στην Επιστήμη των Υπολογιστών</a:t>
            </a:r>
          </a:p>
        </p:txBody>
      </p:sp>
      <p:pic>
        <p:nvPicPr>
          <p:cNvPr id="78851" name="Picture 3">
            <a:extLst>
              <a:ext uri="{FF2B5EF4-FFF2-40B4-BE49-F238E27FC236}">
                <a16:creationId xmlns:a16="http://schemas.microsoft.com/office/drawing/2014/main" id="{1538C08D-98B0-4920-8B42-DC3A5162F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a:extLst>
              <a:ext uri="{FF2B5EF4-FFF2-40B4-BE49-F238E27FC236}">
                <a16:creationId xmlns:a16="http://schemas.microsoft.com/office/drawing/2014/main" id="{7C040783-F4A5-49A9-93D1-53F0AC6B6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5">
            <a:extLst>
              <a:ext uri="{FF2B5EF4-FFF2-40B4-BE49-F238E27FC236}">
                <a16:creationId xmlns:a16="http://schemas.microsoft.com/office/drawing/2014/main" id="{6D62780B-AF03-46A2-975D-CA8BF621566E}"/>
              </a:ext>
            </a:extLst>
          </p:cNvPr>
          <p:cNvSpPr>
            <a:spLocks noChangeArrowheads="1"/>
          </p:cNvSpPr>
          <p:nvPr/>
        </p:nvSpPr>
        <p:spPr bwMode="auto">
          <a:xfrm>
            <a:off x="34925" y="115888"/>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 </a:t>
            </a:r>
            <a:r>
              <a:rPr lang="el-GR" altLang="el-GR" b="1"/>
              <a:t>αξιολογήσουν</a:t>
            </a:r>
          </a:p>
        </p:txBody>
      </p:sp>
    </p:spTree>
    <p:custDataLst>
      <p:tags r:id="rId1"/>
    </p:custData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42671C20-C0ED-4308-BF34-078AE1DD4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057275"/>
            <a:ext cx="4067176"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a:extLst>
              <a:ext uri="{FF2B5EF4-FFF2-40B4-BE49-F238E27FC236}">
                <a16:creationId xmlns:a16="http://schemas.microsoft.com/office/drawing/2014/main" id="{56A6810F-A38F-4D4E-BE8B-B00020F22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805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6" name="Group 16">
            <a:extLst>
              <a:ext uri="{FF2B5EF4-FFF2-40B4-BE49-F238E27FC236}">
                <a16:creationId xmlns:a16="http://schemas.microsoft.com/office/drawing/2014/main" id="{700B87F3-46FB-434C-8B4E-CF4A5E40FF3E}"/>
              </a:ext>
            </a:extLst>
          </p:cNvPr>
          <p:cNvGrpSpPr>
            <a:grpSpLocks/>
          </p:cNvGrpSpPr>
          <p:nvPr/>
        </p:nvGrpSpPr>
        <p:grpSpPr bwMode="auto">
          <a:xfrm>
            <a:off x="-20638" y="46038"/>
            <a:ext cx="9175751" cy="1079500"/>
            <a:chOff x="0" y="0"/>
            <a:chExt cx="5780" cy="680"/>
          </a:xfrm>
        </p:grpSpPr>
        <p:sp>
          <p:nvSpPr>
            <p:cNvPr id="79894" name="Text Box 17">
              <a:extLst>
                <a:ext uri="{FF2B5EF4-FFF2-40B4-BE49-F238E27FC236}">
                  <a16:creationId xmlns:a16="http://schemas.microsoft.com/office/drawing/2014/main" id="{A34A9573-117E-4B66-A43E-F9A4312FA9BA}"/>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(V)</a:t>
              </a:r>
              <a:endParaRPr lang="el-GR" altLang="el-GR" sz="3600" b="1"/>
            </a:p>
          </p:txBody>
        </p:sp>
        <p:sp>
          <p:nvSpPr>
            <p:cNvPr id="79895" name="Rectangle 18">
              <a:extLst>
                <a:ext uri="{FF2B5EF4-FFF2-40B4-BE49-F238E27FC236}">
                  <a16:creationId xmlns:a16="http://schemas.microsoft.com/office/drawing/2014/main" id="{95572C35-CB7A-4FFB-A099-5F0904ED543F}"/>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br>
                <a:rPr lang="el-GR" altLang="el-GR" b="1"/>
              </a:br>
              <a:r>
                <a:rPr lang="el-GR" altLang="el-GR" b="1"/>
                <a:t>να </a:t>
              </a:r>
              <a:r>
                <a:rPr lang="el-GR" altLang="el-GR" b="1">
                  <a:solidFill>
                    <a:srgbClr val="FF0000"/>
                  </a:solidFill>
                </a:rPr>
                <a:t>αξιολογήσουν</a:t>
              </a:r>
              <a:endParaRPr lang="el-GR" altLang="el-GR" b="1"/>
            </a:p>
          </p:txBody>
        </p:sp>
      </p:grpSp>
      <p:sp>
        <p:nvSpPr>
          <p:cNvPr id="79877" name="Rectangle 6">
            <a:extLst>
              <a:ext uri="{FF2B5EF4-FFF2-40B4-BE49-F238E27FC236}">
                <a16:creationId xmlns:a16="http://schemas.microsoft.com/office/drawing/2014/main" id="{80F21DA7-3FE3-4CDC-8411-4789AB2C9308}"/>
              </a:ext>
            </a:extLst>
          </p:cNvPr>
          <p:cNvSpPr>
            <a:spLocks noChangeArrowheads="1"/>
          </p:cNvSpPr>
          <p:nvPr/>
        </p:nvSpPr>
        <p:spPr bwMode="auto">
          <a:xfrm>
            <a:off x="4086225" y="1265238"/>
            <a:ext cx="5076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Εννοιολογικοί χάρτες</a:t>
            </a:r>
            <a:r>
              <a:rPr lang="en-US" altLang="el-GR" sz="2800" b="1"/>
              <a:t>, </a:t>
            </a:r>
            <a:r>
              <a:rPr lang="el-GR" altLang="el-GR" sz="2800" b="1"/>
              <a:t>μηχα-νές αναζήτησης, λογισμικό, Προγραμματιστικά περιβάλ-λοντα</a:t>
            </a:r>
          </a:p>
        </p:txBody>
      </p:sp>
      <p:sp>
        <p:nvSpPr>
          <p:cNvPr id="79878" name="Rectangle 7">
            <a:extLst>
              <a:ext uri="{FF2B5EF4-FFF2-40B4-BE49-F238E27FC236}">
                <a16:creationId xmlns:a16="http://schemas.microsoft.com/office/drawing/2014/main" id="{4A73F238-F0E3-4027-BD3C-2E7EDD5EE118}"/>
              </a:ext>
            </a:extLst>
          </p:cNvPr>
          <p:cNvSpPr>
            <a:spLocks noChangeArrowheads="1"/>
          </p:cNvSpPr>
          <p:nvPr/>
        </p:nvSpPr>
        <p:spPr bwMode="auto">
          <a:xfrm>
            <a:off x="34925" y="1265238"/>
            <a:ext cx="4176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συγκρίνοντας</a:t>
            </a:r>
          </a:p>
        </p:txBody>
      </p:sp>
      <p:grpSp>
        <p:nvGrpSpPr>
          <p:cNvPr id="79879" name="Group 8">
            <a:extLst>
              <a:ext uri="{FF2B5EF4-FFF2-40B4-BE49-F238E27FC236}">
                <a16:creationId xmlns:a16="http://schemas.microsoft.com/office/drawing/2014/main" id="{F0A3310F-A952-4D72-8CFA-E6BDA370837F}"/>
              </a:ext>
            </a:extLst>
          </p:cNvPr>
          <p:cNvGrpSpPr>
            <a:grpSpLocks/>
          </p:cNvGrpSpPr>
          <p:nvPr/>
        </p:nvGrpSpPr>
        <p:grpSpPr bwMode="auto">
          <a:xfrm>
            <a:off x="0" y="3068638"/>
            <a:ext cx="9144000" cy="0"/>
            <a:chOff x="0" y="1298"/>
            <a:chExt cx="5760" cy="0"/>
          </a:xfrm>
        </p:grpSpPr>
        <p:sp>
          <p:nvSpPr>
            <p:cNvPr id="79892" name="Line 9">
              <a:extLst>
                <a:ext uri="{FF2B5EF4-FFF2-40B4-BE49-F238E27FC236}">
                  <a16:creationId xmlns:a16="http://schemas.microsoft.com/office/drawing/2014/main" id="{546DC3BF-40FA-430E-8360-7A6977CE3B85}"/>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93" name="Line 10">
              <a:extLst>
                <a:ext uri="{FF2B5EF4-FFF2-40B4-BE49-F238E27FC236}">
                  <a16:creationId xmlns:a16="http://schemas.microsoft.com/office/drawing/2014/main" id="{FF62E9E5-1D9E-47DC-AEC7-F35F973FC3CE}"/>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9880" name="Rectangle 14">
            <a:extLst>
              <a:ext uri="{FF2B5EF4-FFF2-40B4-BE49-F238E27FC236}">
                <a16:creationId xmlns:a16="http://schemas.microsoft.com/office/drawing/2014/main" id="{240A0464-4CB5-44BD-BB38-9A9C35DA5B17}"/>
              </a:ext>
            </a:extLst>
          </p:cNvPr>
          <p:cNvSpPr>
            <a:spLocks noChangeArrowheads="1"/>
          </p:cNvSpPr>
          <p:nvPr/>
        </p:nvSpPr>
        <p:spPr bwMode="auto">
          <a:xfrm>
            <a:off x="4086225" y="3197225"/>
            <a:ext cx="49672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Προγραμματιστικά περιβάλ-λοντα, λογισμικό προσο-μοίωσης</a:t>
            </a:r>
          </a:p>
        </p:txBody>
      </p:sp>
      <p:sp>
        <p:nvSpPr>
          <p:cNvPr id="79881" name="Rectangle 15">
            <a:extLst>
              <a:ext uri="{FF2B5EF4-FFF2-40B4-BE49-F238E27FC236}">
                <a16:creationId xmlns:a16="http://schemas.microsoft.com/office/drawing/2014/main" id="{FC67EB87-FF9F-4B8C-B4C5-CC6BC291330E}"/>
              </a:ext>
            </a:extLst>
          </p:cNvPr>
          <p:cNvSpPr>
            <a:spLocks noChangeArrowheads="1"/>
          </p:cNvSpPr>
          <p:nvPr/>
        </p:nvSpPr>
        <p:spPr bwMode="auto">
          <a:xfrm>
            <a:off x="0" y="3197225"/>
            <a:ext cx="4176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ελέγχοντας μία λύση</a:t>
            </a:r>
          </a:p>
        </p:txBody>
      </p:sp>
      <p:grpSp>
        <p:nvGrpSpPr>
          <p:cNvPr id="79882" name="Group 16">
            <a:extLst>
              <a:ext uri="{FF2B5EF4-FFF2-40B4-BE49-F238E27FC236}">
                <a16:creationId xmlns:a16="http://schemas.microsoft.com/office/drawing/2014/main" id="{CD612B90-6CE9-439D-8D2B-CCCFDF9F717C}"/>
              </a:ext>
            </a:extLst>
          </p:cNvPr>
          <p:cNvGrpSpPr>
            <a:grpSpLocks/>
          </p:cNvGrpSpPr>
          <p:nvPr/>
        </p:nvGrpSpPr>
        <p:grpSpPr bwMode="auto">
          <a:xfrm>
            <a:off x="0" y="4581525"/>
            <a:ext cx="9144000" cy="0"/>
            <a:chOff x="0" y="1298"/>
            <a:chExt cx="5760" cy="0"/>
          </a:xfrm>
        </p:grpSpPr>
        <p:sp>
          <p:nvSpPr>
            <p:cNvPr id="79890" name="Line 17">
              <a:extLst>
                <a:ext uri="{FF2B5EF4-FFF2-40B4-BE49-F238E27FC236}">
                  <a16:creationId xmlns:a16="http://schemas.microsoft.com/office/drawing/2014/main" id="{5B0FD320-00F2-4EC6-9CFE-B687BF4D574A}"/>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91" name="Line 18">
              <a:extLst>
                <a:ext uri="{FF2B5EF4-FFF2-40B4-BE49-F238E27FC236}">
                  <a16:creationId xmlns:a16="http://schemas.microsoft.com/office/drawing/2014/main" id="{DCE31F6A-E511-468E-A365-90F87A1F7B4C}"/>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9883" name="Rectangle 20">
            <a:extLst>
              <a:ext uri="{FF2B5EF4-FFF2-40B4-BE49-F238E27FC236}">
                <a16:creationId xmlns:a16="http://schemas.microsoft.com/office/drawing/2014/main" id="{D4F4453A-8681-4305-B6FA-F3081A83CD57}"/>
              </a:ext>
            </a:extLst>
          </p:cNvPr>
          <p:cNvSpPr>
            <a:spLocks noChangeArrowheads="1"/>
          </p:cNvSpPr>
          <p:nvPr/>
        </p:nvSpPr>
        <p:spPr bwMode="auto">
          <a:xfrm>
            <a:off x="0" y="4535488"/>
            <a:ext cx="4176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ελέγχοντας μία εικασία</a:t>
            </a:r>
          </a:p>
        </p:txBody>
      </p:sp>
      <p:grpSp>
        <p:nvGrpSpPr>
          <p:cNvPr id="79884" name="Group 21">
            <a:extLst>
              <a:ext uri="{FF2B5EF4-FFF2-40B4-BE49-F238E27FC236}">
                <a16:creationId xmlns:a16="http://schemas.microsoft.com/office/drawing/2014/main" id="{BBA49F4A-264B-4A6F-8934-7E40D371DB4D}"/>
              </a:ext>
            </a:extLst>
          </p:cNvPr>
          <p:cNvGrpSpPr>
            <a:grpSpLocks/>
          </p:cNvGrpSpPr>
          <p:nvPr/>
        </p:nvGrpSpPr>
        <p:grpSpPr bwMode="auto">
          <a:xfrm>
            <a:off x="-20638" y="5881688"/>
            <a:ext cx="9144001" cy="0"/>
            <a:chOff x="0" y="1298"/>
            <a:chExt cx="5760" cy="0"/>
          </a:xfrm>
        </p:grpSpPr>
        <p:sp>
          <p:nvSpPr>
            <p:cNvPr id="79888" name="Line 22">
              <a:extLst>
                <a:ext uri="{FF2B5EF4-FFF2-40B4-BE49-F238E27FC236}">
                  <a16:creationId xmlns:a16="http://schemas.microsoft.com/office/drawing/2014/main" id="{AC9CE414-44D4-4E3B-9C31-1FC7A8EA82DF}"/>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89" name="Line 23">
              <a:extLst>
                <a:ext uri="{FF2B5EF4-FFF2-40B4-BE49-F238E27FC236}">
                  <a16:creationId xmlns:a16="http://schemas.microsoft.com/office/drawing/2014/main" id="{B9FF015E-F6CD-47DD-A39B-789973AD79CA}"/>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9885" name="Rectangle 24">
            <a:extLst>
              <a:ext uri="{FF2B5EF4-FFF2-40B4-BE49-F238E27FC236}">
                <a16:creationId xmlns:a16="http://schemas.microsoft.com/office/drawing/2014/main" id="{FA3E46A6-3D48-40F3-8F9D-A1BC21EB4353}"/>
              </a:ext>
            </a:extLst>
          </p:cNvPr>
          <p:cNvSpPr>
            <a:spLocks noChangeArrowheads="1"/>
          </p:cNvSpPr>
          <p:nvPr/>
        </p:nvSpPr>
        <p:spPr bwMode="auto">
          <a:xfrm>
            <a:off x="4086225" y="5859463"/>
            <a:ext cx="5076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2800" b="1"/>
              <a:t>online </a:t>
            </a:r>
            <a:r>
              <a:rPr lang="el-GR" altLang="el-GR" sz="2800" b="1"/>
              <a:t>ομάδες συζητήσεων</a:t>
            </a:r>
            <a:r>
              <a:rPr lang="en-US" altLang="el-GR" sz="2800" b="1"/>
              <a:t>,</a:t>
            </a:r>
          </a:p>
          <a:p>
            <a:pPr eaLnBrk="1" hangingPunct="1">
              <a:spcBef>
                <a:spcPct val="0"/>
              </a:spcBef>
              <a:buFontTx/>
              <a:buNone/>
            </a:pPr>
            <a:r>
              <a:rPr lang="en-US" altLang="el-GR" sz="2800" b="1"/>
              <a:t>blogs, wiki</a:t>
            </a:r>
            <a:endParaRPr lang="el-GR" altLang="el-GR" sz="2800" b="1"/>
          </a:p>
        </p:txBody>
      </p:sp>
      <p:sp>
        <p:nvSpPr>
          <p:cNvPr id="79886" name="Rectangle 25">
            <a:extLst>
              <a:ext uri="{FF2B5EF4-FFF2-40B4-BE49-F238E27FC236}">
                <a16:creationId xmlns:a16="http://schemas.microsoft.com/office/drawing/2014/main" id="{0CF07680-8A6F-46C7-860E-2ABF4DD976B7}"/>
              </a:ext>
            </a:extLst>
          </p:cNvPr>
          <p:cNvSpPr>
            <a:spLocks noChangeArrowheads="1"/>
          </p:cNvSpPr>
          <p:nvPr/>
        </p:nvSpPr>
        <p:spPr bwMode="auto">
          <a:xfrm>
            <a:off x="0" y="5859463"/>
            <a:ext cx="3851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Αξιολογώντας μια εργασία</a:t>
            </a:r>
          </a:p>
        </p:txBody>
      </p:sp>
      <p:sp>
        <p:nvSpPr>
          <p:cNvPr id="79887" name="Rectangle 14">
            <a:extLst>
              <a:ext uri="{FF2B5EF4-FFF2-40B4-BE49-F238E27FC236}">
                <a16:creationId xmlns:a16="http://schemas.microsoft.com/office/drawing/2014/main" id="{5C3C214D-E384-4732-8B32-C42F1608A92D}"/>
              </a:ext>
            </a:extLst>
          </p:cNvPr>
          <p:cNvSpPr>
            <a:spLocks noChangeArrowheads="1"/>
          </p:cNvSpPr>
          <p:nvPr/>
        </p:nvSpPr>
        <p:spPr bwMode="auto">
          <a:xfrm>
            <a:off x="4140200" y="4519613"/>
            <a:ext cx="4743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Προγραμματιστικά περιβάλλοντα, λογισμικό προσομοίωσης</a:t>
            </a:r>
          </a:p>
        </p:txBody>
      </p:sp>
    </p:spTree>
    <p:custDataLst>
      <p:tags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4">
            <a:extLst>
              <a:ext uri="{FF2B5EF4-FFF2-40B4-BE49-F238E27FC236}">
                <a16:creationId xmlns:a16="http://schemas.microsoft.com/office/drawing/2014/main" id="{5CA85026-709F-4E42-9723-0E2077B3CE28}"/>
              </a:ext>
            </a:extLst>
          </p:cNvPr>
          <p:cNvSpPr>
            <a:spLocks noChangeArrowheads="1"/>
          </p:cNvSpPr>
          <p:nvPr/>
        </p:nvSpPr>
        <p:spPr bwMode="auto">
          <a:xfrm>
            <a:off x="4086225" y="1346200"/>
            <a:ext cx="5003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να αντιπαραβάλλουν, τεχνικές σχεδίασης αλγορίθμων (Διαίρει και Βασίλευε, Άπληστη μέθοδο κ.α.) με τη βοήθεια περιβαλλόντων προγραμματισμού ή εικονικές εκτελέσεις</a:t>
            </a:r>
          </a:p>
        </p:txBody>
      </p:sp>
      <p:pic>
        <p:nvPicPr>
          <p:cNvPr id="80899" name="Picture 3">
            <a:extLst>
              <a:ext uri="{FF2B5EF4-FFF2-40B4-BE49-F238E27FC236}">
                <a16:creationId xmlns:a16="http://schemas.microsoft.com/office/drawing/2014/main" id="{BD0B0147-7466-4E08-9ED9-5B06CDDD7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057275"/>
            <a:ext cx="4067176"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a:extLst>
              <a:ext uri="{FF2B5EF4-FFF2-40B4-BE49-F238E27FC236}">
                <a16:creationId xmlns:a16="http://schemas.microsoft.com/office/drawing/2014/main" id="{59DDE86A-2BDE-4669-896F-917263934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805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17">
            <a:extLst>
              <a:ext uri="{FF2B5EF4-FFF2-40B4-BE49-F238E27FC236}">
                <a16:creationId xmlns:a16="http://schemas.microsoft.com/office/drawing/2014/main" id="{ADF7D124-4D28-4B15-B673-A862FBC35A62}"/>
              </a:ext>
            </a:extLst>
          </p:cNvPr>
          <p:cNvSpPr txBox="1">
            <a:spLocks noChangeArrowheads="1"/>
          </p:cNvSpPr>
          <p:nvPr/>
        </p:nvSpPr>
        <p:spPr bwMode="auto">
          <a:xfrm>
            <a:off x="-20638" y="46038"/>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(V)</a:t>
            </a:r>
            <a:endParaRPr lang="el-GR" altLang="el-GR" sz="3600" b="1"/>
          </a:p>
        </p:txBody>
      </p:sp>
      <p:sp>
        <p:nvSpPr>
          <p:cNvPr id="80902" name="Rectangle 18">
            <a:extLst>
              <a:ext uri="{FF2B5EF4-FFF2-40B4-BE49-F238E27FC236}">
                <a16:creationId xmlns:a16="http://schemas.microsoft.com/office/drawing/2014/main" id="{CF722C57-79BA-4396-A032-4F47FEB6C44F}"/>
              </a:ext>
            </a:extLst>
          </p:cNvPr>
          <p:cNvSpPr>
            <a:spLocks noChangeArrowheads="1"/>
          </p:cNvSpPr>
          <p:nvPr/>
        </p:nvSpPr>
        <p:spPr bwMode="auto">
          <a:xfrm>
            <a:off x="3937000" y="46038"/>
            <a:ext cx="5218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br>
              <a:rPr lang="el-GR" altLang="el-GR" b="1"/>
            </a:br>
            <a:r>
              <a:rPr lang="el-GR" altLang="el-GR" b="1"/>
              <a:t>να </a:t>
            </a:r>
            <a:r>
              <a:rPr lang="el-GR" altLang="el-GR" b="1">
                <a:solidFill>
                  <a:srgbClr val="FF0000"/>
                </a:solidFill>
              </a:rPr>
              <a:t>αξιολογήσουν</a:t>
            </a:r>
            <a:endParaRPr lang="el-GR" altLang="el-GR" b="1"/>
          </a:p>
        </p:txBody>
      </p:sp>
      <p:sp>
        <p:nvSpPr>
          <p:cNvPr id="80903" name="Rectangle 7">
            <a:extLst>
              <a:ext uri="{FF2B5EF4-FFF2-40B4-BE49-F238E27FC236}">
                <a16:creationId xmlns:a16="http://schemas.microsoft.com/office/drawing/2014/main" id="{EB18B685-6218-424D-953C-C1F43C3B8D42}"/>
              </a:ext>
            </a:extLst>
          </p:cNvPr>
          <p:cNvSpPr>
            <a:spLocks noChangeArrowheads="1"/>
          </p:cNvSpPr>
          <p:nvPr/>
        </p:nvSpPr>
        <p:spPr bwMode="auto">
          <a:xfrm>
            <a:off x="34925" y="1265238"/>
            <a:ext cx="417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συγκρίνοντας</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80F3663C-AA84-480A-B593-B8228352703D}"/>
              </a:ext>
            </a:extLst>
          </p:cNvPr>
          <p:cNvSpPr txBox="1">
            <a:spLocks noChangeArrowheads="1"/>
          </p:cNvSpPr>
          <p:nvPr/>
        </p:nvSpPr>
        <p:spPr bwMode="auto">
          <a:xfrm>
            <a:off x="4679950" y="1450975"/>
            <a:ext cx="4284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Με </a:t>
            </a:r>
            <a:r>
              <a:rPr lang="el-GR" altLang="el-GR" sz="3800" b="1"/>
              <a:t>ατέλειες</a:t>
            </a:r>
            <a:r>
              <a:rPr lang="el-GR" altLang="el-GR" sz="3800"/>
              <a:t> και </a:t>
            </a:r>
          </a:p>
          <a:p>
            <a:pPr algn="ctr" eaLnBrk="1" hangingPunct="1">
              <a:spcBef>
                <a:spcPct val="0"/>
              </a:spcBef>
              <a:buFontTx/>
              <a:buNone/>
            </a:pPr>
            <a:r>
              <a:rPr lang="el-GR" altLang="el-GR" sz="3800"/>
              <a:t>ορισμένες φορές</a:t>
            </a:r>
          </a:p>
          <a:p>
            <a:pPr algn="ctr" eaLnBrk="1" hangingPunct="1">
              <a:spcBef>
                <a:spcPct val="0"/>
              </a:spcBef>
              <a:buFontTx/>
              <a:buNone/>
            </a:pPr>
            <a:r>
              <a:rPr lang="el-GR" altLang="el-GR" sz="3800" b="1"/>
              <a:t>αντιφατικές</a:t>
            </a:r>
            <a:r>
              <a:rPr lang="el-GR" altLang="el-GR" sz="3800"/>
              <a:t> πληροφορίες</a:t>
            </a:r>
          </a:p>
        </p:txBody>
      </p:sp>
      <p:pic>
        <p:nvPicPr>
          <p:cNvPr id="8195" name="Picture 5">
            <a:extLst>
              <a:ext uri="{FF2B5EF4-FFF2-40B4-BE49-F238E27FC236}">
                <a16:creationId xmlns:a16="http://schemas.microsoft.com/office/drawing/2014/main" id="{60010D82-D4B8-4C97-9F41-D41FAE7D1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a:extLst>
              <a:ext uri="{FF2B5EF4-FFF2-40B4-BE49-F238E27FC236}">
                <a16:creationId xmlns:a16="http://schemas.microsoft.com/office/drawing/2014/main" id="{ADC4FF82-1448-4591-9801-AF395D11A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a:extLst>
              <a:ext uri="{FF2B5EF4-FFF2-40B4-BE49-F238E27FC236}">
                <a16:creationId xmlns:a16="http://schemas.microsoft.com/office/drawing/2014/main" id="{1D84B332-DB25-4367-B98D-4359EEF4DE84}"/>
              </a:ext>
            </a:extLst>
          </p:cNvPr>
          <p:cNvSpPr>
            <a:spLocks noChangeArrowheads="1"/>
          </p:cNvSpPr>
          <p:nvPr/>
        </p:nvSpPr>
        <p:spPr bwMode="auto">
          <a:xfrm>
            <a:off x="4086225" y="1346200"/>
            <a:ext cx="5003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Ένας συμμαθητής σας ανέ-πτυξε τον ακόλουθο αλγό-ριθμο με σκοπό να εμφανίζει τον μικρότερο από τρεις αριθμούς που διαβάζει. Διερευνήστε αν είναι σωστός ή λάθος. Αν είναι λάθος να τον διορθώσετε ώστε να λειτουργεί σωστά.</a:t>
            </a:r>
          </a:p>
        </p:txBody>
      </p:sp>
      <p:pic>
        <p:nvPicPr>
          <p:cNvPr id="81923" name="Picture 3">
            <a:extLst>
              <a:ext uri="{FF2B5EF4-FFF2-40B4-BE49-F238E27FC236}">
                <a16:creationId xmlns:a16="http://schemas.microsoft.com/office/drawing/2014/main" id="{91EA895F-4A59-4A5C-AF54-25028CD35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057275"/>
            <a:ext cx="4067176"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a:extLst>
              <a:ext uri="{FF2B5EF4-FFF2-40B4-BE49-F238E27FC236}">
                <a16:creationId xmlns:a16="http://schemas.microsoft.com/office/drawing/2014/main" id="{26B573EB-429F-4515-9685-3F0B3CFF6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805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15">
            <a:extLst>
              <a:ext uri="{FF2B5EF4-FFF2-40B4-BE49-F238E27FC236}">
                <a16:creationId xmlns:a16="http://schemas.microsoft.com/office/drawing/2014/main" id="{1BD7AE66-C5F0-4BB6-B604-E9F183B0413E}"/>
              </a:ext>
            </a:extLst>
          </p:cNvPr>
          <p:cNvSpPr>
            <a:spLocks noChangeArrowheads="1"/>
          </p:cNvSpPr>
          <p:nvPr/>
        </p:nvSpPr>
        <p:spPr bwMode="auto">
          <a:xfrm>
            <a:off x="0" y="1254125"/>
            <a:ext cx="4176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ελέγχοντας μία λύση</a:t>
            </a:r>
          </a:p>
        </p:txBody>
      </p:sp>
      <p:pic>
        <p:nvPicPr>
          <p:cNvPr id="48138" name="Picture 10">
            <a:extLst>
              <a:ext uri="{FF2B5EF4-FFF2-40B4-BE49-F238E27FC236}">
                <a16:creationId xmlns:a16="http://schemas.microsoft.com/office/drawing/2014/main" id="{08AF4018-C505-4B2F-B651-0CD479032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2205038"/>
            <a:ext cx="907097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17">
            <a:extLst>
              <a:ext uri="{FF2B5EF4-FFF2-40B4-BE49-F238E27FC236}">
                <a16:creationId xmlns:a16="http://schemas.microsoft.com/office/drawing/2014/main" id="{F3F637B5-4AB9-4A3C-A5F2-34866889AC84}"/>
              </a:ext>
            </a:extLst>
          </p:cNvPr>
          <p:cNvSpPr txBox="1">
            <a:spLocks noChangeArrowheads="1"/>
          </p:cNvSpPr>
          <p:nvPr/>
        </p:nvSpPr>
        <p:spPr bwMode="auto">
          <a:xfrm>
            <a:off x="-20638" y="46038"/>
            <a:ext cx="41386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(V)</a:t>
            </a:r>
            <a:endParaRPr lang="el-GR" altLang="el-GR" sz="3600" b="1"/>
          </a:p>
        </p:txBody>
      </p:sp>
      <p:sp>
        <p:nvSpPr>
          <p:cNvPr id="81928" name="Rectangle 18">
            <a:extLst>
              <a:ext uri="{FF2B5EF4-FFF2-40B4-BE49-F238E27FC236}">
                <a16:creationId xmlns:a16="http://schemas.microsoft.com/office/drawing/2014/main" id="{AD53FA25-47C0-41A0-9C1A-9F7AEC34A5BA}"/>
              </a:ext>
            </a:extLst>
          </p:cNvPr>
          <p:cNvSpPr>
            <a:spLocks noChangeArrowheads="1"/>
          </p:cNvSpPr>
          <p:nvPr/>
        </p:nvSpPr>
        <p:spPr bwMode="auto">
          <a:xfrm>
            <a:off x="3937000" y="46038"/>
            <a:ext cx="5218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a:t>
            </a:r>
            <a:br>
              <a:rPr lang="el-GR" altLang="el-GR" b="1"/>
            </a:br>
            <a:r>
              <a:rPr lang="el-GR" altLang="el-GR" b="1"/>
              <a:t>να </a:t>
            </a:r>
            <a:r>
              <a:rPr lang="el-GR" altLang="el-GR" b="1">
                <a:solidFill>
                  <a:srgbClr val="FF0000"/>
                </a:solidFill>
              </a:rPr>
              <a:t>αξιολογήσουν</a:t>
            </a:r>
            <a:endParaRPr lang="el-GR" altLang="el-GR" b="1"/>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3794"/>
                                        </p:tgtEl>
                                      </p:cBhvr>
                                    </p:animEffect>
                                    <p:set>
                                      <p:cBhvr>
                                        <p:cTn id="7" dur="1" fill="hold">
                                          <p:stCondLst>
                                            <p:cond delay="1999"/>
                                          </p:stCondLst>
                                        </p:cTn>
                                        <p:tgtEl>
                                          <p:spTgt spid="3379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8138"/>
                                        </p:tgtEl>
                                        <p:attrNameLst>
                                          <p:attrName>style.visibility</p:attrName>
                                        </p:attrNameLst>
                                      </p:cBhvr>
                                      <p:to>
                                        <p:strVal val="visible"/>
                                      </p:to>
                                    </p:set>
                                    <p:animEffect transition="in" filter="fade">
                                      <p:cBhvr>
                                        <p:cTn id="10" dur="20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a:extLst>
              <a:ext uri="{FF2B5EF4-FFF2-40B4-BE49-F238E27FC236}">
                <a16:creationId xmlns:a16="http://schemas.microsoft.com/office/drawing/2014/main" id="{94C04798-CA79-473A-A7D1-8210232290E0}"/>
              </a:ext>
            </a:extLst>
          </p:cNvPr>
          <p:cNvSpPr>
            <a:spLocks noChangeArrowheads="1"/>
          </p:cNvSpPr>
          <p:nvPr/>
        </p:nvSpPr>
        <p:spPr bwMode="auto">
          <a:xfrm>
            <a:off x="4643438" y="692150"/>
            <a:ext cx="4356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Όταν οι μαθητές και οι μαθήτριες εμπλέκονται σε δραστηριότητες υψη-λού επιπέδου, συχνά καταπιάνονται με δημιουργικές και ευρη-ματικές διαδικασίες σκέ-ψης που αναδεικνύουν ότι η Επιστήμη των Υπολογιστών συνεισφέ-ρει στην ανάπτυξη προ-σπαθειών εφευρετικότη-τας, έμπνευσης και ευρηματικότητας.</a:t>
            </a:r>
          </a:p>
        </p:txBody>
      </p:sp>
      <p:pic>
        <p:nvPicPr>
          <p:cNvPr id="82947" name="Picture 3">
            <a:extLst>
              <a:ext uri="{FF2B5EF4-FFF2-40B4-BE49-F238E27FC236}">
                <a16:creationId xmlns:a16="http://schemas.microsoft.com/office/drawing/2014/main" id="{D00D14E9-9498-4AF7-BDDA-3A39F240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4">
            <a:extLst>
              <a:ext uri="{FF2B5EF4-FFF2-40B4-BE49-F238E27FC236}">
                <a16:creationId xmlns:a16="http://schemas.microsoft.com/office/drawing/2014/main" id="{85E78084-13B9-4296-A107-81A40994E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5">
            <a:extLst>
              <a:ext uri="{FF2B5EF4-FFF2-40B4-BE49-F238E27FC236}">
                <a16:creationId xmlns:a16="http://schemas.microsoft.com/office/drawing/2014/main" id="{E0007DDF-706E-4F1A-B7D6-1E9B859F3E60}"/>
              </a:ext>
            </a:extLst>
          </p:cNvPr>
          <p:cNvSpPr>
            <a:spLocks noChangeArrowheads="1"/>
          </p:cNvSpPr>
          <p:nvPr/>
        </p:nvSpPr>
        <p:spPr bwMode="auto">
          <a:xfrm>
            <a:off x="12700" y="115888"/>
            <a:ext cx="8015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a:t>
            </a:r>
            <a:r>
              <a:rPr lang="el-GR" altLang="el-GR" b="1"/>
              <a:t> δημιουργήσουν</a:t>
            </a:r>
          </a:p>
        </p:txBody>
      </p:sp>
      <p:sp>
        <p:nvSpPr>
          <p:cNvPr id="82950" name="Rectangle 7">
            <a:extLst>
              <a:ext uri="{FF2B5EF4-FFF2-40B4-BE49-F238E27FC236}">
                <a16:creationId xmlns:a16="http://schemas.microsoft.com/office/drawing/2014/main" id="{4DD554C2-7D04-4156-8680-74CF37FA0210}"/>
              </a:ext>
            </a:extLst>
          </p:cNvPr>
          <p:cNvSpPr>
            <a:spLocks noChangeArrowheads="1"/>
          </p:cNvSpPr>
          <p:nvPr/>
        </p:nvSpPr>
        <p:spPr bwMode="auto">
          <a:xfrm>
            <a:off x="88900" y="1125538"/>
            <a:ext cx="39243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οι μαθητές από απλοί αποδέκτες συγκεκριμέ-νου υλικού που έχει αναπτυχθεί από τους εκπαιδευτικούς γίνονται «δημιουργοί» υλικού. </a:t>
            </a:r>
          </a:p>
        </p:txBody>
      </p:sp>
      <p:sp>
        <p:nvSpPr>
          <p:cNvPr id="82951" name="Rectangle 7">
            <a:extLst>
              <a:ext uri="{FF2B5EF4-FFF2-40B4-BE49-F238E27FC236}">
                <a16:creationId xmlns:a16="http://schemas.microsoft.com/office/drawing/2014/main" id="{C5A6574C-EAEE-411A-848E-CE6F2D268C09}"/>
              </a:ext>
            </a:extLst>
          </p:cNvPr>
          <p:cNvSpPr>
            <a:spLocks noChangeArrowheads="1"/>
          </p:cNvSpPr>
          <p:nvPr/>
        </p:nvSpPr>
        <p:spPr bwMode="auto">
          <a:xfrm>
            <a:off x="88900" y="4416425"/>
            <a:ext cx="39243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Εργασία σε Ομάδες Μέθοδος </a:t>
            </a:r>
            <a:r>
              <a:rPr lang="en-US" altLang="el-GR" sz="2800" b="1">
                <a:solidFill>
                  <a:schemeClr val="bg1"/>
                </a:solidFill>
              </a:rPr>
              <a:t>Project</a:t>
            </a:r>
            <a:endParaRPr lang="el-GR" altLang="el-GR" sz="2800" b="1">
              <a:solidFill>
                <a:schemeClr val="bg1"/>
              </a:solidFill>
            </a:endParaRPr>
          </a:p>
        </p:txBody>
      </p:sp>
      <p:sp>
        <p:nvSpPr>
          <p:cNvPr id="82952" name="Rectangle 7">
            <a:extLst>
              <a:ext uri="{FF2B5EF4-FFF2-40B4-BE49-F238E27FC236}">
                <a16:creationId xmlns:a16="http://schemas.microsoft.com/office/drawing/2014/main" id="{785F6EA2-F0C1-4DD9-BEF3-DB06304925CE}"/>
              </a:ext>
            </a:extLst>
          </p:cNvPr>
          <p:cNvSpPr>
            <a:spLocks noChangeArrowheads="1"/>
          </p:cNvSpPr>
          <p:nvPr/>
        </p:nvSpPr>
        <p:spPr bwMode="auto">
          <a:xfrm>
            <a:off x="88900" y="5784850"/>
            <a:ext cx="392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Συνθετικές Εργασίες</a:t>
            </a:r>
          </a:p>
        </p:txBody>
      </p:sp>
    </p:spTree>
    <p:custDataLst>
      <p:tags r:id="rId1"/>
    </p:custData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CA6233B1-D8C4-43BB-A683-70FB76A91CC6}"/>
              </a:ext>
            </a:extLst>
          </p:cNvPr>
          <p:cNvSpPr>
            <a:spLocks noChangeArrowheads="1"/>
          </p:cNvSpPr>
          <p:nvPr/>
        </p:nvSpPr>
        <p:spPr bwMode="auto">
          <a:xfrm>
            <a:off x="4643438" y="898525"/>
            <a:ext cx="4356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000"/>
              <a:t>Οι συνθετικές εργασίες βασίζονται στο έργο του </a:t>
            </a:r>
            <a:r>
              <a:rPr lang="en-US" altLang="el-GR" sz="3000"/>
              <a:t>Kilpatrick</a:t>
            </a:r>
            <a:r>
              <a:rPr lang="el-GR" altLang="el-GR" sz="3000"/>
              <a:t>, ο οποίος</a:t>
            </a:r>
            <a:r>
              <a:rPr lang="en-US" altLang="el-GR" sz="3000"/>
              <a:t> </a:t>
            </a:r>
            <a:r>
              <a:rPr lang="el-GR" altLang="el-GR" sz="3000"/>
              <a:t>εστίασε στο θεωρητικό υπόβαθρο και στην ανάπτυξη μεθοδολογιών διεκπεραίωσης συνθετικών εργασιών και την επιλογή θεμάτων</a:t>
            </a:r>
          </a:p>
        </p:txBody>
      </p:sp>
      <p:pic>
        <p:nvPicPr>
          <p:cNvPr id="83971" name="Picture 3">
            <a:extLst>
              <a:ext uri="{FF2B5EF4-FFF2-40B4-BE49-F238E27FC236}">
                <a16:creationId xmlns:a16="http://schemas.microsoft.com/office/drawing/2014/main" id="{B9B90608-2EB4-43C3-94E8-E04769961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a:extLst>
              <a:ext uri="{FF2B5EF4-FFF2-40B4-BE49-F238E27FC236}">
                <a16:creationId xmlns:a16="http://schemas.microsoft.com/office/drawing/2014/main" id="{0A4DB938-92A4-40C3-B17B-F602DAC24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5">
            <a:extLst>
              <a:ext uri="{FF2B5EF4-FFF2-40B4-BE49-F238E27FC236}">
                <a16:creationId xmlns:a16="http://schemas.microsoft.com/office/drawing/2014/main" id="{92ADCFAF-7C28-45F3-A342-EB84151E9EDE}"/>
              </a:ext>
            </a:extLst>
          </p:cNvPr>
          <p:cNvSpPr>
            <a:spLocks noChangeArrowheads="1"/>
          </p:cNvSpPr>
          <p:nvPr/>
        </p:nvSpPr>
        <p:spPr bwMode="auto">
          <a:xfrm>
            <a:off x="12700" y="115888"/>
            <a:ext cx="8015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a:t>
            </a:r>
            <a:r>
              <a:rPr lang="el-GR" altLang="el-GR" b="1"/>
              <a:t> δημιουργήσουν</a:t>
            </a:r>
          </a:p>
        </p:txBody>
      </p:sp>
      <p:pic>
        <p:nvPicPr>
          <p:cNvPr id="83974" name="Picture 2" descr="http://info.gcsu.edu/intranet/school_ed/Celebrations/Kilpatrick3.jpg">
            <a:extLst>
              <a:ext uri="{FF2B5EF4-FFF2-40B4-BE49-F238E27FC236}">
                <a16:creationId xmlns:a16="http://schemas.microsoft.com/office/drawing/2014/main" id="{374B2BE7-B4B2-4901-9EAA-205F5D0C2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125538"/>
            <a:ext cx="27146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FD247B2A-FD9D-4ECF-83F7-410D3ABF529F}"/>
              </a:ext>
            </a:extLst>
          </p:cNvPr>
          <p:cNvSpPr>
            <a:spLocks noChangeArrowheads="1"/>
          </p:cNvSpPr>
          <p:nvPr/>
        </p:nvSpPr>
        <p:spPr bwMode="auto">
          <a:xfrm>
            <a:off x="4643438" y="808038"/>
            <a:ext cx="43561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000"/>
              <a:t>Ομαδοποίηση και κατηγοριοποίηση εργασιών.</a:t>
            </a:r>
          </a:p>
          <a:p>
            <a:pPr algn="ctr" eaLnBrk="1" hangingPunct="1">
              <a:spcBef>
                <a:spcPct val="0"/>
              </a:spcBef>
              <a:buFontTx/>
              <a:buNone/>
            </a:pPr>
            <a:endParaRPr lang="el-GR" altLang="el-GR" sz="3000"/>
          </a:p>
          <a:p>
            <a:pPr algn="ctr" eaLnBrk="1" hangingPunct="1">
              <a:spcBef>
                <a:spcPct val="0"/>
              </a:spcBef>
              <a:buFontTx/>
              <a:buNone/>
            </a:pPr>
            <a:r>
              <a:rPr lang="el-GR" altLang="el-GR" sz="3000"/>
              <a:t>Κύκλος ζωής συνθετικών εργασιών</a:t>
            </a:r>
          </a:p>
          <a:p>
            <a:pPr algn="ctr" eaLnBrk="1" hangingPunct="1">
              <a:spcBef>
                <a:spcPct val="0"/>
              </a:spcBef>
              <a:buFontTx/>
              <a:buNone/>
            </a:pPr>
            <a:r>
              <a:rPr lang="el-GR" altLang="el-GR" sz="3000"/>
              <a:t>+</a:t>
            </a:r>
          </a:p>
          <a:p>
            <a:pPr algn="ctr" eaLnBrk="1" hangingPunct="1">
              <a:spcBef>
                <a:spcPct val="0"/>
              </a:spcBef>
              <a:buFontTx/>
              <a:buNone/>
            </a:pPr>
            <a:r>
              <a:rPr lang="el-GR" altLang="el-GR" sz="3000"/>
              <a:t>Κοινωνική οργάνωση της τάξης</a:t>
            </a:r>
          </a:p>
          <a:p>
            <a:pPr algn="ctr" eaLnBrk="1" hangingPunct="1">
              <a:spcBef>
                <a:spcPct val="0"/>
              </a:spcBef>
              <a:buFontTx/>
              <a:buNone/>
            </a:pPr>
            <a:endParaRPr lang="el-GR" altLang="el-GR" sz="3000"/>
          </a:p>
        </p:txBody>
      </p:sp>
      <p:pic>
        <p:nvPicPr>
          <p:cNvPr id="84995" name="Picture 3">
            <a:extLst>
              <a:ext uri="{FF2B5EF4-FFF2-40B4-BE49-F238E27FC236}">
                <a16:creationId xmlns:a16="http://schemas.microsoft.com/office/drawing/2014/main" id="{B221EDF7-8F50-4E18-8BFB-EA7E1D638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a:extLst>
              <a:ext uri="{FF2B5EF4-FFF2-40B4-BE49-F238E27FC236}">
                <a16:creationId xmlns:a16="http://schemas.microsoft.com/office/drawing/2014/main" id="{76EC6FC3-B59C-4500-8A0A-5D0F05DA2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a:extLst>
              <a:ext uri="{FF2B5EF4-FFF2-40B4-BE49-F238E27FC236}">
                <a16:creationId xmlns:a16="http://schemas.microsoft.com/office/drawing/2014/main" id="{32BDBCF7-1DAE-41BC-8C2A-0CB497EDD60D}"/>
              </a:ext>
            </a:extLst>
          </p:cNvPr>
          <p:cNvSpPr>
            <a:spLocks noChangeArrowheads="1"/>
          </p:cNvSpPr>
          <p:nvPr/>
        </p:nvSpPr>
        <p:spPr bwMode="auto">
          <a:xfrm>
            <a:off x="12700" y="115888"/>
            <a:ext cx="8015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a:t>
            </a:r>
            <a:r>
              <a:rPr lang="el-GR" altLang="el-GR" b="1"/>
              <a:t> δημιουργήσουν</a:t>
            </a:r>
          </a:p>
        </p:txBody>
      </p:sp>
      <p:sp>
        <p:nvSpPr>
          <p:cNvPr id="84998" name="Rectangle 7">
            <a:extLst>
              <a:ext uri="{FF2B5EF4-FFF2-40B4-BE49-F238E27FC236}">
                <a16:creationId xmlns:a16="http://schemas.microsoft.com/office/drawing/2014/main" id="{48413891-DE93-44C8-9CD1-0256391A3FEE}"/>
              </a:ext>
            </a:extLst>
          </p:cNvPr>
          <p:cNvSpPr>
            <a:spLocks noChangeArrowheads="1"/>
          </p:cNvSpPr>
          <p:nvPr/>
        </p:nvSpPr>
        <p:spPr bwMode="auto">
          <a:xfrm>
            <a:off x="323850" y="1196975"/>
            <a:ext cx="392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Συνθετικές Εργασίες</a:t>
            </a:r>
          </a:p>
        </p:txBody>
      </p:sp>
    </p:spTree>
    <p:custDataLst>
      <p:tags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94D87C24-252C-4D71-AB44-2CDF1CC1882F}"/>
              </a:ext>
            </a:extLst>
          </p:cNvPr>
          <p:cNvSpPr>
            <a:spLocks noChangeArrowheads="1"/>
          </p:cNvSpPr>
          <p:nvPr/>
        </p:nvSpPr>
        <p:spPr bwMode="auto">
          <a:xfrm>
            <a:off x="4624388" y="750888"/>
            <a:ext cx="43561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l-GR" altLang="el-GR" sz="2300"/>
              <a:t>Συνάφεια σκοπού και στόχων των εργασιών με το ΠΣ</a:t>
            </a:r>
          </a:p>
          <a:p>
            <a:pPr eaLnBrk="1" hangingPunct="1">
              <a:spcBef>
                <a:spcPct val="0"/>
              </a:spcBef>
            </a:pPr>
            <a:r>
              <a:rPr lang="el-GR" altLang="el-GR" sz="2300"/>
              <a:t>Προσανατολισμός εργασιών στον πραγματικό κόσμο και στα ενδιαφέροντα των μαθητών</a:t>
            </a:r>
          </a:p>
          <a:p>
            <a:pPr eaLnBrk="1" hangingPunct="1">
              <a:spcBef>
                <a:spcPct val="0"/>
              </a:spcBef>
            </a:pPr>
            <a:r>
              <a:rPr lang="el-GR" altLang="el-GR" sz="2300"/>
              <a:t>Δυνατότητα αξιολόγησης επίδοσης μαθητών και αποτίμησης εκπαιδευτικού έργου</a:t>
            </a:r>
          </a:p>
          <a:p>
            <a:pPr eaLnBrk="1" hangingPunct="1">
              <a:spcBef>
                <a:spcPct val="0"/>
              </a:spcBef>
            </a:pPr>
            <a:r>
              <a:rPr lang="el-GR" altLang="el-GR" sz="2300"/>
              <a:t>Αξιοποίηση εμπειρίας μαθητών και ώθηση ανακάλυψης μέσω έρευνας.</a:t>
            </a:r>
          </a:p>
        </p:txBody>
      </p:sp>
      <p:pic>
        <p:nvPicPr>
          <p:cNvPr id="86019" name="Picture 3">
            <a:extLst>
              <a:ext uri="{FF2B5EF4-FFF2-40B4-BE49-F238E27FC236}">
                <a16:creationId xmlns:a16="http://schemas.microsoft.com/office/drawing/2014/main" id="{B5A8AB16-2CF6-425D-BC60-2B7A80C79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a:extLst>
              <a:ext uri="{FF2B5EF4-FFF2-40B4-BE49-F238E27FC236}">
                <a16:creationId xmlns:a16="http://schemas.microsoft.com/office/drawing/2014/main" id="{555C2F26-1ED5-4088-8C51-6E3212348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5">
            <a:extLst>
              <a:ext uri="{FF2B5EF4-FFF2-40B4-BE49-F238E27FC236}">
                <a16:creationId xmlns:a16="http://schemas.microsoft.com/office/drawing/2014/main" id="{270E83BB-0488-4EDE-AA61-DC573C1AB16E}"/>
              </a:ext>
            </a:extLst>
          </p:cNvPr>
          <p:cNvSpPr>
            <a:spLocks noChangeArrowheads="1"/>
          </p:cNvSpPr>
          <p:nvPr/>
        </p:nvSpPr>
        <p:spPr bwMode="auto">
          <a:xfrm>
            <a:off x="12700" y="115888"/>
            <a:ext cx="8015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b="1">
                <a:solidFill>
                  <a:schemeClr val="bg1"/>
                </a:solidFill>
              </a:rPr>
              <a:t>Δραστηριότητες για να</a:t>
            </a:r>
            <a:r>
              <a:rPr lang="el-GR" altLang="el-GR" b="1"/>
              <a:t> δημιουργήσουν</a:t>
            </a:r>
          </a:p>
        </p:txBody>
      </p:sp>
      <p:sp>
        <p:nvSpPr>
          <p:cNvPr id="86022" name="Rectangle 7">
            <a:extLst>
              <a:ext uri="{FF2B5EF4-FFF2-40B4-BE49-F238E27FC236}">
                <a16:creationId xmlns:a16="http://schemas.microsoft.com/office/drawing/2014/main" id="{B4F2B5BE-DFF6-41C5-B64F-B77A304682D0}"/>
              </a:ext>
            </a:extLst>
          </p:cNvPr>
          <p:cNvSpPr>
            <a:spLocks noChangeArrowheads="1"/>
          </p:cNvSpPr>
          <p:nvPr/>
        </p:nvSpPr>
        <p:spPr bwMode="auto">
          <a:xfrm>
            <a:off x="323850" y="836613"/>
            <a:ext cx="39243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b="1">
                <a:solidFill>
                  <a:schemeClr val="bg1"/>
                </a:solidFill>
              </a:rPr>
              <a:t>Συνθετικές Εργασίες</a:t>
            </a:r>
          </a:p>
          <a:p>
            <a:pPr algn="ctr" eaLnBrk="1" hangingPunct="1">
              <a:spcBef>
                <a:spcPct val="0"/>
              </a:spcBef>
              <a:buFontTx/>
              <a:buNone/>
            </a:pPr>
            <a:endParaRPr lang="el-GR" altLang="el-GR" sz="2800" b="1">
              <a:solidFill>
                <a:schemeClr val="bg1"/>
              </a:solidFill>
            </a:endParaRPr>
          </a:p>
          <a:p>
            <a:pPr algn="ctr" eaLnBrk="1" hangingPunct="1">
              <a:spcBef>
                <a:spcPct val="0"/>
              </a:spcBef>
              <a:buFontTx/>
              <a:buNone/>
            </a:pPr>
            <a:r>
              <a:rPr lang="el-GR" altLang="el-GR" sz="2800" b="1">
                <a:solidFill>
                  <a:schemeClr val="bg1"/>
                </a:solidFill>
              </a:rPr>
              <a:t>Χαρακτηριστικά</a:t>
            </a:r>
          </a:p>
        </p:txBody>
      </p:sp>
      <p:sp>
        <p:nvSpPr>
          <p:cNvPr id="86023" name="Rectangle 5">
            <a:extLst>
              <a:ext uri="{FF2B5EF4-FFF2-40B4-BE49-F238E27FC236}">
                <a16:creationId xmlns:a16="http://schemas.microsoft.com/office/drawing/2014/main" id="{018BF32E-1F6E-4054-83D5-BEA7B9640553}"/>
              </a:ext>
            </a:extLst>
          </p:cNvPr>
          <p:cNvSpPr>
            <a:spLocks noChangeArrowheads="1"/>
          </p:cNvSpPr>
          <p:nvPr/>
        </p:nvSpPr>
        <p:spPr bwMode="auto">
          <a:xfrm>
            <a:off x="0" y="2389188"/>
            <a:ext cx="43561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l-GR" altLang="el-GR" sz="2300">
                <a:solidFill>
                  <a:schemeClr val="bg1"/>
                </a:solidFill>
              </a:rPr>
              <a:t>Ποικιλία θεματικών αξόνων για ενεργοποίηση μαθητών με διαφορετικά στυλ μάθησης και νοημοσύνης και ταξινομίες.</a:t>
            </a:r>
          </a:p>
          <a:p>
            <a:pPr eaLnBrk="1" hangingPunct="1">
              <a:spcBef>
                <a:spcPct val="0"/>
              </a:spcBef>
            </a:pPr>
            <a:r>
              <a:rPr lang="el-GR" altLang="el-GR" sz="2300">
                <a:solidFill>
                  <a:schemeClr val="bg1"/>
                </a:solidFill>
              </a:rPr>
              <a:t>Ποικιλία πηγών πληροφόρησης</a:t>
            </a:r>
          </a:p>
          <a:p>
            <a:pPr eaLnBrk="1" hangingPunct="1">
              <a:spcBef>
                <a:spcPct val="0"/>
              </a:spcBef>
            </a:pPr>
            <a:r>
              <a:rPr lang="el-GR" altLang="el-GR" sz="2300">
                <a:solidFill>
                  <a:schemeClr val="bg1"/>
                </a:solidFill>
              </a:rPr>
              <a:t>Εργασία σε ομάδες</a:t>
            </a:r>
          </a:p>
          <a:p>
            <a:pPr eaLnBrk="1" hangingPunct="1">
              <a:spcBef>
                <a:spcPct val="0"/>
              </a:spcBef>
            </a:pPr>
            <a:r>
              <a:rPr lang="el-GR" altLang="el-GR" sz="2300">
                <a:solidFill>
                  <a:schemeClr val="bg1"/>
                </a:solidFill>
              </a:rPr>
              <a:t>Εμπλοκή ΤΠΕ</a:t>
            </a:r>
          </a:p>
          <a:p>
            <a:pPr eaLnBrk="1" hangingPunct="1">
              <a:spcBef>
                <a:spcPct val="0"/>
              </a:spcBef>
            </a:pPr>
            <a:r>
              <a:rPr lang="el-GR" altLang="el-GR" sz="2300">
                <a:solidFill>
                  <a:schemeClr val="bg1"/>
                </a:solidFill>
              </a:rPr>
              <a:t>Αξιοποίηση πόρων και μέσων</a:t>
            </a:r>
          </a:p>
          <a:p>
            <a:pPr eaLnBrk="1" hangingPunct="1">
              <a:spcBef>
                <a:spcPct val="0"/>
              </a:spcBef>
            </a:pPr>
            <a:r>
              <a:rPr lang="el-GR" altLang="el-GR" sz="2300">
                <a:solidFill>
                  <a:schemeClr val="bg1"/>
                </a:solidFill>
              </a:rPr>
              <a:t>Διεπιστημονικός χαρακτήρας</a:t>
            </a:r>
          </a:p>
        </p:txBody>
      </p:sp>
      <p:sp>
        <p:nvSpPr>
          <p:cNvPr id="9" name="8 - TextBox">
            <a:extLst>
              <a:ext uri="{FF2B5EF4-FFF2-40B4-BE49-F238E27FC236}">
                <a16:creationId xmlns:a16="http://schemas.microsoft.com/office/drawing/2014/main" id="{A06A3F18-8AE5-41F2-AF97-6E927224CD5C}"/>
              </a:ext>
            </a:extLst>
          </p:cNvPr>
          <p:cNvSpPr txBox="1">
            <a:spLocks noChangeArrowheads="1"/>
          </p:cNvSpPr>
          <p:nvPr/>
        </p:nvSpPr>
        <p:spPr bwMode="auto">
          <a:xfrm>
            <a:off x="77788" y="6237288"/>
            <a:ext cx="8928100" cy="584200"/>
          </a:xfrm>
          <a:prstGeom prst="rect">
            <a:avLst/>
          </a:prstGeom>
          <a:noFill/>
          <a:ln w="9525">
            <a:noFill/>
            <a:miter lim="800000"/>
            <a:headEnd/>
            <a:tailEnd/>
          </a:ln>
        </p:spPr>
        <p:txBody>
          <a:bodyPr>
            <a:spAutoFit/>
          </a:bodyPr>
          <a:lstStyle/>
          <a:p>
            <a:pPr eaLnBrk="1" hangingPunct="1">
              <a:defRPr/>
            </a:pPr>
            <a:r>
              <a:rPr lang="el-GR" altLang="el-GR" sz="1600" spc="30" dirty="0">
                <a:solidFill>
                  <a:schemeClr val="bg1"/>
                </a:solidFill>
              </a:rPr>
              <a:t>Αλεξανδρής, Ν., </a:t>
            </a:r>
            <a:r>
              <a:rPr lang="el-GR" altLang="el-GR" sz="1600" spc="30" dirty="0" err="1">
                <a:solidFill>
                  <a:schemeClr val="bg1"/>
                </a:solidFill>
              </a:rPr>
              <a:t>Μπελεσιώτης</a:t>
            </a:r>
            <a:r>
              <a:rPr lang="el-GR" altLang="el-GR" sz="1600" spc="30" dirty="0">
                <a:solidFill>
                  <a:schemeClr val="bg1"/>
                </a:solidFill>
              </a:rPr>
              <a:t>, Β., Φούντας, Ε. </a:t>
            </a:r>
            <a:r>
              <a:rPr lang="el-GR" altLang="el-GR" sz="1600" dirty="0"/>
              <a:t>(2011), Εισαγωγή στη Διδακτική Πληροφορικής, </a:t>
            </a:r>
            <a:r>
              <a:rPr lang="el-GR" altLang="el-GR" sz="1600" dirty="0">
                <a:solidFill>
                  <a:schemeClr val="bg1"/>
                </a:solidFill>
              </a:rPr>
              <a:t>Πανεπιστημιακό σύγγραμμα, Εκδόσεις </a:t>
            </a:r>
            <a:r>
              <a:rPr lang="el-GR" altLang="el-GR" sz="1600" dirty="0" err="1">
                <a:solidFill>
                  <a:schemeClr val="bg1"/>
                </a:solidFill>
              </a:rPr>
              <a:t>Varmar</a:t>
            </a:r>
            <a:endParaRPr lang="el-GR" altLang="el-GR" sz="1600" dirty="0">
              <a:solidFill>
                <a:schemeClr val="bg1"/>
              </a:solidFill>
            </a:endParaRPr>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BD01F424-AAAB-4DFE-BCC1-FE6A0CF12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136650"/>
            <a:ext cx="4067175"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6">
            <a:extLst>
              <a:ext uri="{FF2B5EF4-FFF2-40B4-BE49-F238E27FC236}">
                <a16:creationId xmlns:a16="http://schemas.microsoft.com/office/drawing/2014/main" id="{7B8F32C7-935E-4A55-B925-1D45E58428F7}"/>
              </a:ext>
            </a:extLst>
          </p:cNvPr>
          <p:cNvSpPr>
            <a:spLocks noChangeArrowheads="1"/>
          </p:cNvSpPr>
          <p:nvPr/>
        </p:nvSpPr>
        <p:spPr bwMode="auto">
          <a:xfrm>
            <a:off x="4086225" y="1223963"/>
            <a:ext cx="50768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Λογισμικό παρουσίασης, δια</a:t>
            </a:r>
            <a:r>
              <a:rPr lang="en-US" altLang="el-GR" sz="2800" b="1"/>
              <a:t>-</a:t>
            </a:r>
            <a:r>
              <a:rPr lang="el-GR" altLang="el-GR" sz="2800" b="1"/>
              <a:t>δραστικός πίνακας, κανάλια </a:t>
            </a:r>
            <a:r>
              <a:rPr lang="en-US" altLang="el-GR" sz="2800" b="1"/>
              <a:t>video</a:t>
            </a:r>
            <a:r>
              <a:rPr lang="el-GR" altLang="el-GR" sz="2800" b="1"/>
              <a:t> </a:t>
            </a:r>
          </a:p>
        </p:txBody>
      </p:sp>
      <p:sp>
        <p:nvSpPr>
          <p:cNvPr id="87044" name="Rectangle 7">
            <a:extLst>
              <a:ext uri="{FF2B5EF4-FFF2-40B4-BE49-F238E27FC236}">
                <a16:creationId xmlns:a16="http://schemas.microsoft.com/office/drawing/2014/main" id="{B2B2A5D7-7E7A-4504-8D95-334CB1AEA695}"/>
              </a:ext>
            </a:extLst>
          </p:cNvPr>
          <p:cNvSpPr>
            <a:spLocks noChangeArrowheads="1"/>
          </p:cNvSpPr>
          <p:nvPr/>
        </p:nvSpPr>
        <p:spPr bwMode="auto">
          <a:xfrm>
            <a:off x="34925" y="1223963"/>
            <a:ext cx="3960813"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διδάξουν μάθημα, να παρουσιάσουν έννοια, να κάνουν επίδειξη</a:t>
            </a:r>
          </a:p>
        </p:txBody>
      </p:sp>
      <p:grpSp>
        <p:nvGrpSpPr>
          <p:cNvPr id="87045" name="Group 8">
            <a:extLst>
              <a:ext uri="{FF2B5EF4-FFF2-40B4-BE49-F238E27FC236}">
                <a16:creationId xmlns:a16="http://schemas.microsoft.com/office/drawing/2014/main" id="{CBB1C31B-8367-4649-A7B6-8483F33DCDAA}"/>
              </a:ext>
            </a:extLst>
          </p:cNvPr>
          <p:cNvGrpSpPr>
            <a:grpSpLocks/>
          </p:cNvGrpSpPr>
          <p:nvPr/>
        </p:nvGrpSpPr>
        <p:grpSpPr bwMode="auto">
          <a:xfrm>
            <a:off x="0" y="2997200"/>
            <a:ext cx="9144000" cy="0"/>
            <a:chOff x="0" y="1298"/>
            <a:chExt cx="5760" cy="0"/>
          </a:xfrm>
        </p:grpSpPr>
        <p:sp>
          <p:nvSpPr>
            <p:cNvPr id="87062" name="Line 9">
              <a:extLst>
                <a:ext uri="{FF2B5EF4-FFF2-40B4-BE49-F238E27FC236}">
                  <a16:creationId xmlns:a16="http://schemas.microsoft.com/office/drawing/2014/main" id="{70FE81D2-1E6B-4D70-B4AF-996457088CEB}"/>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063" name="Line 10">
              <a:extLst>
                <a:ext uri="{FF2B5EF4-FFF2-40B4-BE49-F238E27FC236}">
                  <a16:creationId xmlns:a16="http://schemas.microsoft.com/office/drawing/2014/main" id="{15ACC305-0F05-46C9-9D49-65CDB187BB09}"/>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87046" name="Rectangle 14">
            <a:extLst>
              <a:ext uri="{FF2B5EF4-FFF2-40B4-BE49-F238E27FC236}">
                <a16:creationId xmlns:a16="http://schemas.microsoft.com/office/drawing/2014/main" id="{DDF332D4-2A8E-4F07-BB25-D2D796A99430}"/>
              </a:ext>
            </a:extLst>
          </p:cNvPr>
          <p:cNvSpPr>
            <a:spLocks noChangeArrowheads="1"/>
          </p:cNvSpPr>
          <p:nvPr/>
        </p:nvSpPr>
        <p:spPr bwMode="auto">
          <a:xfrm>
            <a:off x="4086225" y="2917825"/>
            <a:ext cx="500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Λογισμικό εννοιολογικών χαρτών, συνεργατικό λογι-σμικό συγγραφής, Προγραμ-ματιστικά περιβάλλοντα</a:t>
            </a:r>
          </a:p>
        </p:txBody>
      </p:sp>
      <p:sp>
        <p:nvSpPr>
          <p:cNvPr id="87047" name="Rectangle 15">
            <a:extLst>
              <a:ext uri="{FF2B5EF4-FFF2-40B4-BE49-F238E27FC236}">
                <a16:creationId xmlns:a16="http://schemas.microsoft.com/office/drawing/2014/main" id="{8ACE4DAA-E380-4BD9-B523-062077FDD7A5}"/>
              </a:ext>
            </a:extLst>
          </p:cNvPr>
          <p:cNvSpPr>
            <a:spLocks noChangeArrowheads="1"/>
          </p:cNvSpPr>
          <p:nvPr/>
        </p:nvSpPr>
        <p:spPr bwMode="auto">
          <a:xfrm>
            <a:off x="0" y="2917825"/>
            <a:ext cx="3959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 κείμενο ή πλάνο</a:t>
            </a:r>
          </a:p>
        </p:txBody>
      </p:sp>
      <p:grpSp>
        <p:nvGrpSpPr>
          <p:cNvPr id="87048" name="Group 21">
            <a:extLst>
              <a:ext uri="{FF2B5EF4-FFF2-40B4-BE49-F238E27FC236}">
                <a16:creationId xmlns:a16="http://schemas.microsoft.com/office/drawing/2014/main" id="{E5195EFC-CBD4-4124-B0EA-C4C92C02A9FB}"/>
              </a:ext>
            </a:extLst>
          </p:cNvPr>
          <p:cNvGrpSpPr>
            <a:grpSpLocks/>
          </p:cNvGrpSpPr>
          <p:nvPr/>
        </p:nvGrpSpPr>
        <p:grpSpPr bwMode="auto">
          <a:xfrm>
            <a:off x="-20638" y="4695825"/>
            <a:ext cx="9144001" cy="0"/>
            <a:chOff x="0" y="1298"/>
            <a:chExt cx="5760" cy="0"/>
          </a:xfrm>
        </p:grpSpPr>
        <p:sp>
          <p:nvSpPr>
            <p:cNvPr id="87060" name="Line 22">
              <a:extLst>
                <a:ext uri="{FF2B5EF4-FFF2-40B4-BE49-F238E27FC236}">
                  <a16:creationId xmlns:a16="http://schemas.microsoft.com/office/drawing/2014/main" id="{58D4529A-EDB6-4246-9794-24B70A209A77}"/>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061" name="Line 23">
              <a:extLst>
                <a:ext uri="{FF2B5EF4-FFF2-40B4-BE49-F238E27FC236}">
                  <a16:creationId xmlns:a16="http://schemas.microsoft.com/office/drawing/2014/main" id="{2A759649-C3B5-45F9-8107-F891C3FBBFAE}"/>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87049" name="Rectangle 24">
            <a:extLst>
              <a:ext uri="{FF2B5EF4-FFF2-40B4-BE49-F238E27FC236}">
                <a16:creationId xmlns:a16="http://schemas.microsoft.com/office/drawing/2014/main" id="{51452EC2-E54C-4197-9BDD-62236F5FDB08}"/>
              </a:ext>
            </a:extLst>
          </p:cNvPr>
          <p:cNvSpPr>
            <a:spLocks noChangeArrowheads="1"/>
          </p:cNvSpPr>
          <p:nvPr/>
        </p:nvSpPr>
        <p:spPr bwMode="auto">
          <a:xfrm>
            <a:off x="4086225" y="4640263"/>
            <a:ext cx="5076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Προγραμματισμός, ρομποτική</a:t>
            </a:r>
            <a:r>
              <a:rPr lang="en-US" altLang="el-GR" sz="2800" b="1"/>
              <a:t>, </a:t>
            </a:r>
            <a:r>
              <a:rPr lang="el-GR" altLang="el-GR" sz="2800" b="1"/>
              <a:t>συνεργατικά έγγραφα, </a:t>
            </a:r>
            <a:r>
              <a:rPr lang="en-US" altLang="el-GR" sz="2800" b="1"/>
              <a:t>Github</a:t>
            </a:r>
            <a:endParaRPr lang="el-GR" altLang="el-GR" sz="2800" b="1"/>
          </a:p>
        </p:txBody>
      </p:sp>
      <p:sp>
        <p:nvSpPr>
          <p:cNvPr id="87050" name="Rectangle 25">
            <a:extLst>
              <a:ext uri="{FF2B5EF4-FFF2-40B4-BE49-F238E27FC236}">
                <a16:creationId xmlns:a16="http://schemas.microsoft.com/office/drawing/2014/main" id="{4F137CA2-4CA3-485E-86CF-40DF88569186}"/>
              </a:ext>
            </a:extLst>
          </p:cNvPr>
          <p:cNvSpPr>
            <a:spLocks noChangeArrowheads="1"/>
          </p:cNvSpPr>
          <p:nvPr/>
        </p:nvSpPr>
        <p:spPr bwMode="auto">
          <a:xfrm>
            <a:off x="0" y="4640263"/>
            <a:ext cx="41036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 διαδικασία</a:t>
            </a:r>
            <a:r>
              <a:rPr lang="en-US" altLang="el-GR" sz="2800" b="1">
                <a:solidFill>
                  <a:schemeClr val="bg1"/>
                </a:solidFill>
              </a:rPr>
              <a:t> </a:t>
            </a:r>
            <a:r>
              <a:rPr lang="el-GR" altLang="el-GR" sz="2800" b="1">
                <a:solidFill>
                  <a:schemeClr val="bg1"/>
                </a:solidFill>
              </a:rPr>
              <a:t>ή προϊόν</a:t>
            </a:r>
          </a:p>
        </p:txBody>
      </p:sp>
      <p:grpSp>
        <p:nvGrpSpPr>
          <p:cNvPr id="87051" name="Group 26">
            <a:extLst>
              <a:ext uri="{FF2B5EF4-FFF2-40B4-BE49-F238E27FC236}">
                <a16:creationId xmlns:a16="http://schemas.microsoft.com/office/drawing/2014/main" id="{45ABEAF1-CD96-4B1C-B44B-F3030A63CCEB}"/>
              </a:ext>
            </a:extLst>
          </p:cNvPr>
          <p:cNvGrpSpPr>
            <a:grpSpLocks/>
          </p:cNvGrpSpPr>
          <p:nvPr/>
        </p:nvGrpSpPr>
        <p:grpSpPr bwMode="auto">
          <a:xfrm>
            <a:off x="-4763" y="5988050"/>
            <a:ext cx="9144001" cy="0"/>
            <a:chOff x="0" y="1298"/>
            <a:chExt cx="5760" cy="0"/>
          </a:xfrm>
        </p:grpSpPr>
        <p:sp>
          <p:nvSpPr>
            <p:cNvPr id="87058" name="Line 27">
              <a:extLst>
                <a:ext uri="{FF2B5EF4-FFF2-40B4-BE49-F238E27FC236}">
                  <a16:creationId xmlns:a16="http://schemas.microsoft.com/office/drawing/2014/main" id="{E3DC4834-B09C-4D08-A7B3-6652E1BF8C5E}"/>
                </a:ext>
              </a:extLst>
            </p:cNvPr>
            <p:cNvSpPr>
              <a:spLocks noChangeShapeType="1"/>
            </p:cNvSpPr>
            <p:nvPr/>
          </p:nvSpPr>
          <p:spPr bwMode="auto">
            <a:xfrm>
              <a:off x="2562" y="1298"/>
              <a:ext cx="31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059" name="Line 28">
              <a:extLst>
                <a:ext uri="{FF2B5EF4-FFF2-40B4-BE49-F238E27FC236}">
                  <a16:creationId xmlns:a16="http://schemas.microsoft.com/office/drawing/2014/main" id="{09909BB2-2463-4F1B-BA7C-24261E844CCE}"/>
                </a:ext>
              </a:extLst>
            </p:cNvPr>
            <p:cNvSpPr>
              <a:spLocks noChangeShapeType="1"/>
            </p:cNvSpPr>
            <p:nvPr/>
          </p:nvSpPr>
          <p:spPr bwMode="auto">
            <a:xfrm>
              <a:off x="0" y="1298"/>
              <a:ext cx="25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87052" name="Rectangle 24">
            <a:extLst>
              <a:ext uri="{FF2B5EF4-FFF2-40B4-BE49-F238E27FC236}">
                <a16:creationId xmlns:a16="http://schemas.microsoft.com/office/drawing/2014/main" id="{59123D88-E20C-49E0-B2D0-DDDDB32B53E9}"/>
              </a:ext>
            </a:extLst>
          </p:cNvPr>
          <p:cNvSpPr>
            <a:spLocks noChangeArrowheads="1"/>
          </p:cNvSpPr>
          <p:nvPr/>
        </p:nvSpPr>
        <p:spPr bwMode="auto">
          <a:xfrm>
            <a:off x="4067175" y="5957888"/>
            <a:ext cx="5076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2800" b="1"/>
              <a:t>Wikis,</a:t>
            </a:r>
            <a:r>
              <a:rPr lang="el-GR" altLang="el-GR" sz="2800" b="1"/>
              <a:t> συνεργατικό λογι-σμικό συγγραφής κ.α.</a:t>
            </a:r>
            <a:r>
              <a:rPr lang="en-US" altLang="el-GR" sz="2800" b="1"/>
              <a:t> </a:t>
            </a:r>
            <a:endParaRPr lang="el-GR" altLang="el-GR" sz="2800" b="1"/>
          </a:p>
        </p:txBody>
      </p:sp>
      <p:sp>
        <p:nvSpPr>
          <p:cNvPr id="87053" name="Rectangle 25">
            <a:extLst>
              <a:ext uri="{FF2B5EF4-FFF2-40B4-BE49-F238E27FC236}">
                <a16:creationId xmlns:a16="http://schemas.microsoft.com/office/drawing/2014/main" id="{1469CB02-3E5F-4087-8B54-04DB4CEFA5A5}"/>
              </a:ext>
            </a:extLst>
          </p:cNvPr>
          <p:cNvSpPr>
            <a:spLocks noChangeArrowheads="1"/>
          </p:cNvSpPr>
          <p:nvPr/>
        </p:nvSpPr>
        <p:spPr bwMode="auto">
          <a:xfrm>
            <a:off x="-19050" y="5957888"/>
            <a:ext cx="41767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 ένα πρόβλημα</a:t>
            </a:r>
          </a:p>
        </p:txBody>
      </p:sp>
      <p:pic>
        <p:nvPicPr>
          <p:cNvPr id="87054" name="Picture 20">
            <a:extLst>
              <a:ext uri="{FF2B5EF4-FFF2-40B4-BE49-F238E27FC236}">
                <a16:creationId xmlns:a16="http://schemas.microsoft.com/office/drawing/2014/main" id="{ADB47848-A11B-46F2-A042-4BF434636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55" name="Group 16">
            <a:extLst>
              <a:ext uri="{FF2B5EF4-FFF2-40B4-BE49-F238E27FC236}">
                <a16:creationId xmlns:a16="http://schemas.microsoft.com/office/drawing/2014/main" id="{14975696-DA99-4E87-8DA5-7AC2819E9F4F}"/>
              </a:ext>
            </a:extLst>
          </p:cNvPr>
          <p:cNvGrpSpPr>
            <a:grpSpLocks/>
          </p:cNvGrpSpPr>
          <p:nvPr/>
        </p:nvGrpSpPr>
        <p:grpSpPr bwMode="auto">
          <a:xfrm>
            <a:off x="-31750" y="46038"/>
            <a:ext cx="9175750" cy="1079500"/>
            <a:chOff x="0" y="0"/>
            <a:chExt cx="5780" cy="680"/>
          </a:xfrm>
        </p:grpSpPr>
        <p:sp>
          <p:nvSpPr>
            <p:cNvPr id="87056" name="Text Box 17">
              <a:extLst>
                <a:ext uri="{FF2B5EF4-FFF2-40B4-BE49-F238E27FC236}">
                  <a16:creationId xmlns:a16="http://schemas.microsoft.com/office/drawing/2014/main" id="{B6ABB152-6091-4C80-9E62-73369291E33F}"/>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(V</a:t>
              </a:r>
              <a:r>
                <a:rPr lang="en-US" altLang="el-GR" sz="3600" b="1"/>
                <a:t>I</a:t>
              </a:r>
              <a:r>
                <a:rPr lang="en-GB" altLang="el-GR" sz="3600" b="1"/>
                <a:t>)</a:t>
              </a:r>
              <a:endParaRPr lang="el-GR" altLang="el-GR" sz="3600" b="1"/>
            </a:p>
          </p:txBody>
        </p:sp>
        <p:sp>
          <p:nvSpPr>
            <p:cNvPr id="87057" name="Rectangle 18">
              <a:extLst>
                <a:ext uri="{FF2B5EF4-FFF2-40B4-BE49-F238E27FC236}">
                  <a16:creationId xmlns:a16="http://schemas.microsoft.com/office/drawing/2014/main" id="{7491F1C3-ECDA-42BA-B0C2-88A2F3CDE4FA}"/>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δημιουργήσουν</a:t>
              </a:r>
            </a:p>
          </p:txBody>
        </p:sp>
      </p:gr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24270724-5CC8-4E26-A3A8-7A544F62E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8">
            <a:extLst>
              <a:ext uri="{FF2B5EF4-FFF2-40B4-BE49-F238E27FC236}">
                <a16:creationId xmlns:a16="http://schemas.microsoft.com/office/drawing/2014/main" id="{D55C56A2-8A28-4D5D-8493-22C8856DB246}"/>
              </a:ext>
            </a:extLst>
          </p:cNvPr>
          <p:cNvSpPr>
            <a:spLocks noChangeArrowheads="1"/>
          </p:cNvSpPr>
          <p:nvPr/>
        </p:nvSpPr>
        <p:spPr bwMode="auto">
          <a:xfrm>
            <a:off x="4086225" y="1292225"/>
            <a:ext cx="5003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που θα απαριθμεί τα προ-βλήματα που καλείται να λύσει η διαχείριση μνήμης του ΛΣ και θα περιγράφει τις λύσεις που δίνονται στα προβλήματα αυτά.  </a:t>
            </a:r>
          </a:p>
        </p:txBody>
      </p:sp>
      <p:sp>
        <p:nvSpPr>
          <p:cNvPr id="88068" name="Rectangle 9">
            <a:extLst>
              <a:ext uri="{FF2B5EF4-FFF2-40B4-BE49-F238E27FC236}">
                <a16:creationId xmlns:a16="http://schemas.microsoft.com/office/drawing/2014/main" id="{230EFB41-0F78-4093-8733-B3C9D9275658}"/>
              </a:ext>
            </a:extLst>
          </p:cNvPr>
          <p:cNvSpPr>
            <a:spLocks noChangeArrowheads="1"/>
          </p:cNvSpPr>
          <p:nvPr/>
        </p:nvSpPr>
        <p:spPr bwMode="auto">
          <a:xfrm>
            <a:off x="34925" y="1292225"/>
            <a:ext cx="4176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 ένα </a:t>
            </a:r>
          </a:p>
          <a:p>
            <a:pPr eaLnBrk="1" hangingPunct="1">
              <a:spcBef>
                <a:spcPct val="0"/>
              </a:spcBef>
              <a:buFontTx/>
              <a:buNone/>
            </a:pPr>
            <a:r>
              <a:rPr lang="el-GR" altLang="el-GR" sz="2800" b="1">
                <a:solidFill>
                  <a:schemeClr val="bg1"/>
                </a:solidFill>
              </a:rPr>
              <a:t>κείμενο </a:t>
            </a:r>
          </a:p>
        </p:txBody>
      </p:sp>
      <p:pic>
        <p:nvPicPr>
          <p:cNvPr id="88069" name="Picture 20">
            <a:extLst>
              <a:ext uri="{FF2B5EF4-FFF2-40B4-BE49-F238E27FC236}">
                <a16:creationId xmlns:a16="http://schemas.microsoft.com/office/drawing/2014/main" id="{63E3D099-EE2D-454A-9AA4-6C4512575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70" name="Group 16">
            <a:extLst>
              <a:ext uri="{FF2B5EF4-FFF2-40B4-BE49-F238E27FC236}">
                <a16:creationId xmlns:a16="http://schemas.microsoft.com/office/drawing/2014/main" id="{D993B338-67CD-4AE9-9E87-4A7DBF1AE554}"/>
              </a:ext>
            </a:extLst>
          </p:cNvPr>
          <p:cNvGrpSpPr>
            <a:grpSpLocks/>
          </p:cNvGrpSpPr>
          <p:nvPr/>
        </p:nvGrpSpPr>
        <p:grpSpPr bwMode="auto">
          <a:xfrm>
            <a:off x="-31750" y="46038"/>
            <a:ext cx="9175750" cy="1079500"/>
            <a:chOff x="0" y="0"/>
            <a:chExt cx="5780" cy="680"/>
          </a:xfrm>
        </p:grpSpPr>
        <p:sp>
          <p:nvSpPr>
            <p:cNvPr id="88071" name="Text Box 17">
              <a:extLst>
                <a:ext uri="{FF2B5EF4-FFF2-40B4-BE49-F238E27FC236}">
                  <a16:creationId xmlns:a16="http://schemas.microsoft.com/office/drawing/2014/main" id="{EA50D0CD-745E-422C-8A00-75CE183D4384}"/>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(V</a:t>
              </a:r>
              <a:r>
                <a:rPr lang="en-US" altLang="el-GR" sz="3600" b="1"/>
                <a:t>I</a:t>
              </a:r>
              <a:r>
                <a:rPr lang="en-GB" altLang="el-GR" sz="3600" b="1"/>
                <a:t>)</a:t>
              </a:r>
              <a:endParaRPr lang="el-GR" altLang="el-GR" sz="3600" b="1"/>
            </a:p>
          </p:txBody>
        </p:sp>
        <p:sp>
          <p:nvSpPr>
            <p:cNvPr id="88072" name="Rectangle 18">
              <a:extLst>
                <a:ext uri="{FF2B5EF4-FFF2-40B4-BE49-F238E27FC236}">
                  <a16:creationId xmlns:a16="http://schemas.microsoft.com/office/drawing/2014/main" id="{42F798D7-F4C1-45ED-96E7-ABBFC2EEF6DE}"/>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δημιουργήσουν</a:t>
              </a:r>
            </a:p>
          </p:txBody>
        </p:sp>
      </p:grpSp>
    </p:spTree>
    <p:custDataLst>
      <p:tags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9">
            <a:extLst>
              <a:ext uri="{FF2B5EF4-FFF2-40B4-BE49-F238E27FC236}">
                <a16:creationId xmlns:a16="http://schemas.microsoft.com/office/drawing/2014/main" id="{1D5FC76A-FB0F-41B0-8F29-7BEF94F8B3FA}"/>
              </a:ext>
            </a:extLst>
          </p:cNvPr>
          <p:cNvSpPr>
            <a:spLocks noChangeArrowheads="1"/>
          </p:cNvSpPr>
          <p:nvPr/>
        </p:nvSpPr>
        <p:spPr bwMode="auto">
          <a:xfrm>
            <a:off x="4149725" y="1289050"/>
            <a:ext cx="47434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t>Δημιουργήστε μία πραγμα-τική κατάσταση και μία ερώτηση σε σχέση με την κατάσταση, της οποίας η απάντηση προκύπτει από έναν αλγόριθμο συγχώνευ-σης.</a:t>
            </a:r>
          </a:p>
          <a:p>
            <a:pPr eaLnBrk="1" hangingPunct="1">
              <a:spcBef>
                <a:spcPct val="0"/>
              </a:spcBef>
              <a:buFontTx/>
              <a:buNone/>
            </a:pPr>
            <a:r>
              <a:rPr lang="el-GR" altLang="el-GR" sz="2800" b="1"/>
              <a:t>Παρουσιάστε το πρόβλημα. </a:t>
            </a:r>
          </a:p>
        </p:txBody>
      </p:sp>
      <p:pic>
        <p:nvPicPr>
          <p:cNvPr id="89091" name="Picture 3">
            <a:extLst>
              <a:ext uri="{FF2B5EF4-FFF2-40B4-BE49-F238E27FC236}">
                <a16:creationId xmlns:a16="http://schemas.microsoft.com/office/drawing/2014/main" id="{E39946BC-EF4F-4A2C-A2CF-43AC10C4A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0671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20">
            <a:extLst>
              <a:ext uri="{FF2B5EF4-FFF2-40B4-BE49-F238E27FC236}">
                <a16:creationId xmlns:a16="http://schemas.microsoft.com/office/drawing/2014/main" id="{EF59A26A-B6B9-4580-A7E7-2F3971373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3" name="Group 16">
            <a:extLst>
              <a:ext uri="{FF2B5EF4-FFF2-40B4-BE49-F238E27FC236}">
                <a16:creationId xmlns:a16="http://schemas.microsoft.com/office/drawing/2014/main" id="{FE25DF99-C1A9-4970-A586-C56DCCB1D792}"/>
              </a:ext>
            </a:extLst>
          </p:cNvPr>
          <p:cNvGrpSpPr>
            <a:grpSpLocks/>
          </p:cNvGrpSpPr>
          <p:nvPr/>
        </p:nvGrpSpPr>
        <p:grpSpPr bwMode="auto">
          <a:xfrm>
            <a:off x="-31750" y="46038"/>
            <a:ext cx="9175750" cy="1079500"/>
            <a:chOff x="0" y="0"/>
            <a:chExt cx="5780" cy="680"/>
          </a:xfrm>
        </p:grpSpPr>
        <p:sp>
          <p:nvSpPr>
            <p:cNvPr id="89095" name="Text Box 17">
              <a:extLst>
                <a:ext uri="{FF2B5EF4-FFF2-40B4-BE49-F238E27FC236}">
                  <a16:creationId xmlns:a16="http://schemas.microsoft.com/office/drawing/2014/main" id="{7454AEC2-0B60-4137-AE6F-B04058D246B6}"/>
                </a:ext>
              </a:extLst>
            </p:cNvPr>
            <p:cNvSpPr txBox="1">
              <a:spLocks noChangeArrowheads="1"/>
            </p:cNvSpPr>
            <p:nvPr/>
          </p:nvSpPr>
          <p:spPr bwMode="auto">
            <a:xfrm>
              <a:off x="0" y="0"/>
              <a:ext cx="260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Επιστήμη Η/Υ</a:t>
              </a:r>
              <a:r>
                <a:rPr lang="en-GB" altLang="el-GR" sz="3600" b="1"/>
                <a:t>(V</a:t>
              </a:r>
              <a:r>
                <a:rPr lang="en-US" altLang="el-GR" sz="3600" b="1"/>
                <a:t>I</a:t>
              </a:r>
              <a:r>
                <a:rPr lang="en-GB" altLang="el-GR" sz="3600" b="1"/>
                <a:t>)</a:t>
              </a:r>
              <a:endParaRPr lang="el-GR" altLang="el-GR" sz="3600" b="1"/>
            </a:p>
          </p:txBody>
        </p:sp>
        <p:sp>
          <p:nvSpPr>
            <p:cNvPr id="89096" name="Rectangle 18">
              <a:extLst>
                <a:ext uri="{FF2B5EF4-FFF2-40B4-BE49-F238E27FC236}">
                  <a16:creationId xmlns:a16="http://schemas.microsoft.com/office/drawing/2014/main" id="{47CEF7EE-C447-4BF8-8257-ED79C9084DE6}"/>
                </a:ext>
              </a:extLst>
            </p:cNvPr>
            <p:cNvSpPr>
              <a:spLocks noChangeArrowheads="1"/>
            </p:cNvSpPr>
            <p:nvPr/>
          </p:nvSpPr>
          <p:spPr bwMode="auto">
            <a:xfrm>
              <a:off x="2493" y="0"/>
              <a:ext cx="32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t>Δραστηριότητες για να </a:t>
              </a:r>
              <a:r>
                <a:rPr lang="el-GR" altLang="el-GR" b="1">
                  <a:solidFill>
                    <a:srgbClr val="FF0000"/>
                  </a:solidFill>
                </a:rPr>
                <a:t>δημιουργήσουν</a:t>
              </a:r>
            </a:p>
          </p:txBody>
        </p:sp>
      </p:grpSp>
      <p:sp>
        <p:nvSpPr>
          <p:cNvPr id="89094" name="Rectangle 9">
            <a:extLst>
              <a:ext uri="{FF2B5EF4-FFF2-40B4-BE49-F238E27FC236}">
                <a16:creationId xmlns:a16="http://schemas.microsoft.com/office/drawing/2014/main" id="{B15E8E38-03EA-4F77-B6AF-843BEDE35C68}"/>
              </a:ext>
            </a:extLst>
          </p:cNvPr>
          <p:cNvSpPr>
            <a:spLocks noChangeArrowheads="1"/>
          </p:cNvSpPr>
          <p:nvPr/>
        </p:nvSpPr>
        <p:spPr bwMode="auto">
          <a:xfrm>
            <a:off x="34925" y="1292225"/>
            <a:ext cx="4176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800" b="1">
                <a:solidFill>
                  <a:schemeClr val="bg1"/>
                </a:solidFill>
              </a:rPr>
              <a:t>Να αναπτύξουν ένα </a:t>
            </a:r>
          </a:p>
          <a:p>
            <a:pPr eaLnBrk="1" hangingPunct="1">
              <a:spcBef>
                <a:spcPct val="0"/>
              </a:spcBef>
              <a:buFontTx/>
              <a:buNone/>
            </a:pPr>
            <a:r>
              <a:rPr lang="el-GR" altLang="el-GR" sz="2800" b="1">
                <a:solidFill>
                  <a:schemeClr val="bg1"/>
                </a:solidFill>
              </a:rPr>
              <a:t>πρόβλημα</a:t>
            </a:r>
          </a:p>
        </p:txBody>
      </p:sp>
    </p:spTree>
    <p:custDataLst>
      <p:tags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a:extLst>
              <a:ext uri="{FF2B5EF4-FFF2-40B4-BE49-F238E27FC236}">
                <a16:creationId xmlns:a16="http://schemas.microsoft.com/office/drawing/2014/main" id="{9C75DC93-482A-48CF-99B2-DD0809C47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6">
            <a:extLst>
              <a:ext uri="{FF2B5EF4-FFF2-40B4-BE49-F238E27FC236}">
                <a16:creationId xmlns:a16="http://schemas.microsoft.com/office/drawing/2014/main" id="{36844A89-36C1-4400-8ED9-7F2201138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6" name="Group 8">
            <a:extLst>
              <a:ext uri="{FF2B5EF4-FFF2-40B4-BE49-F238E27FC236}">
                <a16:creationId xmlns:a16="http://schemas.microsoft.com/office/drawing/2014/main" id="{38CC6246-6C8D-4D1E-8153-64FC2D98F637}"/>
              </a:ext>
            </a:extLst>
          </p:cNvPr>
          <p:cNvGrpSpPr>
            <a:grpSpLocks/>
          </p:cNvGrpSpPr>
          <p:nvPr/>
        </p:nvGrpSpPr>
        <p:grpSpPr bwMode="auto">
          <a:xfrm>
            <a:off x="0" y="404813"/>
            <a:ext cx="4730750" cy="4249737"/>
            <a:chOff x="0" y="572"/>
            <a:chExt cx="2980" cy="2677"/>
          </a:xfrm>
        </p:grpSpPr>
        <p:sp>
          <p:nvSpPr>
            <p:cNvPr id="90118" name="AutoShape 7">
              <a:extLst>
                <a:ext uri="{FF2B5EF4-FFF2-40B4-BE49-F238E27FC236}">
                  <a16:creationId xmlns:a16="http://schemas.microsoft.com/office/drawing/2014/main" id="{1CF38B2C-FAF4-4215-8BC9-FEBFA4D3F219}"/>
                </a:ext>
              </a:extLst>
            </p:cNvPr>
            <p:cNvSpPr>
              <a:spLocks noChangeArrowheads="1"/>
            </p:cNvSpPr>
            <p:nvPr/>
          </p:nvSpPr>
          <p:spPr bwMode="auto">
            <a:xfrm>
              <a:off x="0" y="572"/>
              <a:ext cx="2789" cy="2677"/>
            </a:xfrm>
            <a:prstGeom prst="cloudCallout">
              <a:avLst>
                <a:gd name="adj1" fmla="val 32037"/>
                <a:gd name="adj2" fmla="val 77903"/>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latin typeface="Arial Unicode MS" pitchFamily="34" charset="-128"/>
              </a:endParaRPr>
            </a:p>
          </p:txBody>
        </p:sp>
        <p:sp>
          <p:nvSpPr>
            <p:cNvPr id="90119" name="Rectangle 6">
              <a:extLst>
                <a:ext uri="{FF2B5EF4-FFF2-40B4-BE49-F238E27FC236}">
                  <a16:creationId xmlns:a16="http://schemas.microsoft.com/office/drawing/2014/main" id="{99E795DE-0065-4E6A-B98F-C3232F1ABE50}"/>
                </a:ext>
              </a:extLst>
            </p:cNvPr>
            <p:cNvSpPr>
              <a:spLocks noChangeArrowheads="1"/>
            </p:cNvSpPr>
            <p:nvPr/>
          </p:nvSpPr>
          <p:spPr bwMode="auto">
            <a:xfrm>
              <a:off x="395" y="920"/>
              <a:ext cx="2585" cy="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l-GR" altLang="el-GR" sz="2800" b="1"/>
                <a:t>Στη θεωρία</a:t>
              </a:r>
              <a:r>
                <a:rPr lang="en-US" altLang="el-GR" sz="2800" b="1"/>
                <a:t>, </a:t>
              </a:r>
              <a:r>
                <a:rPr lang="el-GR" altLang="el-GR" sz="2800" b="1"/>
                <a:t>δεν υπάρχει διαφορά μεταξύ θεωρίας και πράξης, στην πράξη όμως υπάρχει</a:t>
              </a:r>
              <a:r>
                <a:rPr lang="en-US" altLang="el-GR" sz="2800" b="1"/>
                <a:t> </a:t>
              </a:r>
              <a:endParaRPr lang="el-GR" altLang="el-GR" sz="2800" b="1"/>
            </a:p>
            <a:p>
              <a:pPr eaLnBrk="1" hangingPunct="1">
                <a:buFontTx/>
                <a:buNone/>
              </a:pPr>
              <a:r>
                <a:rPr lang="en-US" altLang="el-GR" sz="2800" b="1"/>
                <a:t>Jan L.A. Van de Snepscheut</a:t>
              </a:r>
            </a:p>
          </p:txBody>
        </p:sp>
      </p:grpSp>
      <p:sp>
        <p:nvSpPr>
          <p:cNvPr id="8" name="Rectangle 10">
            <a:extLst>
              <a:ext uri="{FF2B5EF4-FFF2-40B4-BE49-F238E27FC236}">
                <a16:creationId xmlns:a16="http://schemas.microsoft.com/office/drawing/2014/main" id="{11128F38-3749-4480-A51E-AB9662B7B148}"/>
              </a:ext>
            </a:extLst>
          </p:cNvPr>
          <p:cNvSpPr>
            <a:spLocks noChangeArrowheads="1"/>
          </p:cNvSpPr>
          <p:nvPr/>
        </p:nvSpPr>
        <p:spPr bwMode="auto">
          <a:xfrm>
            <a:off x="4572000" y="90805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l-GR" sz="3600"/>
              <a:t>Ok</a:t>
            </a:r>
            <a:endParaRPr lang="el-GR" altLang="el-GR" sz="3600"/>
          </a:p>
          <a:p>
            <a:pPr algn="ctr" eaLnBrk="1" hangingPunct="1">
              <a:spcBef>
                <a:spcPct val="0"/>
              </a:spcBef>
              <a:buFontTx/>
              <a:buNone/>
            </a:pPr>
            <a:r>
              <a:rPr lang="el-GR" altLang="el-GR" sz="3600"/>
              <a:t>Παράδειγμα δημιουργικής λύσης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7" name="Rectangle 7">
            <a:extLst>
              <a:ext uri="{FF2B5EF4-FFF2-40B4-BE49-F238E27FC236}">
                <a16:creationId xmlns:a16="http://schemas.microsoft.com/office/drawing/2014/main" id="{2DD61666-E9A6-44C1-BFA9-ECBBA0F681E4}"/>
              </a:ext>
            </a:extLst>
          </p:cNvPr>
          <p:cNvSpPr>
            <a:spLocks noChangeArrowheads="1"/>
          </p:cNvSpPr>
          <p:nvPr/>
        </p:nvSpPr>
        <p:spPr bwMode="auto">
          <a:xfrm>
            <a:off x="4572000" y="125413"/>
            <a:ext cx="4572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Ιταλία, 2009</a:t>
            </a:r>
          </a:p>
          <a:p>
            <a:pPr eaLnBrk="1" hangingPunct="1">
              <a:spcBef>
                <a:spcPct val="0"/>
              </a:spcBef>
              <a:buFontTx/>
              <a:buNone/>
            </a:pPr>
            <a:r>
              <a:rPr lang="el-GR" altLang="el-GR" sz="3100" b="1"/>
              <a:t>Μαθητές</a:t>
            </a:r>
            <a:r>
              <a:rPr lang="en-GB" altLang="el-GR" sz="3100" b="1"/>
              <a:t> </a:t>
            </a:r>
            <a:r>
              <a:rPr lang="el-GR" altLang="el-GR" sz="3100" b="1"/>
              <a:t>δευτεροβάθ-μιας εργάστηκαν σε δέκα ομάδες των 2 ή 3 ατόμων και με την υποστήριξη 1 εκπαι-δευτικού, ανέλυσαν ένα αρχείο </a:t>
            </a:r>
            <a:r>
              <a:rPr lang="en-GB" altLang="el-GR" sz="3100" b="1"/>
              <a:t>MP3 </a:t>
            </a:r>
            <a:r>
              <a:rPr lang="el-GR" altLang="el-GR" sz="3100" b="1"/>
              <a:t>το οποίο περιείχε συζήτη-ση του </a:t>
            </a:r>
            <a:r>
              <a:rPr lang="en-GB" altLang="el-GR" sz="3100" b="1"/>
              <a:t>Neil Armstrong </a:t>
            </a:r>
            <a:r>
              <a:rPr lang="el-GR" altLang="el-GR" sz="3100" b="1"/>
              <a:t>που βρισκόνταν στην επιφάνεια της σελήνης με το κέντρο ελέγχου στο </a:t>
            </a:r>
            <a:r>
              <a:rPr lang="en-GB" altLang="el-GR" sz="3100" b="1"/>
              <a:t>Houston. </a:t>
            </a:r>
            <a:endParaRPr lang="el-GR" altLang="el-GR" sz="3100" b="1"/>
          </a:p>
        </p:txBody>
      </p:sp>
      <p:pic>
        <p:nvPicPr>
          <p:cNvPr id="91139" name="Picture 6">
            <a:extLst>
              <a:ext uri="{FF2B5EF4-FFF2-40B4-BE49-F238E27FC236}">
                <a16:creationId xmlns:a16="http://schemas.microsoft.com/office/drawing/2014/main" id="{2CE65FCF-F364-4BC1-82D7-02A024239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7">
            <a:extLst>
              <a:ext uri="{FF2B5EF4-FFF2-40B4-BE49-F238E27FC236}">
                <a16:creationId xmlns:a16="http://schemas.microsoft.com/office/drawing/2014/main" id="{7166BC2A-B498-4476-A62A-8A7DAC736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0" name="Picture 8">
            <a:extLst>
              <a:ext uri="{FF2B5EF4-FFF2-40B4-BE49-F238E27FC236}">
                <a16:creationId xmlns:a16="http://schemas.microsoft.com/office/drawing/2014/main" id="{3AD118A7-C310-428A-BD09-9835C037AB5E}"/>
              </a:ext>
            </a:extLst>
          </p:cNvPr>
          <p:cNvPicPr>
            <a:picLocks noChangeAspect="1" noChangeArrowheads="1"/>
          </p:cNvPicPr>
          <p:nvPr/>
        </p:nvPicPr>
        <p:blipFill>
          <a:blip r:embed="rId5" cstate="print"/>
          <a:srcRect/>
          <a:stretch>
            <a:fillRect/>
          </a:stretch>
        </p:blipFill>
        <p:spPr bwMode="auto">
          <a:xfrm>
            <a:off x="63500" y="53975"/>
            <a:ext cx="4103688" cy="3965575"/>
          </a:xfrm>
          <a:prstGeom prst="rect">
            <a:avLst/>
          </a:prstGeom>
          <a:ln>
            <a:noFill/>
          </a:ln>
          <a:effectLst>
            <a:softEdge rad="112500"/>
          </a:effectLst>
        </p:spPr>
      </p:pic>
      <p:pic>
        <p:nvPicPr>
          <p:cNvPr id="148488" name="Picture 8" descr="http://www.laplayatravel.gr/ekdromes/457/eptanisa2.gif">
            <a:extLst>
              <a:ext uri="{FF2B5EF4-FFF2-40B4-BE49-F238E27FC236}">
                <a16:creationId xmlns:a16="http://schemas.microsoft.com/office/drawing/2014/main" id="{8E2DEF4A-C4A7-4A31-89C2-9B8F5A9A32A4}"/>
              </a:ext>
            </a:extLst>
          </p:cNvPr>
          <p:cNvPicPr>
            <a:picLocks noChangeAspect="1" noChangeArrowheads="1"/>
          </p:cNvPicPr>
          <p:nvPr/>
        </p:nvPicPr>
        <p:blipFill>
          <a:blip r:embed="rId6" cstate="print"/>
          <a:srcRect/>
          <a:stretch>
            <a:fillRect/>
          </a:stretch>
        </p:blipFill>
        <p:spPr bwMode="auto">
          <a:xfrm>
            <a:off x="2123728" y="2276872"/>
            <a:ext cx="2352675" cy="3933826"/>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78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4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500"/>
                                  </p:stCondLst>
                                  <p:childTnLst>
                                    <p:set>
                                      <p:cBhvr>
                                        <p:cTn id="13" dur="1" fill="hold">
                                          <p:stCondLst>
                                            <p:cond delay="0"/>
                                          </p:stCondLst>
                                        </p:cTn>
                                        <p:tgtEl>
                                          <p:spTgt spid="148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4">
            <a:extLst>
              <a:ext uri="{FF2B5EF4-FFF2-40B4-BE49-F238E27FC236}">
                <a16:creationId xmlns:a16="http://schemas.microsoft.com/office/drawing/2014/main" id="{379881E3-FE9E-45AD-A8E5-4F9A34ADC9B7}"/>
              </a:ext>
            </a:extLst>
          </p:cNvPr>
          <p:cNvSpPr txBox="1">
            <a:spLocks noChangeArrowheads="1"/>
          </p:cNvSpPr>
          <p:nvPr/>
        </p:nvSpPr>
        <p:spPr bwMode="auto">
          <a:xfrm>
            <a:off x="4679950" y="1450975"/>
            <a:ext cx="4284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Τρόποι Αντιμετώπισης</a:t>
            </a:r>
          </a:p>
          <a:p>
            <a:pPr algn="ctr" eaLnBrk="1" hangingPunct="1">
              <a:spcBef>
                <a:spcPct val="0"/>
              </a:spcBef>
              <a:buFontTx/>
              <a:buNone/>
            </a:pPr>
            <a:r>
              <a:rPr lang="el-GR" altLang="el-GR" sz="3800"/>
              <a:t>και</a:t>
            </a:r>
          </a:p>
          <a:p>
            <a:pPr algn="ctr" eaLnBrk="1" hangingPunct="1">
              <a:spcBef>
                <a:spcPct val="0"/>
              </a:spcBef>
              <a:buFontTx/>
              <a:buNone/>
            </a:pPr>
            <a:r>
              <a:rPr lang="el-GR" altLang="el-GR" sz="3800"/>
              <a:t>Λύσεις</a:t>
            </a:r>
          </a:p>
        </p:txBody>
      </p:sp>
      <p:pic>
        <p:nvPicPr>
          <p:cNvPr id="9219" name="Picture 5">
            <a:extLst>
              <a:ext uri="{FF2B5EF4-FFF2-40B4-BE49-F238E27FC236}">
                <a16:creationId xmlns:a16="http://schemas.microsoft.com/office/drawing/2014/main" id="{4F2D606B-2FCA-47BD-816B-29DF2F4F6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a:extLst>
              <a:ext uri="{FF2B5EF4-FFF2-40B4-BE49-F238E27FC236}">
                <a16:creationId xmlns:a16="http://schemas.microsoft.com/office/drawing/2014/main" id="{4A163D03-5801-49F4-8D80-C8C0997A5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E43696DF-7CBD-44A9-8B1C-6B447E60F26F}"/>
              </a:ext>
            </a:extLst>
          </p:cNvPr>
          <p:cNvSpPr>
            <a:spLocks noChangeArrowheads="1"/>
          </p:cNvSpPr>
          <p:nvPr/>
        </p:nvSpPr>
        <p:spPr bwMode="auto">
          <a:xfrm>
            <a:off x="4572000" y="115888"/>
            <a:ext cx="45720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Ιταλία, 2009</a:t>
            </a:r>
          </a:p>
          <a:p>
            <a:pPr eaLnBrk="1" hangingPunct="1">
              <a:spcBef>
                <a:spcPct val="0"/>
              </a:spcBef>
              <a:buFontTx/>
              <a:buNone/>
            </a:pPr>
            <a:r>
              <a:rPr lang="el-GR" altLang="el-GR" sz="3100" b="1"/>
              <a:t>Αξιοποίησαν την ηχώ από μία σειρά φρά-σεων από τη γη οι οποίες αναμεταδίδο-νταν στη Γη μέσα από το ακουστικό που είχε ο </a:t>
            </a:r>
            <a:r>
              <a:rPr lang="en-GB" altLang="el-GR" sz="3100" b="1"/>
              <a:t>Armstrong</a:t>
            </a:r>
            <a:r>
              <a:rPr lang="el-GR" altLang="el-GR" sz="3100" b="1"/>
              <a:t> στο κρά-νος του.</a:t>
            </a:r>
          </a:p>
        </p:txBody>
      </p:sp>
      <p:sp>
        <p:nvSpPr>
          <p:cNvPr id="92163" name="Rectangle 7">
            <a:extLst>
              <a:ext uri="{FF2B5EF4-FFF2-40B4-BE49-F238E27FC236}">
                <a16:creationId xmlns:a16="http://schemas.microsoft.com/office/drawing/2014/main" id="{47A518D9-E9F5-4164-BC92-E02ED6A6E31F}"/>
              </a:ext>
            </a:extLst>
          </p:cNvPr>
          <p:cNvSpPr>
            <a:spLocks noChangeArrowheads="1"/>
          </p:cNvSpPr>
          <p:nvPr/>
        </p:nvSpPr>
        <p:spPr bwMode="auto">
          <a:xfrm>
            <a:off x="6156325" y="5445125"/>
            <a:ext cx="2843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800" i="1">
                <a:latin typeface="Arial Unicode MS" pitchFamily="34" charset="-128"/>
              </a:rPr>
              <a:t>Girlanda, (2009)</a:t>
            </a:r>
          </a:p>
        </p:txBody>
      </p:sp>
      <p:pic>
        <p:nvPicPr>
          <p:cNvPr id="92164" name="Picture 7">
            <a:extLst>
              <a:ext uri="{FF2B5EF4-FFF2-40B4-BE49-F238E27FC236}">
                <a16:creationId xmlns:a16="http://schemas.microsoft.com/office/drawing/2014/main" id="{48954187-970B-4937-8E39-726EC5416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8">
            <a:extLst>
              <a:ext uri="{FF2B5EF4-FFF2-40B4-BE49-F238E27FC236}">
                <a16:creationId xmlns:a16="http://schemas.microsoft.com/office/drawing/2014/main" id="{DD037920-3E2B-4CBA-8B17-47613B866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a:extLst>
              <a:ext uri="{FF2B5EF4-FFF2-40B4-BE49-F238E27FC236}">
                <a16:creationId xmlns:a16="http://schemas.microsoft.com/office/drawing/2014/main" id="{B5068A89-8EA3-49B3-9C35-DA79A7D0E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3780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a:extLst>
              <a:ext uri="{FF2B5EF4-FFF2-40B4-BE49-F238E27FC236}">
                <a16:creationId xmlns:a16="http://schemas.microsoft.com/office/drawing/2014/main" id="{B5F36271-27F4-4718-81C8-E338E9E2EE95}"/>
              </a:ext>
            </a:extLst>
          </p:cNvPr>
          <p:cNvSpPr>
            <a:spLocks noChangeArrowheads="1"/>
          </p:cNvSpPr>
          <p:nvPr/>
        </p:nvSpPr>
        <p:spPr bwMode="auto">
          <a:xfrm>
            <a:off x="4572000" y="115888"/>
            <a:ext cx="45720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100" b="1"/>
              <a:t>Χρησιμοποίησαν το λογισμικό </a:t>
            </a:r>
            <a:r>
              <a:rPr lang="en-GB" altLang="el-GR" sz="3100" b="1"/>
              <a:t>Audacity </a:t>
            </a:r>
            <a:r>
              <a:rPr lang="el-GR" altLang="el-GR" sz="3100" b="1"/>
              <a:t>που αποτελεί λογισμι-κό επεξεργασίας ήχου και το οποίο είναι ανοικτού κώδικα για να μετρήσουν την καθυστέρηση της ηχούς και στη συνέχεια χρησιμοποίησαν τα δε-δομένα </a:t>
            </a:r>
            <a:r>
              <a:rPr lang="en-GB" altLang="el-GR" sz="3100" b="1"/>
              <a:t> </a:t>
            </a:r>
            <a:r>
              <a:rPr lang="el-GR" altLang="el-GR" sz="3100" b="1"/>
              <a:t>για να υπολο-γίσουν την απόσταση από τη Γη στη σελήνη.</a:t>
            </a:r>
          </a:p>
        </p:txBody>
      </p:sp>
      <p:sp>
        <p:nvSpPr>
          <p:cNvPr id="165896" name="Rectangle 8">
            <a:extLst>
              <a:ext uri="{FF2B5EF4-FFF2-40B4-BE49-F238E27FC236}">
                <a16:creationId xmlns:a16="http://schemas.microsoft.com/office/drawing/2014/main" id="{B100FAD2-1AC2-4ADC-A038-AC240A03E5E0}"/>
              </a:ext>
            </a:extLst>
          </p:cNvPr>
          <p:cNvSpPr>
            <a:spLocks noChangeArrowheads="1"/>
          </p:cNvSpPr>
          <p:nvPr/>
        </p:nvSpPr>
        <p:spPr bwMode="auto">
          <a:xfrm>
            <a:off x="4608513" y="188913"/>
            <a:ext cx="45720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100" b="1"/>
              <a:t>Στην πραγματικότητα είναι μία εργασία ασαφής και με μεγάλη πιθανότητα λάθους…</a:t>
            </a:r>
          </a:p>
          <a:p>
            <a:pPr eaLnBrk="1" hangingPunct="1">
              <a:spcBef>
                <a:spcPct val="0"/>
              </a:spcBef>
              <a:buFontTx/>
              <a:buNone/>
            </a:pPr>
            <a:r>
              <a:rPr lang="el-GR" altLang="el-GR" sz="3100" b="1"/>
              <a:t>κάτι που ο εκπαιδευ-τικός πρέπει να έχει κατά νου δεδομένου ότι εργάζεται με μα-θητές. </a:t>
            </a:r>
          </a:p>
          <a:p>
            <a:pPr eaLnBrk="1" hangingPunct="1">
              <a:spcBef>
                <a:spcPct val="0"/>
              </a:spcBef>
              <a:buFontTx/>
              <a:buNone/>
            </a:pPr>
            <a:endParaRPr lang="el-GR" altLang="el-GR" sz="3100" b="1"/>
          </a:p>
        </p:txBody>
      </p:sp>
      <p:pic>
        <p:nvPicPr>
          <p:cNvPr id="93188" name="Picture 8">
            <a:extLst>
              <a:ext uri="{FF2B5EF4-FFF2-40B4-BE49-F238E27FC236}">
                <a16:creationId xmlns:a16="http://schemas.microsoft.com/office/drawing/2014/main" id="{C9E00D78-1CBB-42C8-8C60-007FFD7B3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9">
            <a:extLst>
              <a:ext uri="{FF2B5EF4-FFF2-40B4-BE49-F238E27FC236}">
                <a16:creationId xmlns:a16="http://schemas.microsoft.com/office/drawing/2014/main" id="{8C5A7CA3-A0D5-4838-BD59-8F9749329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a:extLst>
              <a:ext uri="{FF2B5EF4-FFF2-40B4-BE49-F238E27FC236}">
                <a16:creationId xmlns:a16="http://schemas.microsoft.com/office/drawing/2014/main" id="{B18C197B-D40F-4499-B64C-FA9CBD61D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33375"/>
            <a:ext cx="355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5" name="AutoShape 7">
            <a:extLst>
              <a:ext uri="{FF2B5EF4-FFF2-40B4-BE49-F238E27FC236}">
                <a16:creationId xmlns:a16="http://schemas.microsoft.com/office/drawing/2014/main" id="{7D9800C4-AC96-4168-A134-6351CD7DCE98}"/>
              </a:ext>
            </a:extLst>
          </p:cNvPr>
          <p:cNvSpPr>
            <a:spLocks noChangeArrowheads="1"/>
          </p:cNvSpPr>
          <p:nvPr/>
        </p:nvSpPr>
        <p:spPr bwMode="auto">
          <a:xfrm>
            <a:off x="684213" y="1773238"/>
            <a:ext cx="3887787" cy="1368425"/>
          </a:xfrm>
          <a:prstGeom prst="cloudCallout">
            <a:avLst>
              <a:gd name="adj1" fmla="val -37954"/>
              <a:gd name="adj2" fmla="val 134106"/>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a:latin typeface="Arial Unicode MS" pitchFamily="34" charset="-128"/>
              </a:rPr>
              <a:t>Ακούγεται εύκολο!</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xit" presetSubtype="16" fill="hold" grpId="0" nodeType="clickEffect">
                                  <p:stCondLst>
                                    <p:cond delay="0"/>
                                  </p:stCondLst>
                                  <p:childTnLst>
                                    <p:animEffect transition="out" filter="circle(in)">
                                      <p:cBhvr>
                                        <p:cTn id="10" dur="1000"/>
                                        <p:tgtEl>
                                          <p:spTgt spid="165892"/>
                                        </p:tgtEl>
                                      </p:cBhvr>
                                    </p:animEffect>
                                    <p:set>
                                      <p:cBhvr>
                                        <p:cTn id="11" dur="1" fill="hold">
                                          <p:stCondLst>
                                            <p:cond delay="999"/>
                                          </p:stCondLst>
                                        </p:cTn>
                                        <p:tgtEl>
                                          <p:spTgt spid="165892"/>
                                        </p:tgtEl>
                                        <p:attrNameLst>
                                          <p:attrName>style.visibility</p:attrName>
                                        </p:attrNameLst>
                                      </p:cBhvr>
                                      <p:to>
                                        <p:strVal val="hidden"/>
                                      </p:to>
                                    </p:set>
                                  </p:childTnLst>
                                </p:cTn>
                              </p:par>
                            </p:childTnLst>
                          </p:cTn>
                        </p:par>
                        <p:par>
                          <p:cTn id="12" fill="hold" nodeType="afterGroup">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65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P spid="165896" grpId="0"/>
      <p:bldP spid="16589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2" name="Rectangle 10">
            <a:extLst>
              <a:ext uri="{FF2B5EF4-FFF2-40B4-BE49-F238E27FC236}">
                <a16:creationId xmlns:a16="http://schemas.microsoft.com/office/drawing/2014/main" id="{FA940098-7AE0-4F80-87B9-3DFB4B5F0069}"/>
              </a:ext>
            </a:extLst>
          </p:cNvPr>
          <p:cNvSpPr>
            <a:spLocks noChangeArrowheads="1"/>
          </p:cNvSpPr>
          <p:nvPr/>
        </p:nvSpPr>
        <p:spPr bwMode="auto">
          <a:xfrm>
            <a:off x="5364163" y="1916113"/>
            <a:ext cx="31686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Παραμένετε μαζί μου;</a:t>
            </a:r>
          </a:p>
        </p:txBody>
      </p:sp>
      <p:pic>
        <p:nvPicPr>
          <p:cNvPr id="95235" name="Picture 9">
            <a:extLst>
              <a:ext uri="{FF2B5EF4-FFF2-40B4-BE49-F238E27FC236}">
                <a16:creationId xmlns:a16="http://schemas.microsoft.com/office/drawing/2014/main" id="{E8F30F49-CE22-4CC2-B71F-0ECF17258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10">
            <a:extLst>
              <a:ext uri="{FF2B5EF4-FFF2-40B4-BE49-F238E27FC236}">
                <a16:creationId xmlns:a16="http://schemas.microsoft.com/office/drawing/2014/main" id="{97078A78-83A1-47B3-8D34-D1E8A4FD9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3" name="AutoShape 11">
            <a:extLst>
              <a:ext uri="{FF2B5EF4-FFF2-40B4-BE49-F238E27FC236}">
                <a16:creationId xmlns:a16="http://schemas.microsoft.com/office/drawing/2014/main" id="{3732B723-C00A-4D2C-954A-C96BE6BE96B5}"/>
              </a:ext>
            </a:extLst>
          </p:cNvPr>
          <p:cNvSpPr>
            <a:spLocks noChangeArrowheads="1"/>
          </p:cNvSpPr>
          <p:nvPr/>
        </p:nvSpPr>
        <p:spPr bwMode="auto">
          <a:xfrm>
            <a:off x="0" y="836613"/>
            <a:ext cx="4392613" cy="1800225"/>
          </a:xfrm>
          <a:prstGeom prst="cloudCallout">
            <a:avLst>
              <a:gd name="adj1" fmla="val -30412"/>
              <a:gd name="adj2" fmla="val 140741"/>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b="1">
                <a:latin typeface="Arial Unicode MS" pitchFamily="34" charset="-128"/>
              </a:rPr>
              <a:t>Διάλειμμα</a:t>
            </a:r>
            <a:r>
              <a:rPr lang="el-GR" altLang="el-GR">
                <a:latin typeface="Arial Unicode MS" pitchFamily="34" charset="-128"/>
              </a:rPr>
              <a:t>!!</a:t>
            </a:r>
          </a:p>
        </p:txBody>
      </p:sp>
      <p:sp>
        <p:nvSpPr>
          <p:cNvPr id="211980" name="AutoShape 12">
            <a:hlinkClick r:id="rId5" highlightClick="1"/>
            <a:extLst>
              <a:ext uri="{FF2B5EF4-FFF2-40B4-BE49-F238E27FC236}">
                <a16:creationId xmlns:a16="http://schemas.microsoft.com/office/drawing/2014/main" id="{FEFB431F-6177-4D98-8974-C5D85A648FC5}"/>
              </a:ext>
            </a:extLst>
          </p:cNvPr>
          <p:cNvSpPr>
            <a:spLocks noChangeArrowheads="1"/>
          </p:cNvSpPr>
          <p:nvPr/>
        </p:nvSpPr>
        <p:spPr bwMode="auto">
          <a:xfrm>
            <a:off x="5003800" y="6021388"/>
            <a:ext cx="576263" cy="431800"/>
          </a:xfrm>
          <a:prstGeom prst="actionButtonForwardNex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8" name="7 - Κουμπί ενέργειας: Ταινία">
            <a:hlinkClick r:id="rId6" action="ppaction://hlinkfile" highlightClick="1"/>
            <a:extLst>
              <a:ext uri="{FF2B5EF4-FFF2-40B4-BE49-F238E27FC236}">
                <a16:creationId xmlns:a16="http://schemas.microsoft.com/office/drawing/2014/main" id="{18239B85-24C3-4953-90E3-478EAE4BF357}"/>
              </a:ext>
            </a:extLst>
          </p:cNvPr>
          <p:cNvSpPr>
            <a:spLocks noChangeArrowheads="1"/>
          </p:cNvSpPr>
          <p:nvPr/>
        </p:nvSpPr>
        <p:spPr bwMode="auto">
          <a:xfrm>
            <a:off x="6875463" y="6021388"/>
            <a:ext cx="792162" cy="576262"/>
          </a:xfrm>
          <a:prstGeom prst="actionButtonMovi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69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11980"/>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66923"/>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2" grpId="0"/>
      <p:bldP spid="166923" grpId="0" animBg="1"/>
      <p:bldP spid="211980"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FA1C48DA-D078-40AE-BD5F-D03107D85563}"/>
              </a:ext>
            </a:extLst>
          </p:cNvPr>
          <p:cNvSpPr>
            <a:spLocks noChangeArrowheads="1"/>
          </p:cNvSpPr>
          <p:nvPr/>
        </p:nvSpPr>
        <p:spPr bwMode="auto">
          <a:xfrm>
            <a:off x="4643438" y="836613"/>
            <a:ext cx="41767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Ας ανακεφαλαιώσουμε</a:t>
            </a:r>
          </a:p>
        </p:txBody>
      </p:sp>
      <p:pic>
        <p:nvPicPr>
          <p:cNvPr id="97283" name="Picture 6">
            <a:extLst>
              <a:ext uri="{FF2B5EF4-FFF2-40B4-BE49-F238E27FC236}">
                <a16:creationId xmlns:a16="http://schemas.microsoft.com/office/drawing/2014/main" id="{00CC4E86-70C4-4593-833C-02CCFAB8F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7">
            <a:extLst>
              <a:ext uri="{FF2B5EF4-FFF2-40B4-BE49-F238E27FC236}">
                <a16:creationId xmlns:a16="http://schemas.microsoft.com/office/drawing/2014/main" id="{B2F9BD8E-78F3-4545-97FF-CE4F691E2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a:extLst>
              <a:ext uri="{FF2B5EF4-FFF2-40B4-BE49-F238E27FC236}">
                <a16:creationId xmlns:a16="http://schemas.microsoft.com/office/drawing/2014/main" id="{3FB064B2-6773-4476-A2B4-FB4F90AD96A3}"/>
              </a:ext>
            </a:extLst>
          </p:cNvPr>
          <p:cNvSpPr>
            <a:spLocks noChangeArrowheads="1"/>
          </p:cNvSpPr>
          <p:nvPr/>
        </p:nvSpPr>
        <p:spPr bwMode="auto">
          <a:xfrm>
            <a:off x="4643438" y="836613"/>
            <a:ext cx="4176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Σύγχρονο εκπαιδευτικό περιβάλλον </a:t>
            </a:r>
          </a:p>
        </p:txBody>
      </p:sp>
      <p:pic>
        <p:nvPicPr>
          <p:cNvPr id="98307" name="Picture 5">
            <a:extLst>
              <a:ext uri="{FF2B5EF4-FFF2-40B4-BE49-F238E27FC236}">
                <a16:creationId xmlns:a16="http://schemas.microsoft.com/office/drawing/2014/main" id="{09A27D9F-EC8A-460C-9885-294FC1893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a:extLst>
              <a:ext uri="{FF2B5EF4-FFF2-40B4-BE49-F238E27FC236}">
                <a16:creationId xmlns:a16="http://schemas.microsoft.com/office/drawing/2014/main" id="{4C22B7A4-DE3E-43C4-9F06-B3BE354C5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val 4">
            <a:extLst>
              <a:ext uri="{FF2B5EF4-FFF2-40B4-BE49-F238E27FC236}">
                <a16:creationId xmlns:a16="http://schemas.microsoft.com/office/drawing/2014/main" id="{05F31ACF-92DF-4B78-8AD5-5A3C69F76FB7}"/>
              </a:ext>
            </a:extLst>
          </p:cNvPr>
          <p:cNvSpPr>
            <a:spLocks noChangeAspect="1" noChangeArrowheads="1"/>
          </p:cNvSpPr>
          <p:nvPr/>
        </p:nvSpPr>
        <p:spPr bwMode="auto">
          <a:xfrm>
            <a:off x="4211638" y="1052513"/>
            <a:ext cx="2160587" cy="2160587"/>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Παιδαγωγική</a:t>
            </a:r>
          </a:p>
          <a:p>
            <a:pPr algn="ctr">
              <a:spcBef>
                <a:spcPct val="0"/>
              </a:spcBef>
              <a:buFontTx/>
              <a:buNone/>
            </a:pPr>
            <a:r>
              <a:rPr lang="en-GB" altLang="el-GR" sz="2600" b="1"/>
              <a:t>Pedagogy</a:t>
            </a:r>
            <a:endParaRPr lang="el-GR" altLang="el-GR" sz="2600" b="1"/>
          </a:p>
        </p:txBody>
      </p:sp>
      <p:sp>
        <p:nvSpPr>
          <p:cNvPr id="99331" name="Oval 5">
            <a:extLst>
              <a:ext uri="{FF2B5EF4-FFF2-40B4-BE49-F238E27FC236}">
                <a16:creationId xmlns:a16="http://schemas.microsoft.com/office/drawing/2014/main" id="{D191F227-FBB1-4048-BDAC-3878086E2752}"/>
              </a:ext>
            </a:extLst>
          </p:cNvPr>
          <p:cNvSpPr>
            <a:spLocks noChangeAspect="1" noChangeArrowheads="1"/>
          </p:cNvSpPr>
          <p:nvPr/>
        </p:nvSpPr>
        <p:spPr bwMode="auto">
          <a:xfrm>
            <a:off x="5292725" y="3068638"/>
            <a:ext cx="2159000" cy="21590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Τεχνολογία</a:t>
            </a:r>
          </a:p>
          <a:p>
            <a:pPr algn="ctr">
              <a:spcBef>
                <a:spcPct val="0"/>
              </a:spcBef>
              <a:buFontTx/>
              <a:buNone/>
            </a:pPr>
            <a:r>
              <a:rPr lang="en-GB" altLang="el-GR" sz="2600" b="1"/>
              <a:t>Technology</a:t>
            </a:r>
            <a:endParaRPr lang="el-GR" altLang="el-GR" sz="2600" b="1"/>
          </a:p>
        </p:txBody>
      </p:sp>
      <p:sp>
        <p:nvSpPr>
          <p:cNvPr id="99332" name="Oval 6">
            <a:extLst>
              <a:ext uri="{FF2B5EF4-FFF2-40B4-BE49-F238E27FC236}">
                <a16:creationId xmlns:a16="http://schemas.microsoft.com/office/drawing/2014/main" id="{6E57FF48-4B32-4A26-8516-254F9A102BAC}"/>
              </a:ext>
            </a:extLst>
          </p:cNvPr>
          <p:cNvSpPr>
            <a:spLocks noChangeAspect="1" noChangeArrowheads="1"/>
          </p:cNvSpPr>
          <p:nvPr/>
        </p:nvSpPr>
        <p:spPr bwMode="auto">
          <a:xfrm>
            <a:off x="6443663" y="1052513"/>
            <a:ext cx="2159000" cy="21590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Περιεχόμενο</a:t>
            </a:r>
          </a:p>
          <a:p>
            <a:pPr algn="ctr">
              <a:spcBef>
                <a:spcPct val="0"/>
              </a:spcBef>
              <a:buFontTx/>
              <a:buNone/>
            </a:pPr>
            <a:r>
              <a:rPr lang="en-GB" altLang="el-GR" sz="2600" b="1"/>
              <a:t>Content</a:t>
            </a:r>
            <a:endParaRPr lang="el-GR" altLang="el-GR" sz="2600" b="1"/>
          </a:p>
        </p:txBody>
      </p:sp>
      <p:sp>
        <p:nvSpPr>
          <p:cNvPr id="99333" name="Oval 7">
            <a:extLst>
              <a:ext uri="{FF2B5EF4-FFF2-40B4-BE49-F238E27FC236}">
                <a16:creationId xmlns:a16="http://schemas.microsoft.com/office/drawing/2014/main" id="{10A9947D-B3EC-47E2-B9B9-7EA0D17CC1B9}"/>
              </a:ext>
            </a:extLst>
          </p:cNvPr>
          <p:cNvSpPr>
            <a:spLocks noChangeArrowheads="1"/>
          </p:cNvSpPr>
          <p:nvPr/>
        </p:nvSpPr>
        <p:spPr bwMode="auto">
          <a:xfrm>
            <a:off x="3948113" y="325438"/>
            <a:ext cx="4930775" cy="5006975"/>
          </a:xfrm>
          <a:prstGeom prst="ellipse">
            <a:avLst/>
          </a:prstGeom>
          <a:noFill/>
          <a:ln w="76200">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l-GR" altLang="el-GR" b="1">
              <a:solidFill>
                <a:schemeClr val="bg1"/>
              </a:solidFill>
            </a:endParaRPr>
          </a:p>
        </p:txBody>
      </p:sp>
      <p:sp>
        <p:nvSpPr>
          <p:cNvPr id="99334" name="Text Box 8">
            <a:extLst>
              <a:ext uri="{FF2B5EF4-FFF2-40B4-BE49-F238E27FC236}">
                <a16:creationId xmlns:a16="http://schemas.microsoft.com/office/drawing/2014/main" id="{52360722-2823-4BCA-B86F-2192D717A8EF}"/>
              </a:ext>
            </a:extLst>
          </p:cNvPr>
          <p:cNvSpPr txBox="1">
            <a:spLocks noChangeArrowheads="1"/>
          </p:cNvSpPr>
          <p:nvPr/>
        </p:nvSpPr>
        <p:spPr bwMode="auto">
          <a:xfrm>
            <a:off x="5435600" y="5661025"/>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Πλαίσιο</a:t>
            </a:r>
          </a:p>
        </p:txBody>
      </p:sp>
      <p:pic>
        <p:nvPicPr>
          <p:cNvPr id="99335" name="Picture 10">
            <a:extLst>
              <a:ext uri="{FF2B5EF4-FFF2-40B4-BE49-F238E27FC236}">
                <a16:creationId xmlns:a16="http://schemas.microsoft.com/office/drawing/2014/main" id="{44BECB48-A102-400F-AE15-86FEC9EFB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79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11">
            <a:extLst>
              <a:ext uri="{FF2B5EF4-FFF2-40B4-BE49-F238E27FC236}">
                <a16:creationId xmlns:a16="http://schemas.microsoft.com/office/drawing/2014/main" id="{7EC9B716-5525-458B-933E-D861B9D4D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3" name="AutoShape 9">
            <a:extLst>
              <a:ext uri="{FF2B5EF4-FFF2-40B4-BE49-F238E27FC236}">
                <a16:creationId xmlns:a16="http://schemas.microsoft.com/office/drawing/2014/main" id="{08D512ED-52B6-4F2E-8BA8-245C0017467F}"/>
              </a:ext>
            </a:extLst>
          </p:cNvPr>
          <p:cNvSpPr>
            <a:spLocks noChangeArrowheads="1"/>
          </p:cNvSpPr>
          <p:nvPr/>
        </p:nvSpPr>
        <p:spPr bwMode="auto">
          <a:xfrm>
            <a:off x="611188" y="1125538"/>
            <a:ext cx="3024187" cy="1223962"/>
          </a:xfrm>
          <a:prstGeom prst="cloudCallout">
            <a:avLst>
              <a:gd name="adj1" fmla="val -27194"/>
              <a:gd name="adj2" fmla="val 186014"/>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l-GR" b="1">
                <a:latin typeface="Arial Unicode MS" pitchFamily="34" charset="-128"/>
              </a:rPr>
              <a:t>Wicked!</a:t>
            </a:r>
            <a:endParaRPr lang="el-GR" altLang="el-GR" b="1">
              <a:latin typeface="Arial Unicode MS"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08BFA184-07E0-4C8E-9DF9-4C52852EF0B8}"/>
              </a:ext>
            </a:extLst>
          </p:cNvPr>
          <p:cNvSpPr>
            <a:spLocks noChangeArrowheads="1"/>
          </p:cNvSpPr>
          <p:nvPr/>
        </p:nvSpPr>
        <p:spPr bwMode="auto">
          <a:xfrm>
            <a:off x="4643438" y="836613"/>
            <a:ext cx="4176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Οι παραδοσιακές μέθοδοι θεωρούνται ξεπερασμένες</a:t>
            </a:r>
          </a:p>
        </p:txBody>
      </p:sp>
      <p:pic>
        <p:nvPicPr>
          <p:cNvPr id="100355" name="Picture 5">
            <a:extLst>
              <a:ext uri="{FF2B5EF4-FFF2-40B4-BE49-F238E27FC236}">
                <a16:creationId xmlns:a16="http://schemas.microsoft.com/office/drawing/2014/main" id="{67555E84-5B0C-4606-B414-386CF0D84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a:extLst>
              <a:ext uri="{FF2B5EF4-FFF2-40B4-BE49-F238E27FC236}">
                <a16:creationId xmlns:a16="http://schemas.microsoft.com/office/drawing/2014/main" id="{1D96F437-B236-42B8-A533-EC4D46E2F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a:extLst>
              <a:ext uri="{FF2B5EF4-FFF2-40B4-BE49-F238E27FC236}">
                <a16:creationId xmlns:a16="http://schemas.microsoft.com/office/drawing/2014/main" id="{D4AEDE80-8167-4EA1-A7E7-72011BBD94CF}"/>
              </a:ext>
            </a:extLst>
          </p:cNvPr>
          <p:cNvSpPr txBox="1">
            <a:spLocks noChangeArrowheads="1"/>
          </p:cNvSpPr>
          <p:nvPr/>
        </p:nvSpPr>
        <p:spPr bwMode="auto">
          <a:xfrm>
            <a:off x="4579938" y="1450975"/>
            <a:ext cx="44640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Βασιλική ατραπός επί της διδασκαλίας</a:t>
            </a:r>
          </a:p>
        </p:txBody>
      </p:sp>
      <p:sp>
        <p:nvSpPr>
          <p:cNvPr id="101379" name="AutoShape 5">
            <a:extLst>
              <a:ext uri="{FF2B5EF4-FFF2-40B4-BE49-F238E27FC236}">
                <a16:creationId xmlns:a16="http://schemas.microsoft.com/office/drawing/2014/main" id="{6912E028-E174-4C1A-8B7C-9A486A7C0D5D}"/>
              </a:ext>
            </a:extLst>
          </p:cNvPr>
          <p:cNvSpPr>
            <a:spLocks noChangeAspect="1" noChangeArrowheads="1"/>
          </p:cNvSpPr>
          <p:nvPr/>
        </p:nvSpPr>
        <p:spPr bwMode="auto">
          <a:xfrm>
            <a:off x="5148263" y="476250"/>
            <a:ext cx="3241675" cy="32416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36" y="16406"/>
                </a:moveTo>
                <a:cubicBezTo>
                  <a:pt x="19019" y="14819"/>
                  <a:pt x="19719" y="12840"/>
                  <a:pt x="19719" y="10800"/>
                </a:cubicBezTo>
                <a:cubicBezTo>
                  <a:pt x="19719" y="5874"/>
                  <a:pt x="15725" y="1881"/>
                  <a:pt x="10800" y="1881"/>
                </a:cubicBezTo>
                <a:cubicBezTo>
                  <a:pt x="8759" y="1880"/>
                  <a:pt x="6780" y="2580"/>
                  <a:pt x="5193" y="3863"/>
                </a:cubicBezTo>
                <a:lnTo>
                  <a:pt x="17736" y="16406"/>
                </a:lnTo>
                <a:close/>
                <a:moveTo>
                  <a:pt x="3863" y="5193"/>
                </a:moveTo>
                <a:cubicBezTo>
                  <a:pt x="2580" y="6780"/>
                  <a:pt x="1881" y="8759"/>
                  <a:pt x="1881" y="10799"/>
                </a:cubicBezTo>
                <a:cubicBezTo>
                  <a:pt x="1881" y="15725"/>
                  <a:pt x="5874" y="19719"/>
                  <a:pt x="10800" y="19719"/>
                </a:cubicBezTo>
                <a:cubicBezTo>
                  <a:pt x="12840" y="19719"/>
                  <a:pt x="14819" y="19019"/>
                  <a:pt x="16406" y="17736"/>
                </a:cubicBezTo>
                <a:lnTo>
                  <a:pt x="3863" y="5193"/>
                </a:lnTo>
                <a:close/>
              </a:path>
            </a:pathLst>
          </a:custGeom>
          <a:solidFill>
            <a:srgbClr val="FF0000"/>
          </a:solidFill>
          <a:ln w="9525">
            <a:solidFill>
              <a:schemeClr val="tx1"/>
            </a:solidFill>
            <a:miter lim="800000"/>
            <a:headEnd/>
            <a:tailEnd/>
          </a:ln>
        </p:spPr>
        <p:txBody>
          <a:bodyPr wrap="none" anchor="ctr"/>
          <a:lstStyle/>
          <a:p>
            <a:endParaRPr lang="el-GR"/>
          </a:p>
        </p:txBody>
      </p:sp>
      <p:pic>
        <p:nvPicPr>
          <p:cNvPr id="101380" name="Picture 6">
            <a:extLst>
              <a:ext uri="{FF2B5EF4-FFF2-40B4-BE49-F238E27FC236}">
                <a16:creationId xmlns:a16="http://schemas.microsoft.com/office/drawing/2014/main" id="{E8A6FEA6-2055-433C-9B7E-109BBBBCE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7">
            <a:extLst>
              <a:ext uri="{FF2B5EF4-FFF2-40B4-BE49-F238E27FC236}">
                <a16:creationId xmlns:a16="http://schemas.microsoft.com/office/drawing/2014/main" id="{1EA1D640-BEE7-4469-B20C-9D4CB84AA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a:extLst>
              <a:ext uri="{FF2B5EF4-FFF2-40B4-BE49-F238E27FC236}">
                <a16:creationId xmlns:a16="http://schemas.microsoft.com/office/drawing/2014/main" id="{E83C6526-D68D-4572-AA2B-AAC1ABED4D0E}"/>
              </a:ext>
            </a:extLst>
          </p:cNvPr>
          <p:cNvSpPr>
            <a:spLocks noChangeArrowheads="1"/>
          </p:cNvSpPr>
          <p:nvPr/>
        </p:nvSpPr>
        <p:spPr bwMode="auto">
          <a:xfrm>
            <a:off x="4643438" y="836613"/>
            <a:ext cx="41767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Η δημιουργικότητα αποτελεί λύση</a:t>
            </a:r>
          </a:p>
        </p:txBody>
      </p:sp>
      <p:pic>
        <p:nvPicPr>
          <p:cNvPr id="102403" name="Picture 5">
            <a:extLst>
              <a:ext uri="{FF2B5EF4-FFF2-40B4-BE49-F238E27FC236}">
                <a16:creationId xmlns:a16="http://schemas.microsoft.com/office/drawing/2014/main" id="{3C2A148A-5685-4B0D-B10E-D36FE45E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6">
            <a:extLst>
              <a:ext uri="{FF2B5EF4-FFF2-40B4-BE49-F238E27FC236}">
                <a16:creationId xmlns:a16="http://schemas.microsoft.com/office/drawing/2014/main" id="{063BDA77-AF5D-40E4-BDA0-CC530C9C7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a:extLst>
              <a:ext uri="{FF2B5EF4-FFF2-40B4-BE49-F238E27FC236}">
                <a16:creationId xmlns:a16="http://schemas.microsoft.com/office/drawing/2014/main" id="{2D96571A-51F6-44C4-BA85-B4B4B7B336A0}"/>
              </a:ext>
            </a:extLst>
          </p:cNvPr>
          <p:cNvSpPr txBox="1">
            <a:spLocks noChangeArrowheads="1"/>
          </p:cNvSpPr>
          <p:nvPr/>
        </p:nvSpPr>
        <p:spPr bwMode="auto">
          <a:xfrm>
            <a:off x="4427538" y="1820863"/>
            <a:ext cx="4464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Μαγικά</a:t>
            </a:r>
          </a:p>
        </p:txBody>
      </p:sp>
      <p:sp>
        <p:nvSpPr>
          <p:cNvPr id="103427" name="AutoShape 5">
            <a:extLst>
              <a:ext uri="{FF2B5EF4-FFF2-40B4-BE49-F238E27FC236}">
                <a16:creationId xmlns:a16="http://schemas.microsoft.com/office/drawing/2014/main" id="{61B07078-E8A4-44E2-BB19-76A583D10C35}"/>
              </a:ext>
            </a:extLst>
          </p:cNvPr>
          <p:cNvSpPr>
            <a:spLocks noChangeAspect="1" noChangeArrowheads="1"/>
          </p:cNvSpPr>
          <p:nvPr/>
        </p:nvSpPr>
        <p:spPr bwMode="auto">
          <a:xfrm>
            <a:off x="5148263" y="476250"/>
            <a:ext cx="3241675" cy="32416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36" y="16406"/>
                </a:moveTo>
                <a:cubicBezTo>
                  <a:pt x="19019" y="14819"/>
                  <a:pt x="19719" y="12840"/>
                  <a:pt x="19719" y="10800"/>
                </a:cubicBezTo>
                <a:cubicBezTo>
                  <a:pt x="19719" y="5874"/>
                  <a:pt x="15725" y="1881"/>
                  <a:pt x="10800" y="1881"/>
                </a:cubicBezTo>
                <a:cubicBezTo>
                  <a:pt x="8759" y="1880"/>
                  <a:pt x="6780" y="2580"/>
                  <a:pt x="5193" y="3863"/>
                </a:cubicBezTo>
                <a:lnTo>
                  <a:pt x="17736" y="16406"/>
                </a:lnTo>
                <a:close/>
                <a:moveTo>
                  <a:pt x="3863" y="5193"/>
                </a:moveTo>
                <a:cubicBezTo>
                  <a:pt x="2580" y="6780"/>
                  <a:pt x="1881" y="8759"/>
                  <a:pt x="1881" y="10799"/>
                </a:cubicBezTo>
                <a:cubicBezTo>
                  <a:pt x="1881" y="15725"/>
                  <a:pt x="5874" y="19719"/>
                  <a:pt x="10800" y="19719"/>
                </a:cubicBezTo>
                <a:cubicBezTo>
                  <a:pt x="12840" y="19719"/>
                  <a:pt x="14819" y="19019"/>
                  <a:pt x="16406" y="17736"/>
                </a:cubicBezTo>
                <a:lnTo>
                  <a:pt x="3863" y="5193"/>
                </a:lnTo>
                <a:close/>
              </a:path>
            </a:pathLst>
          </a:custGeom>
          <a:solidFill>
            <a:srgbClr val="FF0000">
              <a:alpha val="70195"/>
            </a:srgbClr>
          </a:solidFill>
          <a:ln w="9525">
            <a:solidFill>
              <a:schemeClr val="tx1"/>
            </a:solidFill>
            <a:miter lim="800000"/>
            <a:headEnd/>
            <a:tailEnd/>
          </a:ln>
        </p:spPr>
        <p:txBody>
          <a:bodyPr wrap="none" anchor="ctr"/>
          <a:lstStyle/>
          <a:p>
            <a:endParaRPr lang="el-GR"/>
          </a:p>
        </p:txBody>
      </p:sp>
      <p:pic>
        <p:nvPicPr>
          <p:cNvPr id="103428" name="Picture 6">
            <a:extLst>
              <a:ext uri="{FF2B5EF4-FFF2-40B4-BE49-F238E27FC236}">
                <a16:creationId xmlns:a16="http://schemas.microsoft.com/office/drawing/2014/main" id="{56544812-45FE-476D-B3C5-A9C94842B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7">
            <a:extLst>
              <a:ext uri="{FF2B5EF4-FFF2-40B4-BE49-F238E27FC236}">
                <a16:creationId xmlns:a16="http://schemas.microsoft.com/office/drawing/2014/main" id="{A12B269A-0F04-40F7-86CB-7A0A6DA3D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a:extLst>
              <a:ext uri="{FF2B5EF4-FFF2-40B4-BE49-F238E27FC236}">
                <a16:creationId xmlns:a16="http://schemas.microsoft.com/office/drawing/2014/main" id="{89ECC48F-DE18-4C2F-A2DD-DBE93D2A9C59}"/>
              </a:ext>
            </a:extLst>
          </p:cNvPr>
          <p:cNvSpPr txBox="1">
            <a:spLocks noChangeArrowheads="1"/>
          </p:cNvSpPr>
          <p:nvPr/>
        </p:nvSpPr>
        <p:spPr bwMode="auto">
          <a:xfrm>
            <a:off x="4679950" y="1450975"/>
            <a:ext cx="42846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Δεν υπάρχει σωστό ή λάθος</a:t>
            </a:r>
          </a:p>
        </p:txBody>
      </p:sp>
      <p:pic>
        <p:nvPicPr>
          <p:cNvPr id="11267" name="Picture 5">
            <a:extLst>
              <a:ext uri="{FF2B5EF4-FFF2-40B4-BE49-F238E27FC236}">
                <a16:creationId xmlns:a16="http://schemas.microsoft.com/office/drawing/2014/main" id="{34A6447E-AB63-4241-B54E-45523EAC0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a:extLst>
              <a:ext uri="{FF2B5EF4-FFF2-40B4-BE49-F238E27FC236}">
                <a16:creationId xmlns:a16="http://schemas.microsoft.com/office/drawing/2014/main" id="{7796794B-7A10-4B7D-A85E-0F9B92460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a:extLst>
              <a:ext uri="{FF2B5EF4-FFF2-40B4-BE49-F238E27FC236}">
                <a16:creationId xmlns:a16="http://schemas.microsoft.com/office/drawing/2014/main" id="{7C55219F-B97F-4094-ADBD-BE957A2EC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4">
            <a:extLst>
              <a:ext uri="{FF2B5EF4-FFF2-40B4-BE49-F238E27FC236}">
                <a16:creationId xmlns:a16="http://schemas.microsoft.com/office/drawing/2014/main" id="{A6EA205A-70BC-49E7-9500-55B669BE9A75}"/>
              </a:ext>
            </a:extLst>
          </p:cNvPr>
          <p:cNvSpPr>
            <a:spLocks noChangeArrowheads="1"/>
          </p:cNvSpPr>
          <p:nvPr/>
        </p:nvSpPr>
        <p:spPr bwMode="auto">
          <a:xfrm>
            <a:off x="4643438" y="836613"/>
            <a:ext cx="4176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Τι μπορούμε να κάνουμε ως εκπαιδευτικοί;</a:t>
            </a:r>
          </a:p>
        </p:txBody>
      </p:sp>
      <p:pic>
        <p:nvPicPr>
          <p:cNvPr id="104452" name="Picture 5">
            <a:extLst>
              <a:ext uri="{FF2B5EF4-FFF2-40B4-BE49-F238E27FC236}">
                <a16:creationId xmlns:a16="http://schemas.microsoft.com/office/drawing/2014/main" id="{0BA38DF6-4A97-471A-BD81-8EC807A72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4176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7">
            <a:extLst>
              <a:ext uri="{FF2B5EF4-FFF2-40B4-BE49-F238E27FC236}">
                <a16:creationId xmlns:a16="http://schemas.microsoft.com/office/drawing/2014/main" id="{B4AC8776-769F-4AD6-90A5-E164510EF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a:extLst>
              <a:ext uri="{FF2B5EF4-FFF2-40B4-BE49-F238E27FC236}">
                <a16:creationId xmlns:a16="http://schemas.microsoft.com/office/drawing/2014/main" id="{A0F9CF88-2942-4AAB-9425-89DE6C252353}"/>
              </a:ext>
            </a:extLst>
          </p:cNvPr>
          <p:cNvSpPr txBox="1">
            <a:spLocks noChangeArrowheads="1"/>
          </p:cNvSpPr>
          <p:nvPr/>
        </p:nvSpPr>
        <p:spPr bwMode="auto">
          <a:xfrm>
            <a:off x="4716463" y="3141663"/>
            <a:ext cx="44275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Οι εκπαιδευτικοί είναι οι σχεδιαστές</a:t>
            </a:r>
          </a:p>
          <a:p>
            <a:pPr algn="ctr" eaLnBrk="1" hangingPunct="1">
              <a:spcBef>
                <a:spcPct val="0"/>
              </a:spcBef>
              <a:buFontTx/>
              <a:buNone/>
            </a:pPr>
            <a:r>
              <a:rPr lang="el-GR" altLang="el-GR" sz="3800"/>
              <a:t>του </a:t>
            </a:r>
            <a:r>
              <a:rPr lang="en-GB" altLang="el-GR" sz="3800" b="1"/>
              <a:t>T</a:t>
            </a:r>
            <a:r>
              <a:rPr lang="en-GB" altLang="el-GR" sz="3800"/>
              <a:t>otal </a:t>
            </a:r>
          </a:p>
          <a:p>
            <a:pPr algn="ctr" eaLnBrk="1" hangingPunct="1">
              <a:spcBef>
                <a:spcPct val="0"/>
              </a:spcBef>
              <a:buFontTx/>
              <a:buNone/>
            </a:pPr>
            <a:r>
              <a:rPr lang="en-GB" altLang="el-GR" sz="3800" b="1"/>
              <a:t>PACK</a:t>
            </a:r>
            <a:r>
              <a:rPr lang="en-GB" altLang="el-GR" sz="3800"/>
              <a:t>age!</a:t>
            </a:r>
            <a:endParaRPr lang="el-GR" altLang="el-GR" sz="3800"/>
          </a:p>
        </p:txBody>
      </p:sp>
      <p:pic>
        <p:nvPicPr>
          <p:cNvPr id="105475" name="Picture 5">
            <a:extLst>
              <a:ext uri="{FF2B5EF4-FFF2-40B4-BE49-F238E27FC236}">
                <a16:creationId xmlns:a16="http://schemas.microsoft.com/office/drawing/2014/main" id="{F6E13BEA-3D2B-4E68-9F5D-4DE6086F2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6035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6">
            <a:extLst>
              <a:ext uri="{FF2B5EF4-FFF2-40B4-BE49-F238E27FC236}">
                <a16:creationId xmlns:a16="http://schemas.microsoft.com/office/drawing/2014/main" id="{D5483E23-0202-4A5E-A8FE-430B9D054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7">
            <a:extLst>
              <a:ext uri="{FF2B5EF4-FFF2-40B4-BE49-F238E27FC236}">
                <a16:creationId xmlns:a16="http://schemas.microsoft.com/office/drawing/2014/main" id="{BF43EA3D-71EC-4945-8192-02A792225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a:extLst>
              <a:ext uri="{FF2B5EF4-FFF2-40B4-BE49-F238E27FC236}">
                <a16:creationId xmlns:a16="http://schemas.microsoft.com/office/drawing/2014/main" id="{650CC272-0B67-4C7F-95E1-F6219605BA2F}"/>
              </a:ext>
            </a:extLst>
          </p:cNvPr>
          <p:cNvSpPr>
            <a:spLocks noChangeArrowheads="1"/>
          </p:cNvSpPr>
          <p:nvPr/>
        </p:nvSpPr>
        <p:spPr bwMode="auto">
          <a:xfrm>
            <a:off x="4643438" y="836613"/>
            <a:ext cx="41767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Τι σημαίνει </a:t>
            </a:r>
            <a:endParaRPr lang="en-GB" altLang="el-GR" sz="3100" b="1"/>
          </a:p>
          <a:p>
            <a:pPr algn="ctr" eaLnBrk="1" hangingPunct="1">
              <a:spcBef>
                <a:spcPct val="0"/>
              </a:spcBef>
              <a:buFontTx/>
              <a:buNone/>
            </a:pPr>
            <a:r>
              <a:rPr lang="en-GB" altLang="el-GR" sz="3100" b="1"/>
              <a:t>Total PACKage;</a:t>
            </a:r>
            <a:endParaRPr lang="el-GR" altLang="el-GR" sz="3100" b="1"/>
          </a:p>
        </p:txBody>
      </p:sp>
      <p:pic>
        <p:nvPicPr>
          <p:cNvPr id="106499" name="Picture 5">
            <a:extLst>
              <a:ext uri="{FF2B5EF4-FFF2-40B4-BE49-F238E27FC236}">
                <a16:creationId xmlns:a16="http://schemas.microsoft.com/office/drawing/2014/main" id="{B8DE3E17-9D66-4A46-A52B-108D4BA77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6">
            <a:extLst>
              <a:ext uri="{FF2B5EF4-FFF2-40B4-BE49-F238E27FC236}">
                <a16:creationId xmlns:a16="http://schemas.microsoft.com/office/drawing/2014/main" id="{D7AC33DF-DABE-4067-A57F-809F6603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Oval 4">
            <a:extLst>
              <a:ext uri="{FF2B5EF4-FFF2-40B4-BE49-F238E27FC236}">
                <a16:creationId xmlns:a16="http://schemas.microsoft.com/office/drawing/2014/main" id="{280EB12A-F317-4674-BD79-FB6AB74163E4}"/>
              </a:ext>
            </a:extLst>
          </p:cNvPr>
          <p:cNvSpPr>
            <a:spLocks noChangeAspect="1" noChangeArrowheads="1"/>
          </p:cNvSpPr>
          <p:nvPr/>
        </p:nvSpPr>
        <p:spPr bwMode="auto">
          <a:xfrm>
            <a:off x="4211638" y="1052513"/>
            <a:ext cx="2160587" cy="2160587"/>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Παιδαγωγική</a:t>
            </a:r>
          </a:p>
          <a:p>
            <a:pPr algn="ctr">
              <a:spcBef>
                <a:spcPct val="0"/>
              </a:spcBef>
              <a:buFontTx/>
              <a:buNone/>
            </a:pPr>
            <a:r>
              <a:rPr lang="en-GB" altLang="el-GR" sz="2600" b="1"/>
              <a:t>Pedagogy</a:t>
            </a:r>
            <a:endParaRPr lang="el-GR" altLang="el-GR" sz="2600" b="1"/>
          </a:p>
        </p:txBody>
      </p:sp>
      <p:sp>
        <p:nvSpPr>
          <p:cNvPr id="180229" name="Oval 5">
            <a:extLst>
              <a:ext uri="{FF2B5EF4-FFF2-40B4-BE49-F238E27FC236}">
                <a16:creationId xmlns:a16="http://schemas.microsoft.com/office/drawing/2014/main" id="{7EEBFB8E-D1BC-4CB5-8559-32EE06C917C9}"/>
              </a:ext>
            </a:extLst>
          </p:cNvPr>
          <p:cNvSpPr>
            <a:spLocks noChangeAspect="1" noChangeArrowheads="1"/>
          </p:cNvSpPr>
          <p:nvPr/>
        </p:nvSpPr>
        <p:spPr bwMode="auto">
          <a:xfrm>
            <a:off x="5292725" y="3068638"/>
            <a:ext cx="2159000" cy="21590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Τεχνολογία</a:t>
            </a:r>
          </a:p>
          <a:p>
            <a:pPr algn="ctr">
              <a:spcBef>
                <a:spcPct val="0"/>
              </a:spcBef>
              <a:buFontTx/>
              <a:buNone/>
            </a:pPr>
            <a:r>
              <a:rPr lang="en-GB" altLang="el-GR" sz="2600" b="1"/>
              <a:t>Technology</a:t>
            </a:r>
            <a:endParaRPr lang="el-GR" altLang="el-GR" sz="2600" b="1"/>
          </a:p>
        </p:txBody>
      </p:sp>
      <p:sp>
        <p:nvSpPr>
          <p:cNvPr id="180230" name="Oval 6">
            <a:extLst>
              <a:ext uri="{FF2B5EF4-FFF2-40B4-BE49-F238E27FC236}">
                <a16:creationId xmlns:a16="http://schemas.microsoft.com/office/drawing/2014/main" id="{9DE9C95C-2605-46B7-930A-AE3B3A965EED}"/>
              </a:ext>
            </a:extLst>
          </p:cNvPr>
          <p:cNvSpPr>
            <a:spLocks noChangeAspect="1" noChangeArrowheads="1"/>
          </p:cNvSpPr>
          <p:nvPr/>
        </p:nvSpPr>
        <p:spPr bwMode="auto">
          <a:xfrm>
            <a:off x="6443663" y="1052513"/>
            <a:ext cx="2159000" cy="21590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Περιεχόμενο</a:t>
            </a:r>
          </a:p>
          <a:p>
            <a:pPr algn="ctr">
              <a:spcBef>
                <a:spcPct val="0"/>
              </a:spcBef>
              <a:buFontTx/>
              <a:buNone/>
            </a:pPr>
            <a:r>
              <a:rPr lang="en-GB" altLang="el-GR" sz="2600" b="1"/>
              <a:t>Content</a:t>
            </a:r>
            <a:endParaRPr lang="el-GR" altLang="el-GR" sz="2600" b="1"/>
          </a:p>
        </p:txBody>
      </p:sp>
      <p:sp>
        <p:nvSpPr>
          <p:cNvPr id="107525" name="Oval 7">
            <a:extLst>
              <a:ext uri="{FF2B5EF4-FFF2-40B4-BE49-F238E27FC236}">
                <a16:creationId xmlns:a16="http://schemas.microsoft.com/office/drawing/2014/main" id="{2DB785A8-BD9A-4AF6-B236-17B0A2F24065}"/>
              </a:ext>
            </a:extLst>
          </p:cNvPr>
          <p:cNvSpPr>
            <a:spLocks noChangeArrowheads="1"/>
          </p:cNvSpPr>
          <p:nvPr/>
        </p:nvSpPr>
        <p:spPr bwMode="auto">
          <a:xfrm>
            <a:off x="3948113" y="325438"/>
            <a:ext cx="4930775" cy="5006975"/>
          </a:xfrm>
          <a:prstGeom prst="ellipse">
            <a:avLst/>
          </a:prstGeom>
          <a:noFill/>
          <a:ln w="76200">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l-GR" altLang="el-GR" b="1">
              <a:solidFill>
                <a:schemeClr val="bg1"/>
              </a:solidFill>
            </a:endParaRPr>
          </a:p>
        </p:txBody>
      </p:sp>
      <p:sp>
        <p:nvSpPr>
          <p:cNvPr id="107526" name="Text Box 8">
            <a:extLst>
              <a:ext uri="{FF2B5EF4-FFF2-40B4-BE49-F238E27FC236}">
                <a16:creationId xmlns:a16="http://schemas.microsoft.com/office/drawing/2014/main" id="{CD16D4D9-8C8E-48DC-8249-72776B672B10}"/>
              </a:ext>
            </a:extLst>
          </p:cNvPr>
          <p:cNvSpPr txBox="1">
            <a:spLocks noChangeArrowheads="1"/>
          </p:cNvSpPr>
          <p:nvPr/>
        </p:nvSpPr>
        <p:spPr bwMode="auto">
          <a:xfrm>
            <a:off x="5435600" y="5661025"/>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Πλαίσιο</a:t>
            </a:r>
          </a:p>
        </p:txBody>
      </p:sp>
      <p:sp>
        <p:nvSpPr>
          <p:cNvPr id="180234" name="Oval 10">
            <a:extLst>
              <a:ext uri="{FF2B5EF4-FFF2-40B4-BE49-F238E27FC236}">
                <a16:creationId xmlns:a16="http://schemas.microsoft.com/office/drawing/2014/main" id="{AF3076E0-7CB2-4A6C-83C0-9B9A5A011CAC}"/>
              </a:ext>
            </a:extLst>
          </p:cNvPr>
          <p:cNvSpPr>
            <a:spLocks noChangeAspect="1" noChangeArrowheads="1"/>
          </p:cNvSpPr>
          <p:nvPr/>
        </p:nvSpPr>
        <p:spPr bwMode="auto">
          <a:xfrm>
            <a:off x="4500563" y="1100138"/>
            <a:ext cx="2160587" cy="2160587"/>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Παιδαγωγική</a:t>
            </a:r>
          </a:p>
          <a:p>
            <a:pPr algn="ctr">
              <a:spcBef>
                <a:spcPct val="0"/>
              </a:spcBef>
              <a:buFontTx/>
              <a:buNone/>
            </a:pPr>
            <a:r>
              <a:rPr lang="en-GB" altLang="el-GR" sz="2600" b="1"/>
              <a:t>Pedagogy</a:t>
            </a:r>
            <a:endParaRPr lang="el-GR" altLang="el-GR" sz="2600" b="1"/>
          </a:p>
        </p:txBody>
      </p:sp>
      <p:sp>
        <p:nvSpPr>
          <p:cNvPr id="180235" name="Oval 11">
            <a:extLst>
              <a:ext uri="{FF2B5EF4-FFF2-40B4-BE49-F238E27FC236}">
                <a16:creationId xmlns:a16="http://schemas.microsoft.com/office/drawing/2014/main" id="{D353607F-5EE8-4590-A5A9-26902DED1C57}"/>
              </a:ext>
            </a:extLst>
          </p:cNvPr>
          <p:cNvSpPr>
            <a:spLocks noChangeAspect="1" noChangeArrowheads="1"/>
          </p:cNvSpPr>
          <p:nvPr/>
        </p:nvSpPr>
        <p:spPr bwMode="auto">
          <a:xfrm>
            <a:off x="5294313" y="2540000"/>
            <a:ext cx="2159000" cy="2159000"/>
          </a:xfrm>
          <a:prstGeom prst="ellipse">
            <a:avLst/>
          </a:prstGeom>
          <a:solidFill>
            <a:srgbClr val="FFCC99">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Τεχνολογία</a:t>
            </a:r>
          </a:p>
          <a:p>
            <a:pPr algn="ctr">
              <a:spcBef>
                <a:spcPct val="0"/>
              </a:spcBef>
              <a:buFontTx/>
              <a:buNone/>
            </a:pPr>
            <a:r>
              <a:rPr lang="en-GB" altLang="el-GR" sz="2600" b="1"/>
              <a:t>Technology</a:t>
            </a:r>
            <a:endParaRPr lang="el-GR" altLang="el-GR" sz="2600" b="1"/>
          </a:p>
        </p:txBody>
      </p:sp>
      <p:sp>
        <p:nvSpPr>
          <p:cNvPr id="180236" name="Oval 12">
            <a:extLst>
              <a:ext uri="{FF2B5EF4-FFF2-40B4-BE49-F238E27FC236}">
                <a16:creationId xmlns:a16="http://schemas.microsoft.com/office/drawing/2014/main" id="{4FD41679-AF6B-4513-A9B0-809C460E7BE7}"/>
              </a:ext>
            </a:extLst>
          </p:cNvPr>
          <p:cNvSpPr>
            <a:spLocks noChangeAspect="1" noChangeArrowheads="1"/>
          </p:cNvSpPr>
          <p:nvPr/>
        </p:nvSpPr>
        <p:spPr bwMode="auto">
          <a:xfrm>
            <a:off x="6300788" y="1100138"/>
            <a:ext cx="2159000" cy="2159000"/>
          </a:xfrm>
          <a:prstGeom prst="ellipse">
            <a:avLst/>
          </a:prstGeom>
          <a:solidFill>
            <a:srgbClr val="99CC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Περιεχόμενο</a:t>
            </a:r>
          </a:p>
          <a:p>
            <a:pPr algn="ctr">
              <a:spcBef>
                <a:spcPct val="0"/>
              </a:spcBef>
              <a:buFontTx/>
              <a:buNone/>
            </a:pPr>
            <a:r>
              <a:rPr lang="en-GB" altLang="el-GR" sz="2600" b="1"/>
              <a:t>Content</a:t>
            </a:r>
            <a:endParaRPr lang="el-GR" altLang="el-GR" sz="2600" b="1"/>
          </a:p>
        </p:txBody>
      </p:sp>
      <p:sp>
        <p:nvSpPr>
          <p:cNvPr id="180237" name="AutoShape 13">
            <a:extLst>
              <a:ext uri="{FF2B5EF4-FFF2-40B4-BE49-F238E27FC236}">
                <a16:creationId xmlns:a16="http://schemas.microsoft.com/office/drawing/2014/main" id="{D00A0BCA-0CFF-4CB4-ADC6-5CF3D7F7082C}"/>
              </a:ext>
            </a:extLst>
          </p:cNvPr>
          <p:cNvSpPr>
            <a:spLocks noChangeArrowheads="1"/>
          </p:cNvSpPr>
          <p:nvPr/>
        </p:nvSpPr>
        <p:spPr bwMode="auto">
          <a:xfrm>
            <a:off x="6356350" y="2436813"/>
            <a:ext cx="215900" cy="360362"/>
          </a:xfrm>
          <a:prstGeom prst="star5">
            <a:avLst/>
          </a:prstGeom>
          <a:solidFill>
            <a:srgbClr val="FF0000"/>
          </a:solidFill>
          <a:ln w="9525">
            <a:solidFill>
              <a:schemeClr val="tx1"/>
            </a:solidFill>
            <a:miter lim="800000"/>
            <a:headEnd/>
            <a:tailEnd/>
          </a:ln>
          <a:effectLst/>
        </p:spPr>
        <p:txBody>
          <a:bodyPr wrap="none" anchor="ctr"/>
          <a:lstStyle/>
          <a:p>
            <a:pPr algn="ctr" eaLnBrk="1" hangingPunct="1">
              <a:buFontTx/>
              <a:buChar char="•"/>
              <a:defRPr/>
            </a:pPr>
            <a:endParaRPr lang="el-GR" sz="3200" b="1">
              <a:solidFill>
                <a:schemeClr val="bg1"/>
              </a:solidFill>
            </a:endParaRPr>
          </a:p>
        </p:txBody>
      </p:sp>
      <p:pic>
        <p:nvPicPr>
          <p:cNvPr id="107531" name="Picture 13">
            <a:extLst>
              <a:ext uri="{FF2B5EF4-FFF2-40B4-BE49-F238E27FC236}">
                <a16:creationId xmlns:a16="http://schemas.microsoft.com/office/drawing/2014/main" id="{7862A22D-35B9-43F6-9146-CE62EAEF5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5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2" name="Picture 14">
            <a:extLst>
              <a:ext uri="{FF2B5EF4-FFF2-40B4-BE49-F238E27FC236}">
                <a16:creationId xmlns:a16="http://schemas.microsoft.com/office/drawing/2014/main" id="{C058AEEA-D797-42DA-9F6A-1F24A974C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7 -1.11111E-6 L 0.04739 0.0419 " pathEditMode="relative" ptsTypes="AA">
                                      <p:cBhvr>
                                        <p:cTn id="6" dur="2000" fill="hold"/>
                                        <p:tgtEl>
                                          <p:spTgt spid="18022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72222E-6 -1.11111E-6 L -0.03143 0.05255 " pathEditMode="relative" ptsTypes="AA">
                                      <p:cBhvr>
                                        <p:cTn id="8" dur="2000" fill="hold"/>
                                        <p:tgtEl>
                                          <p:spTgt spid="18023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E-6 5.92593E-6 L 5E-6 -0.05254 " pathEditMode="relative" ptsTypes="AA">
                                      <p:cBhvr>
                                        <p:cTn id="10" dur="2000" fill="hold"/>
                                        <p:tgtEl>
                                          <p:spTgt spid="180229"/>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0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023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802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023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022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0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P spid="180228" grpId="1" animBg="1"/>
      <p:bldP spid="180229" grpId="0" animBg="1"/>
      <p:bldP spid="180229" grpId="1" animBg="1"/>
      <p:bldP spid="180230" grpId="0" animBg="1"/>
      <p:bldP spid="180230" grpId="1" animBg="1"/>
      <p:bldP spid="180234" grpId="0" animBg="1"/>
      <p:bldP spid="180235" grpId="0" animBg="1"/>
      <p:bldP spid="18023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a:extLst>
              <a:ext uri="{FF2B5EF4-FFF2-40B4-BE49-F238E27FC236}">
                <a16:creationId xmlns:a16="http://schemas.microsoft.com/office/drawing/2014/main" id="{791AAC1B-A26E-4ABF-A7D3-D1D29599CC07}"/>
              </a:ext>
            </a:extLst>
          </p:cNvPr>
          <p:cNvSpPr>
            <a:spLocks noChangeArrowheads="1"/>
          </p:cNvSpPr>
          <p:nvPr/>
        </p:nvSpPr>
        <p:spPr bwMode="auto">
          <a:xfrm>
            <a:off x="4679950" y="836613"/>
            <a:ext cx="417671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Τεχνολογική Παιδαγωγική Γνώση του Περιεχομένου</a:t>
            </a:r>
          </a:p>
          <a:p>
            <a:pPr algn="ctr" eaLnBrk="1" hangingPunct="1">
              <a:spcBef>
                <a:spcPct val="0"/>
              </a:spcBef>
              <a:buFontTx/>
              <a:buNone/>
            </a:pPr>
            <a:endParaRPr lang="el-GR" altLang="el-GR" sz="3100" b="1"/>
          </a:p>
          <a:p>
            <a:pPr algn="ctr" eaLnBrk="1" hangingPunct="1">
              <a:spcBef>
                <a:spcPct val="0"/>
              </a:spcBef>
              <a:buFontTx/>
              <a:buNone/>
            </a:pPr>
            <a:r>
              <a:rPr lang="en-GB" altLang="el-GR" sz="3100" b="1"/>
              <a:t>Technological Pedagogical Content</a:t>
            </a:r>
          </a:p>
          <a:p>
            <a:pPr algn="ctr" eaLnBrk="1" hangingPunct="1">
              <a:spcBef>
                <a:spcPct val="0"/>
              </a:spcBef>
              <a:buFontTx/>
              <a:buNone/>
            </a:pPr>
            <a:r>
              <a:rPr lang="en-GB" altLang="el-GR" sz="3100" b="1"/>
              <a:t>Knowledge</a:t>
            </a:r>
            <a:endParaRPr lang="el-GR" altLang="el-GR" sz="3100" b="1"/>
          </a:p>
        </p:txBody>
      </p:sp>
      <p:sp>
        <p:nvSpPr>
          <p:cNvPr id="181253" name="Rectangle 5">
            <a:extLst>
              <a:ext uri="{FF2B5EF4-FFF2-40B4-BE49-F238E27FC236}">
                <a16:creationId xmlns:a16="http://schemas.microsoft.com/office/drawing/2014/main" id="{F7EF2CBF-F192-49D5-9588-82267094D6F7}"/>
              </a:ext>
            </a:extLst>
          </p:cNvPr>
          <p:cNvSpPr>
            <a:spLocks noChangeArrowheads="1"/>
          </p:cNvSpPr>
          <p:nvPr/>
        </p:nvSpPr>
        <p:spPr bwMode="auto">
          <a:xfrm>
            <a:off x="4679950" y="5157788"/>
            <a:ext cx="4176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l-GR" sz="4400" b="1"/>
              <a:t>T</a:t>
            </a:r>
            <a:r>
              <a:rPr lang="en-GB" altLang="el-GR" sz="3100" b="1"/>
              <a:t>otal </a:t>
            </a:r>
            <a:r>
              <a:rPr lang="en-GB" altLang="el-GR" sz="4400" b="1"/>
              <a:t>PACK</a:t>
            </a:r>
            <a:r>
              <a:rPr lang="en-GB" altLang="el-GR" sz="3100" b="1"/>
              <a:t>age</a:t>
            </a:r>
            <a:endParaRPr lang="el-GR" altLang="el-GR" sz="3100" b="1"/>
          </a:p>
        </p:txBody>
      </p:sp>
      <p:sp>
        <p:nvSpPr>
          <p:cNvPr id="181254" name="Rectangle 6">
            <a:extLst>
              <a:ext uri="{FF2B5EF4-FFF2-40B4-BE49-F238E27FC236}">
                <a16:creationId xmlns:a16="http://schemas.microsoft.com/office/drawing/2014/main" id="{6134982C-9BBC-44D7-9D19-FBABB155386D}"/>
              </a:ext>
            </a:extLst>
          </p:cNvPr>
          <p:cNvSpPr>
            <a:spLocks noChangeArrowheads="1"/>
          </p:cNvSpPr>
          <p:nvPr/>
        </p:nvSpPr>
        <p:spPr bwMode="auto">
          <a:xfrm>
            <a:off x="5999163" y="4344988"/>
            <a:ext cx="15382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l-GR" sz="3100" b="1"/>
              <a:t>TPACK</a:t>
            </a:r>
            <a:endParaRPr lang="el-GR" altLang="el-GR" sz="3100" b="1"/>
          </a:p>
        </p:txBody>
      </p:sp>
      <p:pic>
        <p:nvPicPr>
          <p:cNvPr id="108549" name="Picture 10">
            <a:extLst>
              <a:ext uri="{FF2B5EF4-FFF2-40B4-BE49-F238E27FC236}">
                <a16:creationId xmlns:a16="http://schemas.microsoft.com/office/drawing/2014/main" id="{BA74BFE8-0326-43ED-A40E-40462FA75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1">
            <a:extLst>
              <a:ext uri="{FF2B5EF4-FFF2-40B4-BE49-F238E27FC236}">
                <a16:creationId xmlns:a16="http://schemas.microsoft.com/office/drawing/2014/main" id="{06A883CF-00FD-4CEB-B20B-633DD124A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3" name="AutoShape 13">
            <a:hlinkClick r:id="rId6" highlightClick="1"/>
            <a:extLst>
              <a:ext uri="{FF2B5EF4-FFF2-40B4-BE49-F238E27FC236}">
                <a16:creationId xmlns:a16="http://schemas.microsoft.com/office/drawing/2014/main" id="{988B51BA-2343-472B-A3A6-7849B4C041CD}"/>
              </a:ext>
            </a:extLst>
          </p:cNvPr>
          <p:cNvSpPr>
            <a:spLocks noChangeArrowheads="1"/>
          </p:cNvSpPr>
          <p:nvPr/>
        </p:nvSpPr>
        <p:spPr bwMode="auto">
          <a:xfrm>
            <a:off x="8027988" y="6119813"/>
            <a:ext cx="576262" cy="431800"/>
          </a:xfrm>
          <a:prstGeom prst="actionButtonBackPrevious">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8" name="7 - Κουμπί ενέργειας: Ταινία">
            <a:hlinkClick r:id="rId7" action="ppaction://hlinkfile" highlightClick="1"/>
            <a:extLst>
              <a:ext uri="{FF2B5EF4-FFF2-40B4-BE49-F238E27FC236}">
                <a16:creationId xmlns:a16="http://schemas.microsoft.com/office/drawing/2014/main" id="{23F3B837-0BC6-4C14-8992-716283F1413E}"/>
              </a:ext>
            </a:extLst>
          </p:cNvPr>
          <p:cNvSpPr>
            <a:spLocks noChangeArrowheads="1"/>
          </p:cNvSpPr>
          <p:nvPr/>
        </p:nvSpPr>
        <p:spPr bwMode="auto">
          <a:xfrm>
            <a:off x="4859338" y="6119813"/>
            <a:ext cx="936625" cy="647700"/>
          </a:xfrm>
          <a:prstGeom prst="actionButtonMovi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181254"/>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1812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8125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812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53" grpId="1"/>
      <p:bldP spid="181253" grpId="2"/>
      <p:bldP spid="181254" grpId="0"/>
      <p:bldP spid="181254" grpId="1"/>
      <p:bldP spid="181254" grpId="2"/>
      <p:bldP spid="225293"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a:extLst>
              <a:ext uri="{FF2B5EF4-FFF2-40B4-BE49-F238E27FC236}">
                <a16:creationId xmlns:a16="http://schemas.microsoft.com/office/drawing/2014/main" id="{B2DE8CE6-6125-4F32-9793-F99ABD07F502}"/>
              </a:ext>
            </a:extLst>
          </p:cNvPr>
          <p:cNvSpPr>
            <a:spLocks noChangeArrowheads="1"/>
          </p:cNvSpPr>
          <p:nvPr/>
        </p:nvSpPr>
        <p:spPr bwMode="auto">
          <a:xfrm>
            <a:off x="4627563" y="188913"/>
            <a:ext cx="3425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solidFill>
                  <a:srgbClr val="FF0000"/>
                </a:solidFill>
              </a:rPr>
              <a:t>Χρήση</a:t>
            </a:r>
            <a:r>
              <a:rPr lang="el-GR" altLang="el-GR" sz="3100" b="1"/>
              <a:t> </a:t>
            </a:r>
          </a:p>
          <a:p>
            <a:pPr algn="ctr" eaLnBrk="1" hangingPunct="1">
              <a:spcBef>
                <a:spcPct val="0"/>
              </a:spcBef>
              <a:buFontTx/>
              <a:buNone/>
            </a:pPr>
            <a:r>
              <a:rPr lang="el-GR" altLang="el-GR" sz="3100" b="1"/>
              <a:t>της Τεχνολογίας</a:t>
            </a:r>
          </a:p>
        </p:txBody>
      </p:sp>
      <p:sp>
        <p:nvSpPr>
          <p:cNvPr id="260101" name="Rectangle 5">
            <a:extLst>
              <a:ext uri="{FF2B5EF4-FFF2-40B4-BE49-F238E27FC236}">
                <a16:creationId xmlns:a16="http://schemas.microsoft.com/office/drawing/2014/main" id="{93277304-D9E7-4B68-8C0C-5AF20B203619}"/>
              </a:ext>
            </a:extLst>
          </p:cNvPr>
          <p:cNvSpPr>
            <a:spLocks noChangeArrowheads="1"/>
          </p:cNvSpPr>
          <p:nvPr/>
        </p:nvSpPr>
        <p:spPr bwMode="auto">
          <a:xfrm>
            <a:off x="5459413" y="1484313"/>
            <a:ext cx="3276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solidFill>
                  <a:srgbClr val="FF0000"/>
                </a:solidFill>
              </a:rPr>
              <a:t>Ενσωμάτωση</a:t>
            </a:r>
            <a:r>
              <a:rPr lang="el-GR" altLang="el-GR" sz="3100" b="1"/>
              <a:t> της Τεχνολογίας</a:t>
            </a:r>
          </a:p>
        </p:txBody>
      </p:sp>
      <p:sp>
        <p:nvSpPr>
          <p:cNvPr id="260102" name="Rectangle 6">
            <a:extLst>
              <a:ext uri="{FF2B5EF4-FFF2-40B4-BE49-F238E27FC236}">
                <a16:creationId xmlns:a16="http://schemas.microsoft.com/office/drawing/2014/main" id="{F0445E35-D1A7-480D-8B55-D3EBD14991F6}"/>
              </a:ext>
            </a:extLst>
          </p:cNvPr>
          <p:cNvSpPr>
            <a:spLocks noChangeArrowheads="1"/>
          </p:cNvSpPr>
          <p:nvPr/>
        </p:nvSpPr>
        <p:spPr bwMode="auto">
          <a:xfrm>
            <a:off x="4572000" y="3357563"/>
            <a:ext cx="457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solidFill>
                  <a:srgbClr val="FF0000"/>
                </a:solidFill>
              </a:rPr>
              <a:t>Αξιοποίηση </a:t>
            </a:r>
            <a:r>
              <a:rPr lang="el-GR" altLang="el-GR" sz="3100" b="1"/>
              <a:t>της Τεχνολογίας </a:t>
            </a:r>
            <a:r>
              <a:rPr lang="el-GR" altLang="el-GR" sz="3100" b="1">
                <a:solidFill>
                  <a:srgbClr val="FF0000"/>
                </a:solidFill>
              </a:rPr>
              <a:t>με σκοπό την καινοτομία</a:t>
            </a:r>
          </a:p>
        </p:txBody>
      </p:sp>
      <p:pic>
        <p:nvPicPr>
          <p:cNvPr id="110597" name="Picture 11">
            <a:extLst>
              <a:ext uri="{FF2B5EF4-FFF2-40B4-BE49-F238E27FC236}">
                <a16:creationId xmlns:a16="http://schemas.microsoft.com/office/drawing/2014/main" id="{CDB44404-FA69-4E76-A65B-ABAD9ADD2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12">
            <a:extLst>
              <a:ext uri="{FF2B5EF4-FFF2-40B4-BE49-F238E27FC236}">
                <a16:creationId xmlns:a16="http://schemas.microsoft.com/office/drawing/2014/main" id="{1F25035E-E9AC-45BA-9526-57F65145D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AutoShape 14">
            <a:hlinkClick r:id="rId5" highlightClick="1"/>
            <a:extLst>
              <a:ext uri="{FF2B5EF4-FFF2-40B4-BE49-F238E27FC236}">
                <a16:creationId xmlns:a16="http://schemas.microsoft.com/office/drawing/2014/main" id="{5494B016-BB3B-4B8B-87C3-03CCF9F01A94}"/>
              </a:ext>
            </a:extLst>
          </p:cNvPr>
          <p:cNvSpPr>
            <a:spLocks noChangeArrowheads="1"/>
          </p:cNvSpPr>
          <p:nvPr/>
        </p:nvSpPr>
        <p:spPr bwMode="auto">
          <a:xfrm>
            <a:off x="4859338" y="6119813"/>
            <a:ext cx="647700" cy="576262"/>
          </a:xfrm>
          <a:prstGeom prst="actionButtonForwardNex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10600" name="7 - Κουμπί ενέργειας: Ταινία">
            <a:hlinkClick r:id="rId6" action="ppaction://hlinkfile" highlightClick="1"/>
            <a:extLst>
              <a:ext uri="{FF2B5EF4-FFF2-40B4-BE49-F238E27FC236}">
                <a16:creationId xmlns:a16="http://schemas.microsoft.com/office/drawing/2014/main" id="{E53DEB86-3230-45F3-B982-1758DD9D516F}"/>
              </a:ext>
            </a:extLst>
          </p:cNvPr>
          <p:cNvSpPr>
            <a:spLocks noChangeArrowheads="1"/>
          </p:cNvSpPr>
          <p:nvPr/>
        </p:nvSpPr>
        <p:spPr bwMode="auto">
          <a:xfrm>
            <a:off x="5940425" y="6048375"/>
            <a:ext cx="936625" cy="647700"/>
          </a:xfrm>
          <a:prstGeom prst="actionButtonMovi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010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0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a:extLst>
              <a:ext uri="{FF2B5EF4-FFF2-40B4-BE49-F238E27FC236}">
                <a16:creationId xmlns:a16="http://schemas.microsoft.com/office/drawing/2014/main" id="{CC0210B7-3F86-44F5-B441-8084216DBC76}"/>
              </a:ext>
            </a:extLst>
          </p:cNvPr>
          <p:cNvSpPr>
            <a:spLocks noChangeArrowheads="1"/>
          </p:cNvSpPr>
          <p:nvPr/>
        </p:nvSpPr>
        <p:spPr bwMode="auto">
          <a:xfrm>
            <a:off x="4643438" y="836613"/>
            <a:ext cx="4176712"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Να δούμε την ενσωμάτωση και την καινοτομία με την τεχνολογία ως ένα θετικό και συνάμα σημαντικό βήμα της επαγγελματικής μας ανάπτυξης</a:t>
            </a:r>
          </a:p>
        </p:txBody>
      </p:sp>
      <p:pic>
        <p:nvPicPr>
          <p:cNvPr id="111619" name="Picture 8">
            <a:extLst>
              <a:ext uri="{FF2B5EF4-FFF2-40B4-BE49-F238E27FC236}">
                <a16:creationId xmlns:a16="http://schemas.microsoft.com/office/drawing/2014/main" id="{10404990-DB3F-4B9A-A04C-1A829D943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9">
            <a:extLst>
              <a:ext uri="{FF2B5EF4-FFF2-40B4-BE49-F238E27FC236}">
                <a16:creationId xmlns:a16="http://schemas.microsoft.com/office/drawing/2014/main" id="{72FBFBE8-2C01-438E-B434-D4A670BD8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AutoShape 11">
            <a:hlinkClick r:id="rId4" highlightClick="1"/>
            <a:extLst>
              <a:ext uri="{FF2B5EF4-FFF2-40B4-BE49-F238E27FC236}">
                <a16:creationId xmlns:a16="http://schemas.microsoft.com/office/drawing/2014/main" id="{DA1DF351-1F05-4E32-9089-235AC9A58F82}"/>
              </a:ext>
            </a:extLst>
          </p:cNvPr>
          <p:cNvSpPr>
            <a:spLocks noChangeArrowheads="1"/>
          </p:cNvSpPr>
          <p:nvPr/>
        </p:nvSpPr>
        <p:spPr bwMode="auto">
          <a:xfrm>
            <a:off x="4859338" y="6119813"/>
            <a:ext cx="649287" cy="576262"/>
          </a:xfrm>
          <a:prstGeom prst="actionButtonForwardNex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11622" name="5 - Κουμπί ενέργειας: Ταινία">
            <a:hlinkClick r:id="rId5" action="ppaction://hlinkfile" highlightClick="1"/>
            <a:extLst>
              <a:ext uri="{FF2B5EF4-FFF2-40B4-BE49-F238E27FC236}">
                <a16:creationId xmlns:a16="http://schemas.microsoft.com/office/drawing/2014/main" id="{FB5B32F1-F354-455C-BA81-C699BF41452F}"/>
              </a:ext>
            </a:extLst>
          </p:cNvPr>
          <p:cNvSpPr>
            <a:spLocks noChangeArrowheads="1"/>
          </p:cNvSpPr>
          <p:nvPr/>
        </p:nvSpPr>
        <p:spPr bwMode="auto">
          <a:xfrm>
            <a:off x="5940425" y="6048375"/>
            <a:ext cx="935038" cy="647700"/>
          </a:xfrm>
          <a:prstGeom prst="actionButtonMovi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a:extLst>
              <a:ext uri="{FF2B5EF4-FFF2-40B4-BE49-F238E27FC236}">
                <a16:creationId xmlns:a16="http://schemas.microsoft.com/office/drawing/2014/main" id="{25FA7BAA-95D8-44EF-B08E-80349F575521}"/>
              </a:ext>
            </a:extLst>
          </p:cNvPr>
          <p:cNvSpPr>
            <a:spLocks noChangeArrowheads="1"/>
          </p:cNvSpPr>
          <p:nvPr/>
        </p:nvSpPr>
        <p:spPr bwMode="auto">
          <a:xfrm>
            <a:off x="4643438" y="836613"/>
            <a:ext cx="417671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Επειδή ως εκπαιδευτικοί δεν ζούμε μέσα σε ένα κουτί, αλλά </a:t>
            </a:r>
          </a:p>
        </p:txBody>
      </p:sp>
      <p:pic>
        <p:nvPicPr>
          <p:cNvPr id="112643" name="Picture 6">
            <a:extLst>
              <a:ext uri="{FF2B5EF4-FFF2-40B4-BE49-F238E27FC236}">
                <a16:creationId xmlns:a16="http://schemas.microsoft.com/office/drawing/2014/main" id="{EAD57217-E2B6-43AC-8AB0-BA8C5D53B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7">
            <a:extLst>
              <a:ext uri="{FF2B5EF4-FFF2-40B4-BE49-F238E27FC236}">
                <a16:creationId xmlns:a16="http://schemas.microsoft.com/office/drawing/2014/main" id="{BA6EAAA6-2966-43A1-87ED-D8388A3CA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a:extLst>
              <a:ext uri="{FF2B5EF4-FFF2-40B4-BE49-F238E27FC236}">
                <a16:creationId xmlns:a16="http://schemas.microsoft.com/office/drawing/2014/main" id="{48AC8368-C8EC-49BB-810D-12F5526C0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628775"/>
            <a:ext cx="43561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1">
            <a:extLst>
              <a:ext uri="{FF2B5EF4-FFF2-40B4-BE49-F238E27FC236}">
                <a16:creationId xmlns:a16="http://schemas.microsoft.com/office/drawing/2014/main" id="{D8E4F4A9-2998-45A2-B87F-9C44AF4C5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2" name="Oval 4">
            <a:extLst>
              <a:ext uri="{FF2B5EF4-FFF2-40B4-BE49-F238E27FC236}">
                <a16:creationId xmlns:a16="http://schemas.microsoft.com/office/drawing/2014/main" id="{FA5A5AC6-CE91-40B2-A18F-DF24CAB22BAD}"/>
              </a:ext>
            </a:extLst>
          </p:cNvPr>
          <p:cNvSpPr>
            <a:spLocks noChangeArrowheads="1"/>
          </p:cNvSpPr>
          <p:nvPr/>
        </p:nvSpPr>
        <p:spPr bwMode="auto">
          <a:xfrm>
            <a:off x="3924300" y="333375"/>
            <a:ext cx="4930775" cy="5006975"/>
          </a:xfrm>
          <a:prstGeom prst="ellipse">
            <a:avLst/>
          </a:prstGeom>
          <a:noFill/>
          <a:ln w="76200">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l-GR" altLang="el-GR" b="1">
              <a:solidFill>
                <a:schemeClr val="bg1"/>
              </a:solidFill>
            </a:endParaRPr>
          </a:p>
        </p:txBody>
      </p:sp>
      <p:sp>
        <p:nvSpPr>
          <p:cNvPr id="263173" name="Text Box 5">
            <a:extLst>
              <a:ext uri="{FF2B5EF4-FFF2-40B4-BE49-F238E27FC236}">
                <a16:creationId xmlns:a16="http://schemas.microsoft.com/office/drawing/2014/main" id="{5B43B3FA-3187-4840-9AE2-7298665F1B65}"/>
              </a:ext>
            </a:extLst>
          </p:cNvPr>
          <p:cNvSpPr txBox="1">
            <a:spLocks noChangeArrowheads="1"/>
          </p:cNvSpPr>
          <p:nvPr/>
        </p:nvSpPr>
        <p:spPr bwMode="auto">
          <a:xfrm>
            <a:off x="5435600" y="5661025"/>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Πλαίσιο</a:t>
            </a:r>
          </a:p>
        </p:txBody>
      </p:sp>
      <p:sp>
        <p:nvSpPr>
          <p:cNvPr id="263174" name="Oval 6">
            <a:extLst>
              <a:ext uri="{FF2B5EF4-FFF2-40B4-BE49-F238E27FC236}">
                <a16:creationId xmlns:a16="http://schemas.microsoft.com/office/drawing/2014/main" id="{59AC9C1F-6C53-4BB5-B5AA-32DD787A32DC}"/>
              </a:ext>
            </a:extLst>
          </p:cNvPr>
          <p:cNvSpPr>
            <a:spLocks noChangeAspect="1" noChangeArrowheads="1"/>
          </p:cNvSpPr>
          <p:nvPr/>
        </p:nvSpPr>
        <p:spPr bwMode="auto">
          <a:xfrm>
            <a:off x="4500563" y="1150938"/>
            <a:ext cx="2160587" cy="2160587"/>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Παιδαγωγική</a:t>
            </a:r>
          </a:p>
          <a:p>
            <a:pPr algn="ctr">
              <a:spcBef>
                <a:spcPct val="0"/>
              </a:spcBef>
              <a:buFontTx/>
              <a:buNone/>
            </a:pPr>
            <a:r>
              <a:rPr lang="en-GB" altLang="el-GR" sz="2600" b="1"/>
              <a:t>Pedagogy</a:t>
            </a:r>
            <a:endParaRPr lang="el-GR" altLang="el-GR" sz="2600" b="1"/>
          </a:p>
        </p:txBody>
      </p:sp>
      <p:sp>
        <p:nvSpPr>
          <p:cNvPr id="263175" name="Oval 7">
            <a:extLst>
              <a:ext uri="{FF2B5EF4-FFF2-40B4-BE49-F238E27FC236}">
                <a16:creationId xmlns:a16="http://schemas.microsoft.com/office/drawing/2014/main" id="{BB081CB8-5509-469F-96DB-2D19E2512865}"/>
              </a:ext>
            </a:extLst>
          </p:cNvPr>
          <p:cNvSpPr>
            <a:spLocks noChangeAspect="1" noChangeArrowheads="1"/>
          </p:cNvSpPr>
          <p:nvPr/>
        </p:nvSpPr>
        <p:spPr bwMode="auto">
          <a:xfrm>
            <a:off x="5292725" y="2565400"/>
            <a:ext cx="2159000" cy="2159000"/>
          </a:xfrm>
          <a:prstGeom prst="ellipse">
            <a:avLst/>
          </a:prstGeom>
          <a:solidFill>
            <a:srgbClr val="FFCC99">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Τεχνολογία</a:t>
            </a:r>
          </a:p>
          <a:p>
            <a:pPr algn="ctr">
              <a:spcBef>
                <a:spcPct val="0"/>
              </a:spcBef>
              <a:buFontTx/>
              <a:buNone/>
            </a:pPr>
            <a:r>
              <a:rPr lang="en-GB" altLang="el-GR" sz="2600" b="1"/>
              <a:t>Technology</a:t>
            </a:r>
            <a:endParaRPr lang="el-GR" altLang="el-GR" sz="2600" b="1"/>
          </a:p>
        </p:txBody>
      </p:sp>
      <p:sp>
        <p:nvSpPr>
          <p:cNvPr id="263176" name="Oval 8">
            <a:extLst>
              <a:ext uri="{FF2B5EF4-FFF2-40B4-BE49-F238E27FC236}">
                <a16:creationId xmlns:a16="http://schemas.microsoft.com/office/drawing/2014/main" id="{EDF06504-B008-4EF5-9FE2-6FC5777AF746}"/>
              </a:ext>
            </a:extLst>
          </p:cNvPr>
          <p:cNvSpPr>
            <a:spLocks noChangeAspect="1" noChangeArrowheads="1"/>
          </p:cNvSpPr>
          <p:nvPr/>
        </p:nvSpPr>
        <p:spPr bwMode="auto">
          <a:xfrm>
            <a:off x="6300788" y="1150938"/>
            <a:ext cx="2159000" cy="2159000"/>
          </a:xfrm>
          <a:prstGeom prst="ellipse">
            <a:avLst/>
          </a:prstGeom>
          <a:solidFill>
            <a:srgbClr val="99CC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Περιεχόμενο</a:t>
            </a:r>
          </a:p>
          <a:p>
            <a:pPr algn="ctr">
              <a:spcBef>
                <a:spcPct val="0"/>
              </a:spcBef>
              <a:buFontTx/>
              <a:buNone/>
            </a:pPr>
            <a:r>
              <a:rPr lang="en-GB" altLang="el-GR" sz="2600" b="1"/>
              <a:t>Content</a:t>
            </a:r>
            <a:endParaRPr lang="el-GR" altLang="el-GR" sz="2600" b="1"/>
          </a:p>
        </p:txBody>
      </p:sp>
      <p:sp>
        <p:nvSpPr>
          <p:cNvPr id="263177" name="AutoShape 9">
            <a:extLst>
              <a:ext uri="{FF2B5EF4-FFF2-40B4-BE49-F238E27FC236}">
                <a16:creationId xmlns:a16="http://schemas.microsoft.com/office/drawing/2014/main" id="{616D3D7F-3DF0-43D6-9858-2809537EA4B4}"/>
              </a:ext>
            </a:extLst>
          </p:cNvPr>
          <p:cNvSpPr>
            <a:spLocks noChangeArrowheads="1"/>
          </p:cNvSpPr>
          <p:nvPr/>
        </p:nvSpPr>
        <p:spPr bwMode="auto">
          <a:xfrm>
            <a:off x="6372225" y="2420938"/>
            <a:ext cx="215900" cy="360362"/>
          </a:xfrm>
          <a:prstGeom prst="star5">
            <a:avLst/>
          </a:prstGeom>
          <a:solidFill>
            <a:srgbClr val="FF0000"/>
          </a:solidFill>
          <a:ln w="9525">
            <a:solidFill>
              <a:schemeClr val="tx1"/>
            </a:solidFill>
            <a:miter lim="800000"/>
            <a:headEnd/>
            <a:tailEnd/>
          </a:ln>
          <a:effectLst/>
        </p:spPr>
        <p:txBody>
          <a:bodyPr wrap="none" anchor="ctr"/>
          <a:lstStyle/>
          <a:p>
            <a:pPr algn="ctr" eaLnBrk="1" hangingPunct="1">
              <a:buFontTx/>
              <a:buChar char="•"/>
              <a:defRPr/>
            </a:pPr>
            <a:endParaRPr lang="el-GR" sz="3200" b="1">
              <a:solidFill>
                <a:schemeClr val="bg1"/>
              </a:solidFill>
            </a:endParaRPr>
          </a:p>
        </p:txBody>
      </p:sp>
      <p:sp>
        <p:nvSpPr>
          <p:cNvPr id="263178" name="AutoShape 10">
            <a:extLst>
              <a:ext uri="{FF2B5EF4-FFF2-40B4-BE49-F238E27FC236}">
                <a16:creationId xmlns:a16="http://schemas.microsoft.com/office/drawing/2014/main" id="{37044DD7-7835-410A-AB8A-EC1D4D2F21EA}"/>
              </a:ext>
            </a:extLst>
          </p:cNvPr>
          <p:cNvSpPr>
            <a:spLocks noChangeArrowheads="1"/>
          </p:cNvSpPr>
          <p:nvPr/>
        </p:nvSpPr>
        <p:spPr bwMode="auto">
          <a:xfrm>
            <a:off x="0" y="0"/>
            <a:ext cx="3995738" cy="5589588"/>
          </a:xfrm>
          <a:prstGeom prst="cloudCallout">
            <a:avLst>
              <a:gd name="adj1" fmla="val 40106"/>
              <a:gd name="adj2" fmla="val 66046"/>
            </a:avLst>
          </a:prstGeom>
          <a:solidFill>
            <a:schemeClr val="bg1"/>
          </a:solidFill>
          <a:ln w="9525">
            <a:solidFill>
              <a:schemeClr val="tx1"/>
            </a:solidFill>
            <a:round/>
            <a:headEnd/>
            <a:tailEnd/>
          </a:ln>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600" b="1"/>
              <a:t>Σκέφτονται για την τεχνολογία</a:t>
            </a:r>
          </a:p>
          <a:p>
            <a:pPr algn="ctr" eaLnBrk="1" hangingPunct="1">
              <a:spcBef>
                <a:spcPct val="0"/>
              </a:spcBef>
              <a:buFontTx/>
              <a:buNone/>
            </a:pPr>
            <a:r>
              <a:rPr lang="el-GR" altLang="el-GR" sz="2600" b="1"/>
              <a:t>και την βλέπουν ως μέρος, ενί-σχυση των παι-δαγωγικών μεθόδων τους στη διδασκαλία του γνωστικού αντικειμένου.</a:t>
            </a:r>
          </a:p>
        </p:txBody>
      </p:sp>
      <p:pic>
        <p:nvPicPr>
          <p:cNvPr id="113674" name="Picture 12">
            <a:extLst>
              <a:ext uri="{FF2B5EF4-FFF2-40B4-BE49-F238E27FC236}">
                <a16:creationId xmlns:a16="http://schemas.microsoft.com/office/drawing/2014/main" id="{ABE4F467-93A7-4212-B4B3-4A0292108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825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6317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263177"/>
                                        </p:tgtEl>
                                        <p:attrNameLst>
                                          <p:attrName>style.visibility</p:attrName>
                                        </p:attrNameLst>
                                      </p:cBhvr>
                                      <p:to>
                                        <p:strVal val="visible"/>
                                      </p:to>
                                    </p:set>
                                    <p:anim calcmode="lin" valueType="num">
                                      <p:cBhvr>
                                        <p:cTn id="22" dur="500" fill="hold"/>
                                        <p:tgtEl>
                                          <p:spTgt spid="263177"/>
                                        </p:tgtEl>
                                        <p:attrNameLst>
                                          <p:attrName>ppt_w</p:attrName>
                                        </p:attrNameLst>
                                      </p:cBhvr>
                                      <p:tavLst>
                                        <p:tav tm="0">
                                          <p:val>
                                            <p:fltVal val="0"/>
                                          </p:val>
                                        </p:tav>
                                        <p:tav tm="100000">
                                          <p:val>
                                            <p:strVal val="#ppt_w"/>
                                          </p:val>
                                        </p:tav>
                                      </p:tavLst>
                                    </p:anim>
                                    <p:anim calcmode="lin" valueType="num">
                                      <p:cBhvr>
                                        <p:cTn id="23" dur="500" fill="hold"/>
                                        <p:tgtEl>
                                          <p:spTgt spid="26317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3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3" grpId="0"/>
      <p:bldP spid="263174" grpId="0" animBg="1"/>
      <p:bldP spid="263175" grpId="0" animBg="1"/>
      <p:bldP spid="263176" grpId="0" animBg="1"/>
      <p:bldP spid="26317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0A277ECD-C564-457F-A729-98E350A32C94}"/>
              </a:ext>
            </a:extLst>
          </p:cNvPr>
          <p:cNvSpPr txBox="1">
            <a:spLocks noChangeArrowheads="1"/>
          </p:cNvSpPr>
          <p:nvPr/>
        </p:nvSpPr>
        <p:spPr bwMode="auto">
          <a:xfrm>
            <a:off x="161925" y="1628775"/>
            <a:ext cx="8820150" cy="2894013"/>
          </a:xfrm>
          <a:prstGeom prst="rect">
            <a:avLst/>
          </a:prstGeom>
          <a:noFill/>
          <a:ln w="9525">
            <a:noFill/>
            <a:miter lim="800000"/>
            <a:headEnd/>
            <a:tailEnd/>
          </a:ln>
        </p:spPr>
        <p:txBody>
          <a:bodyPr>
            <a:spAutoFit/>
          </a:bodyPr>
          <a:lstStyle/>
          <a:p>
            <a:pPr marL="342900" indent="-342900" algn="just" eaLnBrk="1" hangingPunct="1">
              <a:defRPr/>
            </a:pPr>
            <a:r>
              <a:rPr lang="el-GR" altLang="el-GR" sz="2600" dirty="0">
                <a:latin typeface="Arial" charset="0"/>
                <a:cs typeface="Arial" charset="0"/>
              </a:rPr>
              <a:t>Ο </a:t>
            </a:r>
            <a:r>
              <a:rPr lang="el-GR" altLang="el-GR" sz="2600" dirty="0" err="1">
                <a:latin typeface="Arial" charset="0"/>
                <a:cs typeface="Arial" charset="0"/>
              </a:rPr>
              <a:t>κονεκτιβισμός</a:t>
            </a:r>
            <a:r>
              <a:rPr lang="el-GR" altLang="el-GR" sz="2600" dirty="0">
                <a:latin typeface="Arial" charset="0"/>
                <a:cs typeface="Arial" charset="0"/>
              </a:rPr>
              <a:t> χαρακτηρίζεται από 9 αρχές:</a:t>
            </a:r>
          </a:p>
          <a:p>
            <a:pPr marL="342900" indent="-342900" algn="just" eaLnBrk="1" hangingPunct="1">
              <a:defRPr/>
            </a:pPr>
            <a:endParaRPr lang="en-US" altLang="el-GR" sz="2600" dirty="0">
              <a:latin typeface="Arial" charset="0"/>
              <a:cs typeface="Arial" charset="0"/>
            </a:endParaRPr>
          </a:p>
          <a:p>
            <a:pPr marL="514350" indent="-514350" algn="just" eaLnBrk="1" hangingPunct="1">
              <a:buFont typeface="+mj-lt"/>
              <a:buAutoNum type="arabicPeriod"/>
              <a:defRPr/>
            </a:pPr>
            <a:r>
              <a:rPr lang="el-GR" altLang="el-GR" sz="2600" dirty="0">
                <a:latin typeface="Arial" charset="0"/>
                <a:cs typeface="Arial" charset="0"/>
              </a:rPr>
              <a:t>Η μάθηση και η γνώση απαιτούν ποικιλία απόψεων. Ο μαθητής έχει τη δυνατότητα να συνθέσει τη δική του πορεία μάθησης.</a:t>
            </a:r>
          </a:p>
          <a:p>
            <a:pPr marL="514350" indent="-514350" algn="just" eaLnBrk="1" hangingPunct="1">
              <a:buFont typeface="+mj-lt"/>
              <a:buAutoNum type="arabicPeriod"/>
              <a:defRPr/>
            </a:pPr>
            <a:r>
              <a:rPr lang="el-GR" altLang="el-GR" sz="2600" dirty="0">
                <a:latin typeface="Arial" charset="0"/>
                <a:cs typeface="Arial" charset="0"/>
              </a:rPr>
              <a:t>Η μάθηση είναι μια διαδικασία δημιουργίας δικτύου εξειδικευμένων κόμβων ή πηγών πληροφορίας.</a:t>
            </a:r>
          </a:p>
        </p:txBody>
      </p:sp>
      <p:pic>
        <p:nvPicPr>
          <p:cNvPr id="114691" name="Picture 3">
            <a:extLst>
              <a:ext uri="{FF2B5EF4-FFF2-40B4-BE49-F238E27FC236}">
                <a16:creationId xmlns:a16="http://schemas.microsoft.com/office/drawing/2014/main" id="{7D6350EA-97CF-4FEB-A456-5A3E975D9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a:extLst>
              <a:ext uri="{FF2B5EF4-FFF2-40B4-BE49-F238E27FC236}">
                <a16:creationId xmlns:a16="http://schemas.microsoft.com/office/drawing/2014/main" id="{2450963C-E8DB-4185-8492-2469580B9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2">
            <a:extLst>
              <a:ext uri="{FF2B5EF4-FFF2-40B4-BE49-F238E27FC236}">
                <a16:creationId xmlns:a16="http://schemas.microsoft.com/office/drawing/2014/main" id="{5F78FF2C-71F0-4F56-B6D0-1B988C6121C7}"/>
              </a:ext>
            </a:extLst>
          </p:cNvPr>
          <p:cNvSpPr>
            <a:spLocks noGrp="1" noChangeArrowheads="1"/>
          </p:cNvSpPr>
          <p:nvPr>
            <p:ph type="title"/>
          </p:nvPr>
        </p:nvSpPr>
        <p:spPr>
          <a:xfrm>
            <a:off x="36513" y="115888"/>
            <a:ext cx="9070975" cy="720725"/>
          </a:xfrm>
        </p:spPr>
        <p:txBody>
          <a:bodyPr/>
          <a:lstStyle/>
          <a:p>
            <a:pPr eaLnBrk="1" hangingPunct="1"/>
            <a:r>
              <a:rPr lang="el-GR" altLang="el-GR" sz="3600" b="1"/>
              <a:t>Αρχές Κονεκτιβισμού</a:t>
            </a:r>
            <a:r>
              <a:rPr lang="en-US" altLang="el-GR" sz="3600" b="1"/>
              <a:t> (I)</a:t>
            </a:r>
            <a:endParaRPr lang="el-GR" altLang="el-GR" sz="3600" b="1"/>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a:extLst>
              <a:ext uri="{FF2B5EF4-FFF2-40B4-BE49-F238E27FC236}">
                <a16:creationId xmlns:a16="http://schemas.microsoft.com/office/drawing/2014/main" id="{998D955D-3CA5-47CD-ACCD-90997E39A7F0}"/>
              </a:ext>
            </a:extLst>
          </p:cNvPr>
          <p:cNvSpPr txBox="1">
            <a:spLocks noChangeArrowheads="1"/>
          </p:cNvSpPr>
          <p:nvPr/>
        </p:nvSpPr>
        <p:spPr bwMode="auto">
          <a:xfrm>
            <a:off x="4679950" y="1450975"/>
            <a:ext cx="42846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800"/>
              <a:t>Αλλά </a:t>
            </a:r>
          </a:p>
          <a:p>
            <a:pPr algn="ctr" eaLnBrk="1" hangingPunct="1">
              <a:spcBef>
                <a:spcPct val="0"/>
              </a:spcBef>
              <a:buFontTx/>
              <a:buNone/>
            </a:pPr>
            <a:r>
              <a:rPr lang="el-GR" altLang="el-GR" sz="3800"/>
              <a:t>καλό ή κακό</a:t>
            </a:r>
          </a:p>
        </p:txBody>
      </p:sp>
      <p:pic>
        <p:nvPicPr>
          <p:cNvPr id="13315" name="Picture 5">
            <a:extLst>
              <a:ext uri="{FF2B5EF4-FFF2-40B4-BE49-F238E27FC236}">
                <a16:creationId xmlns:a16="http://schemas.microsoft.com/office/drawing/2014/main" id="{D2499CDE-56F0-44C1-A5DD-2DF454079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a:extLst>
              <a:ext uri="{FF2B5EF4-FFF2-40B4-BE49-F238E27FC236}">
                <a16:creationId xmlns:a16="http://schemas.microsoft.com/office/drawing/2014/main" id="{3D3E65F4-3CBC-435F-8B95-E49E58E00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888" y="1885950"/>
            <a:ext cx="952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a:extLst>
              <a:ext uri="{FF2B5EF4-FFF2-40B4-BE49-F238E27FC236}">
                <a16:creationId xmlns:a16="http://schemas.microsoft.com/office/drawing/2014/main" id="{D0E94DD3-C8AF-4BA5-942D-FED490B73968}"/>
              </a:ext>
            </a:extLst>
          </p:cNvPr>
          <p:cNvSpPr txBox="1">
            <a:spLocks noChangeArrowheads="1"/>
          </p:cNvSpPr>
          <p:nvPr/>
        </p:nvSpPr>
        <p:spPr bwMode="auto">
          <a:xfrm>
            <a:off x="161925" y="1455738"/>
            <a:ext cx="882015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AutoNum type="arabicPeriod" startAt="3"/>
            </a:pPr>
            <a:r>
              <a:rPr lang="el-GR" altLang="el-GR" sz="2600"/>
              <a:t>Η γνώση παραμένει στα δίκτυα. Τα δίκτυα μάθησης μπορούν να θεωρηθούν ως δομές που δημιουργούμε προκειμένου να μαθαίνουμε, να παραμένουμε ενημερωμένοι και να αποκτούμε συνεχώς νέες εμπειρίες και γνώσεις. Τα δίκτυα μάθησης μπορεί να είναι εσωτερικά, νευρωνικά δίκτυα όπου η γνώση είναι κατανεμημένη εντός του εγκεφάλου του ατόμου, ή εξωτερικά, δίκτυα τα οποία δημιουργούμε μαθαίνοντας και ενσωματώνοντας τον κόσμο γύρω μας (Siemens, 2006). Ένα εξωτερικό δίκτυο αποτελεί επέκταση του εσωτερικού (νευρωνικού) δικτύου ενός ατόμου.</a:t>
            </a:r>
            <a:r>
              <a:rPr lang="en-US" altLang="el-GR" sz="2600"/>
              <a:t> </a:t>
            </a:r>
            <a:endParaRPr lang="el-GR" altLang="el-GR" sz="2600"/>
          </a:p>
        </p:txBody>
      </p:sp>
      <p:pic>
        <p:nvPicPr>
          <p:cNvPr id="115715" name="Picture 3">
            <a:extLst>
              <a:ext uri="{FF2B5EF4-FFF2-40B4-BE49-F238E27FC236}">
                <a16:creationId xmlns:a16="http://schemas.microsoft.com/office/drawing/2014/main" id="{63A9C526-0AC0-40CB-859C-1294A634A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a:extLst>
              <a:ext uri="{FF2B5EF4-FFF2-40B4-BE49-F238E27FC236}">
                <a16:creationId xmlns:a16="http://schemas.microsoft.com/office/drawing/2014/main" id="{EB021AB1-0814-4471-B091-9ABC818D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2">
            <a:extLst>
              <a:ext uri="{FF2B5EF4-FFF2-40B4-BE49-F238E27FC236}">
                <a16:creationId xmlns:a16="http://schemas.microsoft.com/office/drawing/2014/main" id="{9C5F6BE9-8D84-490D-ACBB-FEC72D2D0257}"/>
              </a:ext>
            </a:extLst>
          </p:cNvPr>
          <p:cNvSpPr>
            <a:spLocks noGrp="1" noChangeArrowheads="1"/>
          </p:cNvSpPr>
          <p:nvPr>
            <p:ph type="title"/>
          </p:nvPr>
        </p:nvSpPr>
        <p:spPr>
          <a:xfrm>
            <a:off x="36513" y="115888"/>
            <a:ext cx="9070975" cy="720725"/>
          </a:xfrm>
        </p:spPr>
        <p:txBody>
          <a:bodyPr/>
          <a:lstStyle/>
          <a:p>
            <a:pPr eaLnBrk="1" hangingPunct="1"/>
            <a:r>
              <a:rPr lang="el-GR" altLang="el-GR" sz="3600" b="1"/>
              <a:t>Αρχές Κονεκτιβισμού </a:t>
            </a:r>
            <a:r>
              <a:rPr lang="en-US" altLang="el-GR" sz="3600" b="1"/>
              <a:t>(II)</a:t>
            </a:r>
            <a:endParaRPr lang="el-GR" altLang="el-GR" sz="3600" b="1"/>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3">
            <a:extLst>
              <a:ext uri="{FF2B5EF4-FFF2-40B4-BE49-F238E27FC236}">
                <a16:creationId xmlns:a16="http://schemas.microsoft.com/office/drawing/2014/main" id="{20AD33ED-0D0A-4A0A-8EAB-C50396BE9BEB}"/>
              </a:ext>
            </a:extLst>
          </p:cNvPr>
          <p:cNvSpPr txBox="1">
            <a:spLocks noChangeArrowheads="1"/>
          </p:cNvSpPr>
          <p:nvPr/>
        </p:nvSpPr>
        <p:spPr bwMode="auto">
          <a:xfrm>
            <a:off x="36513" y="1274763"/>
            <a:ext cx="9036050" cy="5294312"/>
          </a:xfrm>
          <a:prstGeom prst="rect">
            <a:avLst/>
          </a:prstGeom>
          <a:noFill/>
          <a:ln w="9525">
            <a:noFill/>
            <a:miter lim="800000"/>
            <a:headEnd/>
            <a:tailEnd/>
          </a:ln>
        </p:spPr>
        <p:txBody>
          <a:bodyPr>
            <a:spAutoFit/>
          </a:bodyPr>
          <a:lstStyle/>
          <a:p>
            <a:pPr marL="457200" indent="-457200" algn="just" eaLnBrk="1" hangingPunct="1">
              <a:buFont typeface="Arial" pitchFamily="34" charset="0"/>
              <a:buAutoNum type="arabicPeriod" startAt="4"/>
              <a:defRPr/>
            </a:pPr>
            <a:r>
              <a:rPr lang="el-GR" altLang="el-GR" sz="2550" dirty="0"/>
              <a:t>Η γνώση μπορεί να βρίσκεται σε μη ανθρώπινες συσκευές και η μάθηση ενεργοποιείται και διευκολύνεται από την τεχνολογία. Η γνώση μπορεί να βρίσκεται σε ανθρώπους οργανώσεις, βιβλιοθήκες, </a:t>
            </a:r>
            <a:r>
              <a:rPr lang="el-GR" altLang="el-GR" sz="2550" dirty="0" err="1"/>
              <a:t>ιστοχώρους</a:t>
            </a:r>
            <a:r>
              <a:rPr lang="el-GR" altLang="el-GR" sz="2550" dirty="0"/>
              <a:t>, βιβλία, περιοδικά, βάσεις δεδομένων ή οποιαδήποτε άλλη πηγή πληροφοριών.</a:t>
            </a:r>
            <a:endParaRPr lang="en-US" altLang="el-GR" sz="2550" dirty="0"/>
          </a:p>
          <a:p>
            <a:pPr marL="457200" indent="-457200" algn="just" eaLnBrk="1" hangingPunct="1">
              <a:buFont typeface="Arial" pitchFamily="34" charset="0"/>
              <a:buAutoNum type="arabicPeriod" startAt="4"/>
              <a:defRPr/>
            </a:pPr>
            <a:r>
              <a:rPr lang="el-GR" altLang="el-GR" sz="2550" dirty="0"/>
              <a:t>Η ικανότητα να μάθουμε περισσότερα είναι πιο κρίσιμη από το τι είναι τώρα γνωστό.</a:t>
            </a:r>
          </a:p>
          <a:p>
            <a:pPr marL="457200" indent="-457200" algn="just" eaLnBrk="1" hangingPunct="1">
              <a:buFont typeface="Arial" pitchFamily="34" charset="0"/>
              <a:buAutoNum type="arabicPeriod" startAt="4"/>
              <a:defRPr/>
            </a:pPr>
            <a:r>
              <a:rPr lang="el-GR" altLang="el-GR" sz="2550" dirty="0"/>
              <a:t>Το να μαθαίνουμε και να γνωρίζουμε είναι διαρκείς σε εξέλιξη διαδικασίες.</a:t>
            </a:r>
          </a:p>
          <a:p>
            <a:pPr marL="457200" indent="-457200" algn="just" eaLnBrk="1" hangingPunct="1">
              <a:buFont typeface="Arial" pitchFamily="34" charset="0"/>
              <a:buAutoNum type="arabicPeriod" startAt="4"/>
              <a:defRPr/>
            </a:pPr>
            <a:r>
              <a:rPr lang="el-GR" altLang="el-GR" sz="2550" dirty="0"/>
              <a:t>Η ικανότητα να βλέπει κανείς τις συνδέσεις, να αναγνωρίζει πρότυπα και νοήματα στις ιδέες και στις αντιλήψεις είναι κρίσιμη για την μάθηση.</a:t>
            </a:r>
          </a:p>
        </p:txBody>
      </p:sp>
      <p:pic>
        <p:nvPicPr>
          <p:cNvPr id="116739" name="Picture 3">
            <a:extLst>
              <a:ext uri="{FF2B5EF4-FFF2-40B4-BE49-F238E27FC236}">
                <a16:creationId xmlns:a16="http://schemas.microsoft.com/office/drawing/2014/main" id="{73409CF6-9D67-476C-8D1C-BBC2877D1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a:extLst>
              <a:ext uri="{FF2B5EF4-FFF2-40B4-BE49-F238E27FC236}">
                <a16:creationId xmlns:a16="http://schemas.microsoft.com/office/drawing/2014/main" id="{64F4D1B5-27F5-40EE-A860-537CF5A84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2">
            <a:extLst>
              <a:ext uri="{FF2B5EF4-FFF2-40B4-BE49-F238E27FC236}">
                <a16:creationId xmlns:a16="http://schemas.microsoft.com/office/drawing/2014/main" id="{46FEC545-6338-4498-8535-153B965FFF18}"/>
              </a:ext>
            </a:extLst>
          </p:cNvPr>
          <p:cNvSpPr>
            <a:spLocks noGrp="1" noChangeArrowheads="1"/>
          </p:cNvSpPr>
          <p:nvPr>
            <p:ph type="title"/>
          </p:nvPr>
        </p:nvSpPr>
        <p:spPr>
          <a:xfrm>
            <a:off x="36513" y="115888"/>
            <a:ext cx="9070975" cy="720725"/>
          </a:xfrm>
        </p:spPr>
        <p:txBody>
          <a:bodyPr/>
          <a:lstStyle/>
          <a:p>
            <a:pPr eaLnBrk="1" hangingPunct="1"/>
            <a:r>
              <a:rPr lang="el-GR" altLang="el-GR" sz="3600" b="1"/>
              <a:t>Αρχές Κονεκτιβισμού</a:t>
            </a:r>
            <a:r>
              <a:rPr lang="en-US" altLang="el-GR" sz="3600" b="1"/>
              <a:t> (III)</a:t>
            </a:r>
            <a:endParaRPr lang="el-GR" altLang="el-GR" sz="3600" b="1"/>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a:extLst>
              <a:ext uri="{FF2B5EF4-FFF2-40B4-BE49-F238E27FC236}">
                <a16:creationId xmlns:a16="http://schemas.microsoft.com/office/drawing/2014/main" id="{B99A9B87-D44C-499F-B14B-6B559D82F7B7}"/>
              </a:ext>
            </a:extLst>
          </p:cNvPr>
          <p:cNvSpPr txBox="1">
            <a:spLocks noChangeArrowheads="1"/>
          </p:cNvSpPr>
          <p:nvPr/>
        </p:nvSpPr>
        <p:spPr bwMode="auto">
          <a:xfrm>
            <a:off x="36513" y="1252538"/>
            <a:ext cx="90360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Tx/>
              <a:buAutoNum type="arabicPeriod" startAt="7"/>
            </a:pPr>
            <a:r>
              <a:rPr lang="el-GR" altLang="el-GR" sz="2600"/>
              <a:t>Η ικανότητα να βλέπει κανείς τις συνδέσεις, να αναγνωρίζει πρότυπα και νοήματα στις ιδέες και στις αντιλήψεις είναι κρίσιμη για την μάθηση.</a:t>
            </a:r>
          </a:p>
          <a:p>
            <a:pPr algn="just" eaLnBrk="1" hangingPunct="1">
              <a:spcBef>
                <a:spcPts val="600"/>
              </a:spcBef>
              <a:spcAft>
                <a:spcPts val="600"/>
              </a:spcAft>
              <a:buFontTx/>
              <a:buAutoNum type="arabicPeriod" startAt="7"/>
            </a:pPr>
            <a:r>
              <a:rPr lang="el-GR" altLang="el-GR" sz="2600"/>
              <a:t>Η ακριβής και επίκαιρη γνώση αποτελεί βασικό στόχο όλων των κονεκτιβιστικών μαθησιακών δραστηριοτήτων.</a:t>
            </a:r>
          </a:p>
          <a:p>
            <a:pPr algn="just" eaLnBrk="1" hangingPunct="1">
              <a:spcBef>
                <a:spcPts val="600"/>
              </a:spcBef>
              <a:spcAft>
                <a:spcPts val="600"/>
              </a:spcAft>
              <a:buFontTx/>
              <a:buAutoNum type="arabicPeriod" startAt="7"/>
            </a:pPr>
            <a:r>
              <a:rPr lang="el-GR" altLang="el-GR" sz="2600"/>
              <a:t>Η λήψη απόφασης είναι από μόνη της μια διαδικασία μάθησης. Η επιλογή του τι να κάνει κανείς και το νόημα των εισερχόμενων πληροφοριών επηρεάζεται από μια πραγματικότητα που αλλάζει. Ενώ υπάρχει μια σωστή απάντηση τώρα, μπορεί να είναι λανθασμένη στο μέλλον λόγω αλλαγών στο είδος των πληροφοριών που επηρεάζουν τις αποφάσεις.</a:t>
            </a:r>
          </a:p>
        </p:txBody>
      </p:sp>
      <p:pic>
        <p:nvPicPr>
          <p:cNvPr id="117763" name="Picture 3">
            <a:extLst>
              <a:ext uri="{FF2B5EF4-FFF2-40B4-BE49-F238E27FC236}">
                <a16:creationId xmlns:a16="http://schemas.microsoft.com/office/drawing/2014/main" id="{72770375-1163-46C7-9BFC-2A9D61404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4">
            <a:extLst>
              <a:ext uri="{FF2B5EF4-FFF2-40B4-BE49-F238E27FC236}">
                <a16:creationId xmlns:a16="http://schemas.microsoft.com/office/drawing/2014/main" id="{23E6DE96-3053-4F46-8E02-A9077894F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2">
            <a:extLst>
              <a:ext uri="{FF2B5EF4-FFF2-40B4-BE49-F238E27FC236}">
                <a16:creationId xmlns:a16="http://schemas.microsoft.com/office/drawing/2014/main" id="{60C6765A-AC4D-48FE-9C8F-F844A27DFCF1}"/>
              </a:ext>
            </a:extLst>
          </p:cNvPr>
          <p:cNvSpPr>
            <a:spLocks noGrp="1" noChangeArrowheads="1"/>
          </p:cNvSpPr>
          <p:nvPr>
            <p:ph type="title"/>
          </p:nvPr>
        </p:nvSpPr>
        <p:spPr>
          <a:xfrm>
            <a:off x="36513" y="115888"/>
            <a:ext cx="9070975" cy="720725"/>
          </a:xfrm>
        </p:spPr>
        <p:txBody>
          <a:bodyPr/>
          <a:lstStyle/>
          <a:p>
            <a:pPr eaLnBrk="1" hangingPunct="1"/>
            <a:r>
              <a:rPr lang="el-GR" altLang="el-GR" sz="3600" b="1"/>
              <a:t>Αρχές Κονεκτιβισμού</a:t>
            </a:r>
            <a:r>
              <a:rPr lang="en-US" altLang="el-GR" sz="3600" b="1"/>
              <a:t> (IV)</a:t>
            </a:r>
            <a:endParaRPr lang="el-GR" altLang="el-GR" sz="3600" b="1"/>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a:extLst>
              <a:ext uri="{FF2B5EF4-FFF2-40B4-BE49-F238E27FC236}">
                <a16:creationId xmlns:a16="http://schemas.microsoft.com/office/drawing/2014/main" id="{D54D6657-BD45-4589-9A82-197FC400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27" t="18347" r="21909" b="9065"/>
          <a:stretch>
            <a:fillRect/>
          </a:stretch>
        </p:blipFill>
        <p:spPr bwMode="auto">
          <a:xfrm>
            <a:off x="52388" y="38100"/>
            <a:ext cx="8975725" cy="673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81A16094-80D7-4203-8019-25ED2DA768DC}"/>
              </a:ext>
            </a:extLst>
          </p:cNvPr>
          <p:cNvSpPr>
            <a:spLocks noChangeArrowheads="1"/>
          </p:cNvSpPr>
          <p:nvPr/>
        </p:nvSpPr>
        <p:spPr bwMode="auto">
          <a:xfrm>
            <a:off x="971550" y="1477963"/>
            <a:ext cx="734536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4400" b="1"/>
              <a:t>Είτε χρησιμοποιούμε τον  </a:t>
            </a:r>
            <a:r>
              <a:rPr lang="en-US" altLang="el-GR" sz="4400" b="1"/>
              <a:t>blackboard </a:t>
            </a:r>
            <a:r>
              <a:rPr lang="el-GR" altLang="el-GR" sz="4400" b="1"/>
              <a:t>(τον πίνακα)</a:t>
            </a:r>
          </a:p>
          <a:p>
            <a:pPr algn="ctr" eaLnBrk="1" hangingPunct="1">
              <a:spcBef>
                <a:spcPct val="0"/>
              </a:spcBef>
              <a:buFontTx/>
              <a:buNone/>
            </a:pPr>
            <a:r>
              <a:rPr lang="el-GR" altLang="el-GR" sz="4400" b="1"/>
              <a:t>είτε χρησιμοποιούμε το </a:t>
            </a:r>
          </a:p>
          <a:p>
            <a:pPr algn="ctr" eaLnBrk="1" hangingPunct="1">
              <a:spcBef>
                <a:spcPct val="0"/>
              </a:spcBef>
              <a:buFontTx/>
              <a:buNone/>
            </a:pPr>
            <a:r>
              <a:rPr lang="en-US" altLang="el-GR" sz="4400" b="1"/>
              <a:t>Blackboard.com</a:t>
            </a:r>
            <a:r>
              <a:rPr lang="el-GR" altLang="el-GR" sz="4400" b="1"/>
              <a:t> </a:t>
            </a:r>
          </a:p>
          <a:p>
            <a:pPr algn="ctr" eaLnBrk="1" hangingPunct="1">
              <a:spcBef>
                <a:spcPct val="0"/>
              </a:spcBef>
              <a:buFontTx/>
              <a:buNone/>
            </a:pPr>
            <a:r>
              <a:rPr lang="el-GR" altLang="el-GR" sz="4400" b="1"/>
              <a:t>(την πλατφόρμα διαχείρισης μαθήματος)</a:t>
            </a:r>
          </a:p>
        </p:txBody>
      </p:sp>
      <p:pic>
        <p:nvPicPr>
          <p:cNvPr id="119811" name="Picture 3">
            <a:extLst>
              <a:ext uri="{FF2B5EF4-FFF2-40B4-BE49-F238E27FC236}">
                <a16:creationId xmlns:a16="http://schemas.microsoft.com/office/drawing/2014/main" id="{ED09BDA3-4DB5-4E94-A0B9-C7990486A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4">
            <a:extLst>
              <a:ext uri="{FF2B5EF4-FFF2-40B4-BE49-F238E27FC236}">
                <a16:creationId xmlns:a16="http://schemas.microsoft.com/office/drawing/2014/main" id="{8E13C385-7C80-4DB6-9BBD-1EDBBF17C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419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4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Text Box 5">
            <a:extLst>
              <a:ext uri="{FF2B5EF4-FFF2-40B4-BE49-F238E27FC236}">
                <a16:creationId xmlns:a16="http://schemas.microsoft.com/office/drawing/2014/main" id="{C7D11FAB-C3A6-46C0-AF77-1B89F8426A4C}"/>
              </a:ext>
            </a:extLst>
          </p:cNvPr>
          <p:cNvSpPr txBox="1">
            <a:spLocks noChangeArrowheads="1"/>
          </p:cNvSpPr>
          <p:nvPr/>
        </p:nvSpPr>
        <p:spPr bwMode="auto">
          <a:xfrm>
            <a:off x="3609975" y="5788025"/>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3600" b="1"/>
              <a:t>Πλαίσιο</a:t>
            </a:r>
          </a:p>
        </p:txBody>
      </p:sp>
      <p:grpSp>
        <p:nvGrpSpPr>
          <p:cNvPr id="120835" name="Group 10">
            <a:extLst>
              <a:ext uri="{FF2B5EF4-FFF2-40B4-BE49-F238E27FC236}">
                <a16:creationId xmlns:a16="http://schemas.microsoft.com/office/drawing/2014/main" id="{FF90EE30-FE83-4A78-9F12-37C93E679D01}"/>
              </a:ext>
            </a:extLst>
          </p:cNvPr>
          <p:cNvGrpSpPr>
            <a:grpSpLocks/>
          </p:cNvGrpSpPr>
          <p:nvPr/>
        </p:nvGrpSpPr>
        <p:grpSpPr bwMode="auto">
          <a:xfrm>
            <a:off x="2266950" y="1412875"/>
            <a:ext cx="4610100" cy="4289425"/>
            <a:chOff x="2472" y="210"/>
            <a:chExt cx="3106" cy="3154"/>
          </a:xfrm>
        </p:grpSpPr>
        <p:sp>
          <p:nvSpPr>
            <p:cNvPr id="120838" name="Oval 4">
              <a:extLst>
                <a:ext uri="{FF2B5EF4-FFF2-40B4-BE49-F238E27FC236}">
                  <a16:creationId xmlns:a16="http://schemas.microsoft.com/office/drawing/2014/main" id="{DFD8F2D9-47E1-4B20-8A67-2BD075A70B04}"/>
                </a:ext>
              </a:extLst>
            </p:cNvPr>
            <p:cNvSpPr>
              <a:spLocks noChangeArrowheads="1"/>
            </p:cNvSpPr>
            <p:nvPr/>
          </p:nvSpPr>
          <p:spPr bwMode="auto">
            <a:xfrm>
              <a:off x="2472" y="210"/>
              <a:ext cx="3106" cy="3154"/>
            </a:xfrm>
            <a:prstGeom prst="ellipse">
              <a:avLst/>
            </a:prstGeom>
            <a:noFill/>
            <a:ln w="76200">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el-GR" altLang="el-GR" b="1">
                <a:solidFill>
                  <a:schemeClr val="bg1"/>
                </a:solidFill>
              </a:endParaRPr>
            </a:p>
          </p:txBody>
        </p:sp>
        <p:sp>
          <p:nvSpPr>
            <p:cNvPr id="120839" name="Oval 6">
              <a:extLst>
                <a:ext uri="{FF2B5EF4-FFF2-40B4-BE49-F238E27FC236}">
                  <a16:creationId xmlns:a16="http://schemas.microsoft.com/office/drawing/2014/main" id="{EE3894DD-66A5-4D7F-B7E4-A5F4E482FFF2}"/>
                </a:ext>
              </a:extLst>
            </p:cNvPr>
            <p:cNvSpPr>
              <a:spLocks noChangeAspect="1" noChangeArrowheads="1"/>
            </p:cNvSpPr>
            <p:nvPr/>
          </p:nvSpPr>
          <p:spPr bwMode="auto">
            <a:xfrm>
              <a:off x="2835" y="725"/>
              <a:ext cx="1361" cy="1361"/>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Παιδαγωγική</a:t>
              </a:r>
            </a:p>
            <a:p>
              <a:pPr algn="ctr">
                <a:spcBef>
                  <a:spcPct val="0"/>
                </a:spcBef>
                <a:buFontTx/>
                <a:buNone/>
              </a:pPr>
              <a:r>
                <a:rPr lang="en-GB" altLang="el-GR" sz="2600" b="1"/>
                <a:t>Pedagogy</a:t>
              </a:r>
              <a:endParaRPr lang="el-GR" altLang="el-GR" sz="2600" b="1"/>
            </a:p>
          </p:txBody>
        </p:sp>
        <p:sp>
          <p:nvSpPr>
            <p:cNvPr id="120840" name="Oval 7">
              <a:extLst>
                <a:ext uri="{FF2B5EF4-FFF2-40B4-BE49-F238E27FC236}">
                  <a16:creationId xmlns:a16="http://schemas.microsoft.com/office/drawing/2014/main" id="{80E30A01-95F5-4A8E-ABBA-0E4CE719C009}"/>
                </a:ext>
              </a:extLst>
            </p:cNvPr>
            <p:cNvSpPr>
              <a:spLocks noChangeAspect="1" noChangeArrowheads="1"/>
            </p:cNvSpPr>
            <p:nvPr/>
          </p:nvSpPr>
          <p:spPr bwMode="auto">
            <a:xfrm>
              <a:off x="3334" y="1616"/>
              <a:ext cx="1360" cy="1360"/>
            </a:xfrm>
            <a:prstGeom prst="ellipse">
              <a:avLst/>
            </a:prstGeom>
            <a:solidFill>
              <a:srgbClr val="FFCC99">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Τεχνολογία</a:t>
              </a:r>
            </a:p>
            <a:p>
              <a:pPr algn="ctr">
                <a:spcBef>
                  <a:spcPct val="0"/>
                </a:spcBef>
                <a:buFontTx/>
                <a:buNone/>
              </a:pPr>
              <a:r>
                <a:rPr lang="en-GB" altLang="el-GR" sz="2600" b="1"/>
                <a:t>Technology</a:t>
              </a:r>
              <a:endParaRPr lang="el-GR" altLang="el-GR" sz="2600" b="1"/>
            </a:p>
          </p:txBody>
        </p:sp>
        <p:sp>
          <p:nvSpPr>
            <p:cNvPr id="120841" name="Oval 8">
              <a:extLst>
                <a:ext uri="{FF2B5EF4-FFF2-40B4-BE49-F238E27FC236}">
                  <a16:creationId xmlns:a16="http://schemas.microsoft.com/office/drawing/2014/main" id="{8ED9FBA5-89E7-4CFB-B32F-9C44328F6823}"/>
                </a:ext>
              </a:extLst>
            </p:cNvPr>
            <p:cNvSpPr>
              <a:spLocks noChangeAspect="1" noChangeArrowheads="1"/>
            </p:cNvSpPr>
            <p:nvPr/>
          </p:nvSpPr>
          <p:spPr bwMode="auto">
            <a:xfrm>
              <a:off x="3969" y="725"/>
              <a:ext cx="1360" cy="1360"/>
            </a:xfrm>
            <a:prstGeom prst="ellipse">
              <a:avLst/>
            </a:prstGeom>
            <a:solidFill>
              <a:srgbClr val="99CC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l-GR" altLang="el-GR" sz="2600" b="1"/>
                <a:t>Περιεχόμενο</a:t>
              </a:r>
            </a:p>
            <a:p>
              <a:pPr algn="ctr">
                <a:spcBef>
                  <a:spcPct val="0"/>
                </a:spcBef>
                <a:buFontTx/>
                <a:buNone/>
              </a:pPr>
              <a:r>
                <a:rPr lang="en-GB" altLang="el-GR" sz="2600" b="1"/>
                <a:t>Content</a:t>
              </a:r>
              <a:endParaRPr lang="el-GR" altLang="el-GR" sz="2600" b="1"/>
            </a:p>
          </p:txBody>
        </p:sp>
        <p:sp>
          <p:nvSpPr>
            <p:cNvPr id="266249" name="AutoShape 9">
              <a:extLst>
                <a:ext uri="{FF2B5EF4-FFF2-40B4-BE49-F238E27FC236}">
                  <a16:creationId xmlns:a16="http://schemas.microsoft.com/office/drawing/2014/main" id="{523DAD46-E59D-48F1-A735-9EAE98913AB2}"/>
                </a:ext>
              </a:extLst>
            </p:cNvPr>
            <p:cNvSpPr>
              <a:spLocks noChangeArrowheads="1"/>
            </p:cNvSpPr>
            <p:nvPr/>
          </p:nvSpPr>
          <p:spPr bwMode="auto">
            <a:xfrm>
              <a:off x="4014" y="1526"/>
              <a:ext cx="136" cy="226"/>
            </a:xfrm>
            <a:prstGeom prst="star5">
              <a:avLst/>
            </a:prstGeom>
            <a:solidFill>
              <a:srgbClr val="FF0000"/>
            </a:solidFill>
            <a:ln w="9525">
              <a:solidFill>
                <a:schemeClr val="tx1"/>
              </a:solidFill>
              <a:miter lim="800000"/>
              <a:headEnd/>
              <a:tailEnd/>
            </a:ln>
            <a:effectLst/>
          </p:spPr>
          <p:txBody>
            <a:bodyPr wrap="none" anchor="ctr"/>
            <a:lstStyle/>
            <a:p>
              <a:pPr algn="ctr" eaLnBrk="1" hangingPunct="1">
                <a:buFontTx/>
                <a:buChar char="•"/>
                <a:defRPr/>
              </a:pPr>
              <a:endParaRPr lang="el-GR" sz="3200" b="1">
                <a:solidFill>
                  <a:schemeClr val="bg1"/>
                </a:solidFill>
              </a:endParaRPr>
            </a:p>
          </p:txBody>
        </p:sp>
      </p:grpSp>
      <p:pic>
        <p:nvPicPr>
          <p:cNvPr id="120836" name="Picture 9">
            <a:extLst>
              <a:ext uri="{FF2B5EF4-FFF2-40B4-BE49-F238E27FC236}">
                <a16:creationId xmlns:a16="http://schemas.microsoft.com/office/drawing/2014/main" id="{42483379-BA1B-4E4B-9F07-D3BF07832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10">
            <a:extLst>
              <a:ext uri="{FF2B5EF4-FFF2-40B4-BE49-F238E27FC236}">
                <a16:creationId xmlns:a16="http://schemas.microsoft.com/office/drawing/2014/main" id="{96AEF3AE-72D9-4ECB-8B0F-2B459C99B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a:extLst>
              <a:ext uri="{FF2B5EF4-FFF2-40B4-BE49-F238E27FC236}">
                <a16:creationId xmlns:a16="http://schemas.microsoft.com/office/drawing/2014/main" id="{BC438A5D-E74D-4DF5-825F-0FC6BBF084F5}"/>
              </a:ext>
            </a:extLst>
          </p:cNvPr>
          <p:cNvSpPr>
            <a:spLocks noChangeArrowheads="1"/>
          </p:cNvSpPr>
          <p:nvPr/>
        </p:nvSpPr>
        <p:spPr bwMode="auto">
          <a:xfrm>
            <a:off x="755650" y="1885950"/>
            <a:ext cx="80645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Πάντα σε αυτή την τομή ζούσαμε και πάντα σε αυτήν την τομή θα ζούμε. </a:t>
            </a:r>
          </a:p>
        </p:txBody>
      </p:sp>
      <p:pic>
        <p:nvPicPr>
          <p:cNvPr id="121859" name="Picture 3">
            <a:extLst>
              <a:ext uri="{FF2B5EF4-FFF2-40B4-BE49-F238E27FC236}">
                <a16:creationId xmlns:a16="http://schemas.microsoft.com/office/drawing/2014/main" id="{1F2C8B53-93F5-49FE-8CC2-2AF5AB447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4">
            <a:extLst>
              <a:ext uri="{FF2B5EF4-FFF2-40B4-BE49-F238E27FC236}">
                <a16:creationId xmlns:a16="http://schemas.microsoft.com/office/drawing/2014/main" id="{A5432699-B2AC-407C-A603-365E7F05A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a:extLst>
              <a:ext uri="{FF2B5EF4-FFF2-40B4-BE49-F238E27FC236}">
                <a16:creationId xmlns:a16="http://schemas.microsoft.com/office/drawing/2014/main" id="{9116CAC2-77F7-4C27-816E-8C7E45457825}"/>
              </a:ext>
            </a:extLst>
          </p:cNvPr>
          <p:cNvSpPr>
            <a:spLocks noChangeArrowheads="1"/>
          </p:cNvSpPr>
          <p:nvPr/>
        </p:nvSpPr>
        <p:spPr bwMode="auto">
          <a:xfrm>
            <a:off x="504825" y="1784350"/>
            <a:ext cx="81359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3100" b="1"/>
              <a:t>…και για να πετύχουμε</a:t>
            </a:r>
          </a:p>
        </p:txBody>
      </p:sp>
      <p:pic>
        <p:nvPicPr>
          <p:cNvPr id="122883" name="Picture 8">
            <a:extLst>
              <a:ext uri="{FF2B5EF4-FFF2-40B4-BE49-F238E27FC236}">
                <a16:creationId xmlns:a16="http://schemas.microsoft.com/office/drawing/2014/main" id="{54566FCB-6DD6-42B0-8800-D9EA1A9F6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9">
            <a:extLst>
              <a:ext uri="{FF2B5EF4-FFF2-40B4-BE49-F238E27FC236}">
                <a16:creationId xmlns:a16="http://schemas.microsoft.com/office/drawing/2014/main" id="{7F2005FD-E9B1-4992-9B1A-AADB16827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6 - Ορθογώνιο">
            <a:extLst>
              <a:ext uri="{FF2B5EF4-FFF2-40B4-BE49-F238E27FC236}">
                <a16:creationId xmlns:a16="http://schemas.microsoft.com/office/drawing/2014/main" id="{C7B4E541-1678-469C-85C2-53F90E76FFF4}"/>
              </a:ext>
            </a:extLst>
          </p:cNvPr>
          <p:cNvSpPr>
            <a:spLocks noChangeArrowheads="1"/>
          </p:cNvSpPr>
          <p:nvPr/>
        </p:nvSpPr>
        <p:spPr bwMode="auto">
          <a:xfrm>
            <a:off x="539750" y="2349500"/>
            <a:ext cx="83534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22886" name="AutoShape 7">
            <a:hlinkClick r:id="rId4" highlightClick="1"/>
            <a:extLst>
              <a:ext uri="{FF2B5EF4-FFF2-40B4-BE49-F238E27FC236}">
                <a16:creationId xmlns:a16="http://schemas.microsoft.com/office/drawing/2014/main" id="{1821651B-EA97-47BD-89A8-628DFC652D32}"/>
              </a:ext>
            </a:extLst>
          </p:cNvPr>
          <p:cNvSpPr>
            <a:spLocks noChangeArrowheads="1"/>
          </p:cNvSpPr>
          <p:nvPr/>
        </p:nvSpPr>
        <p:spPr bwMode="auto">
          <a:xfrm>
            <a:off x="6948488" y="1844675"/>
            <a:ext cx="719137" cy="503238"/>
          </a:xfrm>
          <a:prstGeom prst="actionButtonForwardNex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22887" name="6 - Κουμπί ενέργειας: Ταινία">
            <a:hlinkClick r:id="rId5" action="ppaction://hlinkfile" highlightClick="1"/>
            <a:extLst>
              <a:ext uri="{FF2B5EF4-FFF2-40B4-BE49-F238E27FC236}">
                <a16:creationId xmlns:a16="http://schemas.microsoft.com/office/drawing/2014/main" id="{C4ADF2E5-FDDC-40C4-838B-EAAEA01A0F37}"/>
              </a:ext>
            </a:extLst>
          </p:cNvPr>
          <p:cNvSpPr>
            <a:spLocks noChangeArrowheads="1"/>
          </p:cNvSpPr>
          <p:nvPr/>
        </p:nvSpPr>
        <p:spPr bwMode="auto">
          <a:xfrm>
            <a:off x="6948488" y="2565400"/>
            <a:ext cx="719137" cy="719138"/>
          </a:xfrm>
          <a:prstGeom prst="actionButtonMovi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F228F955-B18F-4F8C-9B37-F8B3C6B57F0E}"/>
              </a:ext>
            </a:extLst>
          </p:cNvPr>
          <p:cNvSpPr>
            <a:spLocks noChangeArrowheads="1"/>
          </p:cNvSpPr>
          <p:nvPr/>
        </p:nvSpPr>
        <p:spPr bwMode="auto">
          <a:xfrm>
            <a:off x="1116013" y="1844675"/>
            <a:ext cx="71278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3100" b="1"/>
              <a:t>πρέπει να «παίξουμε»</a:t>
            </a:r>
          </a:p>
          <a:p>
            <a:pPr algn="ctr" eaLnBrk="1" hangingPunct="1">
              <a:spcBef>
                <a:spcPct val="50000"/>
              </a:spcBef>
              <a:buFontTx/>
              <a:buNone/>
            </a:pPr>
            <a:r>
              <a:rPr lang="el-GR" altLang="el-GR" sz="3100" b="1"/>
              <a:t>με το </a:t>
            </a:r>
            <a:r>
              <a:rPr lang="en-US" altLang="el-GR" sz="3100" b="1"/>
              <a:t>TPACK</a:t>
            </a:r>
            <a:endParaRPr lang="el-GR" altLang="el-GR" sz="3100" b="1"/>
          </a:p>
        </p:txBody>
      </p:sp>
      <p:pic>
        <p:nvPicPr>
          <p:cNvPr id="123907" name="Picture 5">
            <a:extLst>
              <a:ext uri="{FF2B5EF4-FFF2-40B4-BE49-F238E27FC236}">
                <a16:creationId xmlns:a16="http://schemas.microsoft.com/office/drawing/2014/main" id="{3E4EEF59-50FD-41F3-9B14-54FDC13AD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6">
            <a:extLst>
              <a:ext uri="{FF2B5EF4-FFF2-40B4-BE49-F238E27FC236}">
                <a16:creationId xmlns:a16="http://schemas.microsoft.com/office/drawing/2014/main" id="{DBB1B4A7-7690-44CE-AE4A-251FC61C5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1.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2.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3.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4.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5.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6.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7.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8.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19.xml><?xml version="1.0" encoding="utf-8"?>
<p:tagLst xmlns:a="http://schemas.openxmlformats.org/drawingml/2006/main" xmlns:r="http://schemas.openxmlformats.org/officeDocument/2006/relationships" xmlns:p="http://schemas.openxmlformats.org/presentationml/2006/main">
  <p:tag name="TIMING" val="|0.4|1.8|2.5|3.2|1.5|2|1.6|1.6|1.9"/>
</p:tagLst>
</file>

<file path=ppt/tags/tag2.xml><?xml version="1.0" encoding="utf-8"?>
<p:tagLst xmlns:a="http://schemas.openxmlformats.org/drawingml/2006/main" xmlns:r="http://schemas.openxmlformats.org/officeDocument/2006/relationships" xmlns:p="http://schemas.openxmlformats.org/presentationml/2006/main">
  <p:tag name="TIMING" val="|1.1|1.3|0.7|0.9|1.5|0.9"/>
</p:tagLst>
</file>

<file path=ppt/tags/tag20.xml><?xml version="1.0" encoding="utf-8"?>
<p:tagLst xmlns:a="http://schemas.openxmlformats.org/drawingml/2006/main" xmlns:r="http://schemas.openxmlformats.org/officeDocument/2006/relationships" xmlns:p="http://schemas.openxmlformats.org/presentationml/2006/main">
  <p:tag name="TIMING" val="|10.3"/>
</p:tagLst>
</file>

<file path=ppt/tags/tag21.xml><?xml version="1.0" encoding="utf-8"?>
<p:tagLst xmlns:a="http://schemas.openxmlformats.org/drawingml/2006/main" xmlns:r="http://schemas.openxmlformats.org/officeDocument/2006/relationships" xmlns:p="http://schemas.openxmlformats.org/presentationml/2006/main">
  <p:tag name="TIMING" val="|10.3"/>
</p:tagLst>
</file>

<file path=ppt/tags/tag22.xml><?xml version="1.0" encoding="utf-8"?>
<p:tagLst xmlns:a="http://schemas.openxmlformats.org/drawingml/2006/main" xmlns:r="http://schemas.openxmlformats.org/officeDocument/2006/relationships" xmlns:p="http://schemas.openxmlformats.org/presentationml/2006/main">
  <p:tag name="TIMING" val="|8.7"/>
</p:tagLst>
</file>

<file path=ppt/tags/tag23.xml><?xml version="1.0" encoding="utf-8"?>
<p:tagLst xmlns:a="http://schemas.openxmlformats.org/drawingml/2006/main" xmlns:r="http://schemas.openxmlformats.org/officeDocument/2006/relationships" xmlns:p="http://schemas.openxmlformats.org/presentationml/2006/main">
  <p:tag name="TIMING" val="|3.1|6.4|10.8"/>
</p:tagLst>
</file>

<file path=ppt/tags/tag24.xml><?xml version="1.0" encoding="utf-8"?>
<p:tagLst xmlns:a="http://schemas.openxmlformats.org/drawingml/2006/main" xmlns:r="http://schemas.openxmlformats.org/officeDocument/2006/relationships" xmlns:p="http://schemas.openxmlformats.org/presentationml/2006/main">
  <p:tag name="TIMING" val="|2|6.8|4.9"/>
</p:tagLst>
</file>

<file path=ppt/tags/tag25.xml><?xml version="1.0" encoding="utf-8"?>
<p:tagLst xmlns:a="http://schemas.openxmlformats.org/drawingml/2006/main" xmlns:r="http://schemas.openxmlformats.org/officeDocument/2006/relationships" xmlns:p="http://schemas.openxmlformats.org/presentationml/2006/main">
  <p:tag name="TIMING" val="|2|6.8|4.9"/>
</p:tagLst>
</file>

<file path=ppt/tags/tag26.xml><?xml version="1.0" encoding="utf-8"?>
<p:tagLst xmlns:a="http://schemas.openxmlformats.org/drawingml/2006/main" xmlns:r="http://schemas.openxmlformats.org/officeDocument/2006/relationships" xmlns:p="http://schemas.openxmlformats.org/presentationml/2006/main">
  <p:tag name="TIMING" val="|2|6.8|4.9"/>
</p:tagLst>
</file>

<file path=ppt/tags/tag27.xml><?xml version="1.0" encoding="utf-8"?>
<p:tagLst xmlns:a="http://schemas.openxmlformats.org/drawingml/2006/main" xmlns:r="http://schemas.openxmlformats.org/officeDocument/2006/relationships" xmlns:p="http://schemas.openxmlformats.org/presentationml/2006/main">
  <p:tag name="TIMING" val="|3.1|6.4|10.8"/>
</p:tagLst>
</file>

<file path=ppt/tags/tag28.xml><?xml version="1.0" encoding="utf-8"?>
<p:tagLst xmlns:a="http://schemas.openxmlformats.org/drawingml/2006/main" xmlns:r="http://schemas.openxmlformats.org/officeDocument/2006/relationships" xmlns:p="http://schemas.openxmlformats.org/presentationml/2006/main">
  <p:tag name="TIMING" val="|3.1|6.4|10.8"/>
</p:tagLst>
</file>

<file path=ppt/tags/tag29.xml><?xml version="1.0" encoding="utf-8"?>
<p:tagLst xmlns:a="http://schemas.openxmlformats.org/drawingml/2006/main" xmlns:r="http://schemas.openxmlformats.org/officeDocument/2006/relationships" xmlns:p="http://schemas.openxmlformats.org/presentationml/2006/main">
  <p:tag name="TIMING" val="|0.6|3.4"/>
</p:tagLst>
</file>

<file path=ppt/tags/tag3.xml><?xml version="1.0" encoding="utf-8"?>
<p:tagLst xmlns:a="http://schemas.openxmlformats.org/drawingml/2006/main" xmlns:r="http://schemas.openxmlformats.org/officeDocument/2006/relationships" xmlns:p="http://schemas.openxmlformats.org/presentationml/2006/main">
  <p:tag name="TIMING" val="|0.6|1.3|1.2"/>
</p:tagLst>
</file>

<file path=ppt/tags/tag30.xml><?xml version="1.0" encoding="utf-8"?>
<p:tagLst xmlns:a="http://schemas.openxmlformats.org/drawingml/2006/main" xmlns:r="http://schemas.openxmlformats.org/officeDocument/2006/relationships" xmlns:p="http://schemas.openxmlformats.org/presentationml/2006/main">
  <p:tag name="TIMING" val="|0.8|4.7|5.8"/>
</p:tagLst>
</file>

<file path=ppt/tags/tag31.xml><?xml version="1.0" encoding="utf-8"?>
<p:tagLst xmlns:a="http://schemas.openxmlformats.org/drawingml/2006/main" xmlns:r="http://schemas.openxmlformats.org/officeDocument/2006/relationships" xmlns:p="http://schemas.openxmlformats.org/presentationml/2006/main">
  <p:tag name="TIMING" val="|0.6"/>
</p:tagLst>
</file>

<file path=ppt/tags/tag32.xml><?xml version="1.0" encoding="utf-8"?>
<p:tagLst xmlns:a="http://schemas.openxmlformats.org/drawingml/2006/main" xmlns:r="http://schemas.openxmlformats.org/officeDocument/2006/relationships" xmlns:p="http://schemas.openxmlformats.org/presentationml/2006/main">
  <p:tag name="TIMING" val="|0.4"/>
</p:tagLst>
</file>

<file path=ppt/tags/tag33.xml><?xml version="1.0" encoding="utf-8"?>
<p:tagLst xmlns:a="http://schemas.openxmlformats.org/drawingml/2006/main" xmlns:r="http://schemas.openxmlformats.org/officeDocument/2006/relationships" xmlns:p="http://schemas.openxmlformats.org/presentationml/2006/main">
  <p:tag name="TIMING" val="|2.1"/>
</p:tagLst>
</file>

<file path=ppt/tags/tag34.xml><?xml version="1.0" encoding="utf-8"?>
<p:tagLst xmlns:a="http://schemas.openxmlformats.org/drawingml/2006/main" xmlns:r="http://schemas.openxmlformats.org/officeDocument/2006/relationships" xmlns:p="http://schemas.openxmlformats.org/presentationml/2006/main">
  <p:tag name="TIMING" val="|0.5|10.4|5.5"/>
</p:tagLst>
</file>

<file path=ppt/tags/tag35.xml><?xml version="1.0" encoding="utf-8"?>
<p:tagLst xmlns:a="http://schemas.openxmlformats.org/drawingml/2006/main" xmlns:r="http://schemas.openxmlformats.org/officeDocument/2006/relationships" xmlns:p="http://schemas.openxmlformats.org/presentationml/2006/main">
  <p:tag name="TIMING" val="|0.6|1.6"/>
</p:tagLst>
</file>

<file path=ppt/tags/tag36.xml><?xml version="1.0" encoding="utf-8"?>
<p:tagLst xmlns:a="http://schemas.openxmlformats.org/drawingml/2006/main" xmlns:r="http://schemas.openxmlformats.org/officeDocument/2006/relationships" xmlns:p="http://schemas.openxmlformats.org/presentationml/2006/main">
  <p:tag name="TIMING" val="|0.5|3.7|2.4|3.9"/>
</p:tagLst>
</file>

<file path=ppt/tags/tag37.xml><?xml version="1.0" encoding="utf-8"?>
<p:tagLst xmlns:a="http://schemas.openxmlformats.org/drawingml/2006/main" xmlns:r="http://schemas.openxmlformats.org/officeDocument/2006/relationships" xmlns:p="http://schemas.openxmlformats.org/presentationml/2006/main">
  <p:tag name="TIMING" val="|0.4"/>
</p:tagLst>
</file>

<file path=ppt/tags/tag38.xml><?xml version="1.0" encoding="utf-8"?>
<p:tagLst xmlns:a="http://schemas.openxmlformats.org/drawingml/2006/main" xmlns:r="http://schemas.openxmlformats.org/officeDocument/2006/relationships" xmlns:p="http://schemas.openxmlformats.org/presentationml/2006/main">
  <p:tag name="TIMING" val="|0.4"/>
</p:tagLst>
</file>

<file path=ppt/tags/tag39.xml><?xml version="1.0" encoding="utf-8"?>
<p:tagLst xmlns:a="http://schemas.openxmlformats.org/drawingml/2006/main" xmlns:r="http://schemas.openxmlformats.org/officeDocument/2006/relationships" xmlns:p="http://schemas.openxmlformats.org/presentationml/2006/main">
  <p:tag name="TIMING" val="|0.7|4.1"/>
</p:tagLst>
</file>

<file path=ppt/tags/tag4.xml><?xml version="1.0" encoding="utf-8"?>
<p:tagLst xmlns:a="http://schemas.openxmlformats.org/drawingml/2006/main" xmlns:r="http://schemas.openxmlformats.org/officeDocument/2006/relationships" xmlns:p="http://schemas.openxmlformats.org/presentationml/2006/main">
  <p:tag name="TIMING" val="|0.7|6.5"/>
</p:tagLst>
</file>

<file path=ppt/tags/tag40.xml><?xml version="1.0" encoding="utf-8"?>
<p:tagLst xmlns:a="http://schemas.openxmlformats.org/drawingml/2006/main" xmlns:r="http://schemas.openxmlformats.org/officeDocument/2006/relationships" xmlns:p="http://schemas.openxmlformats.org/presentationml/2006/main">
  <p:tag name="TIMING" val="|0.7|4.1"/>
</p:tagLst>
</file>

<file path=ppt/tags/tag41.xml><?xml version="1.0" encoding="utf-8"?>
<p:tagLst xmlns:a="http://schemas.openxmlformats.org/drawingml/2006/main" xmlns:r="http://schemas.openxmlformats.org/officeDocument/2006/relationships" xmlns:p="http://schemas.openxmlformats.org/presentationml/2006/main">
  <p:tag name="TIMING" val="|0.7|4.1"/>
</p:tagLst>
</file>

<file path=ppt/tags/tag42.xml><?xml version="1.0" encoding="utf-8"?>
<p:tagLst xmlns:a="http://schemas.openxmlformats.org/drawingml/2006/main" xmlns:r="http://schemas.openxmlformats.org/officeDocument/2006/relationships" xmlns:p="http://schemas.openxmlformats.org/presentationml/2006/main">
  <p:tag name="TIMING" val="|0.7|4.1"/>
</p:tagLst>
</file>

<file path=ppt/tags/tag43.xml><?xml version="1.0" encoding="utf-8"?>
<p:tagLst xmlns:a="http://schemas.openxmlformats.org/drawingml/2006/main" xmlns:r="http://schemas.openxmlformats.org/officeDocument/2006/relationships" xmlns:p="http://schemas.openxmlformats.org/presentationml/2006/main">
  <p:tag name="TIMING" val="|0.5|11.4|4|2.6"/>
</p:tagLst>
</file>

<file path=ppt/tags/tag44.xml><?xml version="1.0" encoding="utf-8"?>
<p:tagLst xmlns:a="http://schemas.openxmlformats.org/drawingml/2006/main" xmlns:r="http://schemas.openxmlformats.org/officeDocument/2006/relationships" xmlns:p="http://schemas.openxmlformats.org/presentationml/2006/main">
  <p:tag name="TIMING" val="|0.5"/>
</p:tagLst>
</file>

<file path=ppt/tags/tag45.xml><?xml version="1.0" encoding="utf-8"?>
<p:tagLst xmlns:a="http://schemas.openxmlformats.org/drawingml/2006/main" xmlns:r="http://schemas.openxmlformats.org/officeDocument/2006/relationships" xmlns:p="http://schemas.openxmlformats.org/presentationml/2006/main">
  <p:tag name="TIMING" val="|0.5"/>
</p:tagLst>
</file>

<file path=ppt/tags/tag46.xml><?xml version="1.0" encoding="utf-8"?>
<p:tagLst xmlns:a="http://schemas.openxmlformats.org/drawingml/2006/main" xmlns:r="http://schemas.openxmlformats.org/officeDocument/2006/relationships" xmlns:p="http://schemas.openxmlformats.org/presentationml/2006/main">
  <p:tag name="TIMING" val="|0.5|1.1|1.9"/>
</p:tagLst>
</file>

<file path=ppt/tags/tag47.xml><?xml version="1.0" encoding="utf-8"?>
<p:tagLst xmlns:a="http://schemas.openxmlformats.org/drawingml/2006/main" xmlns:r="http://schemas.openxmlformats.org/officeDocument/2006/relationships" xmlns:p="http://schemas.openxmlformats.org/presentationml/2006/main">
  <p:tag name="TIMING" val="|0.7|1.4"/>
</p:tagLst>
</file>

<file path=ppt/tags/tag48.xml><?xml version="1.0" encoding="utf-8"?>
<p:tagLst xmlns:a="http://schemas.openxmlformats.org/drawingml/2006/main" xmlns:r="http://schemas.openxmlformats.org/officeDocument/2006/relationships" xmlns:p="http://schemas.openxmlformats.org/presentationml/2006/main">
  <p:tag name="TIMING" val="|0.7|0.3|0.3"/>
</p:tagLst>
</file>

<file path=ppt/tags/tag49.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50.xml><?xml version="1.0" encoding="utf-8"?>
<p:tagLst xmlns:a="http://schemas.openxmlformats.org/drawingml/2006/main" xmlns:r="http://schemas.openxmlformats.org/officeDocument/2006/relationships" xmlns:p="http://schemas.openxmlformats.org/presentationml/2006/main">
  <p:tag name="TIMING" val="|3.4|4.6|0.7"/>
</p:tagLst>
</file>

<file path=ppt/tags/tag51.xml><?xml version="1.0" encoding="utf-8"?>
<p:tagLst xmlns:a="http://schemas.openxmlformats.org/drawingml/2006/main" xmlns:r="http://schemas.openxmlformats.org/officeDocument/2006/relationships" xmlns:p="http://schemas.openxmlformats.org/presentationml/2006/main">
  <p:tag name="TIMING" val="|1.3|1.3|2.7|0.4|0.3"/>
</p:tagLst>
</file>

<file path=ppt/tags/tag52.xml><?xml version="1.0" encoding="utf-8"?>
<p:tagLst xmlns:a="http://schemas.openxmlformats.org/drawingml/2006/main" xmlns:r="http://schemas.openxmlformats.org/officeDocument/2006/relationships" xmlns:p="http://schemas.openxmlformats.org/presentationml/2006/main">
  <p:tag name="TIMING" val="|0.4|1.7|3.5"/>
</p:tagLst>
</file>

<file path=ppt/tags/tag53.xml><?xml version="1.0" encoding="utf-8"?>
<p:tagLst xmlns:a="http://schemas.openxmlformats.org/drawingml/2006/main" xmlns:r="http://schemas.openxmlformats.org/officeDocument/2006/relationships" xmlns:p="http://schemas.openxmlformats.org/presentationml/2006/main">
  <p:tag name="TIMING" val="|0.5|0.5|0.5|4"/>
</p:tagLst>
</file>

<file path=ppt/tags/tag54.xml><?xml version="1.0" encoding="utf-8"?>
<p:tagLst xmlns:a="http://schemas.openxmlformats.org/drawingml/2006/main" xmlns:r="http://schemas.openxmlformats.org/officeDocument/2006/relationships" xmlns:p="http://schemas.openxmlformats.org/presentationml/2006/main">
  <p:tag name="TIMING" val="|0.8|2.5|0.9|1.5|0.9"/>
</p:tagLst>
</file>

<file path=ppt/tags/tag6.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7.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8.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ags/tag9.xml><?xml version="1.0" encoding="utf-8"?>
<p:tagLst xmlns:a="http://schemas.openxmlformats.org/drawingml/2006/main" xmlns:r="http://schemas.openxmlformats.org/officeDocument/2006/relationships" xmlns:p="http://schemas.openxmlformats.org/presentationml/2006/main">
  <p:tag name="TIMING" val="|1|0.9|1.5|0.9|1|0.9|1|0.9|1.1|2|2.1|3.3|3.5"/>
</p:tagLst>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2767</Words>
  <Application>Microsoft Office PowerPoint</Application>
  <PresentationFormat>Προβολή στην οθόνη (4:3)</PresentationFormat>
  <Paragraphs>506</Paragraphs>
  <Slides>98</Slides>
  <Notes>21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98</vt:i4>
      </vt:variant>
    </vt:vector>
  </HeadingPairs>
  <TitlesOfParts>
    <vt:vector size="105" baseType="lpstr">
      <vt:lpstr>Arial Unicode MS</vt:lpstr>
      <vt:lpstr>Arial</vt:lpstr>
      <vt:lpstr>Arial Black</vt:lpstr>
      <vt:lpstr>CFDin-Regular</vt:lpstr>
      <vt:lpstr>Euclid Symbol</vt:lpstr>
      <vt:lpstr>Times New Roman</vt:lpstr>
      <vt:lpstr>Προεπιλεγμένη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Αρχές Κονεκτιβισμού (I)</vt:lpstr>
      <vt:lpstr>Αρχές Κονεκτιβισμού (II)</vt:lpstr>
      <vt:lpstr>Αρχές Κονεκτιβισμού (III)</vt:lpstr>
      <vt:lpstr>Αρχές Κονεκτιβισμού (IV)</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Spyros</dc:creator>
  <cp:lastModifiedBy>Spyros Doukakis</cp:lastModifiedBy>
  <cp:revision>269</cp:revision>
  <dcterms:created xsi:type="dcterms:W3CDTF">2011-02-05T21:23:54Z</dcterms:created>
  <dcterms:modified xsi:type="dcterms:W3CDTF">2021-04-07T14:23:22Z</dcterms:modified>
</cp:coreProperties>
</file>