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83B374-7521-BECC-B853-1729E918A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0B38D6F-0CBC-9607-CDB4-4D7E1137F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9D8784-E08F-1797-B213-9FB5E8D9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F1DB6AE-2BBE-F5C7-6D47-508F87B4F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617448-FF1A-0235-F95B-469F8E8F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895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CC7DBB-DF4B-9F19-814E-0451D8F3B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0976398-C216-CB24-CAA6-EF40FD882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9E0784-E5DA-340D-CDFD-44F32D59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1073DE-A288-F55A-E76A-B6B951F7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2A969E-3BAE-2CC2-1BD3-A4BC697E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24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2FE9B9E-5885-D51D-E411-2C1922D78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CA5D8FA-7CEC-3EBD-6020-02BBE216C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B947C1-E470-37B7-270E-C1896AE1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3C0177-7A86-7734-048E-09F9FB31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6CB091-882C-9ABD-CAFD-B5DCAD32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443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E82F60-BB2F-2A1E-2718-BD306035D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2EF9DC-BC44-791B-7313-D9ED1D8D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1520E1F-2790-D70E-C292-8E947FAFF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1734DB-5DD3-EB6D-FFD4-7F1BF7C0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85F9E5-E605-1B0B-AF88-9E27591EB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074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5C47C2-E296-2ED2-E347-4D56A830C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17FDFA1-C903-5B0F-E85A-8B9A38A00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8B3686-E638-7886-AF14-83560CEE7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4DE40D-2782-E7C5-8772-929C1D98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FBF73BF-2567-8E38-2356-81E92295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912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26FE4D-7480-B079-7AD0-E2A4910AB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B74598-9572-CB52-79B9-AD776BCB0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2D68A1F-96CB-A52C-7B49-DEE659C51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5DB0F20-B772-4A06-F004-930A56051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D83F18F-FF4D-31DD-C58C-6D985D909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AA85259-46DA-FE32-9659-A52A4774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544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59B046-1A87-BFAF-9237-6D7901EC5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47053B9-6208-1D12-7E8B-A20D05F21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9231B5-53CA-EB3C-C699-3BC3BE8DD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4D023EB-4CF7-F7CC-BB01-4B545CCE6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0BD0E1E-D0BD-446E-D934-2CC793B5E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8778210-0367-F693-8AB8-E7D7021B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30804F6-9B0C-5E42-645E-E34FADFE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AE37CAF-566E-83D5-E98A-231B5A1F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046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72A6F-03BA-ADF8-74BA-C5701A05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0D8CCF8-CDCB-B673-309C-C6A2AE4D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7093181-E4E8-A76F-46FC-913C174F6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227A2CF-3312-4A85-9A68-8269C7BC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832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75B0563-0F54-4731-8D0D-E00F8775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05E97D9-3B33-E9CB-2A62-5579E296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FAFA56E-74C5-9EAE-22F9-21FC2F384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253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E5F08C-CBF2-390C-E939-F3B1CB0D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FD71D0-A6B1-EAA8-7756-A4571FB8A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AA655B1-8307-67B4-530E-4E5B84179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EBE04F4-C87B-28E9-91C0-2067EFCF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01E49F6-7520-DAC3-3B73-AEA0B3F5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EC35114-13B5-3650-1292-E77AF83F0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655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41F319-65FD-3923-0F54-677ACC36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C41458D-6A4E-B52A-5844-1B4B4DC2D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8F4594-1886-845B-6CE3-3976DDF45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0D3955E-0829-D238-E8AD-4FBDFE2F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9DD673D-6874-C45E-3B9F-27EFDF98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2427E1F-AA15-983A-C91E-9B443C8D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2691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6F97831-4F4D-5A69-67E6-EFD5047A1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15847BF-CAA3-1833-A315-AA977C1A2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CF6079-DED8-F9E2-E088-BC7BB26C2F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49D2E-D315-4EA0-BCCB-D057A2E1B39C}" type="datetimeFigureOut">
              <a:rPr lang="el-GR" smtClean="0"/>
              <a:t>31/3/2025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C2CD9E-BCBB-A530-854F-0F46FC120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E7B971E-555E-2BCF-0AA6-090CF820B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C3913-C24D-48B8-B94E-C2C6229500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837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lycon.g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7B63C8-DA13-6923-98E5-8858AA1729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Αναπτυξιακό Μοντέλο Τουρισμού Υγείας</a:t>
            </a:r>
            <a:br>
              <a:rPr lang="el-GR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el-G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μέλλον των ιαματικών πηγών στην Ελλάδα</a:t>
            </a:r>
            <a:br>
              <a:rPr lang="el-GR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</a:t>
            </a:r>
            <a:r>
              <a:rPr lang="el-GR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ιάλεξη 31-3-25</a:t>
            </a:r>
            <a:br>
              <a:rPr lang="el-GR" sz="2800" dirty="0"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el-GR" sz="2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D28678-A511-6250-8523-050CF886CA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Διδάσκων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350142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3A3E4A-36A3-F3C3-34D6-805269D9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10</a:t>
            </a:r>
            <a:br>
              <a:rPr lang="el-GR" sz="3200" b="1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Ο Ιατρικός Τουρισμός</a:t>
            </a:r>
            <a:b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εισαγωγή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68F05E-595F-F93B-E87D-03DB5B536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Ιατρικός Τουρισμός περιλαμβάνει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 διαχείριση ιατρικών αναγκών επισκεπτών σε μία ξένη χώρα και τον ιατρικό τουρισμό επιλογής.</a:t>
            </a:r>
            <a:r>
              <a:rPr lang="el-GR" sz="4800" dirty="0">
                <a:solidFill>
                  <a:srgbClr val="FFFF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διαχείριση ιατρικών αναγκών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επισκεπτών σε μία ξένη χώρα είτε για διακοπές είτε για επαγγελματικούς λόγους ή για προσωρινή</a:t>
            </a:r>
          </a:p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  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εγκατάσταση περιλαμβάνει επείγοντα περιστατικά υγείας ή τακτικές</a:t>
            </a:r>
          </a:p>
          <a:p>
            <a:pPr marL="0" indent="0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υγειονομικές ανάγκες για χρόνια νοσήματα.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0159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365E67-9631-172E-B8B9-43B5EC9A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11</a:t>
            </a:r>
            <a:br>
              <a:rPr lang="el-GR" sz="3200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Ιατρικός Τουρισμός Επιλογής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1DB211-6B3A-1CBC-EEEE-F9299832C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MS Mincho" panose="02020609040205080304" pitchFamily="49" charset="-128"/>
              </a:rPr>
              <a:t>Στον Ιατρικό Τουρισμό Επιλογής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ασθενείς επιλέγουν να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ταξιδέψουν προκειμένου να λάβουν μία συγκεκριμένη ιατρική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υπηρεσία ωθούμενοι από: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1.Το κόστος των υπηρεσιών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2.Την ποιότητα των υπηρεσιών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3.Τον χρόνο αναμονής για αντίστοιχες υπηρεσίες στη χώρα προέλευσης τους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4.Τη δυνατότητα συνδυασμού ιατρικής φροντίδας με ψυχαγωγία και ταξίδι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1921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049A00-6C92-9018-12F9-1A8D6CCB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Οι πιο διαδεδομένες υπηρεσίες ιατρικού τουρισμού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56B3CD-2587-060C-166D-774848EF8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πιο διαδεδομένες υπηρεσίες αυτού του είδους τουρισμού είναι: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1.Εξωσωματική Γονιμοποίηση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(IVF)</a:t>
            </a: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2.Δερματολογία- Μεταμόσχευση τριχών - 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PRP</a:t>
            </a: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3.Πλαστική-Επανορθωτική-Αισθητική Χειρουργική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4.Οδοντιατρική(Εμφυτεύματα-Ορθοδοντική-Αισθητική )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5.Κέντρα αποκατάστασης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6.Κέντρα αιμοκάθαρσης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7.Οφθαλμολογία(Επεμβάσεις με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Laser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8.Καρδιοχειρουργική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9.Μεταμοσχεύσεις οργάνων</a:t>
            </a:r>
          </a:p>
        </p:txBody>
      </p:sp>
    </p:spTree>
    <p:extLst>
      <p:ext uri="{BB962C8B-B14F-4D97-AF65-F5344CB8AC3E}">
        <p14:creationId xmlns:p14="http://schemas.microsoft.com/office/powerpoint/2010/main" val="1150162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F89912-83FE-2503-7086-ABD95EF38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l-GR" sz="3200" b="1" dirty="0"/>
              <a:t>13</a:t>
            </a:r>
            <a:br>
              <a:rPr lang="el-GR" sz="3200" b="1" dirty="0"/>
            </a:b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Θεραπεία χρόνιων παθήσεων</a:t>
            </a:r>
            <a:b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και  ιατρική φροντίδα ΑΜΕΑ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D337FD-D9F4-52B7-AB66-D45D39A80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ΑΜΕΑ ορίζεται η ομάδα του πληθυσμού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που αντιμετωπίζει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περιορισμούς στην καθημερινότητά της λόγω φυσικών , εγκεφαλικών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ή άλλων αδυναμιών και που εν τέλη χρήζει ιδιαίτερης φροντίδας κατά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τη διάρκεια του ταξιδιού τους , σε καταλύματα και άλλες τουριστικές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υπηρεσίες εξαιτίας των ιδιαιτέρων αναγκών που παρουσιάζουν.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9498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521924-FFF4-D1F7-FD2C-EFE458591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kumimoji="0" lang="el-GR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παράγοντες ώθησης της ανάπτυξη του ιατρικού τουρισμού</a:t>
            </a:r>
            <a:b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F7239A-28C0-AC4D-E69C-BE98CF129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1" y="1446835"/>
            <a:ext cx="11817751" cy="530120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παράγοντες που ωθούν στην ανάπτυξη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 ιατρικού τουρισμού από την πλευρά της προσφοράς είναι: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κόστος και η ποιότητα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των παρεχόμενων υπηρεσιών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σύγχρονες νοσοκομειακές μονάδες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σε όλη την επικράτεια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εξειδικευμένο ιατρικό και νοσηλευτικό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προσωπικό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κινητικότητα των γιατρών-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μετεκπαίδευση στο εξωτερικό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ανάπτυξη διεθνών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προτύπων πιστοποίησης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αύξηση των ιδιωτικών παρόχων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υγειονομικών υπηρεσιών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ασφαλιστικά προϊόντα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χαμηλότερου κόστους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νομικά κωλύματα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για εξωσωματική γονιμοποίηση στις καθολικές χώρες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Αξιοποίηση κονδυλίων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από τα Κοινοτικά Προγράμματα Στήριξης για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χρηματοδότηση επενδυτικών πρωτοβουλιών προς την κατεύθυνση ανάπτυξης του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Τουρισμού Υγείας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726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2CDFE3-DEBB-31F2-1422-6B9B94722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3600" b="1" dirty="0"/>
              <a:t>Η</a:t>
            </a:r>
            <a:r>
              <a:rPr lang="el-GR" sz="3600" dirty="0"/>
              <a:t> </a:t>
            </a:r>
            <a:r>
              <a:rPr kumimoji="0" lang="el-GR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πλευρά της ζήτησης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B77801-7F2A-A461-3FE4-BECB3BB35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6" y="1446835"/>
            <a:ext cx="11018134" cy="5208608"/>
          </a:xfrm>
        </p:spPr>
        <p:txBody>
          <a:bodyPr>
            <a:normAutofit/>
          </a:bodyPr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παράγοντες που ωθούν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στην ανάπτυξη του ιατρικού τουρισμού από την πλευρά της ζήτησης είναι: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δημογραφικές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αλλαγές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αύξηση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 προσδόκιμου επιβίωσης και η  αυξανόμενη γήρανση του πληθυσμού δημιουργούν  ανάγκες για  επένδυση σε ένα μακροχρόνιο σχεδιασμό προσέλκυσης ατόμων της τρίτης ηλικίας καθώς αυτά διαθέτουν χρόνο και άνεση για ταξίδια εκτός περιόδου αιχμής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λίστες  αναμονής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στα δημόσια νοσοκομεία της Ε.Ε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Σε ό,τι αφορά στις σύγχρονες τάσεις παγκοσμίως , η παραδοσιακή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λουτροθεραπεία έλαβε τη μορφή του Ιαματικού Τουρισμού.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6186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4176DD-BA75-B065-0805-39EA883A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2800" b="1" dirty="0">
                <a:solidFill>
                  <a:prstClr val="black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Η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 χρήση των ιαματικών πηγών Στην Ελλάδα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3FDCC2-E110-5C64-1CE9-D476C95D4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Στην Ελλάδα , προς το παρόν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η χρήση των ιαματικών πηγών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γίνεται μόνο για θεραπευτικούς σκοπούς , καθώς δεν περιλαμβάνει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προσφορά υπηρεσιών που αφορούν στην αναζωογόνηση του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οργανισμού.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χώρα μας διαθέτει σημαντικές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προοπτικές να γίνει η πρωτεύουσα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Θερμαλισμού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στη Μεσόγειο επειδή διαθέτει πάνω απο 720 πηγές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από τις οποίες έχουν ενεργοποιηθεί μόνο οι 77 και  μόνο 20 από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αυτές έλαβαν θετική γνωμοδότηση για θεραπευτικές ενδείξεις.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6023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E2FD53-4077-68F5-F0E4-904D1871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17</a:t>
            </a:r>
            <a:br>
              <a:rPr lang="el-GR" sz="3200" b="1" dirty="0"/>
            </a:br>
            <a:r>
              <a:rPr lang="el-GR" sz="3200" b="1" dirty="0"/>
              <a:t>χώροι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wellness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5B1FE1-24E3-8FDC-5406-11D1FFC9F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ύπαρξη οργανωμένων χώρων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wellness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και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spa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μέσα σε ήδη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υπάρχουσες ξενοδοχειακές μονάδες ευνοεί την ανάληψη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πρωταγωνιστικού ρόλου στον ιδιαίτερα προσοδοφόρο αυτό  τομέα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τουρισμού υγείας, εστιάζοντας στο χαμηλότερο κόστος έναντι άλλων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υπηρεσιών.</a:t>
            </a:r>
          </a:p>
          <a:p>
            <a:pPr algn="just"/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Με αυτό τον τρόπο </a:t>
            </a:r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επιτυγχάνεται και ένα επιπλέον συγκριτικό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 πλεονέκτημα σε σχέση με μονάδες αποκλειστικού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wellness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j-cs"/>
            </a:endParaRPr>
          </a:p>
          <a:p>
            <a:pPr algn="just"/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 υπηρεσιών.</a:t>
            </a: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3099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20D38C-30E7-A693-25F7-66F5DDEF3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Η ζήτηση στην Ελλάδα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90D9D7-70AE-C801-3093-79EB786D5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ζήτηση για τον ιαματικό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τουρισμό στην Ελλάδα χαρακτηρίζεται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από έντονη εποχικότητα, ιδίως στις μεγάλες λουτροπόλεις.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 μικρές ιαματικές πηγές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προτιμώνται περισσότερο από τον τοπικό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πληθυσμό ενώ τις μεγάλες λουτροπόλεις τις επισκέπτονται συνήθως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άτομα από άλλα μέρη της Ελλάδας.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μέσος όρος παραμονής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των ατόμων είναι γύρω στις 13-14 ημέρες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δηλαδή περίπου ό,τι συμβαίνει στον υπόλοιπο τουρισμό.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9592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45A12A-8447-4B9C-A7F3-FE474B1BB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ηλικία και φύλο των λουόμενων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CCC0FD-1DAD-8B76-B406-13C7F5F6D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Όσον αφορά στην ηλικία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στο φύλο των λουόμενων παρατηρείται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συνήθως ότι είναι άτομα τρίτης ηλικίας και ότι οι γυναίκες αποτελούν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 μεγαλύτερο ποσοστό ( 60-65%).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αριθμός ατόμων που χρησιμοποιεί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τις ιαματικές πηγές αναλογεί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στο 1,4% του ελληνικού πληθυσμού , ενώ το ποσοστό αυτό ήταν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μεγαλύτερο  στο 1,7%  σε σχέση με παλιότερα.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800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3ABD2-BA74-00C2-1CB3-FFC5E013A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Εισαγωγή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B1F0A7-A1F0-5C3D-6A98-F61736298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Τουρισμός Υγείας αφορά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στην πρόληψη , διατήρηση , θεραπεία ,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ανάρρωση και αποκατάσταση της υγείας με σύγχρονες ιατρικές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μεθόδους ή με φυσικές μεθόδους συνδυάζοντας την ξεκούραση , τη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χαλάρωση και τη διασκέδαση.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Βασική ιδέα είναι η  ψυχική, συναισθηματική και πνευματική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αναζωογόνηση του ατόμου σε ένα χαλαρωτικό περιβάλλον.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82613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7DF084-12EC-7FAD-FC18-7A64B8DE9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l-GR" sz="3200" b="1" dirty="0"/>
              <a:t>20</a:t>
            </a:r>
            <a:br>
              <a:rPr lang="el-GR" sz="3200" b="1" dirty="0"/>
            </a:br>
            <a:r>
              <a:rPr lang="el-GR" sz="3200" b="1" dirty="0"/>
              <a:t>  </a:t>
            </a:r>
            <a:r>
              <a:rPr lang="el-GR" sz="2800" b="1" dirty="0">
                <a:solidFill>
                  <a:prstClr val="black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Π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ορεία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 του ιαματικού τουρισμού στην Ελλάδα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7315F1-5B29-842B-3543-861116ACC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φθίνουσα πορεία του ιαματικού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τουρισμού στην Ελλάδα οφείλεται: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1.στον ανταγωνισμό που προέρχεται από το χώρο της φαρμακοβιομηχανίας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2.στην απροθυμία των γιατρών να αναγνωρίσουν την υδροθεραπεία ως ιατρική μέθοδο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3.έλλειψη της σχετικής διαφήμισης και πληροφόρησης του κοινού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από τα μέσα ενημέρωσης (τηλεόραση, ραδιόφωνο , εφημερίδες ,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περιοδικά κλπ.) τόσο στο εσωτερικό όσο και στο εξωτερικό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8852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0AB3AD-1C80-1640-EF09-71EBA368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21</a:t>
            </a:r>
            <a:br>
              <a:rPr lang="el-GR" sz="3200" b="1" dirty="0"/>
            </a:br>
            <a:r>
              <a:rPr lang="el-GR" sz="3200" b="1" dirty="0"/>
              <a:t>επεξηγήσεις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BE2BC2-C40F-B85E-F28D-5221BB562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ποσιθεραπεία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,*1: ΠΟΣΙΘΕΡΑΠΕΙΑ - Λουτράκι</a:t>
            </a:r>
          </a:p>
          <a:p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Loutraki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 Thermal Spa</a:t>
            </a:r>
          </a:p>
          <a:p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https://www.loutrakispa.gr › page › 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positherapeia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  <a:p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ποσιθεραπεία, από www.loutrakispa.gr</a:t>
            </a:r>
          </a:p>
          <a:p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Ενδείκνυται σε παθήσεις των ουροδόχων οδών, σε παθήσεις του ήπατος, των χοληφόρων οδών, σε παθήσεις του πεπτικού συστήματος, καθώς και στη νεφρολιθίαση, ...</a:t>
            </a:r>
          </a:p>
          <a:p>
            <a:endParaRPr lang="el-GR" sz="1800" b="1" dirty="0">
              <a:solidFill>
                <a:schemeClr val="tx2"/>
              </a:solidFill>
              <a:highlight>
                <a:srgbClr val="FFFF00"/>
              </a:highlight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213D792-8DBB-5EDA-A130-253C7074F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369" y="4085862"/>
            <a:ext cx="6667500" cy="28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8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715CFF-A4C4-7A3E-7C86-504C4DE48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22</a:t>
            </a:r>
            <a:br>
              <a:rPr lang="el-GR" sz="3200" b="1" dirty="0"/>
            </a:br>
            <a:r>
              <a:rPr lang="el-GR" sz="3200" b="1" dirty="0" err="1"/>
              <a:t>βιβλιογραφια</a:t>
            </a:r>
            <a:r>
              <a:rPr lang="el-GR" sz="3200" b="1" dirty="0"/>
              <a:t>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1899DF-DBF3-D9F0-ABA7-D9D985E85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Κωνσταντίνος Κουσκούκης</a:t>
            </a:r>
          </a:p>
          <a:p>
            <a:r>
              <a:rPr lang="el-GR" dirty="0"/>
              <a:t>Πρόεδρος Επιτροπής Προστασίας Ιαματικών Φυσικών Πόρων</a:t>
            </a:r>
          </a:p>
          <a:p>
            <a:r>
              <a:rPr lang="el-GR" dirty="0"/>
              <a:t>Καθηγητής Δερματολογίας-Αντιπρύτανης Δημοκριτείου Πανεπιστημίου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744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8345CE-99FC-3399-B3A9-5869D34FE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περι τίνος πρόκειται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065CC9-33D6-9496-4E03-FF33D62A8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Πρόκειται για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δυναμικά αναπτυσσόμενο οικονομικό κλάδο παγκοσμίως. </a:t>
            </a:r>
          </a:p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Κύριο αναπτυξιακό βραχίονα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 τουρισμού υγείας αποτελούν: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1430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Ο παραδοσιακός Ιαματικός Τουρισμός ή Θερμαλισμός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1430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Ο Τουρισμός ευεξίας-ομορφιάς-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SPA</a:t>
            </a: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1430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 Ο Ιατρικός Τουρισμός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170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5DA321-49D1-EC1A-98E1-B9ABC7440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2800" b="1" dirty="0">
                <a:solidFill>
                  <a:prstClr val="black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Ε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ιδική μορφή τουρισμού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976378-4A33-CD03-853F-5D8A3D710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Θερμαλιστικός–Ιαματικός Τουρισμός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αποτελεί ειδική μορφή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τουρισμού ,η οποία περιλαμβάνει όλες τις δραστηριότητες και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σχέσεις προσωρινής διακίνησης και διαμονής ανθρώπων οι οποίοι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έχουν  στόχο την πρόληψη ,την διατήρηση και την αποκατάσταση της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σωματικής και ψυχικής υγείας καθώς και της ευεξίας τους, με τη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χρήση φυσικών ιαματικών πόρων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9652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E6813D-C7B7-C5AB-7743-D166371A7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τι περιλαμβάνει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9C40F2-1F2B-926F-CC62-FA93C7599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Περιλαμβάνει πέραν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των δραστηριοτήτων του Ιαματικού Τουρισμού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και τις δραστηριότητες αναψυχής και αναζωογόνησης που μπορούν να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έχουν και μη ασθενείς τουρίστες που επισκέπτονται τις ιαματικές πηγές</a:t>
            </a:r>
          </a:p>
          <a:p>
            <a:pPr algn="just">
              <a:buNone/>
            </a:pP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Σημαντικός ο ρόλος των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ιαματικών νερών επίσης  και στην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κοσμετολογία και για την παρασκευή καλλυντικών και προϊόντων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spa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660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5BC4C1-BE1B-3917-1D8F-DA6CA4E45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 err="1"/>
              <a:t>ποιούς</a:t>
            </a:r>
            <a:r>
              <a:rPr lang="el-GR" sz="3200" b="1" dirty="0"/>
              <a:t> αφορά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D2040A-0D98-B4B5-ED53-5DFC48202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θερμαλισμός αποτελεί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ένα ευρύ πεδίο προληπτικών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θεραπευτικών εφαρμογών με τη χρήση φυσικών ιαματικών πόρων σε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χώρους με ιδιαίτερα περιβαλλοντικά και πολιτιστικά χαρακτηριστικά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και σε εξειδικευμένες εγκαταστάσεις για την σωματική, ψυχική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πνευματική υγεία του ανθρώπου.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Δεν αφορά μόνο τα ηλικιωμένα άτομα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babyboomers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), αλλά πρέπει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να καθιερωθεί και ως  τάση συμπεριφοράς των νέων σε ό,τι αφορά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την πρόληψη(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new lifestyle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234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8A8658-1BD6-467F-3505-F3BD77AD4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600" b="1" dirty="0"/>
              <a:t>Το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κέντρο θερμαλιστικού – ιαματικού τουρισμού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4BDD4B-80D8-71A2-0A52-1E1C4AC92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Έδρα του θερμαλιστικού – ιαματικού τουρισμού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είναι ένα</a:t>
            </a: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εξειδικευμένο και ειδικά εξοπλισμένο κέντρο όπου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πρόληψη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</a:t>
            </a:r>
          </a:p>
          <a:p>
            <a:pPr marL="0" indent="0" algn="just">
              <a:buNone/>
            </a:pPr>
            <a:r>
              <a:rPr lang="el-GR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αποκατάσταση</a:t>
            </a:r>
            <a:r>
              <a:rPr lang="el-GR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της υγείας και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αναζωογόνηση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 χρήστη γίνεται με</a:t>
            </a: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την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λουτροθεραπεία,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την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ποσιθεραπεία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,*1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ατμόλουτρα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,την</a:t>
            </a:r>
          </a:p>
          <a:p>
            <a:pPr marL="0" indent="0"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εισπνοθεραπεία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,τις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ρινοπλύσεις</a:t>
            </a:r>
            <a:r>
              <a:rPr lang="el-G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τουςκατιονισμού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ς*2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hlinkClick r:id="rId2"/>
              </a:rPr>
              <a:t>http://www.helycon.gr</a:t>
            </a:r>
            <a:endParaRPr lang="el-GR" sz="2000" b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 algn="just">
              <a:buNone/>
            </a:pPr>
            <a:r>
              <a:rPr lang="en-US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/HELYCON/TECHNOLOGIA.html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),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την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πηλοθεραπεία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την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σπηλαιοθεραπεία</a:t>
            </a: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, την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αλατοθεραπεία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και άλλες μεθόδους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υπό ιατρική</a:t>
            </a:r>
          </a:p>
          <a:p>
            <a:pPr marL="0" indent="0" algn="just">
              <a:buNone/>
            </a:pPr>
            <a:r>
              <a:rPr lang="el-GR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παρακολούθηση</a:t>
            </a:r>
            <a:r>
              <a:rPr lang="el-GR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43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0DA242-A55F-20D0-677F-CF3EB3CB5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παροχές θαλασσοθεραπείας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2C531D-E3ED-6F04-B760-0BA11C381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Στα κέντρα θαλασσοθεραπείας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παρέχονται επίσης, εκτός από τις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υπηρεσίες ιαματικής θεραπείας, θεραπείες ευεξίας και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θαλασσοθεραπείας με τη χρήση  θερμαινόμενου θαλασσινού νερού,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άμμου, λάσπης, φυκιών και άλλων  θαλασσίων υλικών σε συνδυασμό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 το θαλάσσιο περιβάλλον.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1692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EAEF59-E232-E87D-300D-6ADAAB7BF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dirty="0"/>
            </a:br>
            <a:r>
              <a:rPr lang="el-GR" sz="3200" b="1" dirty="0"/>
              <a:t>Ο Τουρισμός Ομορφιάς-Ευεξίας-</a:t>
            </a:r>
            <a:r>
              <a:rPr lang="en-US" sz="3200" b="1" dirty="0"/>
              <a:t>Spa</a:t>
            </a:r>
            <a:br>
              <a:rPr lang="el-GR" sz="3200" b="1" dirty="0"/>
            </a:br>
            <a:r>
              <a:rPr lang="en-US" sz="3200" b="1" dirty="0"/>
              <a:t>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BBD89D-B528-5413-5BED-92E389DE6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342662"/>
            <a:ext cx="11412638" cy="5428527"/>
          </a:xfrm>
        </p:spPr>
        <p:txBody>
          <a:bodyPr>
            <a:normAutofit/>
          </a:bodyPr>
          <a:lstStyle/>
          <a:p>
            <a:r>
              <a:rPr lang="el-GR" sz="2400" b="1" dirty="0"/>
              <a:t>Ο Τουρισμός Ομορφιάς-Ευεξίας-Spa </a:t>
            </a:r>
            <a:r>
              <a:rPr lang="el-GR" sz="2400" dirty="0"/>
              <a:t>αποτελεί συνδυασμό διακοπών με υπηρεσίες</a:t>
            </a:r>
          </a:p>
          <a:p>
            <a:r>
              <a:rPr lang="el-GR" sz="2400" dirty="0"/>
              <a:t> πρόληψης, διατήρησης ή βελτίωση της υγείας μέσω προγραμμάτων ολικής</a:t>
            </a:r>
          </a:p>
          <a:p>
            <a:r>
              <a:rPr lang="el-GR" sz="2400" dirty="0"/>
              <a:t> αναζωογόνησης και χαλάρωσης σε 1.σωματικό , 2.πνευματικό και 3.συναισθηματικό</a:t>
            </a:r>
          </a:p>
          <a:p>
            <a:r>
              <a:rPr lang="el-GR" sz="2400" dirty="0"/>
              <a:t> επίπεδο. Περιλαμβάνει τομείς , όπως:</a:t>
            </a:r>
          </a:p>
          <a:p>
            <a:r>
              <a:rPr lang="el-GR" sz="2000" dirty="0"/>
              <a:t>1	</a:t>
            </a:r>
            <a:r>
              <a:rPr lang="el-GR" sz="2000" b="1" dirty="0"/>
              <a:t>Αισθητική δερματολογία</a:t>
            </a:r>
            <a:r>
              <a:rPr lang="el-GR" sz="2000" dirty="0"/>
              <a:t>( Botox, Laser   αποτρίχωση)</a:t>
            </a:r>
          </a:p>
          <a:p>
            <a:r>
              <a:rPr lang="el-GR" sz="2000" dirty="0"/>
              <a:t>2	</a:t>
            </a:r>
            <a:r>
              <a:rPr lang="el-GR" sz="2000" b="1" dirty="0"/>
              <a:t>Αντιγήρανση με </a:t>
            </a:r>
            <a:r>
              <a:rPr lang="el-GR" sz="2000" dirty="0"/>
              <a:t>αυτόλογους αυξητικούς  παράγοντες</a:t>
            </a:r>
          </a:p>
          <a:p>
            <a:r>
              <a:rPr lang="el-GR" sz="2000" dirty="0"/>
              <a:t>3	</a:t>
            </a:r>
            <a:r>
              <a:rPr lang="el-GR" sz="2000" b="1" dirty="0"/>
              <a:t>Αδυνάτισμα </a:t>
            </a:r>
            <a:r>
              <a:rPr lang="el-GR" sz="2000" dirty="0"/>
              <a:t>(Μεσοθεραπεία, Υπέρηχοι)</a:t>
            </a:r>
          </a:p>
          <a:p>
            <a:r>
              <a:rPr lang="el-GR" sz="2000" dirty="0"/>
              <a:t>4	</a:t>
            </a:r>
            <a:r>
              <a:rPr lang="el-GR" sz="2000" b="1" dirty="0"/>
              <a:t>Αποτοξίνωση</a:t>
            </a:r>
          </a:p>
          <a:p>
            <a:r>
              <a:rPr lang="el-GR" sz="2000" b="1" dirty="0"/>
              <a:t>5	Υγιεινή μεσογειακή διατροφή</a:t>
            </a:r>
          </a:p>
          <a:p>
            <a:r>
              <a:rPr lang="el-GR" sz="2000" b="1" dirty="0"/>
              <a:t>6	Βελτίωση φυσικής κατάστασης</a:t>
            </a:r>
          </a:p>
          <a:p>
            <a:r>
              <a:rPr lang="el-GR" sz="2000" b="1" dirty="0"/>
              <a:t>7	Φυσικοθεραπεία</a:t>
            </a:r>
          </a:p>
          <a:p>
            <a:r>
              <a:rPr lang="el-GR" sz="2000" b="1" dirty="0"/>
              <a:t>8	Φυτοθεραπεία, αρωματοθεραπεία </a:t>
            </a:r>
          </a:p>
        </p:txBody>
      </p:sp>
    </p:spTree>
    <p:extLst>
      <p:ext uri="{BB962C8B-B14F-4D97-AF65-F5344CB8AC3E}">
        <p14:creationId xmlns:p14="http://schemas.microsoft.com/office/powerpoint/2010/main" val="129635465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1437</Words>
  <Application>Microsoft Office PowerPoint</Application>
  <PresentationFormat>Ευρεία οθόνη</PresentationFormat>
  <Paragraphs>166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Θέμα του Office</vt:lpstr>
      <vt:lpstr>Αναπτυξιακό Μοντέλο Τουρισμού Υγείας Το μέλλον των ιαματικών πηγών στην Ελλάδα Διάλεξη 31-3-25 </vt:lpstr>
      <vt:lpstr>2 Εισαγωγή </vt:lpstr>
      <vt:lpstr>3 περι τίνος πρόκειται </vt:lpstr>
      <vt:lpstr>4 Ειδική μορφή τουρισμού </vt:lpstr>
      <vt:lpstr>5 τι περιλαμβάνει</vt:lpstr>
      <vt:lpstr>6 ποιούς αφορά </vt:lpstr>
      <vt:lpstr>7 Το κέντρο θερμαλιστικού – ιαματικού τουρισμού </vt:lpstr>
      <vt:lpstr>8 παροχές θαλασσοθεραπείας</vt:lpstr>
      <vt:lpstr>9 Ο Τουρισμός Ομορφιάς-Ευεξίας-Spa  </vt:lpstr>
      <vt:lpstr>10 Ο Ιατρικός Τουρισμός εισαγωγή </vt:lpstr>
      <vt:lpstr>11 Ιατρικός Τουρισμός Επιλογής</vt:lpstr>
      <vt:lpstr>12 Οι πιο διαδεδομένες υπηρεσίες ιατρικού τουρισμού</vt:lpstr>
      <vt:lpstr>13 Θεραπεία χρόνιων παθήσεων και  ιατρική φροντίδα ΑΜΕΑ</vt:lpstr>
      <vt:lpstr>14 παράγοντες ώθησης της ανάπτυξη του ιατρικού τουρισμού </vt:lpstr>
      <vt:lpstr>15 Η πλευρά της ζήτησης </vt:lpstr>
      <vt:lpstr>16 Η χρήση των ιαματικών πηγών Στην Ελλάδα </vt:lpstr>
      <vt:lpstr>17 χώροι wellness</vt:lpstr>
      <vt:lpstr>18 Η ζήτηση στην Ελλάδα </vt:lpstr>
      <vt:lpstr>19 ηλικία και φύλο των λουόμενων</vt:lpstr>
      <vt:lpstr>20   Πορεία του ιαματικού τουρισμού στην Ελλάδα</vt:lpstr>
      <vt:lpstr>21 επεξηγήσεις </vt:lpstr>
      <vt:lpstr>22 βιβλιογραφια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11</cp:revision>
  <dcterms:created xsi:type="dcterms:W3CDTF">2025-03-26T15:03:23Z</dcterms:created>
  <dcterms:modified xsi:type="dcterms:W3CDTF">2025-03-31T12:06:28Z</dcterms:modified>
</cp:coreProperties>
</file>