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1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D1CCA0-F339-FA69-C23A-67509922D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3A68B3F-1AA3-065F-2C72-539491254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909B361-D611-D48F-2AF8-9E0465A3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6C5E-5FFD-435B-AF9E-41DE2A78C299}" type="datetimeFigureOut">
              <a:rPr lang="el-GR" smtClean="0"/>
              <a:t>8/3/2025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E25E5B2-BCF3-BCCE-4A1B-990C7538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9576F36-6C79-D9CA-B3D7-00DBF891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4983-28A8-442F-8148-383A0BB4D5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3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9DEA56-EE3E-117E-7BA8-C8C885D8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23E5A10-5CF4-1A74-2265-35B581F33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68C080-2367-C0EA-D987-E11D7122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6C5E-5FFD-435B-AF9E-41DE2A78C299}" type="datetimeFigureOut">
              <a:rPr lang="el-GR" smtClean="0"/>
              <a:t>8/3/2025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B5F87B-8E22-49E2-659C-C95124DA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CACD27-D713-929A-340C-82A9D008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4983-28A8-442F-8148-383A0BB4D5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13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1B5430A-15AA-F239-826A-4CC399BE1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D09B42D-1B5E-F746-3BF9-B38F1BC46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4340FC-7805-79B3-2EA1-C654E0D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6C5E-5FFD-435B-AF9E-41DE2A78C299}" type="datetimeFigureOut">
              <a:rPr lang="el-GR" smtClean="0"/>
              <a:t>8/3/2025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5901A5-4572-E9B6-0DCA-1C69E184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F7780F-1528-C730-9764-1CCAFA16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4983-28A8-442F-8148-383A0BB4D5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01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665143-3EF2-3F63-7C30-82969859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CABBF3-2DA3-06C6-7456-CAA9FE9C7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2B7EAA-194C-7889-5A60-7D1D9411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6C5E-5FFD-435B-AF9E-41DE2A78C299}" type="datetimeFigureOut">
              <a:rPr lang="el-GR" smtClean="0"/>
              <a:t>8/3/2025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1CE27ED-A78A-E329-BEDA-A1848226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246C87A-7179-9AD5-EF76-BA93DA7C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4983-28A8-442F-8148-383A0BB4D5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623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C17C8C-C089-1727-9F96-821F76C6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769C4B9-6FB8-5C54-27FF-4D55CB098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EEF08D-1C7B-DC9B-233D-A73A612E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6C5E-5FFD-435B-AF9E-41DE2A78C299}" type="datetimeFigureOut">
              <a:rPr lang="el-GR" smtClean="0"/>
              <a:t>8/3/2025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6E67CC5-28E2-3C57-1169-6EDE67E0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B39B3A-00F2-0D84-0F28-296AAE2C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4983-28A8-442F-8148-383A0BB4D5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162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3DCB36-429C-291D-6CCB-CBB3DF50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E34ACD-EB0B-DFB3-0E13-76BF5BD10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14B8B06-0D7F-1D73-36FC-4951DE0CA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261EEA1-DC01-202D-1DA0-7D910296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6C5E-5FFD-435B-AF9E-41DE2A78C299}" type="datetimeFigureOut">
              <a:rPr lang="el-GR" smtClean="0"/>
              <a:t>8/3/2025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4CBE41C-EF86-AE6D-2411-B8CF5EBB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696960-1F9A-72B4-7382-659F3458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4983-28A8-442F-8148-383A0BB4D5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14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487189-E510-DF19-DC6F-88E3F767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3643428-AAEA-A86D-9A53-956A815D5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1525C2B-5864-90F2-2EEA-CFD08E1FD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0A8EA05-AF8D-A403-9CC8-1071CF6F8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0BF5818-2C8E-8C03-E8FB-875646C68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9FD2E27-84ED-D0DF-2C5C-A35D9E37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6C5E-5FFD-435B-AF9E-41DE2A78C299}" type="datetimeFigureOut">
              <a:rPr lang="el-GR" smtClean="0"/>
              <a:t>8/3/2025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213F682-DBCE-95B0-2A89-987D335A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2810518-8FBE-E62D-D2A0-BC105214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4983-28A8-442F-8148-383A0BB4D5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37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9ACFB9-48C6-25B1-007C-8ADBF3A1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849D33A-1649-CD96-E323-07D30F73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6C5E-5FFD-435B-AF9E-41DE2A78C299}" type="datetimeFigureOut">
              <a:rPr lang="el-GR" smtClean="0"/>
              <a:t>8/3/2025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B9BFCC2-93F5-E82A-779F-C95CAB26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49F6F3D-CA78-5A21-C74B-9FD2CA59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4983-28A8-442F-8148-383A0BB4D5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919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E7D2447-21B6-85C8-4EE1-923F2CDE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6C5E-5FFD-435B-AF9E-41DE2A78C299}" type="datetimeFigureOut">
              <a:rPr lang="el-GR" smtClean="0"/>
              <a:t>8/3/2025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17ABC2C-8C36-9D11-0E7F-AAB77A63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F089DDA-D1BE-51C9-7B93-EF831A03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4983-28A8-442F-8148-383A0BB4D5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85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2E80D5-9665-4EDB-F7CE-8C86D227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050B17-E8AA-4502-98D8-F580F011C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10F30B0-ADE8-8944-4360-9E9824C28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F23ED00-5C01-2AE0-C994-3D0D2C57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6C5E-5FFD-435B-AF9E-41DE2A78C299}" type="datetimeFigureOut">
              <a:rPr lang="el-GR" smtClean="0"/>
              <a:t>8/3/2025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7D6510-7CB0-DC4A-89A6-AD543C5E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40B2303-C6F4-7C81-1725-99268878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4983-28A8-442F-8148-383A0BB4D5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37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749742-4B92-0475-45EB-87AA5659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FD3AE85-7906-D7E0-CEF6-B2239F30C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6CA024D-1048-FCF4-201A-F03A103F3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608FD11-E556-ECBD-7993-EB500257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6C5E-5FFD-435B-AF9E-41DE2A78C299}" type="datetimeFigureOut">
              <a:rPr lang="el-GR" smtClean="0"/>
              <a:t>8/3/2025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438BF7E-E686-D56F-7051-2CB4AAE1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C714842-9946-9C24-968C-0647F323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4983-28A8-442F-8148-383A0BB4D5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965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6E79CD0-15D4-5444-96B0-B1D2784B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65B686-30F1-2C10-4610-60773AB43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28F57E-3A0D-E0B2-E576-D11207237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B66C5E-5FFD-435B-AF9E-41DE2A78C299}" type="datetimeFigureOut">
              <a:rPr lang="el-GR" smtClean="0"/>
              <a:t>8/3/2025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F3B41E-FBBF-2EEB-03F9-B926A5ED4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2211822-0D3F-85F3-8BB2-1B39EF184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34983-28A8-442F-8148-383A0BB4D5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458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A64A12-A7B5-54EA-A0EC-95F0F4FB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Βίκινγκς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CA674D-13B6-BC50-A0E0-5044D7227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Νορβηγοί, Σουηδοί, Δανοί</a:t>
            </a:r>
          </a:p>
          <a:p>
            <a:r>
              <a:rPr lang="en-US" dirty="0"/>
              <a:t>Vik</a:t>
            </a:r>
            <a:r>
              <a:rPr lang="el-GR" dirty="0"/>
              <a:t>: θαλάσσιος κόλπος</a:t>
            </a:r>
          </a:p>
          <a:p>
            <a:r>
              <a:rPr lang="en-US" dirty="0" err="1"/>
              <a:t>Danewirk</a:t>
            </a:r>
            <a:r>
              <a:rPr lang="el-GR" dirty="0"/>
              <a:t>: όριο που τους χωρίζει από το φραγκικό κόσμο, με τον οποίο είναι συχνά σε επαφή</a:t>
            </a:r>
          </a:p>
          <a:p>
            <a:r>
              <a:rPr lang="el-GR" dirty="0" err="1"/>
              <a:t>Αγγλοσάξωνες</a:t>
            </a:r>
            <a:r>
              <a:rPr lang="el-GR" dirty="0"/>
              <a:t>, Φράγκοι: </a:t>
            </a:r>
            <a:r>
              <a:rPr lang="en-US" dirty="0"/>
              <a:t>Dani, </a:t>
            </a:r>
            <a:r>
              <a:rPr lang="en-US" dirty="0" err="1"/>
              <a:t>Northmani</a:t>
            </a:r>
            <a:r>
              <a:rPr lang="en-US" dirty="0"/>
              <a:t> </a:t>
            </a:r>
            <a:r>
              <a:rPr lang="el-GR" dirty="0"/>
              <a:t>(άνθρωποι του Βορρά)</a:t>
            </a:r>
          </a:p>
          <a:p>
            <a:r>
              <a:rPr lang="el-GR" dirty="0"/>
              <a:t>Βυζαντινοί, Σλάβοι: Ρως και </a:t>
            </a:r>
            <a:r>
              <a:rPr lang="el-GR" dirty="0" err="1"/>
              <a:t>Βάραγγοι</a:t>
            </a:r>
            <a:r>
              <a:rPr lang="el-GR" dirty="0"/>
              <a:t> (οι βυζαντινοί τους χρησιμοποιούν και ως μισθοφόρους ή στην ανακτορική φρουρά)</a:t>
            </a:r>
            <a:endParaRPr lang="en-US" dirty="0"/>
          </a:p>
          <a:p>
            <a:r>
              <a:rPr lang="el-GR" dirty="0"/>
              <a:t>Γραφή: ρουνική</a:t>
            </a:r>
          </a:p>
          <a:p>
            <a:r>
              <a:rPr lang="el-GR" dirty="0"/>
              <a:t>Θρησκεία: παγανιστές</a:t>
            </a:r>
          </a:p>
        </p:txBody>
      </p:sp>
    </p:spTree>
    <p:extLst>
      <p:ext uri="{BB962C8B-B14F-4D97-AF65-F5344CB8AC3E}">
        <p14:creationId xmlns:p14="http://schemas.microsoft.com/office/powerpoint/2010/main" val="384224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B7EDD2-8DA6-2623-D0A4-DA5F4F12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</a:t>
            </a:r>
            <a:r>
              <a:rPr lang="el-GR" b="1" u="sng" dirty="0" err="1"/>
              <a:t>Βίνλαντ</a:t>
            </a:r>
            <a:endParaRPr lang="el-GR" b="1" u="sng" dirty="0"/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E4B236A2-B1E3-5EAD-42F3-908D6BB12D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65" y="2223516"/>
            <a:ext cx="5841270" cy="355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3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5" name="Freeform: Shape 1025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02A6434-47D2-E9A5-57FD-1A0395A9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Χάρτης Καναδά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D35AA3B-2D9B-0212-8C73-E8E8CDA1BD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510" y="467208"/>
            <a:ext cx="5923584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9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0FE7892-8718-904B-CE7E-56C7AA5A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</a:t>
            </a:r>
            <a:r>
              <a:rPr lang="el-GR" b="1" u="sng" dirty="0" err="1"/>
              <a:t>Λέϊφ</a:t>
            </a:r>
            <a:r>
              <a:rPr lang="el-GR" b="1" u="sng" dirty="0"/>
              <a:t> ανακαλύπτει τις ακτές της Αμερικής – αναπαράσταση οικισμού Βίκινγκς</a:t>
            </a:r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FF5264A5-366A-7BD4-4B1B-FEED380540E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4575"/>
            <a:ext cx="5181600" cy="33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undefined">
            <a:extLst>
              <a:ext uri="{FF2B5EF4-FFF2-40B4-BE49-F238E27FC236}">
                <a16:creationId xmlns:a16="http://schemas.microsoft.com/office/drawing/2014/main" id="{19B0F839-4275-31A5-4B8A-11A8D6FBDC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71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E1549352-C4D1-E79A-0DFC-D2EAF9F8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Σουηδοί – η επέκταση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E7E24CE-7BCB-04D8-EFC6-FE7EAA633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Κινούνται ανατολικά</a:t>
            </a:r>
          </a:p>
          <a:p>
            <a:r>
              <a:rPr lang="el-GR" dirty="0"/>
              <a:t>Έρχονται σε επαφή με τους Σλάβους της Ρωσίας και της Ουκρανίας, με το Βυζάντιο και το Χαλιφάτο της Βαγδάτης</a:t>
            </a:r>
          </a:p>
          <a:p>
            <a:r>
              <a:rPr lang="el-GR" dirty="0"/>
              <a:t>Έμποροι και πολεμιστές (μισθοφόροι)</a:t>
            </a:r>
          </a:p>
          <a:p>
            <a:r>
              <a:rPr lang="el-GR" dirty="0"/>
              <a:t>9</a:t>
            </a:r>
            <a:r>
              <a:rPr lang="el-GR" baseline="30000" dirty="0"/>
              <a:t>ος</a:t>
            </a:r>
            <a:r>
              <a:rPr lang="el-GR" dirty="0"/>
              <a:t> αι. και μετά: διασχίζουν το Δνείπερο, το Ντον και το Βόλγα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5504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9" name="Freeform: Shape 112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289A0B7-04E4-BF13-91F2-4A5A94AA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Οι</a:t>
            </a:r>
            <a: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δρόμοι</a:t>
            </a:r>
            <a: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των</a:t>
            </a:r>
            <a: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Σουηδών</a:t>
            </a:r>
            <a:endParaRPr lang="en-US" sz="4000" b="1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Χάρτης Ευρώπης γεωφυσικός - Εκτυπώσεις Τυπογραφείο">
            <a:extLst>
              <a:ext uri="{FF2B5EF4-FFF2-40B4-BE49-F238E27FC236}">
                <a16:creationId xmlns:a16="http://schemas.microsoft.com/office/drawing/2014/main" id="{F4132FB0-6E8D-4D8A-0DB9-33E5C2AA47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881924"/>
            <a:ext cx="7225748" cy="509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49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03" name="Freeform: Shape 1230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E9F9401-BA87-1710-FA65-25A0538D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 Δνείπερος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311048B-FCC9-ED62-C410-4D39B0B33E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6623" y="467208"/>
            <a:ext cx="5077357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7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DA30952-595E-43E2-73DC-55A7EEA8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u="sng">
                <a:solidFill>
                  <a:schemeClr val="bg1"/>
                </a:solidFill>
              </a:rPr>
              <a:t>Ο Ντον</a:t>
            </a:r>
          </a:p>
        </p:txBody>
      </p:sp>
      <p:pic>
        <p:nvPicPr>
          <p:cNvPr id="13314" name="Picture 2" descr="ντόν ποταμός">
            <a:extLst>
              <a:ext uri="{FF2B5EF4-FFF2-40B4-BE49-F238E27FC236}">
                <a16:creationId xmlns:a16="http://schemas.microsoft.com/office/drawing/2014/main" id="{241CC05E-BEAF-F8A6-6E05-E5A1E4AFD9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r="9200"/>
          <a:stretch/>
        </p:blipFill>
        <p:spPr bwMode="auto"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Freeform: Shape 13320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23" name="Freeform: Shape 13322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2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15225FB-5693-EF81-EBDD-C98C20B0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u="sng">
                <a:solidFill>
                  <a:schemeClr val="bg1"/>
                </a:solidFill>
              </a:rPr>
              <a:t>Ο Βόλγας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128DDEF-FF25-C86D-A5A4-75ADC99D2E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r="1538" b="-2"/>
          <a:stretch/>
        </p:blipFill>
        <p:spPr bwMode="auto"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Freeform: Shape 14344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47" name="Freeform: Shape 14346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4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C74929-888E-C527-F245-BD1A5C2D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Δανοί – η επέκταση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3A8D7F-ECEF-5D55-9200-20A84D388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Κινούνται νοτιοδυτικά</a:t>
            </a:r>
          </a:p>
          <a:p>
            <a:r>
              <a:rPr lang="el-GR" sz="2400" dirty="0"/>
              <a:t>793: λεηλατούν τις βρετανικές ακτές</a:t>
            </a:r>
          </a:p>
          <a:p>
            <a:r>
              <a:rPr lang="el-GR" sz="2400" dirty="0"/>
              <a:t>840: μετά την εξασθένιση του φραγκικού κράτους, φτάνουν μέχρι την Ιβηρική χερσόνησο</a:t>
            </a:r>
          </a:p>
          <a:p>
            <a:r>
              <a:rPr lang="el-GR" sz="2400" dirty="0"/>
              <a:t>Λεηλασίες, τρομοκράτηση των ντόπιων πληθυσμών</a:t>
            </a:r>
          </a:p>
          <a:p>
            <a:r>
              <a:rPr lang="el-GR" sz="2400" dirty="0"/>
              <a:t>Οι αρχές δεν προλαβαίνουν να αντιδράσουν </a:t>
            </a:r>
          </a:p>
          <a:p>
            <a:r>
              <a:rPr lang="el-GR" sz="2400" dirty="0"/>
              <a:t>Λεηλατούν λιμάνια της Βόρειας Θάλασσας (Αμβούργο, 845)</a:t>
            </a:r>
          </a:p>
          <a:p>
            <a:r>
              <a:rPr lang="el-GR" sz="2400" dirty="0"/>
              <a:t>Παραποτάμιες πόλεις: Σεβίλλη (844), Παρίσι (845, 885) και μοναστήρια</a:t>
            </a:r>
          </a:p>
          <a:p>
            <a:r>
              <a:rPr lang="el-GR" sz="2400" dirty="0"/>
              <a:t>Μετά το 850 εγκαθίστανται στις όχθες των ποταμών/ για να φύγουν, ζητούν ένα είδος φόρου (</a:t>
            </a:r>
            <a:r>
              <a:rPr lang="en-US" sz="2400" dirty="0"/>
              <a:t>danegeld)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43307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04751F-94CD-EC08-B98C-9B42F97C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Δανοί και Άγγλοι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4A6251-6966-7C19-9256-85CDB6BE0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866: κατακτούν τη </a:t>
            </a:r>
            <a:r>
              <a:rPr lang="el-GR" dirty="0" err="1"/>
              <a:t>Νορθουμβρία</a:t>
            </a:r>
            <a:r>
              <a:rPr lang="el-GR" dirty="0"/>
              <a:t> και τη </a:t>
            </a:r>
            <a:r>
              <a:rPr lang="el-GR" dirty="0" err="1"/>
              <a:t>Μερκία</a:t>
            </a:r>
            <a:r>
              <a:rPr lang="el-GR" dirty="0"/>
              <a:t> και τις αποικίζουν συστηματικά</a:t>
            </a:r>
          </a:p>
          <a:p>
            <a:r>
              <a:rPr lang="el-GR" dirty="0"/>
              <a:t>Αλφρέδος ο Μέγας (</a:t>
            </a:r>
            <a:r>
              <a:rPr lang="el-GR" dirty="0" err="1"/>
              <a:t>άγγλος</a:t>
            </a:r>
            <a:r>
              <a:rPr lang="el-GR" dirty="0"/>
              <a:t> βασιλιάς του </a:t>
            </a:r>
            <a:r>
              <a:rPr lang="el-GR" dirty="0" err="1"/>
              <a:t>Γουέσεξ</a:t>
            </a:r>
            <a:r>
              <a:rPr lang="el-GR" dirty="0"/>
              <a:t>, 871 – 899): τους περιορίζει στο 1/3 του νησιού (</a:t>
            </a:r>
            <a:r>
              <a:rPr lang="en-US" dirty="0"/>
              <a:t>Danelaw</a:t>
            </a:r>
            <a:r>
              <a:rPr lang="el-GR" dirty="0"/>
              <a:t>: χώρα του δανέζικου νόμου)</a:t>
            </a:r>
          </a:p>
          <a:p>
            <a:r>
              <a:rPr lang="el-GR" dirty="0"/>
              <a:t>Αρχές 11</a:t>
            </a:r>
            <a:r>
              <a:rPr lang="el-GR" baseline="30000" dirty="0"/>
              <a:t>ου</a:t>
            </a:r>
            <a:r>
              <a:rPr lang="el-GR" dirty="0"/>
              <a:t> αι.: η Αγγλία ενσωματώνεται στο βασίλειο του Κνουτ του Μέγα (1016 – 1035)</a:t>
            </a:r>
          </a:p>
          <a:p>
            <a:r>
              <a:rPr lang="el-GR" dirty="0"/>
              <a:t>Οι Δανοί γίνονται κυρίαρχοι της Βόρειας Θάλασσας</a:t>
            </a:r>
          </a:p>
          <a:p>
            <a:r>
              <a:rPr lang="el-GR" dirty="0"/>
              <a:t>Το βασίλειο δεν διαρκεί πολύ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0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EB2064-1201-6D65-1B70-0060795C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ναυτική τους δύναμη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4CBEB60D-CDE0-0F37-97FD-FC99992BA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Πλοία: </a:t>
            </a:r>
            <a:r>
              <a:rPr lang="el-GR" dirty="0" err="1"/>
              <a:t>κνόερ</a:t>
            </a:r>
            <a:r>
              <a:rPr lang="el-GR" dirty="0"/>
              <a:t> και </a:t>
            </a:r>
            <a:r>
              <a:rPr lang="el-GR" dirty="0" err="1"/>
              <a:t>ντρακκάρ</a:t>
            </a:r>
            <a:r>
              <a:rPr lang="el-GR" dirty="0"/>
              <a:t> (είχαν ως ακρόπρωρο ένα δράκο)</a:t>
            </a:r>
          </a:p>
          <a:p>
            <a:r>
              <a:rPr lang="el-GR" dirty="0"/>
              <a:t>Μήκος: 25 μέτρα</a:t>
            </a:r>
          </a:p>
          <a:p>
            <a:r>
              <a:rPr lang="el-GR" dirty="0"/>
              <a:t>Τετράγωνο ιστίο, 30 </a:t>
            </a:r>
            <a:r>
              <a:rPr lang="el-GR" dirty="0" err="1"/>
              <a:t>κωπήλάτες</a:t>
            </a:r>
            <a:endParaRPr lang="el-GR" dirty="0"/>
          </a:p>
          <a:p>
            <a:r>
              <a:rPr lang="el-GR" dirty="0"/>
              <a:t>Μικρό βύθισμα</a:t>
            </a:r>
          </a:p>
          <a:p>
            <a:r>
              <a:rPr lang="el-GR" dirty="0"/>
              <a:t>Μπορούν να πλέουν στην ανοιχτή θάλασσα και στα ποτάμια</a:t>
            </a:r>
          </a:p>
          <a:p>
            <a:r>
              <a:rPr lang="el-GR" dirty="0"/>
              <a:t>Μεταφέρουν εμπόρους και πολεμιστές</a:t>
            </a:r>
          </a:p>
          <a:p>
            <a:r>
              <a:rPr lang="el-GR" dirty="0"/>
              <a:t>Χωρητικότητα: 100 άτομα</a:t>
            </a:r>
          </a:p>
        </p:txBody>
      </p:sp>
    </p:spTree>
    <p:extLst>
      <p:ext uri="{BB962C8B-B14F-4D97-AF65-F5344CB8AC3E}">
        <p14:creationId xmlns:p14="http://schemas.microsoft.com/office/powerpoint/2010/main" val="1720573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49B849-9A9E-8A1D-F7C3-14B34901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err="1"/>
              <a:t>Νορθουμβρία</a:t>
            </a:r>
            <a:r>
              <a:rPr lang="el-GR" b="1" u="sng" dirty="0"/>
              <a:t>, </a:t>
            </a:r>
            <a:r>
              <a:rPr lang="el-GR" b="1" u="sng" dirty="0" err="1"/>
              <a:t>Μερκία</a:t>
            </a:r>
            <a:r>
              <a:rPr lang="el-GR" b="1" u="sng" dirty="0"/>
              <a:t>, </a:t>
            </a:r>
            <a:r>
              <a:rPr lang="el-GR" b="1" u="sng" dirty="0" err="1"/>
              <a:t>Γουέσσεξ</a:t>
            </a:r>
            <a:endParaRPr lang="el-GR" b="1" u="sng" dirty="0"/>
          </a:p>
        </p:txBody>
      </p:sp>
      <p:pic>
        <p:nvPicPr>
          <p:cNvPr id="17410" name="Picture 2" descr="Wessex Roots">
            <a:extLst>
              <a:ext uri="{FF2B5EF4-FFF2-40B4-BE49-F238E27FC236}">
                <a16:creationId xmlns:a16="http://schemas.microsoft.com/office/drawing/2014/main" id="{174942CC-B7B9-BAED-E9D5-08A6E0994A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23" y="1825625"/>
            <a:ext cx="40761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30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D65C29-83F6-1D23-0171-27D759A9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Βίκινγκς και Φράγκοι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8EEED5-F4CB-93CB-A164-28A6E39CD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901: ο βασιλιάς του δυτικού τμήματος της αυτοκρατορίας (Κάρολος Γ` ο Απλός) διαπραγματεύεται με το </a:t>
            </a:r>
            <a:r>
              <a:rPr lang="el-GR" dirty="0" err="1"/>
              <a:t>Νορμανδό</a:t>
            </a:r>
            <a:r>
              <a:rPr lang="el-GR" dirty="0"/>
              <a:t> αρχηγό Ρόλο</a:t>
            </a:r>
          </a:p>
          <a:p>
            <a:r>
              <a:rPr lang="el-GR" dirty="0"/>
              <a:t>Συνθήκη του Σεν </a:t>
            </a:r>
            <a:r>
              <a:rPr lang="el-GR" dirty="0" err="1"/>
              <a:t>Κλερ</a:t>
            </a:r>
            <a:r>
              <a:rPr lang="el-GR" dirty="0"/>
              <a:t> </a:t>
            </a:r>
            <a:r>
              <a:rPr lang="el-GR" dirty="0" err="1"/>
              <a:t>συρ</a:t>
            </a:r>
            <a:r>
              <a:rPr lang="el-GR" dirty="0"/>
              <a:t> </a:t>
            </a:r>
            <a:r>
              <a:rPr lang="el-GR" dirty="0" err="1"/>
              <a:t>Επτ</a:t>
            </a:r>
            <a:r>
              <a:rPr lang="el-GR" dirty="0"/>
              <a:t>: παραχωρείται στο Ρόλο μια περιοχή της Β. Γαλλίας (Δουκάτο της Νορμανδίας)</a:t>
            </a:r>
          </a:p>
          <a:p>
            <a:r>
              <a:rPr lang="el-GR" dirty="0"/>
              <a:t>Ο Ρόλο βαπτίζεται, δηλώνει πίστη στο Φράγκο ηγεμόνα και γίνεται δούκας</a:t>
            </a:r>
          </a:p>
          <a:p>
            <a:r>
              <a:rPr lang="el-GR" dirty="0"/>
              <a:t>Βαθμιαίος εκχριστιανισμός και μόνιμη εγκατάσταση των Νορμανδών στην περιοχή (10ς – 11</a:t>
            </a:r>
            <a:r>
              <a:rPr lang="el-GR" baseline="30000" dirty="0"/>
              <a:t>ος</a:t>
            </a:r>
            <a:r>
              <a:rPr lang="el-GR" dirty="0"/>
              <a:t> αι.)</a:t>
            </a:r>
          </a:p>
        </p:txBody>
      </p:sp>
    </p:spTree>
    <p:extLst>
      <p:ext uri="{BB962C8B-B14F-4D97-AF65-F5344CB8AC3E}">
        <p14:creationId xmlns:p14="http://schemas.microsoft.com/office/powerpoint/2010/main" val="2060220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638EE1-2413-74D8-6979-C19C1FF2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επέκταση του δουκάτου της Νορμανδίας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6A7CAB-FA96-3F4C-FA35-B05CDC54C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Μετά το 1050: στην Αγγλία και στην Ιταλία ιδρύονται 2 ισχυρά νορμανδικά βασίλεια</a:t>
            </a:r>
          </a:p>
          <a:p>
            <a:r>
              <a:rPr lang="el-GR" sz="2400" dirty="0"/>
              <a:t>Δουκάτο της Νορμανδίας: υποδέχεται διαρκώς Δανούς και Νορβηγούς</a:t>
            </a:r>
          </a:p>
          <a:p>
            <a:r>
              <a:rPr lang="el-GR" sz="2400" dirty="0"/>
              <a:t>Οι τοπικοί ηγεμόνες της Γαλλίας ζητούν τη βοήθειά τους στους πολέμους τους</a:t>
            </a:r>
          </a:p>
          <a:p>
            <a:r>
              <a:rPr lang="el-GR" sz="2400" dirty="0"/>
              <a:t>Ο βασιλιάς της Γαλλίας απαιτεί από το δούκα της Νορμανδίας την εγκατάσταση μόνο βαφτισμένων Νορμανδών</a:t>
            </a:r>
          </a:p>
          <a:p>
            <a:r>
              <a:rPr lang="el-GR" sz="2400" dirty="0"/>
              <a:t>Οι κατακτητές της Νότιας Ιταλίας προέρχονται από το δουκάτο και το εμπλουτίζουν με περιουσίες προερχόμενες από την κατάκτηση</a:t>
            </a:r>
          </a:p>
          <a:p>
            <a:r>
              <a:rPr lang="el-GR" sz="2400" dirty="0"/>
              <a:t>Πολλές νορμανδικές εκκλησίες χτίζονται με ιταλικά χρήματα</a:t>
            </a:r>
          </a:p>
        </p:txBody>
      </p:sp>
    </p:spTree>
    <p:extLst>
      <p:ext uri="{BB962C8B-B14F-4D97-AF65-F5344CB8AC3E}">
        <p14:creationId xmlns:p14="http://schemas.microsoft.com/office/powerpoint/2010/main" val="898173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A26397-EAF1-90D9-2CC0-7E7B08F7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Αγγλία και οι Νορμανδοί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C8F412-2324-A94B-C645-AD7E5F89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9</a:t>
            </a:r>
            <a:r>
              <a:rPr lang="el-GR" baseline="30000" dirty="0"/>
              <a:t>ος</a:t>
            </a:r>
            <a:r>
              <a:rPr lang="el-GR" dirty="0"/>
              <a:t> αι: η Αγγλία, κατακτημένη από τους </a:t>
            </a:r>
            <a:r>
              <a:rPr lang="el-GR" dirty="0" err="1"/>
              <a:t>αγγλοσάξωνες</a:t>
            </a:r>
            <a:r>
              <a:rPr lang="el-GR" dirty="0"/>
              <a:t>, χωρίζεται σε 7 βασίλεια («</a:t>
            </a:r>
            <a:r>
              <a:rPr lang="el-GR" dirty="0" err="1"/>
              <a:t>Επταρχία</a:t>
            </a:r>
            <a:r>
              <a:rPr lang="el-GR" dirty="0"/>
              <a:t>»)/ Το βασίλειο του </a:t>
            </a:r>
            <a:r>
              <a:rPr lang="el-GR" dirty="0" err="1"/>
              <a:t>Γουέσεξ</a:t>
            </a:r>
            <a:r>
              <a:rPr lang="el-GR" dirty="0"/>
              <a:t> επιβάλλεται στα υπόλοιπα (Αλφρέδος ο Μέγας - +901)</a:t>
            </a:r>
          </a:p>
          <a:p>
            <a:r>
              <a:rPr lang="el-GR" dirty="0"/>
              <a:t>Εισβολές των Δανών: οι Άγγλοι δεν αντιστέκονται</a:t>
            </a:r>
          </a:p>
          <a:p>
            <a:r>
              <a:rPr lang="en-US" dirty="0" err="1"/>
              <a:t>Danengeld</a:t>
            </a:r>
            <a:r>
              <a:rPr lang="el-GR" dirty="0"/>
              <a:t>: «φόρος των Δανών» (μόνιμη εισφορά)</a:t>
            </a:r>
          </a:p>
          <a:p>
            <a:r>
              <a:rPr lang="el-GR" dirty="0"/>
              <a:t>Οι εισβολείς επιστρέφουν  κατά περιόδους</a:t>
            </a:r>
          </a:p>
          <a:p>
            <a:r>
              <a:rPr lang="el-GR" dirty="0"/>
              <a:t>Εξαναγκάζουν τον Αλφρέδο να τους παραχωρήσει τη Βόρεια Αγγλία</a:t>
            </a:r>
          </a:p>
        </p:txBody>
      </p:sp>
    </p:spTree>
    <p:extLst>
      <p:ext uri="{BB962C8B-B14F-4D97-AF65-F5344CB8AC3E}">
        <p14:creationId xmlns:p14="http://schemas.microsoft.com/office/powerpoint/2010/main" val="729107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01F888-549E-FE04-F3AB-3C931DB8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Αγγλία και οι Νορμανδοί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9301C5-45B9-D51D-60AF-A234C9B03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10ος αι.: πυκνώνουν οι σκανδιναβικές επιδρομές</a:t>
            </a:r>
          </a:p>
          <a:p>
            <a:r>
              <a:rPr lang="el-GR" dirty="0"/>
              <a:t>Ο βασιλιάς της Αγγλίας καταφεύγει στη Νορμανδία</a:t>
            </a:r>
          </a:p>
          <a:p>
            <a:r>
              <a:rPr lang="el-GR" dirty="0"/>
              <a:t>Ακμή του κράτους των Δανών: βασιλιάς Κνουτ (1017 – 1035)</a:t>
            </a:r>
          </a:p>
          <a:p>
            <a:r>
              <a:rPr lang="el-GR" dirty="0"/>
              <a:t>1042: με τη βοήθεια των Νορμανδών, επιστρέφει στον αγγλικό θρόνο ο νόμιμος διάδοχος, Εδουάρδος ο Εξομολογητής</a:t>
            </a:r>
          </a:p>
          <a:p>
            <a:r>
              <a:rPr lang="el-GR" dirty="0"/>
              <a:t>Οι Νορμανδοί ασκούν την πραγματική εξουσία</a:t>
            </a:r>
          </a:p>
          <a:p>
            <a:r>
              <a:rPr lang="el-GR" dirty="0" err="1"/>
              <a:t>Γκόντουϊν</a:t>
            </a:r>
            <a:r>
              <a:rPr lang="el-GR" dirty="0"/>
              <a:t>, δούκας του </a:t>
            </a:r>
            <a:r>
              <a:rPr lang="el-GR" dirty="0" err="1"/>
              <a:t>Γουέσεξ</a:t>
            </a:r>
            <a:r>
              <a:rPr lang="el-GR" dirty="0"/>
              <a:t>: ασκεί εξουσία ανάλογη με των </a:t>
            </a:r>
            <a:r>
              <a:rPr lang="el-GR" dirty="0" err="1"/>
              <a:t>μαγιορδόμων</a:t>
            </a:r>
            <a:endParaRPr lang="el-GR" dirty="0"/>
          </a:p>
          <a:p>
            <a:r>
              <a:rPr lang="el-GR" dirty="0"/>
              <a:t>Ο γιός του </a:t>
            </a:r>
            <a:r>
              <a:rPr lang="el-GR" dirty="0" err="1"/>
              <a:t>Γκόντουϊν</a:t>
            </a:r>
            <a:r>
              <a:rPr lang="el-GR" dirty="0"/>
              <a:t>, Χάρολντ, διαδέχεται στο θρόνο τον Εδουάρδο</a:t>
            </a:r>
          </a:p>
        </p:txBody>
      </p:sp>
    </p:spTree>
    <p:extLst>
      <p:ext uri="{BB962C8B-B14F-4D97-AF65-F5344CB8AC3E}">
        <p14:creationId xmlns:p14="http://schemas.microsoft.com/office/powerpoint/2010/main" val="3303123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842814-52DA-DBBE-6121-A6FD7043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κατάκτηση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F8C6CA-1254-609E-EC1E-641FAEF31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δούκας της Νορμανδίας Γουλιέλμος ο Νόθος διεκδικεί το θρόνο της Αγγλίας, ως συγγενής του Εδουάρδου</a:t>
            </a:r>
          </a:p>
          <a:p>
            <a:r>
              <a:rPr lang="el-GR" dirty="0"/>
              <a:t>Στις απαιτήσεις του συναινεί ο Πάπας</a:t>
            </a:r>
          </a:p>
          <a:p>
            <a:r>
              <a:rPr lang="el-GR" dirty="0"/>
              <a:t>Ο Γουλιέλμος συγκεντρώνει μεγάλο στρατό εθελοντών</a:t>
            </a:r>
          </a:p>
          <a:p>
            <a:r>
              <a:rPr lang="el-GR" dirty="0"/>
              <a:t>1066: μάχη του Χάστινγκς</a:t>
            </a:r>
          </a:p>
          <a:p>
            <a:r>
              <a:rPr lang="el-GR" dirty="0"/>
              <a:t>Ο Χάρολντ και τα αδέρφια του σκοτώνονται</a:t>
            </a:r>
          </a:p>
          <a:p>
            <a:r>
              <a:rPr lang="el-GR" dirty="0"/>
              <a:t>Καταστροφή του στρατού των </a:t>
            </a:r>
            <a:r>
              <a:rPr lang="el-GR" dirty="0" err="1"/>
              <a:t>Σαξώνων</a:t>
            </a:r>
            <a:endParaRPr lang="el-GR" dirty="0"/>
          </a:p>
          <a:p>
            <a:r>
              <a:rPr lang="el-GR" dirty="0"/>
              <a:t>Ο Γουλιέλμος ονομάζεται Κατακτητής και στέφεται βασιλιάς τα Χριστούγεννα του 1066</a:t>
            </a:r>
          </a:p>
        </p:txBody>
      </p:sp>
    </p:spTree>
    <p:extLst>
      <p:ext uri="{BB962C8B-B14F-4D97-AF65-F5344CB8AC3E}">
        <p14:creationId xmlns:p14="http://schemas.microsoft.com/office/powerpoint/2010/main" val="4116435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1843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37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0D00F29-108C-942A-1E37-B56B9225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 </a:t>
            </a:r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θάν</a:t>
            </a:r>
            <a:r>
              <a:rPr lang="en-US" sz="2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ατος του Χάρολντ</a:t>
            </a:r>
          </a:p>
        </p:txBody>
      </p:sp>
      <p:pic>
        <p:nvPicPr>
          <p:cNvPr id="18434" name="Picture 2" descr="undefined">
            <a:extLst>
              <a:ext uri="{FF2B5EF4-FFF2-40B4-BE49-F238E27FC236}">
                <a16:creationId xmlns:a16="http://schemas.microsoft.com/office/drawing/2014/main" id="{7D009B7B-CC18-8FB3-AD88-D0B5158172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7903" y="961812"/>
            <a:ext cx="6969592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26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1946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5" name="Rectangle 1946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03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EDC46CD-D386-1D3A-E0FE-5D5CFB1D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 χάρτης της κατάκτησης</a:t>
            </a:r>
          </a:p>
        </p:txBody>
      </p:sp>
      <p:pic>
        <p:nvPicPr>
          <p:cNvPr id="19458" name="Picture 2" descr="Νορμανδική κατάκτηση της Αγγλίας - Βικιπαίδεια">
            <a:extLst>
              <a:ext uri="{FF2B5EF4-FFF2-40B4-BE49-F238E27FC236}">
                <a16:creationId xmlns:a16="http://schemas.microsoft.com/office/drawing/2014/main" id="{2856EC27-D38B-5575-E860-D038727CB8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397" y="961812"/>
            <a:ext cx="5448605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89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5162A3-CF0D-8725-ABAE-D0E6A473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διοίκηση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56E16F-C2DA-802B-80A7-78A6168CB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1077: ο Γουλιέλμος καταπνίγει οριστικά την αντίσταση των </a:t>
            </a:r>
            <a:r>
              <a:rPr lang="el-GR" dirty="0" err="1"/>
              <a:t>Σαξώνων</a:t>
            </a:r>
            <a:r>
              <a:rPr lang="el-GR" dirty="0"/>
              <a:t> (δεν αντιμετωπίζει γενικευμένη εξέγερση)</a:t>
            </a:r>
          </a:p>
          <a:p>
            <a:r>
              <a:rPr lang="el-GR" dirty="0"/>
              <a:t>Δεν αφαιρεί τις περιουσίες όλων των κατακτημένων</a:t>
            </a:r>
          </a:p>
          <a:p>
            <a:r>
              <a:rPr lang="el-GR" dirty="0"/>
              <a:t>Παίρνει γη από </a:t>
            </a:r>
            <a:r>
              <a:rPr lang="el-GR" dirty="0" err="1"/>
              <a:t>σάξωνες</a:t>
            </a:r>
            <a:r>
              <a:rPr lang="el-GR" dirty="0"/>
              <a:t> ευγενείς και τη μοιράζει στους πολεμιστές του</a:t>
            </a:r>
          </a:p>
          <a:p>
            <a:r>
              <a:rPr lang="el-GR" dirty="0"/>
              <a:t>Κρατά τα δάση, τα κάστρα και ολόκληρες περιοχές</a:t>
            </a:r>
          </a:p>
          <a:p>
            <a:r>
              <a:rPr lang="el-GR" dirty="0"/>
              <a:t>Προσπαθεί να συμπεριφερθεί ως βασιλιάς της Αγγλίας και όχι ως κατακτητής</a:t>
            </a:r>
          </a:p>
        </p:txBody>
      </p:sp>
    </p:spTree>
    <p:extLst>
      <p:ext uri="{BB962C8B-B14F-4D97-AF65-F5344CB8AC3E}">
        <p14:creationId xmlns:p14="http://schemas.microsoft.com/office/powerpoint/2010/main" val="2748624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3C951E-2B77-69C6-4813-C38DF364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διοίκηση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CD9534-4D3F-ECEB-959D-79A0E58FA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/>
              <a:t>Anglaiserie</a:t>
            </a:r>
            <a:r>
              <a:rPr lang="el-GR" u="sng" dirty="0"/>
              <a:t>: </a:t>
            </a:r>
            <a:r>
              <a:rPr lang="el-GR" dirty="0"/>
              <a:t>νόμος που καθιστά υπεύθυνο ένα ολόκληρο χωριό για το θάνατο ενός </a:t>
            </a:r>
            <a:r>
              <a:rPr lang="el-GR" dirty="0" err="1"/>
              <a:t>νορμανδού</a:t>
            </a:r>
            <a:endParaRPr lang="el-GR" dirty="0"/>
          </a:p>
          <a:p>
            <a:r>
              <a:rPr lang="el-GR" dirty="0"/>
              <a:t>Σύνταξη κτηματολογίου: απογραφή όλων των περιουσιών (αγροτεμάχια και ζώα), για την καλύτερη κατανομή του έγγειου φόρου</a:t>
            </a:r>
          </a:p>
          <a:p>
            <a:r>
              <a:rPr lang="el-GR" dirty="0"/>
              <a:t>Καταχωρείται στο βιβλίο «Ημέρα της Κρίσεως» (</a:t>
            </a:r>
            <a:r>
              <a:rPr lang="en-US" dirty="0"/>
              <a:t>Doomsday Book)</a:t>
            </a:r>
          </a:p>
          <a:p>
            <a:r>
              <a:rPr lang="el-GR" dirty="0"/>
              <a:t>Ο Γουλιέλμος είναι ο μεγάλος ιδιοκτήτης της Αγγλίας</a:t>
            </a:r>
          </a:p>
          <a:p>
            <a:r>
              <a:rPr lang="el-GR" dirty="0"/>
              <a:t>Απαιτεί υπακοή σε Αγγλία και Νορμανδία</a:t>
            </a:r>
          </a:p>
        </p:txBody>
      </p:sp>
    </p:spTree>
    <p:extLst>
      <p:ext uri="{BB962C8B-B14F-4D97-AF65-F5344CB8AC3E}">
        <p14:creationId xmlns:p14="http://schemas.microsoft.com/office/powerpoint/2010/main" val="383063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632CA9-D2B0-EE28-C2A2-0CDEB111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Νορβηγοί – Η επέκταση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056955-7FF6-14C4-8EEC-91E5816EB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Επέκταση προς Βορρά και Δύση: Σκωτία, Ιρλανδία, νησιά </a:t>
            </a:r>
            <a:r>
              <a:rPr lang="el-GR" dirty="0" err="1"/>
              <a:t>Εβρίδες</a:t>
            </a:r>
            <a:r>
              <a:rPr lang="el-GR" dirty="0"/>
              <a:t>, </a:t>
            </a:r>
            <a:r>
              <a:rPr lang="el-GR" dirty="0" err="1"/>
              <a:t>Ορκάδες</a:t>
            </a:r>
            <a:r>
              <a:rPr lang="el-GR" dirty="0"/>
              <a:t>, Σέτλαντ, Ισλανδία (870)</a:t>
            </a:r>
          </a:p>
          <a:p>
            <a:r>
              <a:rPr lang="el-GR" dirty="0"/>
              <a:t>978: ο Έρικ ο Κόκκινος φτάνει στη Γροιλανδία (Πράσινη Γη)</a:t>
            </a:r>
          </a:p>
          <a:p>
            <a:r>
              <a:rPr lang="el-GR" dirty="0"/>
              <a:t>1000 (περίπου): ο </a:t>
            </a:r>
            <a:r>
              <a:rPr lang="el-GR" dirty="0" err="1"/>
              <a:t>Λέϊφ</a:t>
            </a:r>
            <a:r>
              <a:rPr lang="el-GR" dirty="0"/>
              <a:t> ο Ευδαίμων φτάνει στη </a:t>
            </a:r>
            <a:r>
              <a:rPr lang="el-GR" dirty="0" err="1"/>
              <a:t>Βίνλαντ</a:t>
            </a:r>
            <a:r>
              <a:rPr lang="el-GR" dirty="0"/>
              <a:t> («Γη του αμπελιού» –  σήμερα καναδικές ακτές/ Νέα Γη)</a:t>
            </a:r>
          </a:p>
          <a:p>
            <a:r>
              <a:rPr lang="el-GR" dirty="0"/>
              <a:t>Φεύγουν γρήγορα από εκεί εξαιτίας της πίεσης των ιθαγενών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6467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80E11A-A616-8217-7577-98A29533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Φεουδαρχία … </a:t>
            </a:r>
            <a:r>
              <a:rPr lang="el-GR" b="1" u="sng" dirty="0" err="1"/>
              <a:t>αγγλονορμανδικού</a:t>
            </a:r>
            <a:r>
              <a:rPr lang="el-GR" b="1" u="sng" dirty="0"/>
              <a:t> τύπου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4A042A-84AF-9109-D130-0DD8B1B9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Οι φεουδάρχες υποχρεώνονται να είναι σε στενή εξάρτηση από το στέμμα</a:t>
            </a:r>
          </a:p>
          <a:p>
            <a:r>
              <a:rPr lang="el-GR" dirty="0"/>
              <a:t>Οι περιουσίες τους είναι διασκορπισμένες σε ολόκληρη την  Αγγλία</a:t>
            </a:r>
          </a:p>
          <a:p>
            <a:r>
              <a:rPr lang="el-GR" dirty="0"/>
              <a:t>Δεν ασκούν βασιλικά δικαιώματα (δεν δικάζουν, δεν κόβουν νόμισμα, δεν κηρύσσουν πόλεμο)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1848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411D74-312C-F493-607D-0A03BCD4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οργάνωση του κράτους και η εκκλησία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2433E4-951F-28A9-111E-28F1871C1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Κάθε κομητεία έχει επικεφαλής ένα </a:t>
            </a:r>
            <a:r>
              <a:rPr lang="el-GR" u="sng" dirty="0"/>
              <a:t>σερίφη </a:t>
            </a:r>
            <a:r>
              <a:rPr lang="el-GR" dirty="0"/>
              <a:t>(κρατικός αξιωματούχος που ασκεί την εξουσία στο όνομα του βασιλιά)</a:t>
            </a:r>
          </a:p>
          <a:p>
            <a:r>
              <a:rPr lang="el-GR" dirty="0"/>
              <a:t>ο Γουλιέλμος ασκεί αυστηρό έλεγχο στην εκκλησία</a:t>
            </a:r>
          </a:p>
          <a:p>
            <a:r>
              <a:rPr lang="el-GR" dirty="0"/>
              <a:t>Τοποθετεί στα ανώτερα εκκλησιαστικά αξιώματα </a:t>
            </a:r>
            <a:r>
              <a:rPr lang="el-GR" dirty="0" err="1"/>
              <a:t>νορμανδούς</a:t>
            </a:r>
            <a:r>
              <a:rPr lang="el-GR" dirty="0"/>
              <a:t> κληρικούς</a:t>
            </a:r>
          </a:p>
          <a:p>
            <a:r>
              <a:rPr lang="el-GR" dirty="0" err="1"/>
              <a:t>Λαφράν</a:t>
            </a:r>
            <a:r>
              <a:rPr lang="el-GR" dirty="0"/>
              <a:t>: αρχιεπίσκοπος του </a:t>
            </a:r>
            <a:r>
              <a:rPr lang="el-GR" dirty="0" err="1"/>
              <a:t>Κάντερμπερι</a:t>
            </a:r>
            <a:r>
              <a:rPr lang="el-GR" dirty="0"/>
              <a:t> και σύμβουλος του Γουλιέλμου</a:t>
            </a:r>
          </a:p>
          <a:p>
            <a:r>
              <a:rPr lang="el-GR" dirty="0"/>
              <a:t>Η Αγγλία γίνεται η πρώτη συγκροτημένη μοναρχία της Ευρώπης</a:t>
            </a:r>
          </a:p>
        </p:txBody>
      </p:sp>
    </p:spTree>
    <p:extLst>
      <p:ext uri="{BB962C8B-B14F-4D97-AF65-F5344CB8AC3E}">
        <p14:creationId xmlns:p14="http://schemas.microsoft.com/office/powerpoint/2010/main" val="3299770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97D878-6EB4-A20D-7287-89EA33A6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διάδοχοι του Γουλιέλμου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07303C-04C7-D980-4E82-DA81B49E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 πρωτότοκος γιός, Ροβέρτος, παίρνει τη Νορμανδία και το </a:t>
            </a:r>
            <a:r>
              <a:rPr lang="el-GR" dirty="0" err="1"/>
              <a:t>Μαιν</a:t>
            </a:r>
            <a:r>
              <a:rPr lang="el-GR" dirty="0"/>
              <a:t> (περιοχές της Γαλλίας)</a:t>
            </a:r>
          </a:p>
          <a:p>
            <a:r>
              <a:rPr lang="el-GR" dirty="0"/>
              <a:t>Ο δευτερότοκος </a:t>
            </a:r>
            <a:r>
              <a:rPr lang="el-GR" dirty="0" err="1"/>
              <a:t>Γκιγιώμ</a:t>
            </a:r>
            <a:r>
              <a:rPr lang="el-GR" dirty="0"/>
              <a:t> (Γουλιέλμος) </a:t>
            </a:r>
            <a:r>
              <a:rPr lang="el-GR" dirty="0" err="1"/>
              <a:t>λε</a:t>
            </a:r>
            <a:r>
              <a:rPr lang="el-GR" dirty="0"/>
              <a:t> Ρου το στέμμα της Αγγλίας</a:t>
            </a:r>
          </a:p>
          <a:p>
            <a:r>
              <a:rPr lang="el-GR" dirty="0"/>
              <a:t>Ο </a:t>
            </a:r>
            <a:r>
              <a:rPr lang="el-GR" dirty="0" err="1"/>
              <a:t>Γκιγιώμ</a:t>
            </a:r>
            <a:r>
              <a:rPr lang="el-GR" dirty="0"/>
              <a:t> αντιμετωπίζει με επιτυχία μια εξέγερση των Νορμανδών </a:t>
            </a:r>
            <a:r>
              <a:rPr lang="el-GR" dirty="0" err="1"/>
              <a:t>βαρώνων</a:t>
            </a:r>
            <a:r>
              <a:rPr lang="el-GR" dirty="0"/>
              <a:t> και μια εισβολή του βασιλιά της Σκωτίας</a:t>
            </a:r>
          </a:p>
          <a:p>
            <a:r>
              <a:rPr lang="el-GR" dirty="0"/>
              <a:t>Η αναχώρηση του αδελφού του, Ροβέρτου, για τις Σταυροφορίες του δίνει τη δυνατότητα να ενοποιήσει Αγγλία και Νορμανδία</a:t>
            </a:r>
          </a:p>
          <a:p>
            <a:r>
              <a:rPr lang="el-GR" dirty="0"/>
              <a:t>Συμπεριφέρεται με αγριότητα – δολοφονείται χωρίς να αφήσει κληρονόμους</a:t>
            </a:r>
          </a:p>
        </p:txBody>
      </p:sp>
    </p:spTree>
    <p:extLst>
      <p:ext uri="{BB962C8B-B14F-4D97-AF65-F5344CB8AC3E}">
        <p14:creationId xmlns:p14="http://schemas.microsoft.com/office/powerpoint/2010/main" val="1632793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133E76-4FEF-7F41-6AF5-E238E399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διάδοχοι του Γουλιέλμου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C31E43-B40C-106B-B07E-D880D8767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Το στέμμα περνά στον τρίτο γιο του Γουλιέλμου, Ανρί </a:t>
            </a:r>
            <a:r>
              <a:rPr lang="el-GR" dirty="0" err="1"/>
              <a:t>Μπωκλέρ</a:t>
            </a:r>
            <a:endParaRPr lang="el-GR" dirty="0"/>
          </a:p>
          <a:p>
            <a:r>
              <a:rPr lang="el-GR" dirty="0"/>
              <a:t>Ο Ροβέρτος επιστρέφει από τις Σταυροφορίες και διεκδικεί το θρόνο</a:t>
            </a:r>
          </a:p>
          <a:p>
            <a:r>
              <a:rPr lang="el-GR" dirty="0"/>
              <a:t>Ο Ανρί τον νικά και τον αιχμαλωτίζει</a:t>
            </a:r>
          </a:p>
          <a:p>
            <a:r>
              <a:rPr lang="el-GR" dirty="0"/>
              <a:t>Αποκαθίσταται η ενότητα Αγγλίας και Νορμανδίας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6269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B31253-502C-7F2E-460E-DD059411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Νορμανδοί στην Ιταλία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53F53E-2B35-6358-3C9F-F8BE92B30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Πρωτοεμφανίζονται σαν προσκυνητές, γυρίζοντας από την Ιερουσαλήμ</a:t>
            </a:r>
          </a:p>
          <a:p>
            <a:r>
              <a:rPr lang="el-GR" dirty="0"/>
              <a:t>Συχνά, οι ομάδες αυτές ξεπερνούσαν τους 100 οπλισμένους άνδρες</a:t>
            </a:r>
          </a:p>
          <a:p>
            <a:r>
              <a:rPr lang="el-GR" dirty="0"/>
              <a:t>Μισθώνουν τις υπηρεσίες τους σε βυζαντινούς ή </a:t>
            </a:r>
            <a:r>
              <a:rPr lang="el-GR" dirty="0" err="1"/>
              <a:t>λομβαρδούς</a:t>
            </a:r>
            <a:r>
              <a:rPr lang="el-GR" dirty="0"/>
              <a:t> άρχοντες</a:t>
            </a:r>
          </a:p>
          <a:p>
            <a:r>
              <a:rPr lang="el-GR" dirty="0"/>
              <a:t>Προωθούνται και εγκαθίστανται σε όλη την ιταλική χερσόνησο</a:t>
            </a:r>
          </a:p>
          <a:p>
            <a:r>
              <a:rPr lang="el-GR" dirty="0"/>
              <a:t>Φτάνουν μέχρι την Απουλία, την Καλαβρία και τη Σικελία</a:t>
            </a:r>
          </a:p>
          <a:p>
            <a:r>
              <a:rPr lang="el-GR" dirty="0"/>
              <a:t>Δυναστεία των </a:t>
            </a:r>
            <a:r>
              <a:rPr lang="el-GR" dirty="0" err="1"/>
              <a:t>Αλταβίλλα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4057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256EC6-9389-764A-30E2-32202DFC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Ροβέρτος </a:t>
            </a:r>
            <a:r>
              <a:rPr lang="el-GR" b="1" u="sng" dirty="0" err="1"/>
              <a:t>Γυϊσκάρδος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18B53B-7253-9C58-8D65-82A3AAD05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1072: κατακτά το Παλέρμο</a:t>
            </a:r>
          </a:p>
          <a:p>
            <a:r>
              <a:rPr lang="el-GR" dirty="0"/>
              <a:t>1073 – 1086: ολοκληρώνει την κατάκτηση της Σικελίας παρά τη σκληρή αντίσταση των μουσουλμάνων</a:t>
            </a:r>
          </a:p>
          <a:p>
            <a:r>
              <a:rPr lang="el-GR" dirty="0"/>
              <a:t>Νικά το βυζαντινό στρατό και καταλαμβάνει το Δυρράχιο</a:t>
            </a:r>
          </a:p>
          <a:p>
            <a:r>
              <a:rPr lang="el-GR" dirty="0"/>
              <a:t>Ο Πάπας Γρηγόριος Ζ` ζητά τη βοήθειά του για να αντιμετωπίσει τους Γερμανούς/ μπαίνει νικητής στη Ρώμη</a:t>
            </a:r>
          </a:p>
          <a:p>
            <a:r>
              <a:rPr lang="el-GR" dirty="0"/>
              <a:t>1085: νικά και πάλι τους βυζαντινούς στην Κέρκυρα</a:t>
            </a:r>
          </a:p>
          <a:p>
            <a:r>
              <a:rPr lang="el-GR" dirty="0"/>
              <a:t>Η παρουσία των Νορμανδών στην ανατολή εδραιώνεται με τις Σταυροφορίες</a:t>
            </a:r>
          </a:p>
        </p:txBody>
      </p:sp>
    </p:spTree>
    <p:extLst>
      <p:ext uri="{BB962C8B-B14F-4D97-AF65-F5344CB8AC3E}">
        <p14:creationId xmlns:p14="http://schemas.microsoft.com/office/powerpoint/2010/main" val="3389018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786026-292F-BAA3-58E2-A617720C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πολιτική οργάνωση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052D9E-441A-497F-DE00-943B9CD01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Νορμανδικά πριγκιπάτα: </a:t>
            </a:r>
            <a:r>
              <a:rPr lang="el-GR" dirty="0" err="1"/>
              <a:t>Αβέρσα</a:t>
            </a:r>
            <a:r>
              <a:rPr lang="el-GR" dirty="0"/>
              <a:t>, Απουλία, Καλαβρία, Σικελία</a:t>
            </a:r>
          </a:p>
          <a:p>
            <a:r>
              <a:rPr lang="el-GR" dirty="0"/>
              <a:t>Οι ίδιοι οι στρατιωτικοί αρχηγοί εκλέγουν τον αρχηγό τους</a:t>
            </a:r>
          </a:p>
          <a:p>
            <a:r>
              <a:rPr lang="el-GR" dirty="0"/>
              <a:t>Το ίδιο σύστημα διαδοχής ισχύει και στις κομητείες</a:t>
            </a:r>
          </a:p>
          <a:p>
            <a:r>
              <a:rPr lang="el-GR" dirty="0"/>
              <a:t>Οι κατακτημένες γαίες μοιράζονται στους σημαντικότερους αρχηγούς με κλήρωση</a:t>
            </a:r>
          </a:p>
          <a:p>
            <a:r>
              <a:rPr lang="el-GR" dirty="0"/>
              <a:t>Έχουν την πλήρη κυριότητα, χωρίς ανάμειξη του κόμη</a:t>
            </a:r>
          </a:p>
          <a:p>
            <a:r>
              <a:rPr lang="el-GR" dirty="0"/>
              <a:t>Σημαντικότερη οικογένεια: η δυναστεία των </a:t>
            </a:r>
            <a:r>
              <a:rPr lang="el-GR" dirty="0" err="1"/>
              <a:t>Αλταβίλλα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6542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9" name="Rectangle 2048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91" name="Rectangle 2049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3" name="Rectangle 2049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95" name="Freeform: Shape 2049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D092BBB-0EFD-7FD7-7727-2BDD9EC41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Οι γείτονες και πάλι…</a:t>
            </a:r>
          </a:p>
        </p:txBody>
      </p:sp>
      <p:pic>
        <p:nvPicPr>
          <p:cNvPr id="20482" name="Picture 2" descr="χάρτης της Ιταλίας απεικόνιση αποθεμάτων. εικονογραφία από - 100084051">
            <a:extLst>
              <a:ext uri="{FF2B5EF4-FFF2-40B4-BE49-F238E27FC236}">
                <a16:creationId xmlns:a16="http://schemas.microsoft.com/office/drawing/2014/main" id="{05377A5E-CA34-BDCE-A981-E041A17063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7015" y="467208"/>
            <a:ext cx="4916574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26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1757FB-949B-0384-60D5-9DEBF3DB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κοινωνικές δομές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F88791-5722-1AFB-9D81-E0F04F605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Νορμανδοί εισάγουν στην Ιταλία τις φεουδαρχικές παραδόσεις τους</a:t>
            </a:r>
          </a:p>
          <a:p>
            <a:r>
              <a:rPr lang="el-GR" dirty="0"/>
              <a:t>Τις χρησιμοποιούν για να εδραιώσουν την εξουσία τους (πίστη και υπακοή)</a:t>
            </a:r>
          </a:p>
          <a:p>
            <a:r>
              <a:rPr lang="el-GR" dirty="0"/>
              <a:t>Η φεουδαρχία παραμένει επιφανειακή</a:t>
            </a:r>
          </a:p>
          <a:p>
            <a:r>
              <a:rPr lang="el-GR" dirty="0"/>
              <a:t>Οικονομική ζωή, πόλεις, εμπόριο, συνθήκες εκμετάλλευσης της γης, </a:t>
            </a:r>
            <a:r>
              <a:rPr lang="el-GR" dirty="0" err="1"/>
              <a:t>διέπονται</a:t>
            </a:r>
            <a:r>
              <a:rPr lang="el-GR" dirty="0"/>
              <a:t> από τις ρωμαϊκές παραδόσεις</a:t>
            </a:r>
          </a:p>
        </p:txBody>
      </p:sp>
    </p:spTree>
    <p:extLst>
      <p:ext uri="{BB962C8B-B14F-4D97-AF65-F5344CB8AC3E}">
        <p14:creationId xmlns:p14="http://schemas.microsoft.com/office/powerpoint/2010/main" val="2266322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6983D5-1B5D-7672-1B4B-FFB36DB8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βυζαντινή παρουσία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96C2DD-273C-69E8-D57F-DAB4EEE47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Ρογήρος</a:t>
            </a:r>
            <a:r>
              <a:rPr lang="el-GR" dirty="0"/>
              <a:t> της Σικελίας: διατηρεί τους βυζαντινούς θεσμούς/ η αυλή του είναι οργανωμένη κατά το βυζαντινό πρότυπο/ η γραμματεία του ακολουθεί τους βυζαντινούς τύπους, όταν απευθύνεται σε ελληνόφωνους υπηκόους</a:t>
            </a:r>
          </a:p>
          <a:p>
            <a:r>
              <a:rPr lang="el-GR" dirty="0"/>
              <a:t>«Έλληνες» των πόλεων: ασκούν δημόσια και εκκλησιαστικά / έχουν αξιώματα/ έχουν μεγάλη επιρροή στο παλάτι/ διατηρούν περιουσίες, δούλους και πάροικους</a:t>
            </a:r>
          </a:p>
          <a:p>
            <a:r>
              <a:rPr lang="el-GR" dirty="0"/>
              <a:t>Οι Νορμανδοί δεν στηρίζουν ιδιαίτερα την εκκλησία της Ρώμης – αντίθετα, ιδρύονται πολλά ελληνικά μοναστήρια</a:t>
            </a:r>
          </a:p>
        </p:txBody>
      </p:sp>
    </p:spTree>
    <p:extLst>
      <p:ext uri="{BB962C8B-B14F-4D97-AF65-F5344CB8AC3E}">
        <p14:creationId xmlns:p14="http://schemas.microsoft.com/office/powerpoint/2010/main" val="159450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DB557F4-A831-3F34-336D-875AEC005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u="sng" dirty="0">
                <a:solidFill>
                  <a:schemeClr val="bg1"/>
                </a:solidFill>
              </a:rPr>
              <a:t>Η </a:t>
            </a:r>
            <a:r>
              <a:rPr lang="en-US" sz="5000" b="1" u="sng" dirty="0" err="1">
                <a:solidFill>
                  <a:schemeClr val="bg1"/>
                </a:solidFill>
              </a:rPr>
              <a:t>Σκ</a:t>
            </a:r>
            <a:r>
              <a:rPr lang="en-US" sz="5000" b="1" u="sng" dirty="0">
                <a:solidFill>
                  <a:schemeClr val="bg1"/>
                </a:solidFill>
              </a:rPr>
              <a:t>ανδιναβία</a:t>
            </a:r>
          </a:p>
        </p:txBody>
      </p:sp>
      <p:pic>
        <p:nvPicPr>
          <p:cNvPr id="1026" name="Picture 2" descr="Σκανδιναβία-φυσικός χάρτης διανυσματική απεικόνιση. εικονογραφία από ...">
            <a:extLst>
              <a:ext uri="{FF2B5EF4-FFF2-40B4-BE49-F238E27FC236}">
                <a16:creationId xmlns:a16="http://schemas.microsoft.com/office/drawing/2014/main" id="{8C28B41D-5D61-FEAA-D05B-9CFF7D21D7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" r="1" b="1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90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0D5CC0-3785-F187-10EC-F29C4CD4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μουσουλμανική παρουσία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CD147D-D4E3-DA36-3B7F-DF61B0D14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r>
              <a:rPr lang="el-GR" dirty="0"/>
              <a:t>Το μουσουλμανικό στοιχείο επιβιώνει μέσα από την αριστοκρατία του</a:t>
            </a:r>
          </a:p>
          <a:p>
            <a:r>
              <a:rPr lang="el-GR" dirty="0"/>
              <a:t>Συγκροτούν στρατιωτικά σώματα πιστά στο βασιλιά ή σε κάποιον επίσκοπο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054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A2B032-570A-3BF9-7691-A471F8A0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φεουδαρχικές σχέσεις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47697E-9EBA-B949-54A4-68097133E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Επικρατούν με πολύ αργό ρυθμό</a:t>
            </a:r>
          </a:p>
          <a:p>
            <a:r>
              <a:rPr lang="el-GR" dirty="0"/>
              <a:t>Περιορίζονται σε μια στενή ομάδα κατακτητών</a:t>
            </a:r>
          </a:p>
          <a:p>
            <a:r>
              <a:rPr lang="el-GR" dirty="0"/>
              <a:t>Δεν μεταβάλλουν ουσιαστικά ούτε τις οικονομικές σχέσεις ούτε τις νοοτροπίες</a:t>
            </a:r>
          </a:p>
        </p:txBody>
      </p:sp>
    </p:spTree>
    <p:extLst>
      <p:ext uri="{BB962C8B-B14F-4D97-AF65-F5344CB8AC3E}">
        <p14:creationId xmlns:p14="http://schemas.microsoft.com/office/powerpoint/2010/main" val="5186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05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971FEB3-E1D9-8781-910C-59076B5F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Χάρτης Ευρώπης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24B65B4A-ADE7-308C-12CC-8F3BDBDAA1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0273" y="1204046"/>
            <a:ext cx="5838092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Rectangle 2056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3448F3-2E52-A85F-EFC1-B225E2F7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Νησιά Σέτλαντ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5A09244-5B04-C51E-E1F5-01C6AD6D97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2334419"/>
            <a:ext cx="2143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6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A4B5FD-F8CD-0207-206E-7721E32B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Νησιά </a:t>
            </a:r>
            <a:r>
              <a:rPr lang="el-GR" b="1" u="sng" dirty="0" err="1"/>
              <a:t>Ορκάδες</a:t>
            </a:r>
            <a:endParaRPr lang="el-GR" b="1" u="sng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8BD9009-B5AB-688D-6E2C-1DB49E920B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472531"/>
            <a:ext cx="23812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1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6194CA0-1B5F-737D-D9A0-1E11BF4B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u="sng">
                <a:solidFill>
                  <a:schemeClr val="bg1"/>
                </a:solidFill>
              </a:rPr>
              <a:t>Νησιά Εβρίδες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1E69C97-124E-ACCD-9D6B-9FFA7AAC86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3" r="-1" b="12775"/>
          <a:stretch/>
        </p:blipFill>
        <p:spPr bwMode="auto"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23F43E-D145-AB78-D2E2-353C1A73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Χάρτης Βόρειου Ατλαντικού</a:t>
            </a:r>
          </a:p>
        </p:txBody>
      </p:sp>
      <p:pic>
        <p:nvPicPr>
          <p:cNvPr id="7170" name="Picture 2" descr="γεωγραφική θέση του βόρειου πόλου του πολιτικού χάρτη της γης ...">
            <a:extLst>
              <a:ext uri="{FF2B5EF4-FFF2-40B4-BE49-F238E27FC236}">
                <a16:creationId xmlns:a16="http://schemas.microsoft.com/office/drawing/2014/main" id="{C224E4F5-A773-6FC6-A228-406F9F1CFD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195" y="1825625"/>
            <a:ext cx="411960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5961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1493</Words>
  <Application>Microsoft Office PowerPoint</Application>
  <PresentationFormat>Ευρεία οθόνη</PresentationFormat>
  <Paragraphs>169</Paragraphs>
  <Slides>41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5" baseType="lpstr">
      <vt:lpstr>Aptos</vt:lpstr>
      <vt:lpstr>Aptos Display</vt:lpstr>
      <vt:lpstr>Arial</vt:lpstr>
      <vt:lpstr>Θέμα του Office</vt:lpstr>
      <vt:lpstr>Οι Βίκινγκς</vt:lpstr>
      <vt:lpstr>Η ναυτική τους δύναμη</vt:lpstr>
      <vt:lpstr>Οι Νορβηγοί – Η επέκταση</vt:lpstr>
      <vt:lpstr>Η Σκανδιναβία</vt:lpstr>
      <vt:lpstr>Χάρτης Ευρώπης</vt:lpstr>
      <vt:lpstr>Νησιά Σέτλαντ</vt:lpstr>
      <vt:lpstr>Νησιά Ορκάδες</vt:lpstr>
      <vt:lpstr>Νησιά Εβρίδες</vt:lpstr>
      <vt:lpstr>Χάρτης Βόρειου Ατλαντικού</vt:lpstr>
      <vt:lpstr>Η Βίνλαντ</vt:lpstr>
      <vt:lpstr>Χάρτης Καναδά</vt:lpstr>
      <vt:lpstr>Ο Λέϊφ ανακαλύπτει τις ακτές της Αμερικής – αναπαράσταση οικισμού Βίκινγκς</vt:lpstr>
      <vt:lpstr>Οι Σουηδοί – η επέκταση</vt:lpstr>
      <vt:lpstr>Οι δρόμοι των Σουηδών</vt:lpstr>
      <vt:lpstr>Ο Δνείπερος</vt:lpstr>
      <vt:lpstr>Ο Ντον</vt:lpstr>
      <vt:lpstr>Ο Βόλγας</vt:lpstr>
      <vt:lpstr>Οι Δανοί – η επέκταση</vt:lpstr>
      <vt:lpstr>Δανοί και Άγγλοι</vt:lpstr>
      <vt:lpstr>Νορθουμβρία, Μερκία, Γουέσσεξ</vt:lpstr>
      <vt:lpstr>Βίκινγκς και Φράγκοι</vt:lpstr>
      <vt:lpstr>Η επέκταση του δουκάτου της Νορμανδίας</vt:lpstr>
      <vt:lpstr>Η Αγγλία και οι Νορμανδοί</vt:lpstr>
      <vt:lpstr>Η Αγγλία και οι Νορμανδοί (2)</vt:lpstr>
      <vt:lpstr>Η κατάκτηση</vt:lpstr>
      <vt:lpstr>Ο θάνατος του Χάρολντ</vt:lpstr>
      <vt:lpstr>Ο χάρτης της κατάκτησης</vt:lpstr>
      <vt:lpstr>Η διοίκηση</vt:lpstr>
      <vt:lpstr>Η διοίκηση (2)</vt:lpstr>
      <vt:lpstr>Φεουδαρχία … αγγλονορμανδικού τύπου</vt:lpstr>
      <vt:lpstr>Η οργάνωση του κράτους και η εκκλησία</vt:lpstr>
      <vt:lpstr>Οι διάδοχοι του Γουλιέλμου</vt:lpstr>
      <vt:lpstr>Οι διάδοχοι του Γουλιέλμου (2)</vt:lpstr>
      <vt:lpstr>Οι Νορμανδοί στην Ιταλία</vt:lpstr>
      <vt:lpstr>Ο Ροβέρτος Γυϊσκάρδος</vt:lpstr>
      <vt:lpstr>Η πολιτική οργάνωση</vt:lpstr>
      <vt:lpstr>Οι γείτονες και πάλι…</vt:lpstr>
      <vt:lpstr>Οι κοινωνικές δομές</vt:lpstr>
      <vt:lpstr>Η βυζαντινή παρουσία</vt:lpstr>
      <vt:lpstr>Η μουσουλμανική παρουσία</vt:lpstr>
      <vt:lpstr>Οι φεουδαρχικές σχέσεις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Δώρα Μόσχου</dc:creator>
  <cp:lastModifiedBy>Δώρα Μόσχου</cp:lastModifiedBy>
  <cp:revision>115</cp:revision>
  <dcterms:created xsi:type="dcterms:W3CDTF">2024-04-09T13:09:25Z</dcterms:created>
  <dcterms:modified xsi:type="dcterms:W3CDTF">2025-03-08T15:03:21Z</dcterms:modified>
</cp:coreProperties>
</file>