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87.jpg" ContentType="image/jpg"/>
  <Override PartName="/ppt/media/image88.jpg" ContentType="image/jpg"/>
  <Override PartName="/ppt/media/image89.jpg" ContentType="image/jpg"/>
  <Override PartName="/ppt/media/image90.jpg" ContentType="image/jpg"/>
  <Override PartName="/ppt/media/image150.jpg" ContentType="image/jpg"/>
  <Override PartName="/ppt/media/image240.jpg" ContentType="image/jpg"/>
  <Override PartName="/ppt/media/image315.jpg" ContentType="image/jpg"/>
  <Override PartName="/ppt/media/image375.jpg" ContentType="image/jpg"/>
  <Override PartName="/ppt/media/image400.jpg" ContentType="image/jpg"/>
  <Override PartName="/ppt/media/image401.jpg" ContentType="image/jpg"/>
  <Override PartName="/ppt/media/image402.jpg" ContentType="image/jpg"/>
  <Override PartName="/ppt/media/image403.jpg" ContentType="image/jpg"/>
  <Override PartName="/ppt/media/image404.jpg" ContentType="image/jpg"/>
  <Override PartName="/ppt/media/image405.jpg" ContentType="image/jpg"/>
  <Override PartName="/ppt/media/image416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9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</p:sldIdLst>
  <p:sldSz cx="9131300" cy="6845300"/>
  <p:notesSz cx="9131300" cy="68453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50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4847" y="2122043"/>
            <a:ext cx="7761605" cy="14375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69695" y="3833368"/>
            <a:ext cx="6391909" cy="1711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EEC94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EEC94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6565" y="1574419"/>
            <a:ext cx="3972115" cy="45178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2619" y="1574419"/>
            <a:ext cx="3972115" cy="45178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9/11/2015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31300" cy="6845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EEC94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9/11/2015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9/11/2015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31300" cy="68453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8133" y="216153"/>
            <a:ext cx="7495032" cy="1219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EEC94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0098" y="1593850"/>
            <a:ext cx="8071103" cy="4622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4642" y="6366129"/>
            <a:ext cx="2922015" cy="34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6565" y="6366129"/>
            <a:ext cx="2100199" cy="34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74536" y="6366129"/>
            <a:ext cx="2100199" cy="34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12.png"/><Relationship Id="rId17" Type="http://schemas.openxmlformats.org/officeDocument/2006/relationships/image" Target="../media/image31.png"/><Relationship Id="rId2" Type="http://schemas.openxmlformats.org/officeDocument/2006/relationships/image" Target="../media/image18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11" Type="http://schemas.openxmlformats.org/officeDocument/2006/relationships/image" Target="../media/image11.png"/><Relationship Id="rId5" Type="http://schemas.openxmlformats.org/officeDocument/2006/relationships/image" Target="../media/image21.png"/><Relationship Id="rId15" Type="http://schemas.openxmlformats.org/officeDocument/2006/relationships/image" Target="../media/image29.png"/><Relationship Id="rId10" Type="http://schemas.openxmlformats.org/officeDocument/2006/relationships/image" Target="../media/image26.png"/><Relationship Id="rId19" Type="http://schemas.openxmlformats.org/officeDocument/2006/relationships/image" Target="../media/image33.jp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3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.png"/><Relationship Id="rId17" Type="http://schemas.openxmlformats.org/officeDocument/2006/relationships/image" Target="../media/image124.png"/><Relationship Id="rId2" Type="http://schemas.openxmlformats.org/officeDocument/2006/relationships/image" Target="../media/image115.png"/><Relationship Id="rId16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11" Type="http://schemas.openxmlformats.org/officeDocument/2006/relationships/image" Target="../media/image11.png"/><Relationship Id="rId5" Type="http://schemas.openxmlformats.org/officeDocument/2006/relationships/image" Target="../media/image118.png"/><Relationship Id="rId15" Type="http://schemas.openxmlformats.org/officeDocument/2006/relationships/image" Target="../media/image57.png"/><Relationship Id="rId10" Type="http://schemas.openxmlformats.org/officeDocument/2006/relationships/image" Target="../media/image42.png"/><Relationship Id="rId4" Type="http://schemas.openxmlformats.org/officeDocument/2006/relationships/image" Target="../media/image117.png"/><Relationship Id="rId9" Type="http://schemas.openxmlformats.org/officeDocument/2006/relationships/image" Target="../media/image54.png"/><Relationship Id="rId14" Type="http://schemas.openxmlformats.org/officeDocument/2006/relationships/image" Target="../media/image1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3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12" Type="http://schemas.openxmlformats.org/officeDocument/2006/relationships/image" Target="../media/image12.png"/><Relationship Id="rId17" Type="http://schemas.openxmlformats.org/officeDocument/2006/relationships/image" Target="../media/image137.png"/><Relationship Id="rId2" Type="http://schemas.openxmlformats.org/officeDocument/2006/relationships/image" Target="../media/image74.png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1" Type="http://schemas.openxmlformats.org/officeDocument/2006/relationships/image" Target="../media/image11.png"/><Relationship Id="rId5" Type="http://schemas.openxmlformats.org/officeDocument/2006/relationships/image" Target="../media/image127.png"/><Relationship Id="rId15" Type="http://schemas.openxmlformats.org/officeDocument/2006/relationships/image" Target="../media/image135.png"/><Relationship Id="rId10" Type="http://schemas.openxmlformats.org/officeDocument/2006/relationships/image" Target="../media/image132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Relationship Id="rId14" Type="http://schemas.openxmlformats.org/officeDocument/2006/relationships/image" Target="../media/image1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5.png"/><Relationship Id="rId18" Type="http://schemas.openxmlformats.org/officeDocument/2006/relationships/image" Target="../media/image150.jpg"/><Relationship Id="rId3" Type="http://schemas.openxmlformats.org/officeDocument/2006/relationships/image" Target="../media/image75.png"/><Relationship Id="rId7" Type="http://schemas.openxmlformats.org/officeDocument/2006/relationships/image" Target="../media/image142.png"/><Relationship Id="rId12" Type="http://schemas.openxmlformats.org/officeDocument/2006/relationships/image" Target="../media/image12.png"/><Relationship Id="rId17" Type="http://schemas.openxmlformats.org/officeDocument/2006/relationships/image" Target="../media/image149.png"/><Relationship Id="rId2" Type="http://schemas.openxmlformats.org/officeDocument/2006/relationships/image" Target="../media/image138.png"/><Relationship Id="rId16" Type="http://schemas.openxmlformats.org/officeDocument/2006/relationships/image" Target="../media/image14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1.png"/><Relationship Id="rId11" Type="http://schemas.openxmlformats.org/officeDocument/2006/relationships/image" Target="../media/image11.png"/><Relationship Id="rId5" Type="http://schemas.openxmlformats.org/officeDocument/2006/relationships/image" Target="../media/image140.png"/><Relationship Id="rId15" Type="http://schemas.openxmlformats.org/officeDocument/2006/relationships/image" Target="../media/image147.png"/><Relationship Id="rId10" Type="http://schemas.openxmlformats.org/officeDocument/2006/relationships/image" Target="../media/image144.png"/><Relationship Id="rId4" Type="http://schemas.openxmlformats.org/officeDocument/2006/relationships/image" Target="../media/image139.png"/><Relationship Id="rId9" Type="http://schemas.openxmlformats.org/officeDocument/2006/relationships/image" Target="../media/image54.png"/><Relationship Id="rId14" Type="http://schemas.openxmlformats.org/officeDocument/2006/relationships/image" Target="../media/image14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3.png"/><Relationship Id="rId18" Type="http://schemas.openxmlformats.org/officeDocument/2006/relationships/image" Target="../media/image164.png"/><Relationship Id="rId3" Type="http://schemas.openxmlformats.org/officeDocument/2006/relationships/image" Target="../media/image48.png"/><Relationship Id="rId7" Type="http://schemas.openxmlformats.org/officeDocument/2006/relationships/image" Target="../media/image156.png"/><Relationship Id="rId12" Type="http://schemas.openxmlformats.org/officeDocument/2006/relationships/image" Target="../media/image12.png"/><Relationship Id="rId17" Type="http://schemas.openxmlformats.org/officeDocument/2006/relationships/image" Target="../media/image163.png"/><Relationship Id="rId2" Type="http://schemas.openxmlformats.org/officeDocument/2006/relationships/image" Target="../media/image152.png"/><Relationship Id="rId16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11" Type="http://schemas.openxmlformats.org/officeDocument/2006/relationships/image" Target="../media/image11.png"/><Relationship Id="rId5" Type="http://schemas.openxmlformats.org/officeDocument/2006/relationships/image" Target="../media/image154.png"/><Relationship Id="rId15" Type="http://schemas.openxmlformats.org/officeDocument/2006/relationships/image" Target="../media/image161.png"/><Relationship Id="rId10" Type="http://schemas.openxmlformats.org/officeDocument/2006/relationships/image" Target="../media/image159.png"/><Relationship Id="rId4" Type="http://schemas.openxmlformats.org/officeDocument/2006/relationships/image" Target="../media/image153.png"/><Relationship Id="rId9" Type="http://schemas.openxmlformats.org/officeDocument/2006/relationships/image" Target="../media/image158.png"/><Relationship Id="rId14" Type="http://schemas.openxmlformats.org/officeDocument/2006/relationships/image" Target="../media/image16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173.png"/><Relationship Id="rId18" Type="http://schemas.openxmlformats.org/officeDocument/2006/relationships/image" Target="../media/image178.png"/><Relationship Id="rId3" Type="http://schemas.openxmlformats.org/officeDocument/2006/relationships/image" Target="../media/image166.png"/><Relationship Id="rId7" Type="http://schemas.openxmlformats.org/officeDocument/2006/relationships/image" Target="../media/image66.png"/><Relationship Id="rId12" Type="http://schemas.openxmlformats.org/officeDocument/2006/relationships/image" Target="../media/image12.png"/><Relationship Id="rId17" Type="http://schemas.openxmlformats.org/officeDocument/2006/relationships/image" Target="../media/image177.png"/><Relationship Id="rId2" Type="http://schemas.openxmlformats.org/officeDocument/2006/relationships/image" Target="../media/image165.png"/><Relationship Id="rId16" Type="http://schemas.openxmlformats.org/officeDocument/2006/relationships/image" Target="../media/image1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9.png"/><Relationship Id="rId11" Type="http://schemas.openxmlformats.org/officeDocument/2006/relationships/image" Target="../media/image11.png"/><Relationship Id="rId5" Type="http://schemas.openxmlformats.org/officeDocument/2006/relationships/image" Target="../media/image168.png"/><Relationship Id="rId15" Type="http://schemas.openxmlformats.org/officeDocument/2006/relationships/image" Target="../media/image175.png"/><Relationship Id="rId10" Type="http://schemas.openxmlformats.org/officeDocument/2006/relationships/image" Target="../media/image172.png"/><Relationship Id="rId4" Type="http://schemas.openxmlformats.org/officeDocument/2006/relationships/image" Target="../media/image167.png"/><Relationship Id="rId9" Type="http://schemas.openxmlformats.org/officeDocument/2006/relationships/image" Target="../media/image171.png"/><Relationship Id="rId14" Type="http://schemas.openxmlformats.org/officeDocument/2006/relationships/image" Target="../media/image17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86.png"/><Relationship Id="rId3" Type="http://schemas.openxmlformats.org/officeDocument/2006/relationships/image" Target="../media/image180.png"/><Relationship Id="rId7" Type="http://schemas.openxmlformats.org/officeDocument/2006/relationships/image" Target="../media/image184.png"/><Relationship Id="rId12" Type="http://schemas.openxmlformats.org/officeDocument/2006/relationships/image" Target="../media/image12.png"/><Relationship Id="rId17" Type="http://schemas.openxmlformats.org/officeDocument/2006/relationships/image" Target="../media/image190.png"/><Relationship Id="rId2" Type="http://schemas.openxmlformats.org/officeDocument/2006/relationships/image" Target="../media/image179.png"/><Relationship Id="rId16" Type="http://schemas.openxmlformats.org/officeDocument/2006/relationships/image" Target="../media/image1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11" Type="http://schemas.openxmlformats.org/officeDocument/2006/relationships/image" Target="../media/image11.png"/><Relationship Id="rId5" Type="http://schemas.openxmlformats.org/officeDocument/2006/relationships/image" Target="../media/image182.png"/><Relationship Id="rId15" Type="http://schemas.openxmlformats.org/officeDocument/2006/relationships/image" Target="../media/image188.png"/><Relationship Id="rId10" Type="http://schemas.openxmlformats.org/officeDocument/2006/relationships/image" Target="../media/image185.png"/><Relationship Id="rId4" Type="http://schemas.openxmlformats.org/officeDocument/2006/relationships/image" Target="../media/image181.png"/><Relationship Id="rId9" Type="http://schemas.openxmlformats.org/officeDocument/2006/relationships/image" Target="../media/image41.png"/><Relationship Id="rId14" Type="http://schemas.openxmlformats.org/officeDocument/2006/relationships/image" Target="../media/image18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00.png"/><Relationship Id="rId18" Type="http://schemas.openxmlformats.org/officeDocument/2006/relationships/image" Target="../media/image205.png"/><Relationship Id="rId3" Type="http://schemas.openxmlformats.org/officeDocument/2006/relationships/image" Target="../media/image192.png"/><Relationship Id="rId7" Type="http://schemas.openxmlformats.org/officeDocument/2006/relationships/image" Target="../media/image196.png"/><Relationship Id="rId12" Type="http://schemas.openxmlformats.org/officeDocument/2006/relationships/image" Target="../media/image12.png"/><Relationship Id="rId17" Type="http://schemas.openxmlformats.org/officeDocument/2006/relationships/image" Target="../media/image204.png"/><Relationship Id="rId2" Type="http://schemas.openxmlformats.org/officeDocument/2006/relationships/image" Target="../media/image191.png"/><Relationship Id="rId16" Type="http://schemas.openxmlformats.org/officeDocument/2006/relationships/image" Target="../media/image20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5.png"/><Relationship Id="rId11" Type="http://schemas.openxmlformats.org/officeDocument/2006/relationships/image" Target="../media/image11.png"/><Relationship Id="rId5" Type="http://schemas.openxmlformats.org/officeDocument/2006/relationships/image" Target="../media/image194.png"/><Relationship Id="rId15" Type="http://schemas.openxmlformats.org/officeDocument/2006/relationships/image" Target="../media/image202.png"/><Relationship Id="rId10" Type="http://schemas.openxmlformats.org/officeDocument/2006/relationships/image" Target="../media/image199.png"/><Relationship Id="rId4" Type="http://schemas.openxmlformats.org/officeDocument/2006/relationships/image" Target="../media/image193.png"/><Relationship Id="rId9" Type="http://schemas.openxmlformats.org/officeDocument/2006/relationships/image" Target="../media/image198.png"/><Relationship Id="rId14" Type="http://schemas.openxmlformats.org/officeDocument/2006/relationships/image" Target="../media/image20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13" Type="http://schemas.openxmlformats.org/officeDocument/2006/relationships/image" Target="../media/image13.png"/><Relationship Id="rId3" Type="http://schemas.openxmlformats.org/officeDocument/2006/relationships/image" Target="../media/image206.png"/><Relationship Id="rId7" Type="http://schemas.openxmlformats.org/officeDocument/2006/relationships/image" Target="../media/image210.png"/><Relationship Id="rId12" Type="http://schemas.openxmlformats.org/officeDocument/2006/relationships/image" Target="../media/image12.png"/><Relationship Id="rId17" Type="http://schemas.openxmlformats.org/officeDocument/2006/relationships/image" Target="../media/image215.png"/><Relationship Id="rId2" Type="http://schemas.openxmlformats.org/officeDocument/2006/relationships/image" Target="../media/image74.png"/><Relationship Id="rId16" Type="http://schemas.openxmlformats.org/officeDocument/2006/relationships/image" Target="../media/image2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9.png"/><Relationship Id="rId11" Type="http://schemas.openxmlformats.org/officeDocument/2006/relationships/image" Target="../media/image11.png"/><Relationship Id="rId5" Type="http://schemas.openxmlformats.org/officeDocument/2006/relationships/image" Target="../media/image208.png"/><Relationship Id="rId15" Type="http://schemas.openxmlformats.org/officeDocument/2006/relationships/image" Target="../media/image213.png"/><Relationship Id="rId10" Type="http://schemas.openxmlformats.org/officeDocument/2006/relationships/image" Target="../media/image81.png"/><Relationship Id="rId4" Type="http://schemas.openxmlformats.org/officeDocument/2006/relationships/image" Target="../media/image207.png"/><Relationship Id="rId9" Type="http://schemas.openxmlformats.org/officeDocument/2006/relationships/image" Target="../media/image41.png"/><Relationship Id="rId14" Type="http://schemas.openxmlformats.org/officeDocument/2006/relationships/image" Target="../media/image2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222.png"/><Relationship Id="rId3" Type="http://schemas.openxmlformats.org/officeDocument/2006/relationships/image" Target="../media/image217.png"/><Relationship Id="rId7" Type="http://schemas.openxmlformats.org/officeDocument/2006/relationships/image" Target="../media/image220.png"/><Relationship Id="rId12" Type="http://schemas.openxmlformats.org/officeDocument/2006/relationships/image" Target="../media/image12.png"/><Relationship Id="rId17" Type="http://schemas.openxmlformats.org/officeDocument/2006/relationships/image" Target="../media/image226.png"/><Relationship Id="rId2" Type="http://schemas.openxmlformats.org/officeDocument/2006/relationships/image" Target="../media/image216.png"/><Relationship Id="rId16" Type="http://schemas.openxmlformats.org/officeDocument/2006/relationships/image" Target="../media/image2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11.png"/><Relationship Id="rId5" Type="http://schemas.openxmlformats.org/officeDocument/2006/relationships/image" Target="../media/image219.png"/><Relationship Id="rId15" Type="http://schemas.openxmlformats.org/officeDocument/2006/relationships/image" Target="../media/image224.png"/><Relationship Id="rId10" Type="http://schemas.openxmlformats.org/officeDocument/2006/relationships/image" Target="../media/image221.png"/><Relationship Id="rId4" Type="http://schemas.openxmlformats.org/officeDocument/2006/relationships/image" Target="../media/image218.png"/><Relationship Id="rId9" Type="http://schemas.openxmlformats.org/officeDocument/2006/relationships/image" Target="../media/image54.png"/><Relationship Id="rId14" Type="http://schemas.openxmlformats.org/officeDocument/2006/relationships/image" Target="../media/image2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13" Type="http://schemas.openxmlformats.org/officeDocument/2006/relationships/image" Target="../media/image235.png"/><Relationship Id="rId18" Type="http://schemas.openxmlformats.org/officeDocument/2006/relationships/image" Target="../media/image240.jpg"/><Relationship Id="rId3" Type="http://schemas.openxmlformats.org/officeDocument/2006/relationships/image" Target="../media/image228.png"/><Relationship Id="rId7" Type="http://schemas.openxmlformats.org/officeDocument/2006/relationships/image" Target="../media/image231.png"/><Relationship Id="rId12" Type="http://schemas.openxmlformats.org/officeDocument/2006/relationships/image" Target="../media/image12.png"/><Relationship Id="rId17" Type="http://schemas.openxmlformats.org/officeDocument/2006/relationships/image" Target="../media/image239.png"/><Relationship Id="rId2" Type="http://schemas.openxmlformats.org/officeDocument/2006/relationships/image" Target="../media/image227.png"/><Relationship Id="rId16" Type="http://schemas.openxmlformats.org/officeDocument/2006/relationships/image" Target="../media/image2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0.png"/><Relationship Id="rId11" Type="http://schemas.openxmlformats.org/officeDocument/2006/relationships/image" Target="../media/image11.png"/><Relationship Id="rId5" Type="http://schemas.openxmlformats.org/officeDocument/2006/relationships/image" Target="../media/image229.png"/><Relationship Id="rId15" Type="http://schemas.openxmlformats.org/officeDocument/2006/relationships/image" Target="../media/image237.png"/><Relationship Id="rId10" Type="http://schemas.openxmlformats.org/officeDocument/2006/relationships/image" Target="../media/image234.png"/><Relationship Id="rId4" Type="http://schemas.openxmlformats.org/officeDocument/2006/relationships/image" Target="../media/image49.png"/><Relationship Id="rId9" Type="http://schemas.openxmlformats.org/officeDocument/2006/relationships/image" Target="../media/image233.png"/><Relationship Id="rId14" Type="http://schemas.openxmlformats.org/officeDocument/2006/relationships/image" Target="../media/image2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13" Type="http://schemas.openxmlformats.org/officeDocument/2006/relationships/image" Target="../media/image250.png"/><Relationship Id="rId3" Type="http://schemas.openxmlformats.org/officeDocument/2006/relationships/image" Target="../media/image242.png"/><Relationship Id="rId7" Type="http://schemas.openxmlformats.org/officeDocument/2006/relationships/image" Target="../media/image246.png"/><Relationship Id="rId12" Type="http://schemas.openxmlformats.org/officeDocument/2006/relationships/image" Target="../media/image12.png"/><Relationship Id="rId17" Type="http://schemas.openxmlformats.org/officeDocument/2006/relationships/image" Target="../media/image254.png"/><Relationship Id="rId2" Type="http://schemas.openxmlformats.org/officeDocument/2006/relationships/image" Target="../media/image241.png"/><Relationship Id="rId16" Type="http://schemas.openxmlformats.org/officeDocument/2006/relationships/image" Target="../media/image2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5.png"/><Relationship Id="rId11" Type="http://schemas.openxmlformats.org/officeDocument/2006/relationships/image" Target="../media/image11.png"/><Relationship Id="rId5" Type="http://schemas.openxmlformats.org/officeDocument/2006/relationships/image" Target="../media/image244.png"/><Relationship Id="rId15" Type="http://schemas.openxmlformats.org/officeDocument/2006/relationships/image" Target="../media/image252.png"/><Relationship Id="rId10" Type="http://schemas.openxmlformats.org/officeDocument/2006/relationships/image" Target="../media/image249.png"/><Relationship Id="rId4" Type="http://schemas.openxmlformats.org/officeDocument/2006/relationships/image" Target="../media/image243.png"/><Relationship Id="rId9" Type="http://schemas.openxmlformats.org/officeDocument/2006/relationships/image" Target="../media/image248.png"/><Relationship Id="rId14" Type="http://schemas.openxmlformats.org/officeDocument/2006/relationships/image" Target="../media/image25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png"/><Relationship Id="rId13" Type="http://schemas.openxmlformats.org/officeDocument/2006/relationships/image" Target="../media/image13.png"/><Relationship Id="rId18" Type="http://schemas.openxmlformats.org/officeDocument/2006/relationships/image" Target="../media/image263.png"/><Relationship Id="rId3" Type="http://schemas.openxmlformats.org/officeDocument/2006/relationships/image" Target="../media/image255.png"/><Relationship Id="rId7" Type="http://schemas.openxmlformats.org/officeDocument/2006/relationships/image" Target="../media/image258.png"/><Relationship Id="rId12" Type="http://schemas.openxmlformats.org/officeDocument/2006/relationships/image" Target="../media/image12.png"/><Relationship Id="rId17" Type="http://schemas.openxmlformats.org/officeDocument/2006/relationships/image" Target="../media/image262.png"/><Relationship Id="rId2" Type="http://schemas.openxmlformats.org/officeDocument/2006/relationships/image" Target="../media/image74.png"/><Relationship Id="rId16" Type="http://schemas.openxmlformats.org/officeDocument/2006/relationships/image" Target="../media/image2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7.png"/><Relationship Id="rId11" Type="http://schemas.openxmlformats.org/officeDocument/2006/relationships/image" Target="../media/image11.png"/><Relationship Id="rId5" Type="http://schemas.openxmlformats.org/officeDocument/2006/relationships/image" Target="../media/image256.png"/><Relationship Id="rId15" Type="http://schemas.openxmlformats.org/officeDocument/2006/relationships/image" Target="../media/image57.png"/><Relationship Id="rId10" Type="http://schemas.openxmlformats.org/officeDocument/2006/relationships/image" Target="../media/image81.png"/><Relationship Id="rId4" Type="http://schemas.openxmlformats.org/officeDocument/2006/relationships/image" Target="../media/image153.png"/><Relationship Id="rId9" Type="http://schemas.openxmlformats.org/officeDocument/2006/relationships/image" Target="../media/image54.png"/><Relationship Id="rId14" Type="http://schemas.openxmlformats.org/officeDocument/2006/relationships/image" Target="../media/image26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268.png"/><Relationship Id="rId3" Type="http://schemas.openxmlformats.org/officeDocument/2006/relationships/image" Target="../media/image75.png"/><Relationship Id="rId7" Type="http://schemas.openxmlformats.org/officeDocument/2006/relationships/image" Target="../media/image266.png"/><Relationship Id="rId12" Type="http://schemas.openxmlformats.org/officeDocument/2006/relationships/image" Target="../media/image12.png"/><Relationship Id="rId17" Type="http://schemas.openxmlformats.org/officeDocument/2006/relationships/image" Target="../media/image271.png"/><Relationship Id="rId2" Type="http://schemas.openxmlformats.org/officeDocument/2006/relationships/image" Target="../media/image74.png"/><Relationship Id="rId16" Type="http://schemas.openxmlformats.org/officeDocument/2006/relationships/image" Target="../media/image2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5.png"/><Relationship Id="rId11" Type="http://schemas.openxmlformats.org/officeDocument/2006/relationships/image" Target="../media/image11.png"/><Relationship Id="rId5" Type="http://schemas.openxmlformats.org/officeDocument/2006/relationships/image" Target="../media/image264.png"/><Relationship Id="rId15" Type="http://schemas.openxmlformats.org/officeDocument/2006/relationships/image" Target="../media/image213.png"/><Relationship Id="rId10" Type="http://schemas.openxmlformats.org/officeDocument/2006/relationships/image" Target="../media/image267.png"/><Relationship Id="rId4" Type="http://schemas.openxmlformats.org/officeDocument/2006/relationships/image" Target="../media/image76.png"/><Relationship Id="rId9" Type="http://schemas.openxmlformats.org/officeDocument/2006/relationships/image" Target="../media/image54.png"/><Relationship Id="rId14" Type="http://schemas.openxmlformats.org/officeDocument/2006/relationships/image" Target="../media/image26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png"/><Relationship Id="rId13" Type="http://schemas.openxmlformats.org/officeDocument/2006/relationships/image" Target="../media/image279.png"/><Relationship Id="rId3" Type="http://schemas.openxmlformats.org/officeDocument/2006/relationships/image" Target="../media/image273.png"/><Relationship Id="rId7" Type="http://schemas.openxmlformats.org/officeDocument/2006/relationships/image" Target="../media/image276.png"/><Relationship Id="rId12" Type="http://schemas.openxmlformats.org/officeDocument/2006/relationships/image" Target="../media/image12.png"/><Relationship Id="rId17" Type="http://schemas.openxmlformats.org/officeDocument/2006/relationships/image" Target="../media/image283.png"/><Relationship Id="rId2" Type="http://schemas.openxmlformats.org/officeDocument/2006/relationships/image" Target="../media/image272.png"/><Relationship Id="rId16" Type="http://schemas.openxmlformats.org/officeDocument/2006/relationships/image" Target="../media/image2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5.png"/><Relationship Id="rId11" Type="http://schemas.openxmlformats.org/officeDocument/2006/relationships/image" Target="../media/image11.png"/><Relationship Id="rId5" Type="http://schemas.openxmlformats.org/officeDocument/2006/relationships/image" Target="../media/image274.png"/><Relationship Id="rId15" Type="http://schemas.openxmlformats.org/officeDocument/2006/relationships/image" Target="../media/image281.png"/><Relationship Id="rId10" Type="http://schemas.openxmlformats.org/officeDocument/2006/relationships/image" Target="../media/image278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28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png"/><Relationship Id="rId13" Type="http://schemas.openxmlformats.org/officeDocument/2006/relationships/image" Target="../media/image82.png"/><Relationship Id="rId3" Type="http://schemas.openxmlformats.org/officeDocument/2006/relationships/image" Target="../media/image242.png"/><Relationship Id="rId7" Type="http://schemas.openxmlformats.org/officeDocument/2006/relationships/image" Target="../media/image285.png"/><Relationship Id="rId12" Type="http://schemas.openxmlformats.org/officeDocument/2006/relationships/image" Target="../media/image12.png"/><Relationship Id="rId17" Type="http://schemas.openxmlformats.org/officeDocument/2006/relationships/image" Target="../media/image291.png"/><Relationship Id="rId2" Type="http://schemas.openxmlformats.org/officeDocument/2006/relationships/image" Target="../media/image74.png"/><Relationship Id="rId16" Type="http://schemas.openxmlformats.org/officeDocument/2006/relationships/image" Target="../media/image2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4.png"/><Relationship Id="rId11" Type="http://schemas.openxmlformats.org/officeDocument/2006/relationships/image" Target="../media/image11.png"/><Relationship Id="rId5" Type="http://schemas.openxmlformats.org/officeDocument/2006/relationships/image" Target="../media/image77.png"/><Relationship Id="rId15" Type="http://schemas.openxmlformats.org/officeDocument/2006/relationships/image" Target="../media/image289.png"/><Relationship Id="rId10" Type="http://schemas.openxmlformats.org/officeDocument/2006/relationships/image" Target="../media/image81.png"/><Relationship Id="rId4" Type="http://schemas.openxmlformats.org/officeDocument/2006/relationships/image" Target="../media/image153.png"/><Relationship Id="rId9" Type="http://schemas.openxmlformats.org/officeDocument/2006/relationships/image" Target="../media/image287.png"/><Relationship Id="rId14" Type="http://schemas.openxmlformats.org/officeDocument/2006/relationships/image" Target="../media/image28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3.png"/><Relationship Id="rId3" Type="http://schemas.openxmlformats.org/officeDocument/2006/relationships/image" Target="../media/image293.png"/><Relationship Id="rId7" Type="http://schemas.openxmlformats.org/officeDocument/2006/relationships/image" Target="../media/image297.png"/><Relationship Id="rId12" Type="http://schemas.openxmlformats.org/officeDocument/2006/relationships/image" Target="../media/image12.png"/><Relationship Id="rId17" Type="http://schemas.openxmlformats.org/officeDocument/2006/relationships/image" Target="../media/image301.png"/><Relationship Id="rId2" Type="http://schemas.openxmlformats.org/officeDocument/2006/relationships/image" Target="../media/image292.png"/><Relationship Id="rId16" Type="http://schemas.openxmlformats.org/officeDocument/2006/relationships/image" Target="../media/image3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6.png"/><Relationship Id="rId11" Type="http://schemas.openxmlformats.org/officeDocument/2006/relationships/image" Target="../media/image11.png"/><Relationship Id="rId5" Type="http://schemas.openxmlformats.org/officeDocument/2006/relationships/image" Target="../media/image295.png"/><Relationship Id="rId15" Type="http://schemas.openxmlformats.org/officeDocument/2006/relationships/image" Target="../media/image57.png"/><Relationship Id="rId10" Type="http://schemas.openxmlformats.org/officeDocument/2006/relationships/image" Target="../media/image298.png"/><Relationship Id="rId4" Type="http://schemas.openxmlformats.org/officeDocument/2006/relationships/image" Target="../media/image294.png"/><Relationship Id="rId9" Type="http://schemas.openxmlformats.org/officeDocument/2006/relationships/image" Target="../media/image54.png"/><Relationship Id="rId14" Type="http://schemas.openxmlformats.org/officeDocument/2006/relationships/image" Target="../media/image29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png"/><Relationship Id="rId13" Type="http://schemas.openxmlformats.org/officeDocument/2006/relationships/image" Target="../media/image310.png"/><Relationship Id="rId18" Type="http://schemas.openxmlformats.org/officeDocument/2006/relationships/image" Target="../media/image315.jpg"/><Relationship Id="rId3" Type="http://schemas.openxmlformats.org/officeDocument/2006/relationships/image" Target="../media/image303.png"/><Relationship Id="rId7" Type="http://schemas.openxmlformats.org/officeDocument/2006/relationships/image" Target="../media/image307.png"/><Relationship Id="rId12" Type="http://schemas.openxmlformats.org/officeDocument/2006/relationships/image" Target="../media/image12.png"/><Relationship Id="rId17" Type="http://schemas.openxmlformats.org/officeDocument/2006/relationships/image" Target="../media/image314.png"/><Relationship Id="rId2" Type="http://schemas.openxmlformats.org/officeDocument/2006/relationships/image" Target="../media/image302.png"/><Relationship Id="rId16" Type="http://schemas.openxmlformats.org/officeDocument/2006/relationships/image" Target="../media/image3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6.png"/><Relationship Id="rId11" Type="http://schemas.openxmlformats.org/officeDocument/2006/relationships/image" Target="../media/image11.png"/><Relationship Id="rId5" Type="http://schemas.openxmlformats.org/officeDocument/2006/relationships/image" Target="../media/image305.png"/><Relationship Id="rId15" Type="http://schemas.openxmlformats.org/officeDocument/2006/relationships/image" Target="../media/image312.png"/><Relationship Id="rId10" Type="http://schemas.openxmlformats.org/officeDocument/2006/relationships/image" Target="../media/image309.png"/><Relationship Id="rId19" Type="http://schemas.openxmlformats.org/officeDocument/2006/relationships/image" Target="../media/image316.png"/><Relationship Id="rId4" Type="http://schemas.openxmlformats.org/officeDocument/2006/relationships/image" Target="../media/image304.png"/><Relationship Id="rId9" Type="http://schemas.openxmlformats.org/officeDocument/2006/relationships/image" Target="../media/image54.png"/><Relationship Id="rId14" Type="http://schemas.openxmlformats.org/officeDocument/2006/relationships/image" Target="../media/image31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13" Type="http://schemas.openxmlformats.org/officeDocument/2006/relationships/image" Target="../media/image13.png"/><Relationship Id="rId18" Type="http://schemas.openxmlformats.org/officeDocument/2006/relationships/image" Target="../media/image325.png"/><Relationship Id="rId3" Type="http://schemas.openxmlformats.org/officeDocument/2006/relationships/image" Target="../media/image75.png"/><Relationship Id="rId7" Type="http://schemas.openxmlformats.org/officeDocument/2006/relationships/image" Target="../media/image319.png"/><Relationship Id="rId12" Type="http://schemas.openxmlformats.org/officeDocument/2006/relationships/image" Target="../media/image12.png"/><Relationship Id="rId17" Type="http://schemas.openxmlformats.org/officeDocument/2006/relationships/image" Target="../media/image324.png"/><Relationship Id="rId2" Type="http://schemas.openxmlformats.org/officeDocument/2006/relationships/image" Target="../media/image74.png"/><Relationship Id="rId16" Type="http://schemas.openxmlformats.org/officeDocument/2006/relationships/image" Target="../media/image3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8.png"/><Relationship Id="rId11" Type="http://schemas.openxmlformats.org/officeDocument/2006/relationships/image" Target="../media/image11.png"/><Relationship Id="rId5" Type="http://schemas.openxmlformats.org/officeDocument/2006/relationships/image" Target="../media/image264.png"/><Relationship Id="rId15" Type="http://schemas.openxmlformats.org/officeDocument/2006/relationships/image" Target="../media/image322.png"/><Relationship Id="rId10" Type="http://schemas.openxmlformats.org/officeDocument/2006/relationships/image" Target="../media/image81.png"/><Relationship Id="rId4" Type="http://schemas.openxmlformats.org/officeDocument/2006/relationships/image" Target="../media/image317.png"/><Relationship Id="rId9" Type="http://schemas.openxmlformats.org/officeDocument/2006/relationships/image" Target="../media/image54.png"/><Relationship Id="rId14" Type="http://schemas.openxmlformats.org/officeDocument/2006/relationships/image" Target="../media/image32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3.png"/><Relationship Id="rId18" Type="http://schemas.openxmlformats.org/officeDocument/2006/relationships/hyperlink" Target="http://www.youtube.com/watch?v=MSxeN00C20g&amp;amp;feature=player_embedded" TargetMode="External"/><Relationship Id="rId3" Type="http://schemas.openxmlformats.org/officeDocument/2006/relationships/image" Target="../media/image75.png"/><Relationship Id="rId7" Type="http://schemas.openxmlformats.org/officeDocument/2006/relationships/image" Target="../media/image330.png"/><Relationship Id="rId12" Type="http://schemas.openxmlformats.org/officeDocument/2006/relationships/image" Target="../media/image12.png"/><Relationship Id="rId17" Type="http://schemas.openxmlformats.org/officeDocument/2006/relationships/image" Target="../media/image336.png"/><Relationship Id="rId2" Type="http://schemas.openxmlformats.org/officeDocument/2006/relationships/image" Target="../media/image326.png"/><Relationship Id="rId16" Type="http://schemas.openxmlformats.org/officeDocument/2006/relationships/image" Target="../media/image3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9.png"/><Relationship Id="rId11" Type="http://schemas.openxmlformats.org/officeDocument/2006/relationships/image" Target="../media/image11.png"/><Relationship Id="rId5" Type="http://schemas.openxmlformats.org/officeDocument/2006/relationships/image" Target="../media/image328.png"/><Relationship Id="rId15" Type="http://schemas.openxmlformats.org/officeDocument/2006/relationships/image" Target="../media/image334.png"/><Relationship Id="rId10" Type="http://schemas.openxmlformats.org/officeDocument/2006/relationships/image" Target="../media/image332.png"/><Relationship Id="rId4" Type="http://schemas.openxmlformats.org/officeDocument/2006/relationships/image" Target="../media/image327.png"/><Relationship Id="rId9" Type="http://schemas.openxmlformats.org/officeDocument/2006/relationships/image" Target="../media/image331.png"/><Relationship Id="rId14" Type="http://schemas.openxmlformats.org/officeDocument/2006/relationships/image" Target="../media/image3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2.png"/><Relationship Id="rId13" Type="http://schemas.openxmlformats.org/officeDocument/2006/relationships/image" Target="../media/image69.png"/><Relationship Id="rId3" Type="http://schemas.openxmlformats.org/officeDocument/2006/relationships/image" Target="../media/image337.png"/><Relationship Id="rId7" Type="http://schemas.openxmlformats.org/officeDocument/2006/relationships/image" Target="../media/image341.png"/><Relationship Id="rId12" Type="http://schemas.openxmlformats.org/officeDocument/2006/relationships/image" Target="../media/image12.png"/><Relationship Id="rId17" Type="http://schemas.openxmlformats.org/officeDocument/2006/relationships/image" Target="../media/image346.png"/><Relationship Id="rId2" Type="http://schemas.openxmlformats.org/officeDocument/2006/relationships/image" Target="../media/image74.png"/><Relationship Id="rId16" Type="http://schemas.openxmlformats.org/officeDocument/2006/relationships/image" Target="../media/image3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0.png"/><Relationship Id="rId11" Type="http://schemas.openxmlformats.org/officeDocument/2006/relationships/image" Target="../media/image11.png"/><Relationship Id="rId5" Type="http://schemas.openxmlformats.org/officeDocument/2006/relationships/image" Target="../media/image339.png"/><Relationship Id="rId15" Type="http://schemas.openxmlformats.org/officeDocument/2006/relationships/image" Target="../media/image344.png"/><Relationship Id="rId10" Type="http://schemas.openxmlformats.org/officeDocument/2006/relationships/image" Target="../media/image42.png"/><Relationship Id="rId4" Type="http://schemas.openxmlformats.org/officeDocument/2006/relationships/image" Target="../media/image338.png"/><Relationship Id="rId9" Type="http://schemas.openxmlformats.org/officeDocument/2006/relationships/image" Target="../media/image54.png"/><Relationship Id="rId14" Type="http://schemas.openxmlformats.org/officeDocument/2006/relationships/image" Target="../media/image34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351.png"/><Relationship Id="rId3" Type="http://schemas.openxmlformats.org/officeDocument/2006/relationships/image" Target="../media/image242.png"/><Relationship Id="rId7" Type="http://schemas.openxmlformats.org/officeDocument/2006/relationships/image" Target="../media/image349.png"/><Relationship Id="rId12" Type="http://schemas.openxmlformats.org/officeDocument/2006/relationships/image" Target="../media/image12.png"/><Relationship Id="rId17" Type="http://schemas.openxmlformats.org/officeDocument/2006/relationships/image" Target="../media/image355.png"/><Relationship Id="rId2" Type="http://schemas.openxmlformats.org/officeDocument/2006/relationships/image" Target="../media/image74.png"/><Relationship Id="rId16" Type="http://schemas.openxmlformats.org/officeDocument/2006/relationships/image" Target="../media/image3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11" Type="http://schemas.openxmlformats.org/officeDocument/2006/relationships/image" Target="../media/image11.png"/><Relationship Id="rId5" Type="http://schemas.openxmlformats.org/officeDocument/2006/relationships/image" Target="../media/image348.png"/><Relationship Id="rId15" Type="http://schemas.openxmlformats.org/officeDocument/2006/relationships/image" Target="../media/image353.png"/><Relationship Id="rId10" Type="http://schemas.openxmlformats.org/officeDocument/2006/relationships/image" Target="../media/image350.png"/><Relationship Id="rId4" Type="http://schemas.openxmlformats.org/officeDocument/2006/relationships/image" Target="../media/image347.png"/><Relationship Id="rId9" Type="http://schemas.openxmlformats.org/officeDocument/2006/relationships/image" Target="../media/image54.png"/><Relationship Id="rId14" Type="http://schemas.openxmlformats.org/officeDocument/2006/relationships/image" Target="../media/image35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360.png"/><Relationship Id="rId3" Type="http://schemas.openxmlformats.org/officeDocument/2006/relationships/image" Target="../media/image255.png"/><Relationship Id="rId7" Type="http://schemas.openxmlformats.org/officeDocument/2006/relationships/image" Target="../media/image307.png"/><Relationship Id="rId12" Type="http://schemas.openxmlformats.org/officeDocument/2006/relationships/image" Target="../media/image12.png"/><Relationship Id="rId17" Type="http://schemas.openxmlformats.org/officeDocument/2006/relationships/image" Target="../media/image363.png"/><Relationship Id="rId2" Type="http://schemas.openxmlformats.org/officeDocument/2006/relationships/image" Target="../media/image356.png"/><Relationship Id="rId16" Type="http://schemas.openxmlformats.org/officeDocument/2006/relationships/image" Target="../media/image3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8.png"/><Relationship Id="rId11" Type="http://schemas.openxmlformats.org/officeDocument/2006/relationships/image" Target="../media/image11.png"/><Relationship Id="rId5" Type="http://schemas.openxmlformats.org/officeDocument/2006/relationships/image" Target="../media/image357.png"/><Relationship Id="rId15" Type="http://schemas.openxmlformats.org/officeDocument/2006/relationships/image" Target="../media/image361.png"/><Relationship Id="rId10" Type="http://schemas.openxmlformats.org/officeDocument/2006/relationships/image" Target="../media/image359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13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371.png"/><Relationship Id="rId18" Type="http://schemas.openxmlformats.org/officeDocument/2006/relationships/image" Target="../media/image375.jpg"/><Relationship Id="rId3" Type="http://schemas.openxmlformats.org/officeDocument/2006/relationships/image" Target="../media/image365.png"/><Relationship Id="rId7" Type="http://schemas.openxmlformats.org/officeDocument/2006/relationships/image" Target="../media/image369.png"/><Relationship Id="rId12" Type="http://schemas.openxmlformats.org/officeDocument/2006/relationships/image" Target="../media/image12.png"/><Relationship Id="rId17" Type="http://schemas.openxmlformats.org/officeDocument/2006/relationships/image" Target="../media/image374.png"/><Relationship Id="rId2" Type="http://schemas.openxmlformats.org/officeDocument/2006/relationships/image" Target="../media/image364.png"/><Relationship Id="rId16" Type="http://schemas.openxmlformats.org/officeDocument/2006/relationships/image" Target="../media/image3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8.png"/><Relationship Id="rId11" Type="http://schemas.openxmlformats.org/officeDocument/2006/relationships/image" Target="../media/image11.png"/><Relationship Id="rId5" Type="http://schemas.openxmlformats.org/officeDocument/2006/relationships/image" Target="../media/image367.png"/><Relationship Id="rId15" Type="http://schemas.openxmlformats.org/officeDocument/2006/relationships/image" Target="../media/image213.png"/><Relationship Id="rId10" Type="http://schemas.openxmlformats.org/officeDocument/2006/relationships/image" Target="../media/image370.png"/><Relationship Id="rId19" Type="http://schemas.openxmlformats.org/officeDocument/2006/relationships/image" Target="../media/image376.png"/><Relationship Id="rId4" Type="http://schemas.openxmlformats.org/officeDocument/2006/relationships/image" Target="../media/image366.png"/><Relationship Id="rId9" Type="http://schemas.openxmlformats.org/officeDocument/2006/relationships/image" Target="../media/image233.png"/><Relationship Id="rId14" Type="http://schemas.openxmlformats.org/officeDocument/2006/relationships/image" Target="../media/image37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3.png"/><Relationship Id="rId13" Type="http://schemas.openxmlformats.org/officeDocument/2006/relationships/image" Target="../media/image385.png"/><Relationship Id="rId3" Type="http://schemas.openxmlformats.org/officeDocument/2006/relationships/image" Target="../media/image378.png"/><Relationship Id="rId7" Type="http://schemas.openxmlformats.org/officeDocument/2006/relationships/image" Target="../media/image382.png"/><Relationship Id="rId12" Type="http://schemas.openxmlformats.org/officeDocument/2006/relationships/image" Target="../media/image12.png"/><Relationship Id="rId17" Type="http://schemas.openxmlformats.org/officeDocument/2006/relationships/image" Target="../media/image388.png"/><Relationship Id="rId2" Type="http://schemas.openxmlformats.org/officeDocument/2006/relationships/image" Target="../media/image377.png"/><Relationship Id="rId16" Type="http://schemas.openxmlformats.org/officeDocument/2006/relationships/image" Target="../media/image3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1.png"/><Relationship Id="rId11" Type="http://schemas.openxmlformats.org/officeDocument/2006/relationships/image" Target="../media/image11.png"/><Relationship Id="rId5" Type="http://schemas.openxmlformats.org/officeDocument/2006/relationships/image" Target="../media/image380.png"/><Relationship Id="rId15" Type="http://schemas.openxmlformats.org/officeDocument/2006/relationships/image" Target="../media/image353.png"/><Relationship Id="rId10" Type="http://schemas.openxmlformats.org/officeDocument/2006/relationships/image" Target="../media/image144.png"/><Relationship Id="rId4" Type="http://schemas.openxmlformats.org/officeDocument/2006/relationships/image" Target="../media/image379.png"/><Relationship Id="rId9" Type="http://schemas.openxmlformats.org/officeDocument/2006/relationships/image" Target="../media/image384.png"/><Relationship Id="rId14" Type="http://schemas.openxmlformats.org/officeDocument/2006/relationships/image" Target="../media/image38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4.png"/><Relationship Id="rId13" Type="http://schemas.openxmlformats.org/officeDocument/2006/relationships/image" Target="../media/image396.png"/><Relationship Id="rId18" Type="http://schemas.openxmlformats.org/officeDocument/2006/relationships/image" Target="../media/image400.jpg"/><Relationship Id="rId3" Type="http://schemas.openxmlformats.org/officeDocument/2006/relationships/image" Target="../media/image390.png"/><Relationship Id="rId21" Type="http://schemas.openxmlformats.org/officeDocument/2006/relationships/image" Target="../media/image403.jpg"/><Relationship Id="rId7" Type="http://schemas.openxmlformats.org/officeDocument/2006/relationships/image" Target="../media/image66.png"/><Relationship Id="rId12" Type="http://schemas.openxmlformats.org/officeDocument/2006/relationships/image" Target="../media/image12.png"/><Relationship Id="rId17" Type="http://schemas.openxmlformats.org/officeDocument/2006/relationships/image" Target="../media/image399.png"/><Relationship Id="rId2" Type="http://schemas.openxmlformats.org/officeDocument/2006/relationships/image" Target="../media/image389.png"/><Relationship Id="rId16" Type="http://schemas.openxmlformats.org/officeDocument/2006/relationships/image" Target="../media/image398.png"/><Relationship Id="rId20" Type="http://schemas.openxmlformats.org/officeDocument/2006/relationships/image" Target="../media/image40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3.png"/><Relationship Id="rId11" Type="http://schemas.openxmlformats.org/officeDocument/2006/relationships/image" Target="../media/image11.png"/><Relationship Id="rId5" Type="http://schemas.openxmlformats.org/officeDocument/2006/relationships/image" Target="../media/image392.png"/><Relationship Id="rId15" Type="http://schemas.openxmlformats.org/officeDocument/2006/relationships/image" Target="../media/image353.png"/><Relationship Id="rId23" Type="http://schemas.openxmlformats.org/officeDocument/2006/relationships/image" Target="../media/image405.jpg"/><Relationship Id="rId10" Type="http://schemas.openxmlformats.org/officeDocument/2006/relationships/image" Target="../media/image395.png"/><Relationship Id="rId19" Type="http://schemas.openxmlformats.org/officeDocument/2006/relationships/image" Target="../media/image401.jpg"/><Relationship Id="rId4" Type="http://schemas.openxmlformats.org/officeDocument/2006/relationships/image" Target="../media/image391.png"/><Relationship Id="rId9" Type="http://schemas.openxmlformats.org/officeDocument/2006/relationships/image" Target="../media/image54.png"/><Relationship Id="rId14" Type="http://schemas.openxmlformats.org/officeDocument/2006/relationships/image" Target="../media/image397.png"/><Relationship Id="rId22" Type="http://schemas.openxmlformats.org/officeDocument/2006/relationships/image" Target="../media/image404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12.png"/><Relationship Id="rId18" Type="http://schemas.openxmlformats.org/officeDocument/2006/relationships/hyperlink" Target="http://www.interactivestory.net/)" TargetMode="External"/><Relationship Id="rId3" Type="http://schemas.openxmlformats.org/officeDocument/2006/relationships/image" Target="../media/image337.png"/><Relationship Id="rId7" Type="http://schemas.openxmlformats.org/officeDocument/2006/relationships/image" Target="../media/image410.png"/><Relationship Id="rId12" Type="http://schemas.openxmlformats.org/officeDocument/2006/relationships/image" Target="../media/image12.png"/><Relationship Id="rId17" Type="http://schemas.openxmlformats.org/officeDocument/2006/relationships/image" Target="../media/image415.png"/><Relationship Id="rId2" Type="http://schemas.openxmlformats.org/officeDocument/2006/relationships/image" Target="../media/image406.png"/><Relationship Id="rId16" Type="http://schemas.openxmlformats.org/officeDocument/2006/relationships/image" Target="../media/image414.png"/><Relationship Id="rId20" Type="http://schemas.openxmlformats.org/officeDocument/2006/relationships/hyperlink" Target="http://youtube.com/watch?v=GmuLV9eMTk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9.png"/><Relationship Id="rId11" Type="http://schemas.openxmlformats.org/officeDocument/2006/relationships/image" Target="../media/image11.png"/><Relationship Id="rId5" Type="http://schemas.openxmlformats.org/officeDocument/2006/relationships/image" Target="../media/image408.png"/><Relationship Id="rId15" Type="http://schemas.openxmlformats.org/officeDocument/2006/relationships/image" Target="../media/image289.png"/><Relationship Id="rId10" Type="http://schemas.openxmlformats.org/officeDocument/2006/relationships/image" Target="../media/image411.png"/><Relationship Id="rId19" Type="http://schemas.openxmlformats.org/officeDocument/2006/relationships/image" Target="../media/image416.jpg"/><Relationship Id="rId4" Type="http://schemas.openxmlformats.org/officeDocument/2006/relationships/image" Target="../media/image407.png"/><Relationship Id="rId9" Type="http://schemas.openxmlformats.org/officeDocument/2006/relationships/image" Target="../media/image54.png"/><Relationship Id="rId14" Type="http://schemas.openxmlformats.org/officeDocument/2006/relationships/image" Target="../media/image4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3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12.png"/><Relationship Id="rId17" Type="http://schemas.openxmlformats.org/officeDocument/2006/relationships/image" Target="../media/image46.png"/><Relationship Id="rId2" Type="http://schemas.openxmlformats.org/officeDocument/2006/relationships/image" Target="../media/image34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11.png"/><Relationship Id="rId5" Type="http://schemas.openxmlformats.org/officeDocument/2006/relationships/image" Target="../media/image37.png"/><Relationship Id="rId15" Type="http://schemas.openxmlformats.org/officeDocument/2006/relationships/image" Target="../media/image44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13.png"/><Relationship Id="rId18" Type="http://schemas.openxmlformats.org/officeDocument/2006/relationships/image" Target="../media/image60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12.png"/><Relationship Id="rId17" Type="http://schemas.openxmlformats.org/officeDocument/2006/relationships/image" Target="../media/image59.png"/><Relationship Id="rId2" Type="http://schemas.openxmlformats.org/officeDocument/2006/relationships/image" Target="../media/image47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11.png"/><Relationship Id="rId5" Type="http://schemas.openxmlformats.org/officeDocument/2006/relationships/image" Target="../media/image50.png"/><Relationship Id="rId15" Type="http://schemas.openxmlformats.org/officeDocument/2006/relationships/image" Target="../media/image57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69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12.png"/><Relationship Id="rId17" Type="http://schemas.openxmlformats.org/officeDocument/2006/relationships/image" Target="../media/image73.png"/><Relationship Id="rId2" Type="http://schemas.openxmlformats.org/officeDocument/2006/relationships/image" Target="../media/image61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11.png"/><Relationship Id="rId5" Type="http://schemas.openxmlformats.org/officeDocument/2006/relationships/image" Target="../media/image64.png"/><Relationship Id="rId15" Type="http://schemas.openxmlformats.org/officeDocument/2006/relationships/image" Target="../media/image71.png"/><Relationship Id="rId10" Type="http://schemas.openxmlformats.org/officeDocument/2006/relationships/image" Target="../media/image42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2.png"/><Relationship Id="rId18" Type="http://schemas.openxmlformats.org/officeDocument/2006/relationships/image" Target="../media/image87.jpg"/><Relationship Id="rId3" Type="http://schemas.openxmlformats.org/officeDocument/2006/relationships/image" Target="../media/image75.png"/><Relationship Id="rId21" Type="http://schemas.openxmlformats.org/officeDocument/2006/relationships/image" Target="../media/image90.jpg"/><Relationship Id="rId7" Type="http://schemas.openxmlformats.org/officeDocument/2006/relationships/image" Target="../media/image79.png"/><Relationship Id="rId12" Type="http://schemas.openxmlformats.org/officeDocument/2006/relationships/image" Target="../media/image12.png"/><Relationship Id="rId17" Type="http://schemas.openxmlformats.org/officeDocument/2006/relationships/image" Target="../media/image86.png"/><Relationship Id="rId2" Type="http://schemas.openxmlformats.org/officeDocument/2006/relationships/image" Target="../media/image74.png"/><Relationship Id="rId16" Type="http://schemas.openxmlformats.org/officeDocument/2006/relationships/image" Target="../media/image85.png"/><Relationship Id="rId20" Type="http://schemas.openxmlformats.org/officeDocument/2006/relationships/image" Target="../media/image8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11.png"/><Relationship Id="rId5" Type="http://schemas.openxmlformats.org/officeDocument/2006/relationships/image" Target="../media/image77.png"/><Relationship Id="rId15" Type="http://schemas.openxmlformats.org/officeDocument/2006/relationships/image" Target="../media/image84.png"/><Relationship Id="rId10" Type="http://schemas.openxmlformats.org/officeDocument/2006/relationships/image" Target="../media/image81.png"/><Relationship Id="rId19" Type="http://schemas.openxmlformats.org/officeDocument/2006/relationships/image" Target="../media/image88.jpg"/><Relationship Id="rId4" Type="http://schemas.openxmlformats.org/officeDocument/2006/relationships/image" Target="../media/image76.png"/><Relationship Id="rId9" Type="http://schemas.openxmlformats.org/officeDocument/2006/relationships/image" Target="../media/image54.png"/><Relationship Id="rId14" Type="http://schemas.openxmlformats.org/officeDocument/2006/relationships/image" Target="../media/image83.png"/><Relationship Id="rId22" Type="http://schemas.openxmlformats.org/officeDocument/2006/relationships/image" Target="../media/image9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99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2.png"/><Relationship Id="rId17" Type="http://schemas.openxmlformats.org/officeDocument/2006/relationships/image" Target="../media/image103.png"/><Relationship Id="rId2" Type="http://schemas.openxmlformats.org/officeDocument/2006/relationships/image" Target="../media/image74.png"/><Relationship Id="rId16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11.png"/><Relationship Id="rId5" Type="http://schemas.openxmlformats.org/officeDocument/2006/relationships/image" Target="../media/image94.png"/><Relationship Id="rId15" Type="http://schemas.openxmlformats.org/officeDocument/2006/relationships/image" Target="../media/image101.png"/><Relationship Id="rId10" Type="http://schemas.openxmlformats.org/officeDocument/2006/relationships/image" Target="../media/image98.png"/><Relationship Id="rId4" Type="http://schemas.openxmlformats.org/officeDocument/2006/relationships/image" Target="../media/image93.png"/><Relationship Id="rId9" Type="http://schemas.openxmlformats.org/officeDocument/2006/relationships/image" Target="../media/image54.png"/><Relationship Id="rId14" Type="http://schemas.openxmlformats.org/officeDocument/2006/relationships/image" Target="../media/image10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3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12.png"/><Relationship Id="rId17" Type="http://schemas.openxmlformats.org/officeDocument/2006/relationships/image" Target="../media/image114.png"/><Relationship Id="rId2" Type="http://schemas.openxmlformats.org/officeDocument/2006/relationships/image" Target="../media/image74.png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1.png"/><Relationship Id="rId5" Type="http://schemas.openxmlformats.org/officeDocument/2006/relationships/image" Target="../media/image106.png"/><Relationship Id="rId15" Type="http://schemas.openxmlformats.org/officeDocument/2006/relationships/image" Target="../media/image112.png"/><Relationship Id="rId10" Type="http://schemas.openxmlformats.org/officeDocument/2006/relationships/image" Target="../media/image110.png"/><Relationship Id="rId4" Type="http://schemas.openxmlformats.org/officeDocument/2006/relationships/image" Target="../media/image105.png"/><Relationship Id="rId9" Type="http://schemas.openxmlformats.org/officeDocument/2006/relationships/image" Target="../media/image41.png"/><Relationship Id="rId14" Type="http://schemas.openxmlformats.org/officeDocument/2006/relationships/image" Target="../media/image1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170177" y="1845183"/>
            <a:ext cx="6790690" cy="1654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6475"/>
              </a:lnSpc>
            </a:pPr>
            <a:r>
              <a:rPr sz="5400" b="1" spc="-5" dirty="0">
                <a:solidFill>
                  <a:srgbClr val="FEEC94"/>
                </a:solidFill>
                <a:latin typeface="Times New Roman"/>
                <a:cs typeface="Times New Roman"/>
              </a:rPr>
              <a:t>Τεχνητή</a:t>
            </a:r>
            <a:r>
              <a:rPr sz="5400" b="1" spc="20" dirty="0">
                <a:solidFill>
                  <a:srgbClr val="FEEC94"/>
                </a:solidFill>
                <a:latin typeface="Times New Roman"/>
                <a:cs typeface="Times New Roman"/>
              </a:rPr>
              <a:t> </a:t>
            </a:r>
            <a:r>
              <a:rPr sz="5400" b="1" spc="-10" dirty="0">
                <a:solidFill>
                  <a:srgbClr val="FEEC94"/>
                </a:solidFill>
                <a:latin typeface="Times New Roman"/>
                <a:cs typeface="Times New Roman"/>
              </a:rPr>
              <a:t>Νοημοσύν</a:t>
            </a:r>
            <a:r>
              <a:rPr sz="5400" b="1" spc="-5" dirty="0">
                <a:solidFill>
                  <a:srgbClr val="FEEC94"/>
                </a:solidFill>
                <a:latin typeface="Times New Roman"/>
                <a:cs typeface="Times New Roman"/>
              </a:rPr>
              <a:t>η</a:t>
            </a:r>
            <a:r>
              <a:rPr sz="5400" b="1" spc="25" dirty="0">
                <a:solidFill>
                  <a:srgbClr val="FEEC94"/>
                </a:solidFill>
                <a:latin typeface="Times New Roman"/>
                <a:cs typeface="Times New Roman"/>
              </a:rPr>
              <a:t> </a:t>
            </a:r>
            <a:r>
              <a:rPr sz="5400" b="1" dirty="0">
                <a:solidFill>
                  <a:srgbClr val="FEEC94"/>
                </a:solidFill>
                <a:latin typeface="Times New Roman"/>
                <a:cs typeface="Times New Roman"/>
              </a:rPr>
              <a:t>&amp;</a:t>
            </a:r>
            <a:endParaRPr sz="5400">
              <a:latin typeface="Times New Roman"/>
              <a:cs typeface="Times New Roman"/>
            </a:endParaRPr>
          </a:p>
          <a:p>
            <a:pPr algn="ctr">
              <a:lnSpc>
                <a:spcPts val="6475"/>
              </a:lnSpc>
            </a:pPr>
            <a:r>
              <a:rPr sz="5400" b="1" spc="-5" dirty="0">
                <a:solidFill>
                  <a:srgbClr val="FEEC94"/>
                </a:solidFill>
                <a:latin typeface="Times New Roman"/>
                <a:cs typeface="Times New Roman"/>
              </a:rPr>
              <a:t>Τέχνη</a:t>
            </a:r>
            <a:endParaRPr sz="5400">
              <a:latin typeface="Times New Roman"/>
              <a:cs typeface="Times New Roman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64" y="5306729"/>
            <a:ext cx="3063505" cy="107451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077" y="5310633"/>
            <a:ext cx="4309872" cy="10241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30098" y="1628902"/>
            <a:ext cx="7764145" cy="4860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469390" indent="-342900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Υπάρχου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χαρακτηριστικ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28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έν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πίνακα ζωγραφική</a:t>
            </a:r>
            <a:r>
              <a:rPr sz="2800" spc="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όπως</a:t>
            </a:r>
            <a:endParaRPr sz="28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η απόδοση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τω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σχημάτων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η ανατομία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τω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σωμάτων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η προοπτική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τω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αντικειμένων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η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δομ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του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χώρου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η κάλυψη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φόντου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η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δομ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επιφάνειας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έργου</a:t>
            </a:r>
            <a:endParaRPr sz="2400">
              <a:latin typeface="Times New Roman"/>
              <a:cs typeface="Times New Roman"/>
            </a:endParaRPr>
          </a:p>
          <a:p>
            <a:pPr marL="354330" marR="5080" indent="-341630" algn="just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οποί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μπορού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χαρακτηρίσου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αντικειμενικά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προέλευση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δημιουργ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ό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)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χρονολογία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ενός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πίνακ</a:t>
            </a:r>
            <a:r>
              <a:rPr sz="2800" spc="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64031" y="363473"/>
            <a:ext cx="7598409" cy="680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spc="-10" dirty="0"/>
              <a:t>Αντικειμενικ</a:t>
            </a:r>
            <a:r>
              <a:rPr sz="4400" spc="-5" dirty="0"/>
              <a:t>ά</a:t>
            </a:r>
            <a:r>
              <a:rPr sz="4400" spc="10" dirty="0"/>
              <a:t> </a:t>
            </a:r>
            <a:r>
              <a:rPr sz="4400" spc="-10" dirty="0"/>
              <a:t>Χαρακτηριστικά</a:t>
            </a:r>
            <a:endParaRPr sz="4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766061" y="0"/>
            <a:ext cx="5598795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>
                <a:latin typeface="Times New Roman"/>
                <a:cs typeface="Times New Roman"/>
              </a:rPr>
              <a:t>AUTHENTI</a:t>
            </a:r>
            <a:r>
              <a:rPr dirty="0">
                <a:latin typeface="Times New Roman"/>
                <a:cs typeface="Times New Roman"/>
              </a:rPr>
              <a:t>C</a:t>
            </a:r>
            <a:r>
              <a:rPr spc="5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PROJECT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30098" y="661355"/>
            <a:ext cx="7914640" cy="5549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80615" marR="5080" indent="-1297940">
              <a:lnSpc>
                <a:spcPct val="104700"/>
              </a:lnSpc>
              <a:tabLst>
                <a:tab pos="7483475" algn="l"/>
              </a:tabLst>
            </a:pPr>
            <a:r>
              <a:rPr sz="3200" b="1" i="1" spc="-5" dirty="0">
                <a:solidFill>
                  <a:srgbClr val="FEEC94"/>
                </a:solidFill>
                <a:latin typeface="Times New Roman"/>
                <a:cs typeface="Times New Roman"/>
              </a:rPr>
              <a:t>Igor E.</a:t>
            </a:r>
            <a:r>
              <a:rPr sz="3200" b="1" i="1" spc="5" dirty="0">
                <a:solidFill>
                  <a:srgbClr val="FEEC94"/>
                </a:solidFill>
                <a:latin typeface="Times New Roman"/>
                <a:cs typeface="Times New Roman"/>
              </a:rPr>
              <a:t> </a:t>
            </a:r>
            <a:r>
              <a:rPr sz="3200" b="1" i="1" spc="-5" dirty="0">
                <a:solidFill>
                  <a:srgbClr val="FEEC94"/>
                </a:solidFill>
                <a:latin typeface="Times New Roman"/>
                <a:cs typeface="Times New Roman"/>
              </a:rPr>
              <a:t>Berezhnoy, Eric O.</a:t>
            </a:r>
            <a:r>
              <a:rPr sz="3200" b="1" i="1" spc="5" dirty="0">
                <a:solidFill>
                  <a:srgbClr val="FEEC94"/>
                </a:solidFill>
                <a:latin typeface="Times New Roman"/>
                <a:cs typeface="Times New Roman"/>
              </a:rPr>
              <a:t> </a:t>
            </a:r>
            <a:r>
              <a:rPr sz="3200" b="1" i="1" spc="-5" dirty="0">
                <a:solidFill>
                  <a:srgbClr val="FEEC94"/>
                </a:solidFill>
                <a:latin typeface="Times New Roman"/>
                <a:cs typeface="Times New Roman"/>
              </a:rPr>
              <a:t>Postma,</a:t>
            </a:r>
            <a:r>
              <a:rPr sz="3200" b="1" i="1" dirty="0">
                <a:solidFill>
                  <a:srgbClr val="FEEC94"/>
                </a:solidFill>
                <a:latin typeface="Times New Roman"/>
                <a:cs typeface="Times New Roman"/>
              </a:rPr>
              <a:t>	</a:t>
            </a:r>
            <a:r>
              <a:rPr sz="3200" b="1" i="1" spc="-5" dirty="0">
                <a:solidFill>
                  <a:srgbClr val="FEEC94"/>
                </a:solidFill>
                <a:latin typeface="Times New Roman"/>
                <a:cs typeface="Times New Roman"/>
              </a:rPr>
              <a:t>H. Jaap</a:t>
            </a:r>
            <a:r>
              <a:rPr sz="3200" b="1" i="1" dirty="0">
                <a:solidFill>
                  <a:srgbClr val="FEEC94"/>
                </a:solidFill>
                <a:latin typeface="Times New Roman"/>
                <a:cs typeface="Times New Roman"/>
              </a:rPr>
              <a:t> </a:t>
            </a:r>
            <a:r>
              <a:rPr sz="3200" b="1" i="1" spc="-5" dirty="0">
                <a:solidFill>
                  <a:srgbClr val="FEEC94"/>
                </a:solidFill>
                <a:latin typeface="Times New Roman"/>
                <a:cs typeface="Times New Roman"/>
              </a:rPr>
              <a:t>van den</a:t>
            </a:r>
            <a:r>
              <a:rPr sz="3200" b="1" i="1" dirty="0">
                <a:solidFill>
                  <a:srgbClr val="FEEC94"/>
                </a:solidFill>
                <a:latin typeface="Times New Roman"/>
                <a:cs typeface="Times New Roman"/>
              </a:rPr>
              <a:t> </a:t>
            </a:r>
            <a:r>
              <a:rPr sz="3200" b="1" i="1" spc="-5" dirty="0">
                <a:solidFill>
                  <a:srgbClr val="FEEC94"/>
                </a:solidFill>
                <a:latin typeface="Times New Roman"/>
                <a:cs typeface="Times New Roman"/>
              </a:rPr>
              <a:t>Herik</a:t>
            </a:r>
            <a:endParaRPr sz="3200">
              <a:latin typeface="Times New Roman"/>
              <a:cs typeface="Times New Roman"/>
            </a:endParaRPr>
          </a:p>
          <a:p>
            <a:pPr marL="355600" marR="652145" indent="-342900">
              <a:lnSpc>
                <a:spcPct val="100000"/>
              </a:lnSpc>
              <a:spcBef>
                <a:spcPts val="1950"/>
              </a:spcBef>
              <a:buClr>
                <a:srgbClr val="000000"/>
              </a:buClr>
              <a:buChar char="■"/>
              <a:tabLst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H φύση</a:t>
            </a:r>
            <a:r>
              <a:rPr sz="3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κατανομή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πινελιάς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είναι χαρακτηριστική</a:t>
            </a:r>
            <a:r>
              <a:rPr sz="32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κάθε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ζωγράφο.</a:t>
            </a:r>
            <a:endParaRPr sz="3200">
              <a:latin typeface="Times New Roman"/>
              <a:cs typeface="Times New Roman"/>
            </a:endParaRPr>
          </a:p>
          <a:p>
            <a:pPr marL="356235" marR="149225" indent="-343535">
              <a:lnSpc>
                <a:spcPct val="100000"/>
              </a:lnSpc>
              <a:spcBef>
                <a:spcPts val="755"/>
              </a:spcBef>
              <a:buClr>
                <a:srgbClr val="000000"/>
              </a:buClr>
              <a:buChar char="■"/>
              <a:tabLst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Εξαγωγή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τω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χαρακτηριστικών</a:t>
            </a:r>
            <a:r>
              <a:rPr sz="32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τω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ν πινελιών σε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έναν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πίνακα:</a:t>
            </a:r>
            <a:endParaRPr sz="3200">
              <a:latin typeface="Times New Roman"/>
              <a:cs typeface="Times New Roman"/>
            </a:endParaRPr>
          </a:p>
          <a:p>
            <a:pPr marL="753110" marR="23495" lvl="1" indent="-283210">
              <a:lnSpc>
                <a:spcPct val="100000"/>
              </a:lnSpc>
              <a:spcBef>
                <a:spcPts val="695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Βήμ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1: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αυτόματ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αναγνώρισ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μιας πινελιά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ανίχνευσ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περιγράμματό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ς):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με κυκλικ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φίλτρ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αυξάνουμ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έντασ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η τω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ορίων της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πινελιά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σε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σχέσ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ε τις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υπόλοιπε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δομές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του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πίνακ</a:t>
            </a:r>
            <a:r>
              <a:rPr sz="2800" spc="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4395" y="221996"/>
            <a:ext cx="8229600" cy="45262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197225" y="5748020"/>
            <a:ext cx="314960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15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Korenvel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kraaien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1890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Vincen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va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Gogh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(1853-1890)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0225" y="341503"/>
            <a:ext cx="7560945" cy="9855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sz="3200" spc="-5" dirty="0"/>
              <a:t>Μετά την </a:t>
            </a:r>
            <a:r>
              <a:rPr sz="3200" spc="-10" dirty="0"/>
              <a:t>εφαρμογ</a:t>
            </a:r>
            <a:r>
              <a:rPr sz="3200" spc="-5" dirty="0"/>
              <a:t>ή</a:t>
            </a:r>
            <a:r>
              <a:rPr sz="3200" spc="10" dirty="0"/>
              <a:t> </a:t>
            </a:r>
            <a:r>
              <a:rPr sz="3200" spc="-5" dirty="0"/>
              <a:t>του</a:t>
            </a:r>
            <a:r>
              <a:rPr sz="3200" dirty="0"/>
              <a:t> </a:t>
            </a:r>
            <a:r>
              <a:rPr sz="3200" spc="-5" dirty="0"/>
              <a:t>φίλτρο</a:t>
            </a:r>
            <a:r>
              <a:rPr sz="3200" dirty="0"/>
              <a:t>υ</a:t>
            </a:r>
            <a:r>
              <a:rPr sz="3200" spc="-5" dirty="0">
                <a:latin typeface="Times New Roman"/>
                <a:cs typeface="Times New Roman"/>
              </a:rPr>
              <a:t>,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/>
              <a:t>τα περιγράμματα</a:t>
            </a:r>
            <a:r>
              <a:rPr sz="3200" spc="10" dirty="0"/>
              <a:t> </a:t>
            </a:r>
            <a:r>
              <a:rPr sz="3200" dirty="0"/>
              <a:t>τω</a:t>
            </a:r>
            <a:r>
              <a:rPr sz="3200" spc="-5" dirty="0"/>
              <a:t>ν </a:t>
            </a:r>
            <a:r>
              <a:rPr sz="3200" spc="-10" dirty="0"/>
              <a:t>πινελιώ</a:t>
            </a:r>
            <a:r>
              <a:rPr sz="3200" spc="-5" dirty="0"/>
              <a:t>ν</a:t>
            </a:r>
            <a:r>
              <a:rPr sz="3200" spc="5" dirty="0"/>
              <a:t> </a:t>
            </a:r>
            <a:r>
              <a:rPr sz="3200" spc="-10" dirty="0"/>
              <a:t>γίνοντα</a:t>
            </a:r>
            <a:r>
              <a:rPr sz="3200" spc="-5" dirty="0"/>
              <a:t>ι</a:t>
            </a:r>
            <a:r>
              <a:rPr sz="3200" spc="10" dirty="0"/>
              <a:t> </a:t>
            </a:r>
            <a:r>
              <a:rPr sz="3200" spc="-5" dirty="0"/>
              <a:t>ορατά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288796"/>
            <a:ext cx="8908796" cy="53545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288" rIns="0" bIns="0" rtlCol="0">
            <a:spAutoFit/>
          </a:bodyPr>
          <a:lstStyle/>
          <a:p>
            <a:pPr marL="680085">
              <a:lnSpc>
                <a:spcPct val="100000"/>
              </a:lnSpc>
            </a:pPr>
            <a:r>
              <a:rPr sz="4400" spc="-5" dirty="0">
                <a:latin typeface="Times New Roman"/>
                <a:cs typeface="Times New Roman"/>
              </a:rPr>
              <a:t>AUTHENTIC</a:t>
            </a:r>
            <a:r>
              <a:rPr sz="4400" spc="10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PROJECT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0098" y="1324102"/>
            <a:ext cx="8003540" cy="1292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330" marR="5080" indent="-341630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Εξαγωγ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τω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χαρακτηριστικώ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τω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πινελιώ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έναν πίνακ</a:t>
            </a:r>
            <a:r>
              <a:rPr sz="2800" spc="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Βήμα 2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Ποσοτικοποίηση</a:t>
            </a:r>
            <a:r>
              <a:rPr sz="24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2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σχήματος</a:t>
            </a:r>
            <a:r>
              <a:rPr sz="24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πινελιάς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0" y="2888996"/>
            <a:ext cx="6927596" cy="39563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860796" y="4184396"/>
            <a:ext cx="1143000" cy="381000"/>
          </a:xfrm>
          <a:custGeom>
            <a:avLst/>
            <a:gdLst/>
            <a:ahLst/>
            <a:cxnLst/>
            <a:rect l="l" t="t" r="r" b="b"/>
            <a:pathLst>
              <a:path w="1143000" h="381000">
                <a:moveTo>
                  <a:pt x="285750" y="381000"/>
                </a:moveTo>
                <a:lnTo>
                  <a:pt x="285750" y="0"/>
                </a:lnTo>
                <a:lnTo>
                  <a:pt x="0" y="190500"/>
                </a:lnTo>
                <a:lnTo>
                  <a:pt x="285750" y="381000"/>
                </a:lnTo>
                <a:close/>
              </a:path>
              <a:path w="1143000" h="381000">
                <a:moveTo>
                  <a:pt x="1143000" y="285750"/>
                </a:moveTo>
                <a:lnTo>
                  <a:pt x="1143000" y="95250"/>
                </a:lnTo>
                <a:lnTo>
                  <a:pt x="285750" y="95250"/>
                </a:lnTo>
                <a:lnTo>
                  <a:pt x="285750" y="285750"/>
                </a:lnTo>
                <a:lnTo>
                  <a:pt x="1143000" y="28575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860796" y="4184396"/>
            <a:ext cx="1143000" cy="381000"/>
          </a:xfrm>
          <a:custGeom>
            <a:avLst/>
            <a:gdLst/>
            <a:ahLst/>
            <a:cxnLst/>
            <a:rect l="l" t="t" r="r" b="b"/>
            <a:pathLst>
              <a:path w="1143000" h="381000">
                <a:moveTo>
                  <a:pt x="285750" y="0"/>
                </a:moveTo>
                <a:lnTo>
                  <a:pt x="285750" y="95250"/>
                </a:lnTo>
                <a:lnTo>
                  <a:pt x="1143000" y="95250"/>
                </a:lnTo>
                <a:lnTo>
                  <a:pt x="1143000" y="285750"/>
                </a:lnTo>
                <a:lnTo>
                  <a:pt x="285750" y="285750"/>
                </a:lnTo>
                <a:lnTo>
                  <a:pt x="285750" y="381000"/>
                </a:lnTo>
                <a:lnTo>
                  <a:pt x="0" y="190500"/>
                </a:lnTo>
                <a:lnTo>
                  <a:pt x="285750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083297" y="3690620"/>
            <a:ext cx="1817370" cy="2207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3670" indent="-635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πολυώνυμ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ου βαθμού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(η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πινελιά μετ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φράζεται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στους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3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συντελεστές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του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πολυωνύμο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800" baseline="23148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 baseline="23148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93795" y="374396"/>
            <a:ext cx="5937504" cy="616305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18023" y="4489196"/>
            <a:ext cx="309880" cy="157480"/>
          </a:xfrm>
          <a:custGeom>
            <a:avLst/>
            <a:gdLst/>
            <a:ahLst/>
            <a:cxnLst/>
            <a:rect l="l" t="t" r="r" b="b"/>
            <a:pathLst>
              <a:path w="309879" h="157479">
                <a:moveTo>
                  <a:pt x="243409" y="38332"/>
                </a:moveTo>
                <a:lnTo>
                  <a:pt x="239236" y="30079"/>
                </a:lnTo>
                <a:lnTo>
                  <a:pt x="2286" y="147827"/>
                </a:lnTo>
                <a:lnTo>
                  <a:pt x="0" y="150875"/>
                </a:lnTo>
                <a:lnTo>
                  <a:pt x="0" y="154686"/>
                </a:lnTo>
                <a:lnTo>
                  <a:pt x="3048" y="156971"/>
                </a:lnTo>
                <a:lnTo>
                  <a:pt x="6858" y="156971"/>
                </a:lnTo>
                <a:lnTo>
                  <a:pt x="243409" y="38332"/>
                </a:lnTo>
                <a:close/>
              </a:path>
              <a:path w="309879" h="157479">
                <a:moveTo>
                  <a:pt x="309372" y="0"/>
                </a:moveTo>
                <a:lnTo>
                  <a:pt x="224028" y="0"/>
                </a:lnTo>
                <a:lnTo>
                  <a:pt x="239236" y="30079"/>
                </a:lnTo>
                <a:lnTo>
                  <a:pt x="250698" y="24384"/>
                </a:lnTo>
                <a:lnTo>
                  <a:pt x="253746" y="23621"/>
                </a:lnTo>
                <a:lnTo>
                  <a:pt x="256794" y="25907"/>
                </a:lnTo>
                <a:lnTo>
                  <a:pt x="256794" y="64803"/>
                </a:lnTo>
                <a:lnTo>
                  <a:pt x="258318" y="67817"/>
                </a:lnTo>
                <a:lnTo>
                  <a:pt x="309372" y="0"/>
                </a:lnTo>
                <a:close/>
              </a:path>
              <a:path w="309879" h="157479">
                <a:moveTo>
                  <a:pt x="256794" y="29717"/>
                </a:moveTo>
                <a:lnTo>
                  <a:pt x="256794" y="25907"/>
                </a:lnTo>
                <a:lnTo>
                  <a:pt x="253746" y="23621"/>
                </a:lnTo>
                <a:lnTo>
                  <a:pt x="250698" y="24384"/>
                </a:lnTo>
                <a:lnTo>
                  <a:pt x="239236" y="30079"/>
                </a:lnTo>
                <a:lnTo>
                  <a:pt x="243409" y="38332"/>
                </a:lnTo>
                <a:lnTo>
                  <a:pt x="254508" y="32765"/>
                </a:lnTo>
                <a:lnTo>
                  <a:pt x="256794" y="29717"/>
                </a:lnTo>
                <a:close/>
              </a:path>
              <a:path w="309879" h="157479">
                <a:moveTo>
                  <a:pt x="256794" y="64803"/>
                </a:moveTo>
                <a:lnTo>
                  <a:pt x="256794" y="29717"/>
                </a:lnTo>
                <a:lnTo>
                  <a:pt x="254508" y="32765"/>
                </a:lnTo>
                <a:lnTo>
                  <a:pt x="243409" y="38332"/>
                </a:lnTo>
                <a:lnTo>
                  <a:pt x="256794" y="64803"/>
                </a:lnTo>
                <a:close/>
              </a:path>
            </a:pathLst>
          </a:custGeom>
          <a:solidFill>
            <a:srgbClr val="99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873497" y="4528820"/>
            <a:ext cx="15684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9A3300"/>
                </a:solidFill>
                <a:latin typeface="Arial"/>
                <a:cs typeface="Arial"/>
              </a:rPr>
              <a:t>β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1243" y="871220"/>
            <a:ext cx="3587115" cy="2723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747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ε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εφ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ρμογ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μεθόδου σ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169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έργα του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Van Gogh,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προέκυψα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ν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πάν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ω α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πό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6000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0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πινελιέ</a:t>
            </a:r>
            <a:r>
              <a:rPr sz="1800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12700" marR="813435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Κάθ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ε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πινελι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ά μ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εταφράζεται σ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3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πολυωνυμικούς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συντελεστές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800" baseline="23148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800" spc="240" baseline="2314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).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4"/>
              </a:spcBef>
            </a:pPr>
            <a:endParaRPr sz="17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800" dirty="0">
                <a:solidFill>
                  <a:srgbClr val="9A3300"/>
                </a:solidFill>
                <a:latin typeface="Arial"/>
                <a:cs typeface="Arial"/>
              </a:rPr>
              <a:t>α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951223" y="3269996"/>
            <a:ext cx="309880" cy="157480"/>
          </a:xfrm>
          <a:custGeom>
            <a:avLst/>
            <a:gdLst/>
            <a:ahLst/>
            <a:cxnLst/>
            <a:rect l="l" t="t" r="r" b="b"/>
            <a:pathLst>
              <a:path w="309879" h="157479">
                <a:moveTo>
                  <a:pt x="243409" y="38332"/>
                </a:moveTo>
                <a:lnTo>
                  <a:pt x="239236" y="30079"/>
                </a:lnTo>
                <a:lnTo>
                  <a:pt x="2286" y="147827"/>
                </a:lnTo>
                <a:lnTo>
                  <a:pt x="0" y="150875"/>
                </a:lnTo>
                <a:lnTo>
                  <a:pt x="0" y="154686"/>
                </a:lnTo>
                <a:lnTo>
                  <a:pt x="3048" y="156971"/>
                </a:lnTo>
                <a:lnTo>
                  <a:pt x="6858" y="156971"/>
                </a:lnTo>
                <a:lnTo>
                  <a:pt x="243409" y="38332"/>
                </a:lnTo>
                <a:close/>
              </a:path>
              <a:path w="309879" h="157479">
                <a:moveTo>
                  <a:pt x="309372" y="0"/>
                </a:moveTo>
                <a:lnTo>
                  <a:pt x="224028" y="0"/>
                </a:lnTo>
                <a:lnTo>
                  <a:pt x="239236" y="30079"/>
                </a:lnTo>
                <a:lnTo>
                  <a:pt x="250698" y="24384"/>
                </a:lnTo>
                <a:lnTo>
                  <a:pt x="253746" y="23621"/>
                </a:lnTo>
                <a:lnTo>
                  <a:pt x="256794" y="25907"/>
                </a:lnTo>
                <a:lnTo>
                  <a:pt x="256794" y="64803"/>
                </a:lnTo>
                <a:lnTo>
                  <a:pt x="258318" y="67817"/>
                </a:lnTo>
                <a:lnTo>
                  <a:pt x="309372" y="0"/>
                </a:lnTo>
                <a:close/>
              </a:path>
              <a:path w="309879" h="157479">
                <a:moveTo>
                  <a:pt x="256794" y="29717"/>
                </a:moveTo>
                <a:lnTo>
                  <a:pt x="256794" y="25907"/>
                </a:lnTo>
                <a:lnTo>
                  <a:pt x="253746" y="23621"/>
                </a:lnTo>
                <a:lnTo>
                  <a:pt x="250698" y="24384"/>
                </a:lnTo>
                <a:lnTo>
                  <a:pt x="239236" y="30079"/>
                </a:lnTo>
                <a:lnTo>
                  <a:pt x="243409" y="38332"/>
                </a:lnTo>
                <a:lnTo>
                  <a:pt x="254508" y="32765"/>
                </a:lnTo>
                <a:lnTo>
                  <a:pt x="256794" y="29717"/>
                </a:lnTo>
                <a:close/>
              </a:path>
              <a:path w="309879" h="157479">
                <a:moveTo>
                  <a:pt x="256794" y="64803"/>
                </a:moveTo>
                <a:lnTo>
                  <a:pt x="256794" y="29717"/>
                </a:lnTo>
                <a:lnTo>
                  <a:pt x="254508" y="32765"/>
                </a:lnTo>
                <a:lnTo>
                  <a:pt x="243409" y="38332"/>
                </a:lnTo>
                <a:lnTo>
                  <a:pt x="256794" y="64803"/>
                </a:lnTo>
                <a:close/>
              </a:path>
            </a:pathLst>
          </a:custGeom>
          <a:solidFill>
            <a:srgbClr val="99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01497" y="3690620"/>
            <a:ext cx="2226945" cy="275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Στ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διπλαν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ό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σχήμα φαίνετα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η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ατανομή των δύο συντελεστών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(α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ι β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).</a:t>
            </a:r>
            <a:endParaRPr sz="1800">
              <a:latin typeface="Arial"/>
              <a:cs typeface="Arial"/>
            </a:endParaRPr>
          </a:p>
          <a:p>
            <a:pPr marL="12700" marR="94615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Δημιουργείτ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ι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σαφής δομή, ο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συντελεστές ομαδοποιούντα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ι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σε δυ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ο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ομάδε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ου επικαλύπτοντα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ι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σε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μεγάλο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βαθμό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68955" marR="5080" indent="-3056890">
              <a:lnSpc>
                <a:spcPct val="100000"/>
              </a:lnSpc>
            </a:pPr>
            <a:r>
              <a:rPr b="0" dirty="0">
                <a:latin typeface="Times New Roman"/>
                <a:cs typeface="Times New Roman"/>
              </a:rPr>
              <a:t>Wavelet </a:t>
            </a:r>
            <a:r>
              <a:rPr b="0" spc="-5" dirty="0">
                <a:latin typeface="Times New Roman"/>
                <a:cs typeface="Times New Roman"/>
              </a:rPr>
              <a:t>Analysi</a:t>
            </a:r>
            <a:r>
              <a:rPr b="0" dirty="0">
                <a:latin typeface="Times New Roman"/>
                <a:cs typeface="Times New Roman"/>
              </a:rPr>
              <a:t>s</a:t>
            </a:r>
            <a:r>
              <a:rPr b="0" spc="1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for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Authentication </a:t>
            </a:r>
            <a:r>
              <a:rPr b="0" dirty="0">
                <a:latin typeface="Times New Roman"/>
                <a:cs typeface="Times New Roman"/>
              </a:rPr>
              <a:t>(2005)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30098" y="1517650"/>
            <a:ext cx="7808595" cy="4756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8165">
              <a:lnSpc>
                <a:spcPct val="100000"/>
              </a:lnSpc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Siwe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i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Ly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u,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Danie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8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Rockmore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and Hany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Farid</a:t>
            </a:r>
            <a:endParaRPr sz="2800">
              <a:latin typeface="Times New Roman"/>
              <a:cs typeface="Times New Roman"/>
            </a:endParaRPr>
          </a:p>
          <a:p>
            <a:pPr marL="356235" indent="-343535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Char char="■"/>
              <a:tabLst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Στόχο</a:t>
            </a:r>
            <a:r>
              <a:rPr sz="3200" spc="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: ταυτοποίηση</a:t>
            </a:r>
            <a:r>
              <a:rPr sz="3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έργων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του Bruegel</a:t>
            </a:r>
            <a:endParaRPr sz="3200">
              <a:latin typeface="Times New Roman"/>
              <a:cs typeface="Times New Roman"/>
            </a:endParaRPr>
          </a:p>
          <a:p>
            <a:pPr marL="356235" marR="100330" indent="-343535">
              <a:lnSpc>
                <a:spcPts val="3450"/>
              </a:lnSpc>
              <a:spcBef>
                <a:spcPts val="810"/>
              </a:spcBef>
              <a:buClr>
                <a:srgbClr val="000000"/>
              </a:buClr>
              <a:buChar char="■"/>
              <a:tabLst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Τα έργα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σαρώνονται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μεγάλη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ανάλυση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 αφαιρείται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 χρώμα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greyscale)</a:t>
            </a:r>
            <a:endParaRPr sz="3200">
              <a:latin typeface="Times New Roman"/>
              <a:cs typeface="Times New Roman"/>
            </a:endParaRPr>
          </a:p>
          <a:p>
            <a:pPr marL="356235" marR="113030" indent="-343535">
              <a:lnSpc>
                <a:spcPct val="89900"/>
              </a:lnSpc>
              <a:spcBef>
                <a:spcPts val="705"/>
              </a:spcBef>
              <a:buClr>
                <a:srgbClr val="000000"/>
              </a:buClr>
              <a:buChar char="■"/>
              <a:tabLst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Δύο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φίλτρα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μονοδιάστατα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εφαρμόζονται </a:t>
            </a:r>
            <a:r>
              <a:rPr sz="3200" spc="-1385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4800" spc="-202" baseline="-2604" dirty="0">
                <a:latin typeface="Times New Roman"/>
                <a:cs typeface="Times New Roman"/>
              </a:rPr>
              <a:t>δ</a:t>
            </a:r>
            <a:r>
              <a:rPr sz="3200" spc="-73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4800" spc="-202" baseline="-2604" dirty="0">
                <a:latin typeface="Times New Roman"/>
                <a:cs typeface="Times New Roman"/>
              </a:rPr>
              <a:t>ι</a:t>
            </a:r>
            <a:r>
              <a:rPr sz="3200" spc="-155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4800" spc="-202" baseline="-2604" dirty="0">
                <a:latin typeface="Times New Roman"/>
                <a:cs typeface="Times New Roman"/>
              </a:rPr>
              <a:t>α</a:t>
            </a:r>
            <a:r>
              <a:rPr sz="3200" spc="-1385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4800" spc="-202" baseline="-2604" dirty="0">
                <a:latin typeface="Times New Roman"/>
                <a:cs typeface="Times New Roman"/>
              </a:rPr>
              <a:t>δ</a:t>
            </a:r>
            <a:r>
              <a:rPr sz="3200" spc="-147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4800" spc="-202" baseline="-2604" dirty="0">
                <a:latin typeface="Times New Roman"/>
                <a:cs typeface="Times New Roman"/>
              </a:rPr>
              <a:t>ο</a:t>
            </a:r>
            <a:r>
              <a:rPr sz="3200" spc="-1295" dirty="0">
                <a:solidFill>
                  <a:srgbClr val="FFFFFF"/>
                </a:solidFill>
                <a:latin typeface="Times New Roman"/>
                <a:cs typeface="Times New Roman"/>
              </a:rPr>
              <a:t>χ</a:t>
            </a:r>
            <a:r>
              <a:rPr sz="4800" spc="-202" baseline="-2604" dirty="0">
                <a:latin typeface="Times New Roman"/>
                <a:cs typeface="Times New Roman"/>
              </a:rPr>
              <a:t>χ</a:t>
            </a:r>
            <a:r>
              <a:rPr sz="3200" spc="-740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4800" spc="-202" baseline="-2604" dirty="0">
                <a:latin typeface="Times New Roman"/>
                <a:cs typeface="Times New Roman"/>
              </a:rPr>
              <a:t>ι</a:t>
            </a:r>
            <a:r>
              <a:rPr sz="3200" spc="-1485" dirty="0">
                <a:solidFill>
                  <a:srgbClr val="FFFFFF"/>
                </a:solidFill>
                <a:latin typeface="Times New Roman"/>
                <a:cs typeface="Times New Roman"/>
              </a:rPr>
              <a:t>κ</a:t>
            </a:r>
            <a:r>
              <a:rPr sz="4800" spc="-202" baseline="-2604" dirty="0">
                <a:latin typeface="Times New Roman"/>
                <a:cs typeface="Times New Roman"/>
              </a:rPr>
              <a:t>κ</a:t>
            </a:r>
            <a:r>
              <a:rPr sz="3200" spc="-1550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4800" spc="-7" baseline="-2604" dirty="0">
                <a:latin typeface="Times New Roman"/>
                <a:cs typeface="Times New Roman"/>
              </a:rPr>
              <a:t>ά</a:t>
            </a:r>
            <a:r>
              <a:rPr sz="4800" spc="-179" baseline="-2604" dirty="0"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στις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γραμμές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600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4800" spc="-209" baseline="-2604" dirty="0">
                <a:latin typeface="Times New Roman"/>
                <a:cs typeface="Times New Roman"/>
              </a:rPr>
              <a:t>σ</a:t>
            </a:r>
            <a:r>
              <a:rPr sz="3200" spc="-116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4800" spc="-209" baseline="-2604" dirty="0">
                <a:latin typeface="Times New Roman"/>
                <a:cs typeface="Times New Roman"/>
              </a:rPr>
              <a:t>τ</a:t>
            </a:r>
            <a:r>
              <a:rPr sz="3200" spc="-73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4800" spc="-209" baseline="-2604" dirty="0">
                <a:latin typeface="Times New Roman"/>
                <a:cs typeface="Times New Roman"/>
              </a:rPr>
              <a:t>ι</a:t>
            </a:r>
            <a:r>
              <a:rPr sz="3200" spc="-114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4800" spc="-7" baseline="-2604" dirty="0">
                <a:latin typeface="Times New Roman"/>
                <a:cs typeface="Times New Roman"/>
              </a:rPr>
              <a:t>ς</a:t>
            </a:r>
            <a:r>
              <a:rPr sz="4800" spc="-179" baseline="-2604" dirty="0"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στήλες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κάθε έργου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(συνολικά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συνδυασμοί φιλτραρίσματο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).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ts val="3645"/>
              </a:lnSpc>
              <a:spcBef>
                <a:spcPts val="370"/>
              </a:spcBef>
              <a:buClr>
                <a:srgbClr val="000000"/>
              </a:buClr>
              <a:buChar char="■"/>
              <a:tabLst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επόμενη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εικόνα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φαίνονται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οι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απ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ό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τους</a:t>
            </a:r>
            <a:endParaRPr sz="3200">
              <a:latin typeface="Times New Roman"/>
              <a:cs typeface="Times New Roman"/>
            </a:endParaRPr>
          </a:p>
          <a:p>
            <a:pPr marL="356235">
              <a:lnSpc>
                <a:spcPts val="3645"/>
              </a:lnSpc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4 συνδυασμούς σε έναν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πίνακ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4395" y="179323"/>
            <a:ext cx="8382000" cy="629107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800"/>
              </a:lnSpc>
            </a:pPr>
            <a:r>
              <a:rPr spc="-5" dirty="0"/>
              <a:t>Διανύσματα</a:t>
            </a:r>
            <a:r>
              <a:rPr spc="20" dirty="0"/>
              <a:t> </a:t>
            </a:r>
            <a:r>
              <a:rPr spc="-5" dirty="0"/>
              <a:t>χαρακτηριστικών</a:t>
            </a:r>
          </a:p>
          <a:p>
            <a:pPr algn="ctr">
              <a:lnSpc>
                <a:spcPct val="100000"/>
              </a:lnSpc>
            </a:pPr>
            <a:r>
              <a:rPr spc="-5" dirty="0">
                <a:latin typeface="Times New Roman"/>
                <a:cs typeface="Times New Roman"/>
              </a:rPr>
              <a:t>(</a:t>
            </a:r>
            <a:r>
              <a:rPr dirty="0">
                <a:latin typeface="Times New Roman"/>
                <a:cs typeface="Times New Roman"/>
              </a:rPr>
              <a:t>Feature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Vector</a:t>
            </a:r>
            <a:r>
              <a:rPr spc="5" dirty="0">
                <a:latin typeface="Times New Roman"/>
                <a:cs typeface="Times New Roman"/>
              </a:rPr>
              <a:t>s</a:t>
            </a:r>
            <a:r>
              <a:rPr dirty="0"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301497" y="1593850"/>
            <a:ext cx="7417434" cy="4752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Κάθ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ε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πίνακα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χωρίζετα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σε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μπλοκς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ts val="3190"/>
              </a:lnSpc>
              <a:spcBef>
                <a:spcPts val="335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κάθ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ε μπλοκ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σχηματίζετα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έν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διάνυσμ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72</a:t>
            </a:r>
            <a:endParaRPr sz="2800">
              <a:latin typeface="Times New Roman"/>
              <a:cs typeface="Times New Roman"/>
            </a:endParaRPr>
          </a:p>
          <a:p>
            <a:pPr marL="354965">
              <a:lnSpc>
                <a:spcPts val="3190"/>
              </a:lnSpc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χαρακτηριστικώ</a:t>
            </a:r>
            <a:r>
              <a:rPr sz="2800" spc="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45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36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χαρακτηριστικ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endParaRPr sz="28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29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κάθε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ένα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τρία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παραπάνω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φίλτρα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28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τρεις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διαφορετικές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κλίμακες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(scales)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155700" lvl="2" indent="-228600">
              <a:lnSpc>
                <a:spcPct val="100000"/>
              </a:lnSpc>
              <a:spcBef>
                <a:spcPts val="229"/>
              </a:spcBef>
              <a:buClr>
                <a:srgbClr val="000000"/>
              </a:buClr>
              <a:buChar char="■"/>
              <a:tabLst>
                <a:tab pos="1155700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μέση τιμή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mean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1155700" lvl="2" indent="-228600">
              <a:lnSpc>
                <a:spcPct val="100000"/>
              </a:lnSpc>
              <a:spcBef>
                <a:spcPts val="234"/>
              </a:spcBef>
              <a:buClr>
                <a:srgbClr val="000000"/>
              </a:buClr>
              <a:buChar char="■"/>
              <a:tabLst>
                <a:tab pos="1155700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διασπορά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variance)</a:t>
            </a:r>
            <a:endParaRPr sz="2000">
              <a:latin typeface="Times New Roman"/>
              <a:cs typeface="Times New Roman"/>
            </a:endParaRPr>
          </a:p>
          <a:p>
            <a:pPr marL="1155700" lvl="2" indent="-228600">
              <a:lnSpc>
                <a:spcPct val="100000"/>
              </a:lnSpc>
              <a:spcBef>
                <a:spcPts val="240"/>
              </a:spcBef>
              <a:buClr>
                <a:srgbClr val="000000"/>
              </a:buClr>
              <a:buChar char="■"/>
              <a:tabLst>
                <a:tab pos="1155700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ασυμμετρία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skewnes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1155700" lvl="2" indent="-228600">
              <a:lnSpc>
                <a:spcPct val="100000"/>
              </a:lnSpc>
              <a:spcBef>
                <a:spcPts val="240"/>
              </a:spcBef>
              <a:buClr>
                <a:srgbClr val="000000"/>
              </a:buClr>
              <a:buChar char="■"/>
              <a:tabLst>
                <a:tab pos="1155700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κύρτωση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(kurtosis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54965" marR="5080" indent="-342265">
              <a:lnSpc>
                <a:spcPts val="3020"/>
              </a:lnSpc>
              <a:spcBef>
                <a:spcPts val="715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υπόλοιπ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36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χαρακτηριστικ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είνα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αντίστοιχα χαρακτηριστικ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28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γι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γειτονικ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μπλοκ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288" rIns="0" bIns="0" rtlCol="0">
            <a:spAutoFit/>
          </a:bodyPr>
          <a:lstStyle/>
          <a:p>
            <a:pPr marL="786765">
              <a:lnSpc>
                <a:spcPct val="100000"/>
              </a:lnSpc>
            </a:pPr>
            <a:r>
              <a:rPr sz="4400" spc="-5" dirty="0">
                <a:latin typeface="Times New Roman"/>
                <a:cs typeface="Times New Roman"/>
              </a:rPr>
              <a:t>«</a:t>
            </a:r>
            <a:r>
              <a:rPr sz="4400" spc="-5" dirty="0"/>
              <a:t>Καλ</a:t>
            </a:r>
            <a:r>
              <a:rPr sz="4400" dirty="0"/>
              <a:t>ά</a:t>
            </a:r>
            <a:r>
              <a:rPr sz="4400" spc="-5" dirty="0">
                <a:latin typeface="Times New Roman"/>
                <a:cs typeface="Times New Roman"/>
              </a:rPr>
              <a:t>» </a:t>
            </a:r>
            <a:r>
              <a:rPr sz="4400" spc="-10" dirty="0"/>
              <a:t>χαρακτηριστικά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0098" y="1625346"/>
            <a:ext cx="7927340" cy="1950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235" marR="5080" indent="-343535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«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Καλ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»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χαρακτηριστικά</a:t>
            </a:r>
            <a:r>
              <a:rPr sz="32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που ομαδοποιούν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μπλοκ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ίδιου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καλλιτέχν</a:t>
            </a:r>
            <a:r>
              <a:rPr sz="3200" spc="2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εν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ώ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ξεχωρίζουν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μπλο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κ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πινάκων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άλλων καλλιτεχνώ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133" y="216153"/>
            <a:ext cx="7495032" cy="615553"/>
          </a:xfrm>
        </p:spPr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097" y="1212850"/>
            <a:ext cx="8071103" cy="4739759"/>
          </a:xfrm>
        </p:spPr>
        <p:txBody>
          <a:bodyPr/>
          <a:lstStyle/>
          <a:p>
            <a:pPr algn="just"/>
            <a:r>
              <a:rPr lang="el-GR" dirty="0">
                <a:solidFill>
                  <a:schemeClr val="bg1">
                    <a:lumMod val="95000"/>
                  </a:schemeClr>
                </a:solidFill>
                <a:latin typeface="Calibri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l-GR" dirty="0">
              <a:solidFill>
                <a:schemeClr val="bg1">
                  <a:lumMod val="95000"/>
                </a:schemeClr>
              </a:solidFill>
            </a:endParaRPr>
          </a:p>
          <a:p>
            <a:pPr algn="just"/>
            <a:r>
              <a:rPr lang="el-GR" dirty="0">
                <a:solidFill>
                  <a:schemeClr val="bg1">
                    <a:lumMod val="95000"/>
                  </a:schemeClr>
                </a:solidFill>
                <a:latin typeface="Calibri"/>
              </a:rPr>
              <a:t>Το έργο «Ανοικτά Ακαδημαϊκά Μαθήματα στο Ιόνιο Πανεπιστήμιο» έχει χρηματοδοτήσει μόνο τη αναδιαμόρφωση του εκπαιδευτικού υλικού. </a:t>
            </a:r>
            <a:endParaRPr lang="el-GR" dirty="0">
              <a:solidFill>
                <a:schemeClr val="bg1">
                  <a:lumMod val="95000"/>
                </a:schemeClr>
              </a:solidFill>
            </a:endParaRPr>
          </a:p>
          <a:p>
            <a:pPr algn="just"/>
            <a:r>
              <a:rPr lang="el-GR" dirty="0">
                <a:solidFill>
                  <a:schemeClr val="bg1">
                    <a:lumMod val="95000"/>
                  </a:schemeClr>
                </a:solidFill>
                <a:latin typeface="Calibri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  <a:endParaRPr lang="el-GR" dirty="0">
              <a:solidFill>
                <a:schemeClr val="bg1">
                  <a:lumMod val="95000"/>
                </a:schemeClr>
              </a:solidFill>
            </a:endParaRPr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0" y="5632450"/>
            <a:ext cx="3063505" cy="10745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908" y="5646955"/>
            <a:ext cx="4309872" cy="102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757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2995" y="145796"/>
            <a:ext cx="7848600" cy="563879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77697" y="5897372"/>
            <a:ext cx="7447280" cy="740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e that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point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 corresponding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authenticated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Bruegels cluster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wel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l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awa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 from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two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imitations.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288" rIns="0" bIns="0" rtlCol="0">
            <a:spAutoFit/>
          </a:bodyPr>
          <a:lstStyle/>
          <a:p>
            <a:pPr marL="257175">
              <a:lnSpc>
                <a:spcPct val="100000"/>
              </a:lnSpc>
            </a:pPr>
            <a:r>
              <a:rPr sz="4400" spc="-5" dirty="0">
                <a:latin typeface="Times New Roman"/>
                <a:cs typeface="Times New Roman"/>
              </a:rPr>
              <a:t>Rembrandt </a:t>
            </a:r>
            <a:r>
              <a:rPr sz="4400" spc="-10" dirty="0">
                <a:latin typeface="Times New Roman"/>
                <a:cs typeface="Times New Roman"/>
              </a:rPr>
              <a:t>Researc</a:t>
            </a:r>
            <a:r>
              <a:rPr sz="4400" spc="-5" dirty="0">
                <a:latin typeface="Times New Roman"/>
                <a:cs typeface="Times New Roman"/>
              </a:rPr>
              <a:t>h</a:t>
            </a:r>
            <a:r>
              <a:rPr sz="4400" spc="15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Project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613402" y="2054225"/>
            <a:ext cx="2607310" cy="0"/>
          </a:xfrm>
          <a:custGeom>
            <a:avLst/>
            <a:gdLst/>
            <a:ahLst/>
            <a:cxnLst/>
            <a:rect l="l" t="t" r="r" b="b"/>
            <a:pathLst>
              <a:path w="2607309">
                <a:moveTo>
                  <a:pt x="0" y="0"/>
                </a:moveTo>
                <a:lnTo>
                  <a:pt x="2606802" y="0"/>
                </a:lnTo>
              </a:path>
            </a:pathLst>
          </a:custGeom>
          <a:ln w="327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98923" y="2039747"/>
            <a:ext cx="2607310" cy="0"/>
          </a:xfrm>
          <a:custGeom>
            <a:avLst/>
            <a:gdLst/>
            <a:ahLst/>
            <a:cxnLst/>
            <a:rect l="l" t="t" r="r" b="b"/>
            <a:pathLst>
              <a:path w="2607309">
                <a:moveTo>
                  <a:pt x="0" y="0"/>
                </a:moveTo>
                <a:lnTo>
                  <a:pt x="2606802" y="0"/>
                </a:lnTo>
              </a:path>
            </a:pathLst>
          </a:custGeom>
          <a:ln w="3276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00175" y="2480945"/>
            <a:ext cx="2073910" cy="0"/>
          </a:xfrm>
          <a:custGeom>
            <a:avLst/>
            <a:gdLst/>
            <a:ahLst/>
            <a:cxnLst/>
            <a:rect l="l" t="t" r="r" b="b"/>
            <a:pathLst>
              <a:path w="2073910">
                <a:moveTo>
                  <a:pt x="0" y="0"/>
                </a:moveTo>
                <a:lnTo>
                  <a:pt x="2073402" y="0"/>
                </a:lnTo>
              </a:path>
            </a:pathLst>
          </a:custGeom>
          <a:ln w="327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85697" y="2466467"/>
            <a:ext cx="2073910" cy="0"/>
          </a:xfrm>
          <a:custGeom>
            <a:avLst/>
            <a:gdLst/>
            <a:ahLst/>
            <a:cxnLst/>
            <a:rect l="l" t="t" r="r" b="b"/>
            <a:pathLst>
              <a:path w="2073910">
                <a:moveTo>
                  <a:pt x="0" y="0"/>
                </a:moveTo>
                <a:lnTo>
                  <a:pt x="2073402" y="0"/>
                </a:lnTo>
              </a:path>
            </a:pathLst>
          </a:custGeom>
          <a:ln w="327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30098" y="1628902"/>
            <a:ext cx="7670165" cy="4326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1790" indent="-339090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Σκοπό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έργου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είνα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η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αυθεντικοποίησ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endParaRPr sz="2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χρονολόγησ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χαρακτικώ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έργω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τέχνη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endParaRPr sz="2800">
              <a:latin typeface="Times New Roman"/>
              <a:cs typeface="Times New Roman"/>
            </a:endParaRPr>
          </a:p>
          <a:p>
            <a:pPr marL="755650" marR="61594" lvl="1" indent="-285750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ανάλυση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δομή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χαρτιού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πάνω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στο οποίο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έγινε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η εγχάραξη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ανάλυση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υδατογραφήματος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watermar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έργου</a:t>
            </a:r>
            <a:endParaRPr sz="2400">
              <a:latin typeface="Times New Roman"/>
              <a:cs typeface="Times New Roman"/>
            </a:endParaRPr>
          </a:p>
          <a:p>
            <a:pPr marL="351790" marR="5080" indent="-339090">
              <a:lnSpc>
                <a:spcPct val="100000"/>
              </a:lnSpc>
              <a:spcBef>
                <a:spcPts val="670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Ακτίνε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αποκαλύπτου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δομ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υ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χαρτιο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ύ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και στοιχεί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πο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υ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χαρακτηρίζου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τρόπ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παραγωγής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1430" dirty="0">
                <a:solidFill>
                  <a:srgbClr val="FFFFFF"/>
                </a:solidFill>
                <a:latin typeface="Arial"/>
                <a:cs typeface="Arial"/>
              </a:rPr>
              <a:t>€</a:t>
            </a:r>
            <a:r>
              <a:rPr sz="28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απ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ό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διαδικασί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παραγωγή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χαρτιού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συνάγ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ω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πληροφορίε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γι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χρονολογί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τον δημιουργό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0595" y="298195"/>
            <a:ext cx="8229600" cy="584530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892298" y="6281420"/>
            <a:ext cx="334073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“The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windmill”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Rembrandt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1641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288" rIns="0" bIns="0" rtlCol="0">
            <a:spAutoFit/>
          </a:bodyPr>
          <a:lstStyle/>
          <a:p>
            <a:pPr marL="257175">
              <a:lnSpc>
                <a:spcPct val="100000"/>
              </a:lnSpc>
            </a:pPr>
            <a:r>
              <a:rPr sz="4400" spc="-5" dirty="0">
                <a:latin typeface="Times New Roman"/>
                <a:cs typeface="Times New Roman"/>
              </a:rPr>
              <a:t>Rembrandt </a:t>
            </a:r>
            <a:r>
              <a:rPr sz="4400" spc="-10" dirty="0">
                <a:latin typeface="Times New Roman"/>
                <a:cs typeface="Times New Roman"/>
              </a:rPr>
              <a:t>Researc</a:t>
            </a:r>
            <a:r>
              <a:rPr sz="4400" spc="-5" dirty="0">
                <a:latin typeface="Times New Roman"/>
                <a:cs typeface="Times New Roman"/>
              </a:rPr>
              <a:t>h</a:t>
            </a:r>
            <a:r>
              <a:rPr sz="4400" spc="15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Project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b="0" dirty="0">
                <a:latin typeface="Times New Roman"/>
                <a:cs typeface="Times New Roman"/>
              </a:rPr>
              <a:t>1</a:t>
            </a:r>
            <a:r>
              <a:rPr b="0" spc="-5" dirty="0">
                <a:latin typeface="Times New Roman"/>
                <a:cs typeface="Times New Roman"/>
              </a:rPr>
              <a:t>6</a:t>
            </a:r>
            <a:r>
              <a:rPr sz="2850" b="0" spc="-7" baseline="23391" dirty="0">
                <a:latin typeface="Times New Roman"/>
                <a:cs typeface="Times New Roman"/>
              </a:rPr>
              <a:t>ο</a:t>
            </a:r>
            <a:r>
              <a:rPr sz="2850" b="0" baseline="23391" dirty="0">
                <a:latin typeface="Times New Roman"/>
                <a:cs typeface="Times New Roman"/>
              </a:rPr>
              <a:t>ς</a:t>
            </a:r>
            <a:r>
              <a:rPr sz="2800" b="0" spc="-5" dirty="0">
                <a:latin typeface="Times New Roman"/>
                <a:cs typeface="Times New Roman"/>
              </a:rPr>
              <a:t>-</a:t>
            </a:r>
            <a:r>
              <a:rPr sz="2800" b="0" dirty="0">
                <a:latin typeface="Times New Roman"/>
                <a:cs typeface="Times New Roman"/>
              </a:rPr>
              <a:t>1</a:t>
            </a:r>
            <a:r>
              <a:rPr sz="2800" b="0" spc="-5" dirty="0">
                <a:latin typeface="Times New Roman"/>
                <a:cs typeface="Times New Roman"/>
              </a:rPr>
              <a:t>7</a:t>
            </a:r>
            <a:r>
              <a:rPr sz="2850" b="0" spc="-7" baseline="23391" dirty="0">
                <a:latin typeface="Times New Roman"/>
                <a:cs typeface="Times New Roman"/>
              </a:rPr>
              <a:t>ο</a:t>
            </a:r>
            <a:r>
              <a:rPr sz="2850" b="0" baseline="23391" dirty="0">
                <a:latin typeface="Times New Roman"/>
                <a:cs typeface="Times New Roman"/>
              </a:rPr>
              <a:t>ς</a:t>
            </a:r>
            <a:r>
              <a:rPr sz="2850" b="0" spc="337" baseline="23391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Times New Roman"/>
                <a:cs typeface="Times New Roman"/>
              </a:rPr>
              <a:t>αιώνα</a:t>
            </a:r>
            <a:r>
              <a:rPr sz="2800" b="0" spc="-5" dirty="0">
                <a:latin typeface="Times New Roman"/>
                <a:cs typeface="Times New Roman"/>
              </a:rPr>
              <a:t>ς</a:t>
            </a:r>
            <a:r>
              <a:rPr sz="2800" b="0" dirty="0"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  <a:p>
            <a:pPr marL="353695" marR="5080" indent="-340995">
              <a:lnSpc>
                <a:spcPct val="90100"/>
              </a:lnSpc>
              <a:spcBef>
                <a:spcPts val="665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b="0" spc="-10" dirty="0">
                <a:latin typeface="Times New Roman"/>
                <a:cs typeface="Times New Roman"/>
              </a:rPr>
              <a:t>Λιν</a:t>
            </a:r>
            <a:r>
              <a:rPr b="0" dirty="0">
                <a:latin typeface="Times New Roman"/>
                <a:cs typeface="Times New Roman"/>
              </a:rPr>
              <a:t>ό </a:t>
            </a:r>
            <a:r>
              <a:rPr b="0" spc="-5" dirty="0">
                <a:latin typeface="Times New Roman"/>
                <a:cs typeface="Times New Roman"/>
              </a:rPr>
              <a:t>ύφασμ</a:t>
            </a:r>
            <a:r>
              <a:rPr b="0" dirty="0">
                <a:latin typeface="Times New Roman"/>
                <a:cs typeface="Times New Roman"/>
              </a:rPr>
              <a:t>α, </a:t>
            </a:r>
            <a:r>
              <a:rPr b="0" spc="-5" dirty="0">
                <a:latin typeface="Times New Roman"/>
                <a:cs typeface="Times New Roman"/>
              </a:rPr>
              <a:t>σκοιν</a:t>
            </a:r>
            <a:r>
              <a:rPr b="0" dirty="0">
                <a:latin typeface="Times New Roman"/>
                <a:cs typeface="Times New Roman"/>
              </a:rPr>
              <a:t>ί, </a:t>
            </a:r>
            <a:r>
              <a:rPr b="0" spc="-10" dirty="0">
                <a:latin typeface="Times New Roman"/>
                <a:cs typeface="Times New Roman"/>
              </a:rPr>
              <a:t>καραβόπαν</a:t>
            </a:r>
            <a:r>
              <a:rPr b="0" spc="-5" dirty="0">
                <a:latin typeface="Times New Roman"/>
                <a:cs typeface="Times New Roman"/>
              </a:rPr>
              <a:t>α</a:t>
            </a:r>
            <a:r>
              <a:rPr b="0" spc="2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πιεζότα</a:t>
            </a:r>
            <a:r>
              <a:rPr b="0" spc="-5" dirty="0">
                <a:latin typeface="Times New Roman"/>
                <a:cs typeface="Times New Roman"/>
              </a:rPr>
              <a:t>ν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μέχρ</a:t>
            </a:r>
            <a:r>
              <a:rPr b="0" spc="-5" dirty="0">
                <a:latin typeface="Times New Roman"/>
                <a:cs typeface="Times New Roman"/>
              </a:rPr>
              <a:t>ι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15" dirty="0">
                <a:latin typeface="Times New Roman"/>
                <a:cs typeface="Times New Roman"/>
              </a:rPr>
              <a:t>να </a:t>
            </a:r>
            <a:r>
              <a:rPr b="0" dirty="0">
                <a:latin typeface="Times New Roman"/>
                <a:cs typeface="Times New Roman"/>
              </a:rPr>
              <a:t>προκύψουν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λεπτέ</a:t>
            </a:r>
            <a:r>
              <a:rPr b="0" spc="-5" dirty="0">
                <a:latin typeface="Times New Roman"/>
                <a:cs typeface="Times New Roman"/>
              </a:rPr>
              <a:t>ς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ίνε</a:t>
            </a:r>
            <a:r>
              <a:rPr b="0" spc="-5" dirty="0">
                <a:latin typeface="Times New Roman"/>
                <a:cs typeface="Times New Roman"/>
              </a:rPr>
              <a:t>ς</a:t>
            </a:r>
            <a:r>
              <a:rPr b="0" dirty="0">
                <a:latin typeface="Times New Roman"/>
                <a:cs typeface="Times New Roman"/>
              </a:rPr>
              <a:t>. </a:t>
            </a:r>
            <a:r>
              <a:rPr b="0" spc="-5" dirty="0">
                <a:latin typeface="Times New Roman"/>
                <a:cs typeface="Times New Roman"/>
              </a:rPr>
              <a:t>Μ</a:t>
            </a:r>
            <a:r>
              <a:rPr b="0" dirty="0">
                <a:latin typeface="Times New Roman"/>
                <a:cs typeface="Times New Roman"/>
              </a:rPr>
              <a:t>ε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τη</a:t>
            </a:r>
            <a:r>
              <a:rPr b="0" spc="-5" dirty="0">
                <a:latin typeface="Times New Roman"/>
                <a:cs typeface="Times New Roman"/>
              </a:rPr>
              <a:t>ν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προσθήκ</a:t>
            </a:r>
            <a:r>
              <a:rPr b="0" spc="-5" dirty="0">
                <a:latin typeface="Times New Roman"/>
                <a:cs typeface="Times New Roman"/>
              </a:rPr>
              <a:t>η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νερού </a:t>
            </a:r>
            <a:r>
              <a:rPr b="0" spc="-10" dirty="0">
                <a:latin typeface="Times New Roman"/>
                <a:cs typeface="Times New Roman"/>
              </a:rPr>
              <a:t>γινότα</a:t>
            </a:r>
            <a:r>
              <a:rPr b="0" spc="-5" dirty="0">
                <a:latin typeface="Times New Roman"/>
                <a:cs typeface="Times New Roman"/>
              </a:rPr>
              <a:t>ν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πολτό</a:t>
            </a:r>
            <a:r>
              <a:rPr b="0" spc="20" dirty="0">
                <a:latin typeface="Times New Roman"/>
                <a:cs typeface="Times New Roman"/>
              </a:rPr>
              <a:t>ς</a:t>
            </a:r>
            <a:r>
              <a:rPr b="0" dirty="0">
                <a:latin typeface="Times New Roman"/>
                <a:cs typeface="Times New Roman"/>
              </a:rPr>
              <a:t>.</a:t>
            </a:r>
          </a:p>
          <a:p>
            <a:pPr marL="354330" marR="428625" indent="-341630">
              <a:lnSpc>
                <a:spcPts val="3020"/>
              </a:lnSpc>
              <a:spcBef>
                <a:spcPts val="720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b="0" dirty="0">
                <a:latin typeface="Times New Roman"/>
                <a:cs typeface="Times New Roman"/>
              </a:rPr>
              <a:t>Ο </a:t>
            </a:r>
            <a:r>
              <a:rPr b="0" spc="-5" dirty="0">
                <a:latin typeface="Times New Roman"/>
                <a:cs typeface="Times New Roman"/>
              </a:rPr>
              <a:t>πολτός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περνούσ</a:t>
            </a:r>
            <a:r>
              <a:rPr b="0" dirty="0">
                <a:latin typeface="Times New Roman"/>
                <a:cs typeface="Times New Roman"/>
              </a:rPr>
              <a:t>ε </a:t>
            </a:r>
            <a:r>
              <a:rPr b="0" spc="-10" dirty="0">
                <a:latin typeface="Times New Roman"/>
                <a:cs typeface="Times New Roman"/>
              </a:rPr>
              <a:t>απ</a:t>
            </a:r>
            <a:r>
              <a:rPr b="0" spc="-5" dirty="0">
                <a:latin typeface="Times New Roman"/>
                <a:cs typeface="Times New Roman"/>
              </a:rPr>
              <a:t>ό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συρμάτιν</a:t>
            </a:r>
            <a:r>
              <a:rPr b="0" dirty="0">
                <a:latin typeface="Times New Roman"/>
                <a:cs typeface="Times New Roman"/>
              </a:rPr>
              <a:t>ο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σουρωτήρ</a:t>
            </a:r>
            <a:r>
              <a:rPr b="0" spc="5" dirty="0">
                <a:latin typeface="Times New Roman"/>
                <a:cs typeface="Times New Roman"/>
              </a:rPr>
              <a:t>ι</a:t>
            </a:r>
            <a:r>
              <a:rPr b="0" dirty="0">
                <a:latin typeface="Times New Roman"/>
                <a:cs typeface="Times New Roman"/>
              </a:rPr>
              <a:t>:</a:t>
            </a:r>
            <a:r>
              <a:rPr b="0" spc="-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το </a:t>
            </a:r>
            <a:r>
              <a:rPr b="0" spc="-5" dirty="0">
                <a:latin typeface="Times New Roman"/>
                <a:cs typeface="Times New Roman"/>
              </a:rPr>
              <a:t>νερ</a:t>
            </a:r>
            <a:r>
              <a:rPr b="0" dirty="0">
                <a:latin typeface="Times New Roman"/>
                <a:cs typeface="Times New Roman"/>
              </a:rPr>
              <a:t>ό </a:t>
            </a:r>
            <a:r>
              <a:rPr b="0" spc="-5" dirty="0">
                <a:latin typeface="Times New Roman"/>
                <a:cs typeface="Times New Roman"/>
              </a:rPr>
              <a:t>περνούσ</a:t>
            </a:r>
            <a:r>
              <a:rPr b="0" dirty="0">
                <a:latin typeface="Times New Roman"/>
                <a:cs typeface="Times New Roman"/>
              </a:rPr>
              <a:t>ε, </a:t>
            </a:r>
            <a:r>
              <a:rPr b="0" spc="-5" dirty="0">
                <a:latin typeface="Times New Roman"/>
                <a:cs typeface="Times New Roman"/>
              </a:rPr>
              <a:t>εν</a:t>
            </a:r>
            <a:r>
              <a:rPr b="0" dirty="0">
                <a:latin typeface="Times New Roman"/>
                <a:cs typeface="Times New Roman"/>
              </a:rPr>
              <a:t>ώ </a:t>
            </a:r>
            <a:r>
              <a:rPr b="0" spc="-5" dirty="0">
                <a:latin typeface="Times New Roman"/>
                <a:cs typeface="Times New Roman"/>
              </a:rPr>
              <a:t>ο</a:t>
            </a:r>
            <a:r>
              <a:rPr b="0" dirty="0">
                <a:latin typeface="Times New Roman"/>
                <a:cs typeface="Times New Roman"/>
              </a:rPr>
              <a:t>ι </a:t>
            </a:r>
            <a:r>
              <a:rPr b="0" spc="-10" dirty="0">
                <a:latin typeface="Times New Roman"/>
                <a:cs typeface="Times New Roman"/>
              </a:rPr>
              <a:t>ίνε</a:t>
            </a:r>
            <a:r>
              <a:rPr b="0" spc="-5" dirty="0">
                <a:latin typeface="Times New Roman"/>
                <a:cs typeface="Times New Roman"/>
              </a:rPr>
              <a:t>ς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όχ</a:t>
            </a:r>
            <a:r>
              <a:rPr b="0" spc="15" dirty="0">
                <a:latin typeface="Times New Roman"/>
                <a:cs typeface="Times New Roman"/>
              </a:rPr>
              <a:t>ι</a:t>
            </a:r>
            <a:r>
              <a:rPr b="0" dirty="0">
                <a:latin typeface="Times New Roman"/>
                <a:cs typeface="Times New Roman"/>
              </a:rPr>
              <a:t>.</a:t>
            </a:r>
          </a:p>
          <a:p>
            <a:pPr marL="353695" marR="95885" indent="-340995">
              <a:lnSpc>
                <a:spcPts val="3020"/>
              </a:lnSpc>
              <a:spcBef>
                <a:spcPts val="680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b="0" spc="-10" dirty="0">
                <a:latin typeface="Times New Roman"/>
                <a:cs typeface="Times New Roman"/>
              </a:rPr>
              <a:t>Μετ</a:t>
            </a:r>
            <a:r>
              <a:rPr b="0" spc="-5" dirty="0">
                <a:latin typeface="Times New Roman"/>
                <a:cs typeface="Times New Roman"/>
              </a:rPr>
              <a:t>ά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τη</a:t>
            </a:r>
            <a:r>
              <a:rPr b="0" spc="-5" dirty="0">
                <a:latin typeface="Times New Roman"/>
                <a:cs typeface="Times New Roman"/>
              </a:rPr>
              <a:t>ν </a:t>
            </a:r>
            <a:r>
              <a:rPr b="0" spc="-10" dirty="0">
                <a:latin typeface="Times New Roman"/>
                <a:cs typeface="Times New Roman"/>
              </a:rPr>
              <a:t>αποξήρανσ</a:t>
            </a:r>
            <a:r>
              <a:rPr b="0" spc="-5" dirty="0">
                <a:latin typeface="Times New Roman"/>
                <a:cs typeface="Times New Roman"/>
              </a:rPr>
              <a:t>η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το</a:t>
            </a:r>
            <a:r>
              <a:rPr b="0" dirty="0">
                <a:latin typeface="Times New Roman"/>
                <a:cs typeface="Times New Roman"/>
              </a:rPr>
              <a:t>υ </a:t>
            </a:r>
            <a:r>
              <a:rPr b="0" spc="-10" dirty="0">
                <a:latin typeface="Times New Roman"/>
                <a:cs typeface="Times New Roman"/>
              </a:rPr>
              <a:t>περιεχομένο</a:t>
            </a:r>
            <a:r>
              <a:rPr b="0" dirty="0">
                <a:latin typeface="Times New Roman"/>
                <a:cs typeface="Times New Roman"/>
              </a:rPr>
              <a:t>υ, </a:t>
            </a:r>
            <a:r>
              <a:rPr b="0" spc="-10" dirty="0">
                <a:latin typeface="Times New Roman"/>
                <a:cs typeface="Times New Roman"/>
              </a:rPr>
              <a:t>προκύπτει </a:t>
            </a:r>
            <a:r>
              <a:rPr b="0" spc="-5" dirty="0">
                <a:latin typeface="Times New Roman"/>
                <a:cs typeface="Times New Roman"/>
              </a:rPr>
              <a:t>φύλλο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χαρτιού</a:t>
            </a:r>
            <a:r>
              <a:rPr b="0" dirty="0">
                <a:latin typeface="Times New Roman"/>
                <a:cs typeface="Times New Roman"/>
              </a:rPr>
              <a:t>. </a:t>
            </a:r>
            <a:r>
              <a:rPr b="0" spc="-10" dirty="0">
                <a:latin typeface="Times New Roman"/>
                <a:cs typeface="Times New Roman"/>
              </a:rPr>
              <a:t>Αποτυπώματ</a:t>
            </a:r>
            <a:r>
              <a:rPr b="0" spc="-5" dirty="0">
                <a:latin typeface="Times New Roman"/>
                <a:cs typeface="Times New Roman"/>
              </a:rPr>
              <a:t>α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απ</a:t>
            </a:r>
            <a:r>
              <a:rPr b="0" spc="-5" dirty="0">
                <a:latin typeface="Times New Roman"/>
                <a:cs typeface="Times New Roman"/>
              </a:rPr>
              <a:t>ό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τ</a:t>
            </a:r>
            <a:r>
              <a:rPr b="0" spc="-5" dirty="0">
                <a:latin typeface="Times New Roman"/>
                <a:cs typeface="Times New Roman"/>
              </a:rPr>
              <a:t>ο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σουρωτήρι φαίνοντα</a:t>
            </a:r>
            <a:r>
              <a:rPr b="0" dirty="0">
                <a:latin typeface="Times New Roman"/>
                <a:cs typeface="Times New Roman"/>
              </a:rPr>
              <a:t>ι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στο</a:t>
            </a:r>
            <a:r>
              <a:rPr b="0" spc="-10" dirty="0">
                <a:latin typeface="Times New Roman"/>
                <a:cs typeface="Times New Roman"/>
              </a:rPr>
              <a:t> χαρτ</a:t>
            </a:r>
            <a:r>
              <a:rPr b="0" spc="-5" dirty="0">
                <a:latin typeface="Times New Roman"/>
                <a:cs typeface="Times New Roman"/>
              </a:rPr>
              <a:t>ί</a:t>
            </a:r>
            <a:r>
              <a:rPr b="0" dirty="0">
                <a:latin typeface="Times New Roman"/>
                <a:cs typeface="Times New Roman"/>
              </a:rPr>
              <a:t>.</a:t>
            </a:r>
          </a:p>
          <a:p>
            <a:pPr marL="354330" marR="24130" indent="-341630">
              <a:lnSpc>
                <a:spcPts val="3020"/>
              </a:lnSpc>
              <a:spcBef>
                <a:spcPts val="685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b="0" spc="-5" dirty="0">
                <a:latin typeface="Times New Roman"/>
                <a:cs typeface="Times New Roman"/>
              </a:rPr>
              <a:t>Μέθοδο</a:t>
            </a:r>
            <a:r>
              <a:rPr b="0" dirty="0">
                <a:latin typeface="Times New Roman"/>
                <a:cs typeface="Times New Roman"/>
              </a:rPr>
              <a:t>ι</a:t>
            </a:r>
            <a:r>
              <a:rPr b="0" spc="-5" dirty="0">
                <a:latin typeface="Times New Roman"/>
                <a:cs typeface="Times New Roman"/>
              </a:rPr>
              <a:t> Αναγνώριση</a:t>
            </a:r>
            <a:r>
              <a:rPr b="0" dirty="0">
                <a:latin typeface="Times New Roman"/>
                <a:cs typeface="Times New Roman"/>
              </a:rPr>
              <a:t>ς</a:t>
            </a:r>
            <a:r>
              <a:rPr b="0" spc="1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Προτύπω</a:t>
            </a:r>
            <a:r>
              <a:rPr b="0" dirty="0">
                <a:latin typeface="Times New Roman"/>
                <a:cs typeface="Times New Roman"/>
              </a:rPr>
              <a:t>ν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εφαρμόζοντα</a:t>
            </a:r>
            <a:r>
              <a:rPr b="0" dirty="0">
                <a:latin typeface="Times New Roman"/>
                <a:cs typeface="Times New Roman"/>
              </a:rPr>
              <a:t>ι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στο </a:t>
            </a:r>
            <a:r>
              <a:rPr b="0" spc="-5" dirty="0">
                <a:latin typeface="Times New Roman"/>
                <a:cs typeface="Times New Roman"/>
              </a:rPr>
              <a:t>πρότυπο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το</a:t>
            </a:r>
            <a:r>
              <a:rPr b="0" dirty="0">
                <a:latin typeface="Times New Roman"/>
                <a:cs typeface="Times New Roman"/>
              </a:rPr>
              <a:t>υ </a:t>
            </a:r>
            <a:r>
              <a:rPr b="0" spc="-10" dirty="0">
                <a:latin typeface="Times New Roman"/>
                <a:cs typeface="Times New Roman"/>
              </a:rPr>
              <a:t>χαρτιο</a:t>
            </a:r>
            <a:r>
              <a:rPr b="0" spc="-5" dirty="0">
                <a:latin typeface="Times New Roman"/>
                <a:cs typeface="Times New Roman"/>
              </a:rPr>
              <a:t>ύ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γι</a:t>
            </a:r>
            <a:r>
              <a:rPr b="0" spc="-5" dirty="0">
                <a:latin typeface="Times New Roman"/>
                <a:cs typeface="Times New Roman"/>
              </a:rPr>
              <a:t>α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15" dirty="0">
                <a:latin typeface="Times New Roman"/>
                <a:cs typeface="Times New Roman"/>
              </a:rPr>
              <a:t>ν</a:t>
            </a:r>
            <a:r>
              <a:rPr b="0" spc="-5" dirty="0">
                <a:latin typeface="Times New Roman"/>
                <a:cs typeface="Times New Roman"/>
              </a:rPr>
              <a:t>α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τ</a:t>
            </a:r>
            <a:r>
              <a:rPr b="0" spc="-5" dirty="0">
                <a:latin typeface="Times New Roman"/>
                <a:cs typeface="Times New Roman"/>
              </a:rPr>
              <a:t>ο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ταξινομήσουν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288" rIns="0" bIns="0" rtlCol="0">
            <a:spAutoFit/>
          </a:bodyPr>
          <a:lstStyle/>
          <a:p>
            <a:pPr marL="875665">
              <a:lnSpc>
                <a:spcPct val="100000"/>
              </a:lnSpc>
            </a:pPr>
            <a:r>
              <a:rPr sz="4400" spc="-10" dirty="0"/>
              <a:t>Αναγνώρισ</a:t>
            </a:r>
            <a:r>
              <a:rPr sz="4400" spc="-5" dirty="0"/>
              <a:t>η</a:t>
            </a:r>
            <a:r>
              <a:rPr sz="4400" spc="20" dirty="0"/>
              <a:t> </a:t>
            </a:r>
            <a:r>
              <a:rPr sz="4400" spc="-5" dirty="0"/>
              <a:t>συγγραφέα</a:t>
            </a:r>
            <a:endParaRPr sz="4400"/>
          </a:p>
        </p:txBody>
      </p:sp>
      <p:sp>
        <p:nvSpPr>
          <p:cNvPr id="19" name="object 19"/>
          <p:cNvSpPr txBox="1"/>
          <p:nvPr/>
        </p:nvSpPr>
        <p:spPr>
          <a:xfrm>
            <a:off x="530098" y="1625346"/>
            <a:ext cx="7891780" cy="390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lr>
                <a:srgbClr val="000000"/>
              </a:buClr>
              <a:buChar char="■"/>
              <a:tabLst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"Similar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been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 to analyze works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of literature,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like assigning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authorship of different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 Federalist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Papers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to Alexander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Hamilton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James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Madiso</a:t>
            </a:r>
            <a:r>
              <a:rPr sz="3200" spc="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find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things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 art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wor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are unique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to the artist,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like the subtle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choice of words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or phrasing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cadence that are characteristic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of a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certain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writer."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63497" y="6125972"/>
            <a:ext cx="732663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Han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 Farid,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Associate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Professor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o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Compute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r Science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288" rIns="0" bIns="0" rtlCol="0">
            <a:spAutoFit/>
          </a:bodyPr>
          <a:lstStyle/>
          <a:p>
            <a:pPr marL="814069">
              <a:lnSpc>
                <a:spcPct val="100000"/>
              </a:lnSpc>
            </a:pPr>
            <a:r>
              <a:rPr sz="4400" spc="-5" dirty="0"/>
              <a:t>Υφολογικές</a:t>
            </a:r>
            <a:r>
              <a:rPr sz="4400" spc="25" dirty="0"/>
              <a:t> </a:t>
            </a:r>
            <a:r>
              <a:rPr sz="4400" spc="-10" dirty="0"/>
              <a:t>Παράμετροι</a:t>
            </a:r>
            <a:endParaRPr sz="4400"/>
          </a:p>
        </p:txBody>
      </p:sp>
      <p:sp>
        <p:nvSpPr>
          <p:cNvPr id="19" name="object 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0">
              <a:lnSpc>
                <a:spcPct val="100000"/>
              </a:lnSpc>
            </a:pPr>
            <a:r>
              <a:rPr spc="-10" dirty="0"/>
              <a:t>Συντακτικ</a:t>
            </a:r>
            <a:r>
              <a:rPr spc="-5" dirty="0"/>
              <a:t>ό</a:t>
            </a:r>
            <a:r>
              <a:rPr spc="10" dirty="0"/>
              <a:t> </a:t>
            </a:r>
            <a:r>
              <a:rPr spc="-5" dirty="0"/>
              <a:t>επίπεδο</a:t>
            </a:r>
          </a:p>
          <a:p>
            <a:pPr marL="431800" indent="-342900">
              <a:lnSpc>
                <a:spcPct val="100000"/>
              </a:lnSpc>
              <a:spcBef>
                <a:spcPts val="335"/>
              </a:spcBef>
              <a:buClr>
                <a:srgbClr val="000000"/>
              </a:buClr>
              <a:buChar char="■"/>
              <a:tabLst>
                <a:tab pos="431800" algn="l"/>
              </a:tabLst>
            </a:pPr>
            <a:r>
              <a:rPr b="0" spc="-5" dirty="0">
                <a:latin typeface="Times New Roman"/>
                <a:cs typeface="Times New Roman"/>
              </a:rPr>
              <a:t>αριθμό</a:t>
            </a:r>
            <a:r>
              <a:rPr b="0" dirty="0">
                <a:latin typeface="Times New Roman"/>
                <a:cs typeface="Times New Roman"/>
              </a:rPr>
              <a:t>ς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λέξεω</a:t>
            </a:r>
            <a:r>
              <a:rPr b="0" spc="-5" dirty="0">
                <a:latin typeface="Times New Roman"/>
                <a:cs typeface="Times New Roman"/>
              </a:rPr>
              <a:t>ν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/</a:t>
            </a:r>
            <a:r>
              <a:rPr b="0" spc="-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περίοδο</a:t>
            </a:r>
          </a:p>
          <a:p>
            <a:pPr marL="431800" indent="-342900">
              <a:lnSpc>
                <a:spcPct val="100000"/>
              </a:lnSpc>
              <a:spcBef>
                <a:spcPts val="340"/>
              </a:spcBef>
              <a:buClr>
                <a:srgbClr val="000000"/>
              </a:buClr>
              <a:buChar char="■"/>
              <a:tabLst>
                <a:tab pos="431800" algn="l"/>
              </a:tabLst>
            </a:pPr>
            <a:r>
              <a:rPr b="0" spc="-5" dirty="0">
                <a:latin typeface="Times New Roman"/>
                <a:cs typeface="Times New Roman"/>
              </a:rPr>
              <a:t>αριθμό</a:t>
            </a:r>
            <a:r>
              <a:rPr b="0" dirty="0">
                <a:latin typeface="Times New Roman"/>
                <a:cs typeface="Times New Roman"/>
              </a:rPr>
              <a:t>ς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λέξεω</a:t>
            </a:r>
            <a:r>
              <a:rPr b="0" spc="0" dirty="0">
                <a:latin typeface="Times New Roman"/>
                <a:cs typeface="Times New Roman"/>
              </a:rPr>
              <a:t>ν</a:t>
            </a:r>
            <a:r>
              <a:rPr b="0" spc="-10" dirty="0">
                <a:latin typeface="Times New Roman"/>
                <a:cs typeface="Times New Roman"/>
              </a:rPr>
              <a:t>/είδο</a:t>
            </a:r>
            <a:r>
              <a:rPr b="0" spc="-5" dirty="0">
                <a:latin typeface="Times New Roman"/>
                <a:cs typeface="Times New Roman"/>
              </a:rPr>
              <a:t>ς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φράσης</a:t>
            </a:r>
          </a:p>
          <a:p>
            <a:pPr marL="431800" indent="-342900">
              <a:lnSpc>
                <a:spcPct val="100000"/>
              </a:lnSpc>
              <a:spcBef>
                <a:spcPts val="340"/>
              </a:spcBef>
              <a:buClr>
                <a:srgbClr val="000000"/>
              </a:buClr>
              <a:buChar char="■"/>
              <a:tabLst>
                <a:tab pos="431800" algn="l"/>
              </a:tabLst>
            </a:pPr>
            <a:r>
              <a:rPr b="0" spc="-5" dirty="0">
                <a:latin typeface="Times New Roman"/>
                <a:cs typeface="Times New Roman"/>
              </a:rPr>
              <a:t>αριθμό</a:t>
            </a:r>
            <a:r>
              <a:rPr b="0" dirty="0">
                <a:latin typeface="Times New Roman"/>
                <a:cs typeface="Times New Roman"/>
              </a:rPr>
              <a:t>ς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τω</a:t>
            </a:r>
            <a:r>
              <a:rPr b="0" dirty="0">
                <a:latin typeface="Times New Roman"/>
                <a:cs typeface="Times New Roman"/>
              </a:rPr>
              <a:t>ν </a:t>
            </a:r>
            <a:r>
              <a:rPr b="0" spc="-5" dirty="0">
                <a:latin typeface="Times New Roman"/>
                <a:cs typeface="Times New Roman"/>
              </a:rPr>
              <a:t>σημείω</a:t>
            </a:r>
            <a:r>
              <a:rPr b="0" dirty="0">
                <a:latin typeface="Times New Roman"/>
                <a:cs typeface="Times New Roman"/>
              </a:rPr>
              <a:t>ν </a:t>
            </a:r>
            <a:r>
              <a:rPr b="0" spc="-10" dirty="0">
                <a:latin typeface="Times New Roman"/>
                <a:cs typeface="Times New Roman"/>
              </a:rPr>
              <a:t>στίξης</a:t>
            </a:r>
          </a:p>
          <a:p>
            <a:pPr marL="431800" indent="-342900">
              <a:lnSpc>
                <a:spcPct val="100000"/>
              </a:lnSpc>
              <a:spcBef>
                <a:spcPts val="335"/>
              </a:spcBef>
              <a:buClr>
                <a:srgbClr val="000000"/>
              </a:buClr>
              <a:buChar char="■"/>
              <a:tabLst>
                <a:tab pos="431800" algn="l"/>
              </a:tabLst>
            </a:pPr>
            <a:r>
              <a:rPr b="0" spc="-10" dirty="0">
                <a:latin typeface="Times New Roman"/>
                <a:cs typeface="Times New Roman"/>
              </a:rPr>
              <a:t>συχνότητ</a:t>
            </a:r>
            <a:r>
              <a:rPr b="0" spc="-5" dirty="0">
                <a:latin typeface="Times New Roman"/>
                <a:cs typeface="Times New Roman"/>
              </a:rPr>
              <a:t>α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διαφόρω</a:t>
            </a:r>
            <a:r>
              <a:rPr b="0" dirty="0">
                <a:latin typeface="Times New Roman"/>
                <a:cs typeface="Times New Roman"/>
              </a:rPr>
              <a:t>ν </a:t>
            </a:r>
            <a:r>
              <a:rPr b="0" spc="-5" dirty="0">
                <a:latin typeface="Times New Roman"/>
                <a:cs typeface="Times New Roman"/>
              </a:rPr>
              <a:t>μερώ</a:t>
            </a:r>
            <a:r>
              <a:rPr b="0" dirty="0">
                <a:latin typeface="Times New Roman"/>
                <a:cs typeface="Times New Roman"/>
              </a:rPr>
              <a:t>ν του</a:t>
            </a:r>
            <a:r>
              <a:rPr b="0" spc="-1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λόγου</a:t>
            </a:r>
          </a:p>
          <a:p>
            <a:pPr marL="431800" indent="-342900">
              <a:lnSpc>
                <a:spcPct val="100000"/>
              </a:lnSpc>
              <a:spcBef>
                <a:spcPts val="340"/>
              </a:spcBef>
              <a:buClr>
                <a:srgbClr val="000000"/>
              </a:buClr>
              <a:buChar char="■"/>
              <a:tabLst>
                <a:tab pos="431800" algn="l"/>
              </a:tabLst>
            </a:pPr>
            <a:r>
              <a:rPr b="0" spc="-10" dirty="0">
                <a:latin typeface="Times New Roman"/>
                <a:cs typeface="Times New Roman"/>
              </a:rPr>
              <a:t>συχνότητ</a:t>
            </a:r>
            <a:r>
              <a:rPr b="0" spc="-5" dirty="0">
                <a:latin typeface="Times New Roman"/>
                <a:cs typeface="Times New Roman"/>
              </a:rPr>
              <a:t>α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χρήση</a:t>
            </a:r>
            <a:r>
              <a:rPr b="0" spc="-5" dirty="0">
                <a:latin typeface="Times New Roman"/>
                <a:cs typeface="Times New Roman"/>
              </a:rPr>
              <a:t>ς</a:t>
            </a:r>
            <a:r>
              <a:rPr b="0" spc="1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παθητική</a:t>
            </a:r>
            <a:r>
              <a:rPr b="0" spc="-5" dirty="0">
                <a:latin typeface="Times New Roman"/>
                <a:cs typeface="Times New Roman"/>
              </a:rPr>
              <a:t>ς</a:t>
            </a:r>
            <a:r>
              <a:rPr b="0" spc="2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φωνής</a:t>
            </a:r>
          </a:p>
          <a:p>
            <a:pPr marL="431800" indent="-342900">
              <a:lnSpc>
                <a:spcPct val="100000"/>
              </a:lnSpc>
              <a:spcBef>
                <a:spcPts val="340"/>
              </a:spcBef>
              <a:buClr>
                <a:srgbClr val="000000"/>
              </a:buClr>
              <a:buChar char="■"/>
              <a:tabLst>
                <a:tab pos="431800" algn="l"/>
              </a:tabLst>
            </a:pPr>
            <a:r>
              <a:rPr b="0" spc="-5" dirty="0">
                <a:latin typeface="Times New Roman"/>
                <a:cs typeface="Times New Roman"/>
              </a:rPr>
              <a:t>πλούτος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λεξιλογίου</a:t>
            </a:r>
          </a:p>
          <a:p>
            <a:pPr marL="88900">
              <a:lnSpc>
                <a:spcPct val="100000"/>
              </a:lnSpc>
              <a:spcBef>
                <a:spcPts val="235"/>
              </a:spcBef>
            </a:pPr>
            <a:r>
              <a:rPr sz="2000" b="0" spc="-5" dirty="0">
                <a:latin typeface="Times New Roman"/>
                <a:cs typeface="Times New Roman"/>
              </a:rPr>
              <a:t>μέγεθος λεξ</a:t>
            </a:r>
            <a:r>
              <a:rPr sz="2000" b="0" dirty="0">
                <a:latin typeface="Times New Roman"/>
                <a:cs typeface="Times New Roman"/>
              </a:rPr>
              <a:t>ι</a:t>
            </a:r>
            <a:r>
              <a:rPr sz="2000" b="0" spc="-5" dirty="0">
                <a:latin typeface="Times New Roman"/>
                <a:cs typeface="Times New Roman"/>
              </a:rPr>
              <a:t>λογίου</a:t>
            </a:r>
            <a:r>
              <a:rPr sz="2000" b="0" spc="5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το</a:t>
            </a:r>
            <a:r>
              <a:rPr sz="2000" b="0" spc="-5" dirty="0">
                <a:latin typeface="Times New Roman"/>
                <a:cs typeface="Times New Roman"/>
              </a:rPr>
              <a:t>υ</a:t>
            </a:r>
            <a:r>
              <a:rPr sz="2000" b="0" dirty="0">
                <a:latin typeface="Times New Roman"/>
                <a:cs typeface="Times New Roman"/>
              </a:rPr>
              <a:t> </a:t>
            </a:r>
            <a:r>
              <a:rPr sz="2000" b="0" spc="-5" dirty="0">
                <a:latin typeface="Times New Roman"/>
                <a:cs typeface="Times New Roman"/>
              </a:rPr>
              <a:t>κειμένου / αριθμός</a:t>
            </a:r>
            <a:r>
              <a:rPr sz="2000" b="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λέξεω</a:t>
            </a:r>
            <a:r>
              <a:rPr sz="2000" b="0" spc="-5" dirty="0">
                <a:latin typeface="Times New Roman"/>
                <a:cs typeface="Times New Roman"/>
              </a:rPr>
              <a:t>ν</a:t>
            </a:r>
            <a:r>
              <a:rPr sz="2000" b="0" spc="5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το</a:t>
            </a:r>
            <a:r>
              <a:rPr sz="2000" b="0" spc="-5" dirty="0">
                <a:latin typeface="Times New Roman"/>
                <a:cs typeface="Times New Roman"/>
              </a:rPr>
              <a:t>υ</a:t>
            </a:r>
            <a:r>
              <a:rPr sz="2000" b="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κειμένου</a:t>
            </a:r>
            <a:endParaRPr sz="2000">
              <a:latin typeface="Times New Roman"/>
              <a:cs typeface="Times New Roman"/>
            </a:endParaRPr>
          </a:p>
          <a:p>
            <a:pPr marL="431800" indent="-342900">
              <a:lnSpc>
                <a:spcPct val="100000"/>
              </a:lnSpc>
              <a:spcBef>
                <a:spcPts val="340"/>
              </a:spcBef>
              <a:buClr>
                <a:srgbClr val="000000"/>
              </a:buClr>
              <a:buChar char="■"/>
              <a:tabLst>
                <a:tab pos="431800" algn="l"/>
              </a:tabLst>
            </a:pPr>
            <a:r>
              <a:rPr b="0" spc="-10" dirty="0">
                <a:latin typeface="Times New Roman"/>
                <a:cs typeface="Times New Roman"/>
              </a:rPr>
              <a:t>συχνότητ</a:t>
            </a:r>
            <a:r>
              <a:rPr b="0" spc="-5" dirty="0">
                <a:latin typeface="Times New Roman"/>
                <a:cs typeface="Times New Roman"/>
              </a:rPr>
              <a:t>α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εμφάνιση</a:t>
            </a:r>
            <a:r>
              <a:rPr b="0" spc="-5" dirty="0">
                <a:latin typeface="Times New Roman"/>
                <a:cs typeface="Times New Roman"/>
              </a:rPr>
              <a:t>ς</a:t>
            </a:r>
            <a:r>
              <a:rPr b="0" spc="1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λειτουργικώ</a:t>
            </a:r>
            <a:r>
              <a:rPr b="0" spc="-5" dirty="0">
                <a:latin typeface="Times New Roman"/>
                <a:cs typeface="Times New Roman"/>
              </a:rPr>
              <a:t>ν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λέξεων</a:t>
            </a:r>
          </a:p>
          <a:p>
            <a:pPr marL="431800" indent="-342900">
              <a:lnSpc>
                <a:spcPct val="100000"/>
              </a:lnSpc>
              <a:spcBef>
                <a:spcPts val="340"/>
              </a:spcBef>
              <a:buClr>
                <a:srgbClr val="000000"/>
              </a:buClr>
              <a:buChar char="■"/>
              <a:tabLst>
                <a:tab pos="431800" algn="l"/>
              </a:tabLst>
            </a:pPr>
            <a:r>
              <a:rPr b="0" spc="-10" dirty="0">
                <a:latin typeface="Times New Roman"/>
                <a:cs typeface="Times New Roman"/>
              </a:rPr>
              <a:t>άπα</a:t>
            </a:r>
            <a:r>
              <a:rPr b="0" spc="-5" dirty="0">
                <a:latin typeface="Times New Roman"/>
                <a:cs typeface="Times New Roman"/>
              </a:rPr>
              <a:t>ξ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λεγόμενα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288" rIns="0" bIns="0" rtlCol="0">
            <a:spAutoFit/>
          </a:bodyPr>
          <a:lstStyle/>
          <a:p>
            <a:pPr marL="814069">
              <a:lnSpc>
                <a:spcPct val="100000"/>
              </a:lnSpc>
            </a:pPr>
            <a:r>
              <a:rPr sz="4400" spc="-5" dirty="0"/>
              <a:t>Υφολογικές</a:t>
            </a:r>
            <a:r>
              <a:rPr sz="4400" spc="25" dirty="0"/>
              <a:t> </a:t>
            </a:r>
            <a:r>
              <a:rPr sz="4400" spc="-10" dirty="0"/>
              <a:t>Παράμετροι</a:t>
            </a:r>
            <a:endParaRPr sz="4400"/>
          </a:p>
        </p:txBody>
      </p:sp>
      <p:sp>
        <p:nvSpPr>
          <p:cNvPr id="19" name="object 19"/>
          <p:cNvSpPr txBox="1"/>
          <p:nvPr/>
        </p:nvSpPr>
        <p:spPr>
          <a:xfrm>
            <a:off x="530098" y="1625346"/>
            <a:ext cx="3646804" cy="2240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Λεξικολογικό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επίπεδο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αρχαϊσμοί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μεταφορές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σλόγκαν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816" rIns="0" bIns="0" rtlCol="0">
            <a:spAutoFit/>
          </a:bodyPr>
          <a:lstStyle/>
          <a:p>
            <a:pPr marL="40640">
              <a:lnSpc>
                <a:spcPct val="100000"/>
              </a:lnSpc>
            </a:pPr>
            <a:r>
              <a:rPr spc="-5" dirty="0">
                <a:latin typeface="Times New Roman"/>
                <a:cs typeface="Times New Roman"/>
              </a:rPr>
              <a:t>Th</a:t>
            </a:r>
            <a:r>
              <a:rPr dirty="0">
                <a:latin typeface="Times New Roman"/>
                <a:cs typeface="Times New Roman"/>
              </a:rPr>
              <a:t>e Federalist</a:t>
            </a:r>
            <a:r>
              <a:rPr spc="-1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paper</a:t>
            </a:r>
            <a:r>
              <a:rPr dirty="0">
                <a:latin typeface="Times New Roman"/>
                <a:cs typeface="Times New Roman"/>
              </a:rPr>
              <a:t>s</a:t>
            </a:r>
            <a:r>
              <a:rPr spc="10" dirty="0">
                <a:latin typeface="Times New Roman"/>
                <a:cs typeface="Times New Roman"/>
              </a:rPr>
              <a:t> </a:t>
            </a:r>
            <a:r>
              <a:rPr spc="-1175" dirty="0">
                <a:latin typeface="Times New Roman"/>
                <a:cs typeface="Times New Roman"/>
              </a:rPr>
              <a:t>(</a:t>
            </a:r>
            <a:r>
              <a:rPr sz="6000" spc="-247" baseline="-2083" dirty="0">
                <a:solidFill>
                  <a:srgbClr val="000000"/>
                </a:solidFill>
                <a:latin typeface="Times New Roman"/>
                <a:cs typeface="Times New Roman"/>
              </a:rPr>
              <a:t>(</a:t>
            </a:r>
            <a:r>
              <a:rPr sz="4000" spc="-1839" dirty="0">
                <a:latin typeface="Times New Roman"/>
                <a:cs typeface="Times New Roman"/>
              </a:rPr>
              <a:t>1</a:t>
            </a:r>
            <a:r>
              <a:rPr sz="6000" spc="-247" baseline="-2083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sz="4000" spc="-1839" dirty="0">
                <a:latin typeface="Times New Roman"/>
                <a:cs typeface="Times New Roman"/>
              </a:rPr>
              <a:t>7</a:t>
            </a:r>
            <a:r>
              <a:rPr sz="6000" spc="-247" baseline="-2083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  <a:r>
              <a:rPr sz="4000" spc="-1845" dirty="0">
                <a:latin typeface="Times New Roman"/>
                <a:cs typeface="Times New Roman"/>
              </a:rPr>
              <a:t>8</a:t>
            </a:r>
            <a:r>
              <a:rPr sz="6000" spc="-247" baseline="-2083" dirty="0">
                <a:solidFill>
                  <a:srgbClr val="000000"/>
                </a:solidFill>
                <a:latin typeface="Times New Roman"/>
                <a:cs typeface="Times New Roman"/>
              </a:rPr>
              <a:t>8</a:t>
            </a:r>
            <a:r>
              <a:rPr sz="4000" spc="-1845" dirty="0">
                <a:latin typeface="Times New Roman"/>
                <a:cs typeface="Times New Roman"/>
              </a:rPr>
              <a:t>7</a:t>
            </a:r>
            <a:r>
              <a:rPr sz="6000" spc="-240" baseline="-2083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  <a:r>
              <a:rPr sz="4000" spc="-5" dirty="0">
                <a:latin typeface="Times New Roman"/>
                <a:cs typeface="Times New Roman"/>
              </a:rPr>
              <a:t>-</a:t>
            </a:r>
            <a:r>
              <a:rPr sz="4000" spc="-1839" dirty="0">
                <a:latin typeface="Times New Roman"/>
                <a:cs typeface="Times New Roman"/>
              </a:rPr>
              <a:t>1</a:t>
            </a:r>
            <a:r>
              <a:rPr sz="6000" spc="-247" baseline="-2083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sz="4000" spc="-1839" dirty="0">
                <a:latin typeface="Times New Roman"/>
                <a:cs typeface="Times New Roman"/>
              </a:rPr>
              <a:t>7</a:t>
            </a:r>
            <a:r>
              <a:rPr sz="6000" spc="-247" baseline="-2083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  <a:r>
              <a:rPr sz="4000" spc="-1839" dirty="0">
                <a:latin typeface="Times New Roman"/>
                <a:cs typeface="Times New Roman"/>
              </a:rPr>
              <a:t>8</a:t>
            </a:r>
            <a:r>
              <a:rPr sz="6000" spc="-247" baseline="-2083" dirty="0">
                <a:solidFill>
                  <a:srgbClr val="000000"/>
                </a:solidFill>
                <a:latin typeface="Times New Roman"/>
                <a:cs typeface="Times New Roman"/>
              </a:rPr>
              <a:t>8</a:t>
            </a:r>
            <a:r>
              <a:rPr sz="4000" spc="-1845" dirty="0">
                <a:latin typeface="Times New Roman"/>
                <a:cs typeface="Times New Roman"/>
              </a:rPr>
              <a:t>8</a:t>
            </a:r>
            <a:r>
              <a:rPr sz="6000" spc="-247" baseline="-2083" dirty="0">
                <a:solidFill>
                  <a:srgbClr val="000000"/>
                </a:solidFill>
                <a:latin typeface="Times New Roman"/>
                <a:cs typeface="Times New Roman"/>
              </a:rPr>
              <a:t>8</a:t>
            </a:r>
            <a:r>
              <a:rPr sz="4000" spc="-1175" dirty="0">
                <a:latin typeface="Times New Roman"/>
                <a:cs typeface="Times New Roman"/>
              </a:rPr>
              <a:t>)</a:t>
            </a:r>
            <a:r>
              <a:rPr sz="6000" spc="-7" baseline="-2083" dirty="0">
                <a:solidFill>
                  <a:srgbClr val="000000"/>
                </a:solidFill>
                <a:latin typeface="Times New Roman"/>
                <a:cs typeface="Times New Roman"/>
              </a:rPr>
              <a:t>)</a:t>
            </a:r>
            <a:endParaRPr sz="6000" baseline="-2083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897" y="1015746"/>
            <a:ext cx="8439785" cy="2901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000000"/>
              </a:buClr>
              <a:buChar char="■"/>
              <a:tabLst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History</a:t>
            </a:r>
            <a:endParaRPr sz="3200">
              <a:latin typeface="Times New Roman"/>
              <a:cs typeface="Times New Roman"/>
            </a:endParaRPr>
          </a:p>
          <a:p>
            <a:pPr marL="755015" marR="5080" lvl="1" indent="-285750">
              <a:lnSpc>
                <a:spcPct val="99800"/>
              </a:lnSpc>
              <a:spcBef>
                <a:spcPts val="60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Federalis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Paper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s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(A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Hamilton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J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Lay, J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Madiso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): σειρά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από 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δοκίμια</a:t>
            </a:r>
            <a:r>
              <a:rPr sz="3600" spc="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360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γράφηκαν</a:t>
            </a:r>
            <a:r>
              <a:rPr sz="3600" spc="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3600" spc="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360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164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2400" spc="-100" dirty="0">
                <a:latin typeface="Times New Roman"/>
                <a:cs typeface="Times New Roman"/>
              </a:rPr>
              <a:t>υ</a:t>
            </a:r>
            <a:r>
              <a:rPr sz="3600" spc="-1679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2400" spc="-100" dirty="0">
                <a:latin typeface="Times New Roman"/>
                <a:cs typeface="Times New Roman"/>
              </a:rPr>
              <a:t>π</a:t>
            </a:r>
            <a:r>
              <a:rPr sz="3600" spc="-165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95" dirty="0">
                <a:latin typeface="Times New Roman"/>
                <a:cs typeface="Times New Roman"/>
              </a:rPr>
              <a:t>ο</a:t>
            </a:r>
            <a:r>
              <a:rPr sz="3600" spc="-180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2400" spc="-95" dirty="0">
                <a:latin typeface="Times New Roman"/>
                <a:cs typeface="Times New Roman"/>
              </a:rPr>
              <a:t>σ</a:t>
            </a:r>
            <a:r>
              <a:rPr sz="3600" spc="-131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400" spc="-100" dirty="0">
                <a:latin typeface="Times New Roman"/>
                <a:cs typeface="Times New Roman"/>
              </a:rPr>
              <a:t>τ</a:t>
            </a:r>
            <a:r>
              <a:rPr sz="3600" spc="-174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400" spc="-100" dirty="0">
                <a:latin typeface="Times New Roman"/>
                <a:cs typeface="Times New Roman"/>
              </a:rPr>
              <a:t>ή</a:t>
            </a:r>
            <a:r>
              <a:rPr sz="3600" spc="-165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2400" spc="-95" dirty="0">
                <a:latin typeface="Times New Roman"/>
                <a:cs typeface="Times New Roman"/>
              </a:rPr>
              <a:t>ρ</a:t>
            </a:r>
            <a:r>
              <a:rPr sz="3600" spc="-83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400" spc="-95" dirty="0">
                <a:latin typeface="Times New Roman"/>
                <a:cs typeface="Times New Roman"/>
              </a:rPr>
              <a:t>ι</a:t>
            </a:r>
            <a:r>
              <a:rPr sz="3600" spc="-147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ξ</a:t>
            </a:r>
            <a:r>
              <a:rPr sz="2400" spc="-100" dirty="0">
                <a:latin typeface="Times New Roman"/>
                <a:cs typeface="Times New Roman"/>
              </a:rPr>
              <a:t>ξ</a:t>
            </a:r>
            <a:r>
              <a:rPr sz="3600" spc="-174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5" dirty="0">
                <a:latin typeface="Times New Roman"/>
                <a:cs typeface="Times New Roman"/>
              </a:rPr>
              <a:t>η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360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καινούριου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συντάγματος</a:t>
            </a:r>
            <a:endParaRPr sz="24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1155700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85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στο σύνολο</a:t>
            </a:r>
            <a:endParaRPr sz="24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1155700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12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διφορούμεν</a:t>
            </a:r>
            <a:r>
              <a:rPr sz="2400" spc="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δε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ξέρουμε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έχουν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γραφεί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endParaRPr sz="2400">
              <a:latin typeface="Times New Roman"/>
              <a:cs typeface="Times New Roman"/>
            </a:endParaRPr>
          </a:p>
          <a:p>
            <a:pPr marL="1155700">
              <a:lnSpc>
                <a:spcPct val="100000"/>
              </a:lnSpc>
            </a:pP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Hamilto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ή από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Madison.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36396" y="4062476"/>
            <a:ext cx="2057400" cy="278282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22396" y="4058666"/>
            <a:ext cx="2035301" cy="278663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4395" y="257047"/>
            <a:ext cx="8458200" cy="6343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288" rIns="0" bIns="0" rtlCol="0">
            <a:spAutoFit/>
          </a:bodyPr>
          <a:lstStyle/>
          <a:p>
            <a:pPr marL="1721485">
              <a:lnSpc>
                <a:spcPct val="100000"/>
              </a:lnSpc>
            </a:pPr>
            <a:r>
              <a:rPr sz="4400" spc="-5" dirty="0"/>
              <a:t>ΤΝ</a:t>
            </a:r>
            <a:r>
              <a:rPr sz="4400" spc="5" dirty="0"/>
              <a:t> </a:t>
            </a:r>
            <a:r>
              <a:rPr sz="4400" spc="-10" dirty="0"/>
              <a:t>κα</a:t>
            </a:r>
            <a:r>
              <a:rPr sz="4400" spc="-5" dirty="0"/>
              <a:t>ι</a:t>
            </a:r>
            <a:r>
              <a:rPr sz="4400" dirty="0"/>
              <a:t> </a:t>
            </a:r>
            <a:r>
              <a:rPr sz="4400" spc="-5" dirty="0"/>
              <a:t>Μουσική</a:t>
            </a:r>
            <a:endParaRPr sz="4400"/>
          </a:p>
        </p:txBody>
      </p:sp>
      <p:sp>
        <p:nvSpPr>
          <p:cNvPr id="19" name="object 19"/>
          <p:cNvSpPr txBox="1"/>
          <p:nvPr/>
        </p:nvSpPr>
        <p:spPr>
          <a:xfrm>
            <a:off x="530098" y="1642109"/>
            <a:ext cx="7692390" cy="4695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38100" indent="-342900">
              <a:lnSpc>
                <a:spcPts val="259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Στόχο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δημιουργία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υπολογιστικών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συστημάτων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που έχουν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δυνατότητ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μουσικής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σύνθεση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ς,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ανάλυση</a:t>
            </a:r>
            <a:r>
              <a:rPr sz="2400" spc="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ενορχήστρωση</a:t>
            </a:r>
            <a:r>
              <a:rPr sz="2400" spc="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αυτοσχεδίαση</a:t>
            </a:r>
            <a:r>
              <a:rPr sz="2400" spc="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59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Μέχρι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o 199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χρησιμοποιούνταν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νευρωνικά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δίκτυα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την μίμηση (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imitatio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)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διαφορετικών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μουσικών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ειδώ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54965" marR="12065" indent="-342265" algn="just">
              <a:lnSpc>
                <a:spcPts val="259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Bruc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Jaco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b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(1995)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Χρησιμοποιεί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γενετικούς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αλγορίθμους για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συνθέσει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κα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ι στην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συνέχεια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ίδιο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το πρόγραμμα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να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αποφασίζει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σύνθεση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μουσική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κακόηχ</a:t>
            </a:r>
            <a:r>
              <a:rPr sz="2400" spc="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54965" marR="34925" indent="-342265">
              <a:lnSpc>
                <a:spcPct val="89800"/>
              </a:lnSpc>
              <a:spcBef>
                <a:spcPts val="540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Eduardo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Mirand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(2002)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Χρησιμοποιεί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cellula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r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automata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(κυψελωτά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αυτόματ</a:t>
            </a:r>
            <a:r>
              <a:rPr sz="2400" spc="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ι κανόνες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γι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συλλογική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μάθηση (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collectiv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learnin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σκοπό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φτιάξει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ένα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σύστημα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που για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πρώτη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φορά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συνθέτει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πρωτότυπ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μουσικ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ή.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80"/>
              </a:spcBef>
            </a:pP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http://</a:t>
            </a:r>
            <a:r>
              <a:rPr sz="1800" u="sng" spc="-5" dirty="0">
                <a:solidFill>
                  <a:srgbClr val="FFFFCC"/>
                </a:solidFill>
                <a:latin typeface="Times New Roman"/>
                <a:cs typeface="Times New Roman"/>
                <a:hlinkClick r:id="rId18"/>
              </a:rPr>
              <a:t>www.youtube.com/watch?v=MSxeN00C20g&amp;feature=player_embedded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133" y="216153"/>
            <a:ext cx="7495032" cy="615553"/>
          </a:xfrm>
        </p:spPr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098" y="1593850"/>
            <a:ext cx="8071103" cy="20313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4400" dirty="0"/>
              <a:t>Το παρόν εκπαιδευτικό υλικό υπόκειται σε άδειες χρήσης </a:t>
            </a:r>
            <a:r>
              <a:rPr lang="en-US" sz="4400" dirty="0"/>
              <a:t>Creative </a:t>
            </a:r>
            <a:r>
              <a:rPr lang="en-US" sz="4400" dirty="0" smtClean="0"/>
              <a:t>Commons</a:t>
            </a:r>
            <a:endParaRPr lang="el-GR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450" y="4565650"/>
            <a:ext cx="4584262" cy="160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6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288" rIns="0" bIns="0" rtlCol="0">
            <a:spAutoFit/>
          </a:bodyPr>
          <a:lstStyle/>
          <a:p>
            <a:pPr marL="1721485">
              <a:lnSpc>
                <a:spcPct val="100000"/>
              </a:lnSpc>
            </a:pPr>
            <a:r>
              <a:rPr sz="4400" spc="-5" dirty="0"/>
              <a:t>ΤΝ</a:t>
            </a:r>
            <a:r>
              <a:rPr sz="4400" spc="5" dirty="0"/>
              <a:t> </a:t>
            </a:r>
            <a:r>
              <a:rPr sz="4400" spc="-10" dirty="0"/>
              <a:t>κα</a:t>
            </a:r>
            <a:r>
              <a:rPr sz="4400" spc="-5" dirty="0"/>
              <a:t>ι</a:t>
            </a:r>
            <a:r>
              <a:rPr sz="4400" dirty="0"/>
              <a:t> </a:t>
            </a:r>
            <a:r>
              <a:rPr sz="4400" spc="-5" dirty="0"/>
              <a:t>Μουσική</a:t>
            </a:r>
            <a:endParaRPr sz="4400"/>
          </a:p>
        </p:txBody>
      </p:sp>
      <p:sp>
        <p:nvSpPr>
          <p:cNvPr id="19" name="object 19"/>
          <p:cNvSpPr txBox="1"/>
          <p:nvPr/>
        </p:nvSpPr>
        <p:spPr>
          <a:xfrm>
            <a:off x="530098" y="1625346"/>
            <a:ext cx="7900670" cy="3509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235" marR="5080" indent="-343535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ΜusicStrands (2005 - University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of Barcelona Research Park)</a:t>
            </a:r>
            <a:endParaRPr sz="3200">
              <a:latin typeface="Times New Roman"/>
              <a:cs typeface="Times New Roman"/>
            </a:endParaRPr>
          </a:p>
          <a:p>
            <a:pPr marL="355600" marR="335280" indent="-342900">
              <a:lnSpc>
                <a:spcPct val="100000"/>
              </a:lnSpc>
              <a:spcBef>
                <a:spcPts val="755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Χρησιμοποιεί στατιστική</a:t>
            </a:r>
            <a:r>
              <a:rPr sz="3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μάθησ</a:t>
            </a:r>
            <a:r>
              <a:rPr sz="3200" spc="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δίκτυα Bayes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 πιθανοτικό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συμπερασμό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γι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να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προτείνει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στον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χρήστη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ιστοσελίδας ΜusicStrands μουσική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αρέσει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μέσα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απ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ό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3.7 εκα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. τραγούδι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894839" y="216153"/>
            <a:ext cx="5340350" cy="121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33450" marR="5080" indent="-921385">
              <a:lnSpc>
                <a:spcPct val="100000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25" dirty="0"/>
              <a:t> </a:t>
            </a:r>
            <a:r>
              <a:rPr spc="-10" dirty="0"/>
              <a:t>Νοημοσύν</a:t>
            </a:r>
            <a:r>
              <a:rPr spc="-5" dirty="0"/>
              <a:t>η</a:t>
            </a:r>
            <a:r>
              <a:rPr spc="20" dirty="0"/>
              <a:t> </a:t>
            </a:r>
            <a:r>
              <a:rPr dirty="0"/>
              <a:t>και </a:t>
            </a:r>
            <a:r>
              <a:rPr spc="-10" dirty="0"/>
              <a:t>Βιντεοπαιχνίδια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30098" y="1625346"/>
            <a:ext cx="8009890" cy="4992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5875" indent="-342900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Τα παιχνίδια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διαθέτουν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συστατικό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ΤΝ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(AI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componen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  <a:p>
            <a:pPr marL="755015" marR="5080" lvl="1" indent="-285115">
              <a:lnSpc>
                <a:spcPct val="100000"/>
              </a:lnSpc>
              <a:spcBef>
                <a:spcPts val="695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μπορού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36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4200" spc="-179" baseline="-1984" dirty="0">
                <a:latin typeface="Times New Roman"/>
                <a:cs typeface="Times New Roman"/>
              </a:rPr>
              <a:t>α</a:t>
            </a:r>
            <a:r>
              <a:rPr sz="2800" spc="-1305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4200" spc="-179" baseline="-1984" dirty="0">
                <a:latin typeface="Times New Roman"/>
                <a:cs typeface="Times New Roman"/>
              </a:rPr>
              <a:t>π</a:t>
            </a:r>
            <a:r>
              <a:rPr sz="2800" spc="-129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4200" spc="-172" baseline="-1984" dirty="0">
                <a:latin typeface="Times New Roman"/>
                <a:cs typeface="Times New Roman"/>
              </a:rPr>
              <a:t>ο</a:t>
            </a:r>
            <a:r>
              <a:rPr sz="2800" spc="-1205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4200" spc="-172" baseline="-1984" dirty="0">
                <a:latin typeface="Times New Roman"/>
                <a:cs typeface="Times New Roman"/>
              </a:rPr>
              <a:t>δ</a:t>
            </a:r>
            <a:r>
              <a:rPr sz="2800" spc="-1730" dirty="0">
                <a:solidFill>
                  <a:srgbClr val="FFFFFF"/>
                </a:solidFill>
                <a:latin typeface="Times New Roman"/>
                <a:cs typeface="Times New Roman"/>
              </a:rPr>
              <a:t>ώ</a:t>
            </a:r>
            <a:r>
              <a:rPr sz="4200" spc="-179" baseline="-1984" dirty="0">
                <a:latin typeface="Times New Roman"/>
                <a:cs typeface="Times New Roman"/>
              </a:rPr>
              <a:t>ώ</a:t>
            </a:r>
            <a:r>
              <a:rPr sz="2800" spc="-1395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4200" spc="-179" baseline="-1984" dirty="0">
                <a:latin typeface="Times New Roman"/>
                <a:cs typeface="Times New Roman"/>
              </a:rPr>
              <a:t>σ</a:t>
            </a:r>
            <a:r>
              <a:rPr sz="2800" spc="-129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4200" spc="-179" baseline="-1984" dirty="0">
                <a:latin typeface="Times New Roman"/>
                <a:cs typeface="Times New Roman"/>
              </a:rPr>
              <a:t>ο</a:t>
            </a:r>
            <a:r>
              <a:rPr sz="2800" spc="-1275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4200" spc="-179" baseline="-1984" dirty="0">
                <a:latin typeface="Times New Roman"/>
                <a:cs typeface="Times New Roman"/>
              </a:rPr>
              <a:t>υ</a:t>
            </a:r>
            <a:r>
              <a:rPr sz="2800" spc="-115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4200" baseline="-1984" dirty="0">
                <a:latin typeface="Times New Roman"/>
                <a:cs typeface="Times New Roman"/>
              </a:rPr>
              <a:t>ν</a:t>
            </a:r>
            <a:r>
              <a:rPr sz="4200" spc="-172" baseline="-1984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σε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χαρακτήρε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μορφ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ή, </a:t>
            </a:r>
            <a:r>
              <a:rPr sz="2800" spc="-1065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4200" spc="-187" baseline="-1984" dirty="0">
                <a:latin typeface="Times New Roman"/>
                <a:cs typeface="Times New Roman"/>
              </a:rPr>
              <a:t>έ</a:t>
            </a:r>
            <a:r>
              <a:rPr sz="2800" spc="-1300" dirty="0">
                <a:solidFill>
                  <a:srgbClr val="FFFFFF"/>
                </a:solidFill>
                <a:latin typeface="Times New Roman"/>
                <a:cs typeface="Times New Roman"/>
              </a:rPr>
              <a:t>κ</a:t>
            </a:r>
            <a:r>
              <a:rPr sz="4200" spc="-187" baseline="-1984" dirty="0">
                <a:latin typeface="Times New Roman"/>
                <a:cs typeface="Times New Roman"/>
              </a:rPr>
              <a:t>κ</a:t>
            </a:r>
            <a:r>
              <a:rPr sz="2800" spc="-1505" dirty="0">
                <a:solidFill>
                  <a:srgbClr val="FFFFFF"/>
                </a:solidFill>
                <a:latin typeface="Times New Roman"/>
                <a:cs typeface="Times New Roman"/>
              </a:rPr>
              <a:t>φ</a:t>
            </a:r>
            <a:r>
              <a:rPr sz="4200" spc="-179" baseline="-1984" dirty="0">
                <a:latin typeface="Times New Roman"/>
                <a:cs typeface="Times New Roman"/>
              </a:rPr>
              <a:t>φ</a:t>
            </a:r>
            <a:r>
              <a:rPr sz="2800" spc="-1285" dirty="0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4200" spc="-179" baseline="-1984" dirty="0">
                <a:latin typeface="Times New Roman"/>
                <a:cs typeface="Times New Roman"/>
              </a:rPr>
              <a:t>ρ</a:t>
            </a:r>
            <a:r>
              <a:rPr sz="2800" spc="-135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4200" spc="-187" baseline="-1984" dirty="0">
                <a:latin typeface="Times New Roman"/>
                <a:cs typeface="Times New Roman"/>
              </a:rPr>
              <a:t>α</a:t>
            </a:r>
            <a:r>
              <a:rPr sz="2800" spc="-1395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4200" spc="-179" baseline="-1984" dirty="0">
                <a:latin typeface="Times New Roman"/>
                <a:cs typeface="Times New Roman"/>
              </a:rPr>
              <a:t>σ</a:t>
            </a:r>
            <a:r>
              <a:rPr sz="2800" spc="-135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4200" spc="-179" baseline="-1984" dirty="0">
                <a:latin typeface="Times New Roman"/>
                <a:cs typeface="Times New Roman"/>
              </a:rPr>
              <a:t>η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κίνησ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συμπεριφορ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πι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κοντ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στην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ανθρώπινη</a:t>
            </a:r>
            <a:endParaRPr sz="2800">
              <a:latin typeface="Times New Roman"/>
              <a:cs typeface="Times New Roman"/>
            </a:endParaRPr>
          </a:p>
          <a:p>
            <a:pPr marL="753110" marR="205740" lvl="1" indent="-28321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μπορού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36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4200" spc="-179" baseline="-1984" dirty="0">
                <a:latin typeface="Times New Roman"/>
                <a:cs typeface="Times New Roman"/>
              </a:rPr>
              <a:t>α</a:t>
            </a:r>
            <a:r>
              <a:rPr sz="2800" spc="-1305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4200" spc="-179" baseline="-1984" dirty="0">
                <a:latin typeface="Times New Roman"/>
                <a:cs typeface="Times New Roman"/>
              </a:rPr>
              <a:t>π</a:t>
            </a:r>
            <a:r>
              <a:rPr sz="2800" spc="-129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4200" spc="-172" baseline="-1984" dirty="0">
                <a:latin typeface="Times New Roman"/>
                <a:cs typeface="Times New Roman"/>
              </a:rPr>
              <a:t>ο</a:t>
            </a:r>
            <a:r>
              <a:rPr sz="2800" spc="-1205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4200" spc="-172" baseline="-1984" dirty="0">
                <a:latin typeface="Times New Roman"/>
                <a:cs typeface="Times New Roman"/>
              </a:rPr>
              <a:t>δ</a:t>
            </a:r>
            <a:r>
              <a:rPr sz="2800" spc="-1730" dirty="0">
                <a:solidFill>
                  <a:srgbClr val="FFFFFF"/>
                </a:solidFill>
                <a:latin typeface="Times New Roman"/>
                <a:cs typeface="Times New Roman"/>
              </a:rPr>
              <a:t>ώ</a:t>
            </a:r>
            <a:r>
              <a:rPr sz="4200" spc="-179" baseline="-1984" dirty="0">
                <a:latin typeface="Times New Roman"/>
                <a:cs typeface="Times New Roman"/>
              </a:rPr>
              <a:t>ώ</a:t>
            </a:r>
            <a:r>
              <a:rPr sz="2800" spc="-1395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4200" spc="-179" baseline="-1984" dirty="0">
                <a:latin typeface="Times New Roman"/>
                <a:cs typeface="Times New Roman"/>
              </a:rPr>
              <a:t>σ</a:t>
            </a:r>
            <a:r>
              <a:rPr sz="2800" spc="-129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4200" spc="-179" baseline="-1984" dirty="0">
                <a:latin typeface="Times New Roman"/>
                <a:cs typeface="Times New Roman"/>
              </a:rPr>
              <a:t>ο</a:t>
            </a:r>
            <a:r>
              <a:rPr sz="2800" spc="-1275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4200" spc="-179" baseline="-1984" dirty="0">
                <a:latin typeface="Times New Roman"/>
                <a:cs typeface="Times New Roman"/>
              </a:rPr>
              <a:t>υ</a:t>
            </a:r>
            <a:r>
              <a:rPr sz="2800" spc="-115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4200" baseline="-1984" dirty="0">
                <a:latin typeface="Times New Roman"/>
                <a:cs typeface="Times New Roman"/>
              </a:rPr>
              <a:t>ν</a:t>
            </a:r>
            <a:r>
              <a:rPr sz="4200" spc="-172" baseline="-1984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στο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ήρω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στους αντιπάλου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σκέψ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συλλογιστικ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κοντά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στην ανθρώπιν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οδηγώντα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λήψ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πιο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έξυπνω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αποφάσεω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ν,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αποτέλεσμ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γίνεται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πιο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διασκεδαστικ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ενδιαφέρουσ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διάδραση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παιχνίδ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ι.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894839" y="216153"/>
            <a:ext cx="5340350" cy="121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33450" marR="5080" indent="-921385">
              <a:lnSpc>
                <a:spcPct val="100000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25" dirty="0"/>
              <a:t> </a:t>
            </a:r>
            <a:r>
              <a:rPr spc="-10" dirty="0"/>
              <a:t>Νοημοσύν</a:t>
            </a:r>
            <a:r>
              <a:rPr spc="-5" dirty="0"/>
              <a:t>η</a:t>
            </a:r>
            <a:r>
              <a:rPr spc="20" dirty="0"/>
              <a:t> </a:t>
            </a:r>
            <a:r>
              <a:rPr dirty="0"/>
              <a:t>και </a:t>
            </a:r>
            <a:r>
              <a:rPr spc="-10" dirty="0"/>
              <a:t>Βιντεοπαιχνίδια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30098" y="1625346"/>
            <a:ext cx="7798434" cy="3395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Ένας «έξυπνο</a:t>
            </a:r>
            <a:r>
              <a:rPr sz="3200" spc="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» ήρωας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μπορεί</a:t>
            </a:r>
            <a:endParaRPr sz="32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εκμεταλλεύετα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σωστ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ά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τερραί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endParaRPr sz="28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λειτουργε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ί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αποδοτικ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ομαδικά</a:t>
            </a:r>
            <a:endParaRPr sz="2800">
              <a:latin typeface="Times New Roman"/>
              <a:cs typeface="Times New Roman"/>
            </a:endParaRPr>
          </a:p>
          <a:p>
            <a:pPr marL="755650" marR="5080" lvl="1" indent="-285750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βελτιώσε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ικανότητ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υ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κυνηγά παρατηρώντα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ερεθίσματ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περιβάλλοντος</a:t>
            </a:r>
            <a:endParaRPr sz="2800">
              <a:latin typeface="Times New Roman"/>
              <a:cs typeface="Times New Roman"/>
            </a:endParaRPr>
          </a:p>
          <a:p>
            <a:pPr marL="754380" marR="1402080" lvl="1" indent="-284480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επιβιώνε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(π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.χ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κρύβετα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ότα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τον πυροβολού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541527" y="186944"/>
            <a:ext cx="8045450" cy="548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5" dirty="0"/>
              <a:t>Τεχνητή</a:t>
            </a:r>
            <a:r>
              <a:rPr sz="3600" spc="15" dirty="0"/>
              <a:t> </a:t>
            </a:r>
            <a:r>
              <a:rPr sz="3600" spc="-5" dirty="0"/>
              <a:t>Νοημοσύνη</a:t>
            </a:r>
            <a:r>
              <a:rPr sz="3600" spc="20" dirty="0"/>
              <a:t> </a:t>
            </a:r>
            <a:r>
              <a:rPr sz="3600" dirty="0"/>
              <a:t>και </a:t>
            </a:r>
            <a:r>
              <a:rPr sz="3600" spc="-10" dirty="0"/>
              <a:t>Βιντεοπαιχνίδια</a:t>
            </a:r>
            <a:endParaRPr sz="3600"/>
          </a:p>
        </p:txBody>
      </p:sp>
      <p:sp>
        <p:nvSpPr>
          <p:cNvPr id="19" name="object 19"/>
          <p:cNvSpPr/>
          <p:nvPr/>
        </p:nvSpPr>
        <p:spPr>
          <a:xfrm>
            <a:off x="0" y="3276092"/>
            <a:ext cx="4776469" cy="356920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41596" y="831596"/>
            <a:ext cx="4489704" cy="293674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2643" y="790447"/>
            <a:ext cx="8986520" cy="5885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FEEC94"/>
                </a:solidFill>
                <a:latin typeface="Times New Roman"/>
                <a:cs typeface="Times New Roman"/>
              </a:rPr>
              <a:t>Passage</a:t>
            </a:r>
            <a:r>
              <a:rPr sz="2400" spc="-100" dirty="0">
                <a:solidFill>
                  <a:srgbClr val="FEEC94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(Thue et a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., 2007)</a:t>
            </a:r>
            <a:endParaRPr sz="2000">
              <a:latin typeface="Times New Roman"/>
              <a:cs typeface="Times New Roman"/>
            </a:endParaRPr>
          </a:p>
          <a:p>
            <a:pPr marL="12700" marR="4722495">
              <a:lnSpc>
                <a:spcPct val="100000"/>
              </a:lnSpc>
              <a:spcBef>
                <a:spcPts val="10"/>
              </a:spcBef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δέντρο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αποφάσεων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δε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ξ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ιά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καθορίζει την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εξέλιξη της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λοκής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κ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αι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κατάληξη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ς ι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στορία</a:t>
            </a:r>
            <a:r>
              <a:rPr sz="2000" spc="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ανάλογα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με τις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προτιμήσεις του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αίχτ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συστατικ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ό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ΤΝ εκπαιδεύεται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τις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κινήσεις του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αίχτη και τον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κατατάσσει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σε μια από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τις</a:t>
            </a:r>
            <a:r>
              <a:rPr sz="2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5 κατηγορίες αυτόματ</a:t>
            </a:r>
            <a:r>
              <a:rPr sz="2000" spc="2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9"/>
              </a:spcBef>
            </a:pPr>
            <a:endParaRPr sz="2250">
              <a:latin typeface="Times New Roman"/>
              <a:cs typeface="Times New Roman"/>
            </a:endParaRPr>
          </a:p>
          <a:p>
            <a:pPr marL="488950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Ο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αίχτης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ανήκει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σε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μία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πό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τις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κατηγορίε</a:t>
            </a:r>
            <a:r>
              <a:rPr sz="1800" spc="3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4889500">
              <a:lnSpc>
                <a:spcPct val="100000"/>
              </a:lnSpc>
            </a:pPr>
            <a:r>
              <a:rPr sz="1800" spc="-5" dirty="0">
                <a:solidFill>
                  <a:srgbClr val="FEEC94"/>
                </a:solidFill>
                <a:latin typeface="Times New Roman"/>
                <a:cs typeface="Times New Roman"/>
              </a:rPr>
              <a:t>-Fighter</a:t>
            </a:r>
            <a:r>
              <a:rPr sz="1800" dirty="0">
                <a:solidFill>
                  <a:srgbClr val="FEEC94"/>
                </a:solidFill>
                <a:latin typeface="Times New Roman"/>
                <a:cs typeface="Times New Roman"/>
              </a:rPr>
              <a:t>s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προτιμού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ν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μάχ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  <a:p>
            <a:pPr marL="4889500" marR="22923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EEC94"/>
                </a:solidFill>
                <a:latin typeface="Times New Roman"/>
                <a:cs typeface="Times New Roman"/>
              </a:rPr>
              <a:t>-Power </a:t>
            </a:r>
            <a:r>
              <a:rPr sz="1800" spc="-5" dirty="0">
                <a:solidFill>
                  <a:srgbClr val="FEEC94"/>
                </a:solidFill>
                <a:latin typeface="Times New Roman"/>
                <a:cs typeface="Times New Roman"/>
              </a:rPr>
              <a:t>Gamer</a:t>
            </a:r>
            <a:r>
              <a:rPr sz="1800" dirty="0">
                <a:solidFill>
                  <a:srgbClr val="FEEC94"/>
                </a:solidFill>
                <a:latin typeface="Times New Roman"/>
                <a:cs typeface="Times New Roman"/>
              </a:rPr>
              <a:t>s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προτιμούν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ην απόκτηση αγαθών και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πλούτο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  <a:p>
            <a:pPr marL="4889500" marR="60325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FEEC94"/>
                </a:solidFill>
                <a:latin typeface="Times New Roman"/>
                <a:cs typeface="Times New Roman"/>
              </a:rPr>
              <a:t>-Tacticians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(προτιμούν να σκέφτονται δημιουργικ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ά)</a:t>
            </a:r>
            <a:endParaRPr sz="1800">
              <a:latin typeface="Times New Roman"/>
              <a:cs typeface="Times New Roman"/>
            </a:endParaRPr>
          </a:p>
          <a:p>
            <a:pPr marL="4889500" marR="521334">
              <a:lnSpc>
                <a:spcPct val="100000"/>
              </a:lnSpc>
            </a:pPr>
            <a:r>
              <a:rPr sz="1800" spc="-5" dirty="0">
                <a:solidFill>
                  <a:srgbClr val="FEEC94"/>
                </a:solidFill>
                <a:latin typeface="Times New Roman"/>
                <a:cs typeface="Times New Roman"/>
              </a:rPr>
              <a:t>-Storyteller</a:t>
            </a:r>
            <a:r>
              <a:rPr sz="1800" dirty="0">
                <a:solidFill>
                  <a:srgbClr val="FEEC94"/>
                </a:solidFill>
                <a:latin typeface="Times New Roman"/>
                <a:cs typeface="Times New Roman"/>
              </a:rPr>
              <a:t>s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προτιμούν τα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ολύπλοκα σενάρι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  <a:p>
            <a:pPr marL="4889500" marR="160655">
              <a:lnSpc>
                <a:spcPct val="100000"/>
              </a:lnSpc>
            </a:pPr>
            <a:r>
              <a:rPr sz="1800" dirty="0">
                <a:solidFill>
                  <a:srgbClr val="FEEC94"/>
                </a:solidFill>
                <a:latin typeface="Times New Roman"/>
                <a:cs typeface="Times New Roman"/>
              </a:rPr>
              <a:t>-Method </a:t>
            </a:r>
            <a:r>
              <a:rPr sz="1800" spc="-5" dirty="0">
                <a:solidFill>
                  <a:srgbClr val="FEEC94"/>
                </a:solidFill>
                <a:latin typeface="Times New Roman"/>
                <a:cs typeface="Times New Roman"/>
              </a:rPr>
              <a:t>Actor</a:t>
            </a:r>
            <a:r>
              <a:rPr sz="1800" dirty="0">
                <a:solidFill>
                  <a:srgbClr val="FEEC94"/>
                </a:solidFill>
                <a:latin typeface="Times New Roman"/>
                <a:cs typeface="Times New Roman"/>
              </a:rPr>
              <a:t>s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πο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προτιμού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ν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α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νουν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δραματικέ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ενέργειε</a:t>
            </a:r>
            <a:r>
              <a:rPr sz="1800" spc="1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800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25" dirty="0"/>
              <a:t> </a:t>
            </a:r>
            <a:r>
              <a:rPr spc="-10" dirty="0"/>
              <a:t>Νοημοσύν</a:t>
            </a:r>
            <a:r>
              <a:rPr spc="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Τέχνη</a:t>
            </a:r>
            <a:r>
              <a:rPr spc="15" dirty="0"/>
              <a:t> </a:t>
            </a:r>
            <a:r>
              <a:rPr dirty="0">
                <a:latin typeface="Times New Roman"/>
                <a:cs typeface="Times New Roman"/>
              </a:rPr>
              <a:t>&amp;</a:t>
            </a:r>
          </a:p>
          <a:p>
            <a:pPr marL="16510" algn="ctr">
              <a:lnSpc>
                <a:spcPts val="4800"/>
              </a:lnSpc>
            </a:pPr>
            <a:r>
              <a:rPr spc="-5" dirty="0"/>
              <a:t>Εικονικο</a:t>
            </a:r>
            <a:r>
              <a:rPr dirty="0"/>
              <a:t>ί </a:t>
            </a:r>
            <a:r>
              <a:rPr spc="-2950" dirty="0"/>
              <a:t>Κ</a:t>
            </a:r>
            <a:r>
              <a:rPr sz="6000" spc="-254" baseline="-2083" dirty="0">
                <a:solidFill>
                  <a:srgbClr val="000000"/>
                </a:solidFill>
              </a:rPr>
              <a:t>Κ</a:t>
            </a:r>
            <a:r>
              <a:rPr sz="4000" spc="-1839" dirty="0"/>
              <a:t>ό</a:t>
            </a:r>
            <a:r>
              <a:rPr sz="6000" spc="-247" baseline="-2083" dirty="0">
                <a:solidFill>
                  <a:srgbClr val="000000"/>
                </a:solidFill>
              </a:rPr>
              <a:t>ό</a:t>
            </a:r>
            <a:r>
              <a:rPr sz="4000" spc="-2014" dirty="0"/>
              <a:t>σ</a:t>
            </a:r>
            <a:r>
              <a:rPr sz="6000" spc="-254" baseline="-2083" dirty="0">
                <a:solidFill>
                  <a:srgbClr val="000000"/>
                </a:solidFill>
              </a:rPr>
              <a:t>σ</a:t>
            </a:r>
            <a:r>
              <a:rPr sz="4000" spc="-2110" dirty="0"/>
              <a:t>μ</a:t>
            </a:r>
            <a:r>
              <a:rPr sz="6000" spc="-254" baseline="-2083" dirty="0">
                <a:solidFill>
                  <a:srgbClr val="000000"/>
                </a:solidFill>
              </a:rPr>
              <a:t>μ</a:t>
            </a:r>
            <a:r>
              <a:rPr sz="4000" spc="-1839" dirty="0"/>
              <a:t>ο</a:t>
            </a:r>
            <a:r>
              <a:rPr sz="6000" spc="-247" baseline="-2083" dirty="0">
                <a:solidFill>
                  <a:srgbClr val="000000"/>
                </a:solidFill>
              </a:rPr>
              <a:t>ο</a:t>
            </a:r>
            <a:r>
              <a:rPr sz="4000" spc="-1080" dirty="0"/>
              <a:t>ι</a:t>
            </a:r>
            <a:r>
              <a:rPr sz="6000" spc="-7" baseline="-2083" dirty="0">
                <a:solidFill>
                  <a:srgbClr val="000000"/>
                </a:solidFill>
              </a:rPr>
              <a:t>ι</a:t>
            </a:r>
            <a:endParaRPr sz="6000" baseline="-2083"/>
          </a:p>
        </p:txBody>
      </p:sp>
      <p:sp>
        <p:nvSpPr>
          <p:cNvPr id="19" name="object 19"/>
          <p:cNvSpPr txBox="1"/>
          <p:nvPr/>
        </p:nvSpPr>
        <p:spPr>
          <a:xfrm>
            <a:off x="530098" y="1640839"/>
            <a:ext cx="7952105" cy="4677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9270" indent="-342265">
              <a:lnSpc>
                <a:spcPts val="345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Εικονικοί κόσμοι που διαθέτουν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συστατικό ΤΝ μπορούν</a:t>
            </a:r>
            <a:endParaRPr sz="3200">
              <a:latin typeface="Times New Roman"/>
              <a:cs typeface="Times New Roman"/>
            </a:endParaRPr>
          </a:p>
          <a:p>
            <a:pPr marL="755015" marR="707390" lvl="1" indent="-285115">
              <a:lnSpc>
                <a:spcPts val="3020"/>
              </a:lnSpc>
              <a:spcBef>
                <a:spcPts val="685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περιέχου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πι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πιστευτού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χαρακτήρε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με προσωπικότητ</a:t>
            </a:r>
            <a:r>
              <a:rPr sz="2800" spc="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συναισθήματ</a:t>
            </a:r>
            <a:r>
              <a:rPr sz="2800" spc="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800" spc="-1400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4200" spc="-179" baseline="-1984" dirty="0">
                <a:latin typeface="Times New Roman"/>
                <a:cs typeface="Times New Roman"/>
              </a:rPr>
              <a:t>σ</a:t>
            </a:r>
            <a:r>
              <a:rPr sz="2800" spc="-1135" dirty="0">
                <a:solidFill>
                  <a:srgbClr val="FFFFFF"/>
                </a:solidFill>
                <a:latin typeface="Times New Roman"/>
                <a:cs typeface="Times New Roman"/>
              </a:rPr>
              <a:t>χ</a:t>
            </a:r>
            <a:r>
              <a:rPr sz="4200" spc="-187" baseline="-1984" dirty="0">
                <a:latin typeface="Times New Roman"/>
                <a:cs typeface="Times New Roman"/>
              </a:rPr>
              <a:t>χ</a:t>
            </a:r>
            <a:r>
              <a:rPr sz="2800" spc="-1065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4200" spc="-187" baseline="-1984" dirty="0">
                <a:latin typeface="Times New Roman"/>
                <a:cs typeface="Times New Roman"/>
              </a:rPr>
              <a:t>έ</a:t>
            </a:r>
            <a:r>
              <a:rPr sz="2800" spc="-1395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4200" spc="-179" baseline="-1984" dirty="0">
                <a:latin typeface="Times New Roman"/>
                <a:cs typeface="Times New Roman"/>
              </a:rPr>
              <a:t>σ</a:t>
            </a:r>
            <a:r>
              <a:rPr sz="2800" spc="-106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4200" spc="-187" baseline="-1984" dirty="0">
                <a:latin typeface="Times New Roman"/>
                <a:cs typeface="Times New Roman"/>
              </a:rPr>
              <a:t>ε</a:t>
            </a:r>
            <a:r>
              <a:rPr sz="2800" spc="-640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4200" spc="-179" baseline="-1984" dirty="0">
                <a:latin typeface="Times New Roman"/>
                <a:cs typeface="Times New Roman"/>
              </a:rPr>
              <a:t>ι</a:t>
            </a:r>
            <a:r>
              <a:rPr sz="2800" spc="-100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4200" spc="-7" baseline="-1984" dirty="0">
                <a:latin typeface="Times New Roman"/>
                <a:cs typeface="Times New Roman"/>
              </a:rPr>
              <a:t>ς</a:t>
            </a:r>
            <a:r>
              <a:rPr sz="4200" spc="-157" baseline="-1984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κλ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π)</a:t>
            </a:r>
            <a:endParaRPr sz="2800">
              <a:latin typeface="Times New Roman"/>
              <a:cs typeface="Times New Roman"/>
            </a:endParaRPr>
          </a:p>
          <a:p>
            <a:pPr marL="753110" marR="5080" lvl="1" indent="-283210">
              <a:lnSpc>
                <a:spcPct val="90000"/>
              </a:lnSpc>
              <a:spcBef>
                <a:spcPts val="635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περιέχου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ζωντανού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οργανισμού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.χ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κατοικίδι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πο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διαθέτου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συναισθηματικ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ό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κόσμο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χ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συνδέοντα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συναισθηματικ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αφεντικά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ς)</a:t>
            </a:r>
            <a:endParaRPr sz="28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345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διαθέτου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πι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ο </a:t>
            </a:r>
            <a:r>
              <a:rPr sz="2800" spc="-1285" dirty="0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4200" spc="-179" baseline="-1984" dirty="0">
                <a:latin typeface="Times New Roman"/>
                <a:cs typeface="Times New Roman"/>
              </a:rPr>
              <a:t>ρ</a:t>
            </a:r>
            <a:r>
              <a:rPr sz="2800" spc="-106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4200" spc="-187" baseline="-1984" dirty="0">
                <a:latin typeface="Times New Roman"/>
                <a:cs typeface="Times New Roman"/>
              </a:rPr>
              <a:t>ε</a:t>
            </a:r>
            <a:r>
              <a:rPr sz="2800" spc="-136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4200" spc="-187" baseline="-1984" dirty="0">
                <a:latin typeface="Times New Roman"/>
                <a:cs typeface="Times New Roman"/>
              </a:rPr>
              <a:t>α</a:t>
            </a:r>
            <a:r>
              <a:rPr sz="2800" spc="-1250" dirty="0">
                <a:solidFill>
                  <a:srgbClr val="FFFFFF"/>
                </a:solidFill>
                <a:latin typeface="Times New Roman"/>
                <a:cs typeface="Times New Roman"/>
              </a:rPr>
              <a:t>λ</a:t>
            </a:r>
            <a:r>
              <a:rPr sz="4200" spc="-187" baseline="-1984" dirty="0">
                <a:latin typeface="Times New Roman"/>
                <a:cs typeface="Times New Roman"/>
              </a:rPr>
              <a:t>λ</a:t>
            </a:r>
            <a:r>
              <a:rPr sz="2800" spc="-640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4200" spc="-179" baseline="-1984" dirty="0">
                <a:latin typeface="Times New Roman"/>
                <a:cs typeface="Times New Roman"/>
              </a:rPr>
              <a:t>ι</a:t>
            </a:r>
            <a:r>
              <a:rPr sz="2800" spc="-1395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4200" spc="-179" baseline="-1984" dirty="0">
                <a:latin typeface="Times New Roman"/>
                <a:cs typeface="Times New Roman"/>
              </a:rPr>
              <a:t>σ</a:t>
            </a:r>
            <a:r>
              <a:rPr sz="2800" spc="-1015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4200" spc="-187" baseline="-1984" dirty="0">
                <a:latin typeface="Times New Roman"/>
                <a:cs typeface="Times New Roman"/>
              </a:rPr>
              <a:t>τ</a:t>
            </a:r>
            <a:r>
              <a:rPr sz="2800" spc="-640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4200" spc="-179" baseline="-1984" dirty="0">
                <a:latin typeface="Times New Roman"/>
                <a:cs typeface="Times New Roman"/>
              </a:rPr>
              <a:t>ι</a:t>
            </a:r>
            <a:r>
              <a:rPr sz="2800" spc="-1300" dirty="0">
                <a:solidFill>
                  <a:srgbClr val="FFFFFF"/>
                </a:solidFill>
                <a:latin typeface="Times New Roman"/>
                <a:cs typeface="Times New Roman"/>
              </a:rPr>
              <a:t>κ</a:t>
            </a:r>
            <a:r>
              <a:rPr sz="4200" spc="-187" baseline="-1984" dirty="0">
                <a:latin typeface="Times New Roman"/>
                <a:cs typeface="Times New Roman"/>
              </a:rPr>
              <a:t>κ</a:t>
            </a:r>
            <a:r>
              <a:rPr sz="2800" spc="-1285" dirty="0">
                <a:solidFill>
                  <a:srgbClr val="FFFFFF"/>
                </a:solidFill>
                <a:latin typeface="Times New Roman"/>
                <a:cs typeface="Times New Roman"/>
              </a:rPr>
              <a:t>ό</a:t>
            </a:r>
            <a:r>
              <a:rPr sz="4200" baseline="-1984" dirty="0">
                <a:latin typeface="Times New Roman"/>
                <a:cs typeface="Times New Roman"/>
              </a:rPr>
              <a:t>ό</a:t>
            </a:r>
            <a:r>
              <a:rPr sz="4200" spc="-150" baseline="-1984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φυσικ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ό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περιβάλλον</a:t>
            </a:r>
            <a:endParaRPr sz="2800">
              <a:latin typeface="Times New Roman"/>
              <a:cs typeface="Times New Roman"/>
            </a:endParaRPr>
          </a:p>
          <a:p>
            <a:pPr marL="755015" marR="960119" lvl="1" indent="-285115">
              <a:lnSpc>
                <a:spcPts val="3020"/>
              </a:lnSpc>
              <a:spcBef>
                <a:spcPts val="725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αποτελού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σημαντικ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315" dirty="0">
                <a:solidFill>
                  <a:srgbClr val="FFFFFF"/>
                </a:solidFill>
                <a:latin typeface="Times New Roman"/>
                <a:cs typeface="Times New Roman"/>
              </a:rPr>
              <a:t>β</a:t>
            </a:r>
            <a:r>
              <a:rPr sz="4200" spc="-179" baseline="-1984" dirty="0">
                <a:latin typeface="Times New Roman"/>
                <a:cs typeface="Times New Roman"/>
              </a:rPr>
              <a:t>β</a:t>
            </a:r>
            <a:r>
              <a:rPr sz="2800" spc="-1360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4200" spc="-179" baseline="-1984" dirty="0">
                <a:latin typeface="Times New Roman"/>
                <a:cs typeface="Times New Roman"/>
              </a:rPr>
              <a:t>ά</a:t>
            </a:r>
            <a:r>
              <a:rPr sz="2800" spc="-1400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4200" spc="-172" baseline="-1984" dirty="0">
                <a:latin typeface="Times New Roman"/>
                <a:cs typeface="Times New Roman"/>
              </a:rPr>
              <a:t>σ</a:t>
            </a:r>
            <a:r>
              <a:rPr sz="2800" spc="-135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4200" spc="-7" baseline="-1984" dirty="0">
                <a:latin typeface="Times New Roman"/>
                <a:cs typeface="Times New Roman"/>
              </a:rPr>
              <a:t>η</a:t>
            </a:r>
            <a:r>
              <a:rPr sz="4200" spc="-179" baseline="-1984" dirty="0"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γι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εξομοίωσ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η,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εκπαίδευσ</a:t>
            </a:r>
            <a:r>
              <a:rPr sz="2800" spc="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ψυχαγωγί</a:t>
            </a:r>
            <a:r>
              <a:rPr sz="2800" spc="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71550">
              <a:lnSpc>
                <a:spcPct val="100000"/>
              </a:lnSpc>
            </a:pPr>
            <a:r>
              <a:rPr spc="-10" dirty="0"/>
              <a:t>Τ</a:t>
            </a:r>
            <a:r>
              <a:rPr dirty="0">
                <a:latin typeface="Times New Roman"/>
                <a:cs typeface="Times New Roman"/>
              </a:rPr>
              <a:t>N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&amp; </a:t>
            </a:r>
            <a:r>
              <a:rPr spc="-5" dirty="0"/>
              <a:t>Εικονικο</a:t>
            </a:r>
            <a:r>
              <a:rPr dirty="0"/>
              <a:t>ί </a:t>
            </a:r>
            <a:r>
              <a:rPr spc="-2955" dirty="0"/>
              <a:t>Κ</a:t>
            </a:r>
            <a:r>
              <a:rPr sz="6000" spc="-254" baseline="-2083" dirty="0">
                <a:solidFill>
                  <a:srgbClr val="000000"/>
                </a:solidFill>
              </a:rPr>
              <a:t>Κ</a:t>
            </a:r>
            <a:r>
              <a:rPr sz="4000" spc="-1839" dirty="0"/>
              <a:t>ό</a:t>
            </a:r>
            <a:r>
              <a:rPr sz="6000" spc="-247" baseline="-2083" dirty="0">
                <a:solidFill>
                  <a:srgbClr val="000000"/>
                </a:solidFill>
              </a:rPr>
              <a:t>ό</a:t>
            </a:r>
            <a:r>
              <a:rPr sz="4000" spc="-2014" dirty="0"/>
              <a:t>σ</a:t>
            </a:r>
            <a:r>
              <a:rPr sz="6000" spc="-262" baseline="-2083" dirty="0">
                <a:solidFill>
                  <a:srgbClr val="000000"/>
                </a:solidFill>
              </a:rPr>
              <a:t>σ</a:t>
            </a:r>
            <a:r>
              <a:rPr sz="4000" spc="-2105" dirty="0"/>
              <a:t>μ</a:t>
            </a:r>
            <a:r>
              <a:rPr sz="6000" spc="-262" baseline="-2083" dirty="0">
                <a:solidFill>
                  <a:srgbClr val="000000"/>
                </a:solidFill>
              </a:rPr>
              <a:t>μ</a:t>
            </a:r>
            <a:r>
              <a:rPr sz="4000" spc="-1839" dirty="0"/>
              <a:t>ο</a:t>
            </a:r>
            <a:r>
              <a:rPr sz="6000" spc="-254" baseline="-2083" dirty="0">
                <a:solidFill>
                  <a:srgbClr val="000000"/>
                </a:solidFill>
              </a:rPr>
              <a:t>ο</a:t>
            </a:r>
            <a:r>
              <a:rPr sz="4000" spc="-1075" dirty="0"/>
              <a:t>ι</a:t>
            </a:r>
            <a:r>
              <a:rPr sz="6000" baseline="-2083" dirty="0">
                <a:solidFill>
                  <a:srgbClr val="000000"/>
                </a:solidFill>
              </a:rPr>
              <a:t>ι</a:t>
            </a:r>
            <a:endParaRPr sz="6000" baseline="-2083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0098" y="863346"/>
            <a:ext cx="7071359" cy="487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Εξομοίωση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πλήθους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Crowd Simulatio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21995" y="1441196"/>
            <a:ext cx="2667000" cy="205740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965195" y="1441196"/>
            <a:ext cx="2895600" cy="205740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936996" y="1441195"/>
            <a:ext cx="2743200" cy="206654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1995" y="3650996"/>
            <a:ext cx="2667000" cy="207187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65195" y="3650996"/>
            <a:ext cx="2895600" cy="209245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936996" y="3650996"/>
            <a:ext cx="2743200" cy="208102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77697" y="5898896"/>
            <a:ext cx="8517255" cy="743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Χρήση νευρωνικών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δικτύων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για την επιλογή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κατεύθυνσης του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κάθε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μέλους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υ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πλήθους</a:t>
            </a:r>
            <a:endParaRPr sz="1800">
              <a:latin typeface="Times New Roman"/>
              <a:cs typeface="Times New Roman"/>
            </a:endParaRPr>
          </a:p>
          <a:p>
            <a:pPr marL="2679700">
              <a:lnSpc>
                <a:spcPct val="100000"/>
              </a:lnSpc>
              <a:spcBef>
                <a:spcPts val="1440"/>
              </a:spcBef>
            </a:pP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Stev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Agland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Machin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Learning,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2002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800"/>
              </a:lnSpc>
            </a:pPr>
            <a:r>
              <a:rPr spc="-15" dirty="0"/>
              <a:t>Τ</a:t>
            </a:r>
            <a:r>
              <a:rPr spc="-5" dirty="0"/>
              <a:t>Ν</a:t>
            </a:r>
            <a:r>
              <a:rPr spc="5" dirty="0"/>
              <a:t> </a:t>
            </a:r>
            <a:r>
              <a:rPr dirty="0"/>
              <a:t>και </a:t>
            </a:r>
            <a:r>
              <a:rPr spc="-10" dirty="0"/>
              <a:t>Διαδραστικ</a:t>
            </a:r>
            <a:r>
              <a:rPr spc="-5" dirty="0"/>
              <a:t>ή</a:t>
            </a:r>
            <a:r>
              <a:rPr spc="25" dirty="0"/>
              <a:t> </a:t>
            </a:r>
            <a:r>
              <a:rPr spc="-5" dirty="0"/>
              <a:t>Αφήγηση</a:t>
            </a:r>
          </a:p>
          <a:p>
            <a:pPr algn="ctr">
              <a:lnSpc>
                <a:spcPct val="100000"/>
              </a:lnSpc>
            </a:pPr>
            <a:r>
              <a:rPr spc="-5" dirty="0">
                <a:latin typeface="Times New Roman"/>
                <a:cs typeface="Times New Roman"/>
              </a:rPr>
              <a:t>(</a:t>
            </a:r>
            <a:r>
              <a:rPr dirty="0">
                <a:latin typeface="Times New Roman"/>
                <a:cs typeface="Times New Roman"/>
              </a:rPr>
              <a:t>Interactive</a:t>
            </a:r>
            <a:r>
              <a:rPr spc="1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Drama)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30098" y="1628647"/>
            <a:ext cx="7898130" cy="1825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Συνδυασμός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καλλιτεχνικών</a:t>
            </a:r>
            <a:r>
              <a:rPr sz="24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πρακτικών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τεχνολογικών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ΤΝ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υποστήριξη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εξέλιξης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υπόθεσης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ενός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σεναρίου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διάδραση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καθορίζει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συμπεριφορά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την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ψυχολογί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τω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χαρακτήρω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καθώς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έκβαση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της ιστορίας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0098" y="3653790"/>
            <a:ext cx="15811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195" dirty="0">
                <a:solidFill>
                  <a:srgbClr val="FFFFCC"/>
                </a:solidFill>
                <a:latin typeface="Arial"/>
                <a:cs typeface="Arial"/>
              </a:rPr>
              <a:t>■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72997" y="3538982"/>
            <a:ext cx="5054600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360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600" spc="-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çad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e </a:t>
            </a:r>
            <a:r>
              <a:rPr sz="3600" spc="-105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400" spc="-100" dirty="0">
                <a:latin typeface="Times New Roman"/>
                <a:cs typeface="Times New Roman"/>
              </a:rPr>
              <a:t>(</a:t>
            </a:r>
            <a:r>
              <a:rPr sz="3600" spc="-165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400" spc="-100" dirty="0">
                <a:latin typeface="Times New Roman"/>
                <a:cs typeface="Times New Roman"/>
              </a:rPr>
              <a:t>h</a:t>
            </a:r>
            <a:r>
              <a:rPr sz="3600" spc="-8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105" dirty="0">
                <a:latin typeface="Times New Roman"/>
                <a:cs typeface="Times New Roman"/>
              </a:rPr>
              <a:t>t</a:t>
            </a:r>
            <a:r>
              <a:rPr sz="3600" spc="-8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105" dirty="0">
                <a:latin typeface="Times New Roman"/>
                <a:cs typeface="Times New Roman"/>
              </a:rPr>
              <a:t>t</a:t>
            </a:r>
            <a:r>
              <a:rPr sz="3600" spc="-165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400" spc="-100" dirty="0">
                <a:latin typeface="Times New Roman"/>
                <a:cs typeface="Times New Roman"/>
              </a:rPr>
              <a:t>p</a:t>
            </a:r>
            <a:r>
              <a:rPr sz="3600" spc="-8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sz="2400" spc="-105" dirty="0">
                <a:latin typeface="Times New Roman"/>
                <a:cs typeface="Times New Roman"/>
              </a:rPr>
              <a:t>:</a:t>
            </a:r>
            <a:r>
              <a:rPr sz="3600" spc="-8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sz="2400" spc="-105" dirty="0">
                <a:latin typeface="Times New Roman"/>
                <a:cs typeface="Times New Roman"/>
              </a:rPr>
              <a:t>/</a:t>
            </a:r>
            <a:r>
              <a:rPr sz="3600" spc="-8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sz="2400" spc="-110" dirty="0">
                <a:latin typeface="Times New Roman"/>
                <a:cs typeface="Times New Roman"/>
              </a:rPr>
              <a:t>/</a:t>
            </a:r>
            <a:r>
              <a:rPr sz="3600" spc="-15" baseline="2314" dirty="0">
                <a:solidFill>
                  <a:srgbClr val="FFFFFF"/>
                </a:solidFill>
                <a:latin typeface="Times New Roman"/>
                <a:cs typeface="Times New Roman"/>
                <a:hlinkClick r:id="rId18"/>
              </a:rPr>
              <a:t>www.interactivestory.ne</a:t>
            </a:r>
            <a:r>
              <a:rPr sz="3600" baseline="2314" dirty="0">
                <a:solidFill>
                  <a:srgbClr val="FFFFFF"/>
                </a:solidFill>
                <a:latin typeface="Times New Roman"/>
                <a:cs typeface="Times New Roman"/>
                <a:hlinkClick r:id="rId18"/>
              </a:rPr>
              <a:t>t</a:t>
            </a:r>
            <a:r>
              <a:rPr sz="3600" spc="-22" baseline="2314" dirty="0">
                <a:solidFill>
                  <a:srgbClr val="FFFFFF"/>
                </a:solidFill>
                <a:latin typeface="Times New Roman"/>
                <a:cs typeface="Times New Roman"/>
                <a:hlinkClick r:id="rId18"/>
              </a:rPr>
              <a:t>/)</a:t>
            </a:r>
            <a:endParaRPr sz="3600" baseline="2314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50595" y="4031996"/>
            <a:ext cx="3429000" cy="281330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31996" y="4108196"/>
            <a:ext cx="4876800" cy="1616710"/>
          </a:xfrm>
          <a:custGeom>
            <a:avLst/>
            <a:gdLst/>
            <a:ahLst/>
            <a:cxnLst/>
            <a:rect l="l" t="t" r="r" b="b"/>
            <a:pathLst>
              <a:path w="4876800" h="1616710">
                <a:moveTo>
                  <a:pt x="0" y="0"/>
                </a:moveTo>
                <a:lnTo>
                  <a:pt x="0" y="1616202"/>
                </a:lnTo>
                <a:lnTo>
                  <a:pt x="4876800" y="1616202"/>
                </a:lnTo>
                <a:lnTo>
                  <a:pt x="48768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111244" y="4144517"/>
            <a:ext cx="4791710" cy="2450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38760">
              <a:lnSpc>
                <a:spcPct val="100000"/>
              </a:lnSpc>
            </a:pP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Τεχνικές Τεχνητής</a:t>
            </a:r>
            <a:r>
              <a:rPr sz="2000" dirty="0">
                <a:solidFill>
                  <a:srgbClr val="9A33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Νοημοσύνης καθορίζουν την</a:t>
            </a:r>
            <a:r>
              <a:rPr sz="2000" dirty="0">
                <a:solidFill>
                  <a:srgbClr val="9A33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9A3300"/>
                </a:solidFill>
                <a:latin typeface="Times New Roman"/>
                <a:cs typeface="Times New Roman"/>
              </a:rPr>
              <a:t>π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ροσωπικότητ</a:t>
            </a:r>
            <a:r>
              <a:rPr sz="2000" spc="0" dirty="0">
                <a:solidFill>
                  <a:srgbClr val="9A3300"/>
                </a:solidFill>
                <a:latin typeface="Times New Roman"/>
                <a:cs typeface="Times New Roman"/>
              </a:rPr>
              <a:t>α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,</a:t>
            </a:r>
            <a:r>
              <a:rPr sz="2000" dirty="0">
                <a:solidFill>
                  <a:srgbClr val="9A33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την</a:t>
            </a:r>
            <a:r>
              <a:rPr sz="2000" dirty="0">
                <a:solidFill>
                  <a:srgbClr val="9A33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9A3300"/>
                </a:solidFill>
                <a:latin typeface="Times New Roman"/>
                <a:cs typeface="Times New Roman"/>
              </a:rPr>
              <a:t>σ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υμπεριφορ</a:t>
            </a:r>
            <a:r>
              <a:rPr sz="2000" spc="0" dirty="0">
                <a:solidFill>
                  <a:srgbClr val="9A3300"/>
                </a:solidFill>
                <a:latin typeface="Times New Roman"/>
                <a:cs typeface="Times New Roman"/>
              </a:rPr>
              <a:t>ά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, τις </a:t>
            </a:r>
            <a:r>
              <a:rPr sz="2000" spc="-10" dirty="0">
                <a:solidFill>
                  <a:srgbClr val="9A3300"/>
                </a:solidFill>
                <a:latin typeface="Times New Roman"/>
                <a:cs typeface="Times New Roman"/>
              </a:rPr>
              <a:t>εκφράσει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ς τ</a:t>
            </a:r>
            <a:r>
              <a:rPr sz="2000" spc="-10" dirty="0">
                <a:solidFill>
                  <a:srgbClr val="9A3300"/>
                </a:solidFill>
                <a:latin typeface="Times New Roman"/>
                <a:cs typeface="Times New Roman"/>
              </a:rPr>
              <a:t>ω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ν </a:t>
            </a:r>
            <a:r>
              <a:rPr sz="2000" spc="-10" dirty="0">
                <a:solidFill>
                  <a:srgbClr val="9A3300"/>
                </a:solidFill>
                <a:latin typeface="Times New Roman"/>
                <a:cs typeface="Times New Roman"/>
              </a:rPr>
              <a:t>ηρώω</a:t>
            </a:r>
            <a:r>
              <a:rPr sz="2000" spc="10" dirty="0">
                <a:solidFill>
                  <a:srgbClr val="9A3300"/>
                </a:solidFill>
                <a:latin typeface="Times New Roman"/>
                <a:cs typeface="Times New Roman"/>
              </a:rPr>
              <a:t>ν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, με βάση τον </a:t>
            </a:r>
            <a:r>
              <a:rPr sz="2000" spc="-10" dirty="0">
                <a:solidFill>
                  <a:srgbClr val="9A3300"/>
                </a:solidFill>
                <a:latin typeface="Times New Roman"/>
                <a:cs typeface="Times New Roman"/>
              </a:rPr>
              <a:t>δ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ιάλ</a:t>
            </a:r>
            <a:r>
              <a:rPr sz="2000" dirty="0">
                <a:solidFill>
                  <a:srgbClr val="9A3300"/>
                </a:solidFill>
                <a:latin typeface="Times New Roman"/>
                <a:cs typeface="Times New Roman"/>
              </a:rPr>
              <a:t>ο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γο σε </a:t>
            </a:r>
            <a:r>
              <a:rPr sz="2000" spc="-15" dirty="0">
                <a:solidFill>
                  <a:srgbClr val="9A3300"/>
                </a:solidFill>
                <a:latin typeface="Times New Roman"/>
                <a:cs typeface="Times New Roman"/>
              </a:rPr>
              <a:t>φ</a:t>
            </a:r>
            <a:r>
              <a:rPr sz="2000" spc="-10" dirty="0">
                <a:solidFill>
                  <a:srgbClr val="9A3300"/>
                </a:solidFill>
                <a:latin typeface="Times New Roman"/>
                <a:cs typeface="Times New Roman"/>
              </a:rPr>
              <a:t>υ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σική</a:t>
            </a:r>
            <a:r>
              <a:rPr sz="2000" spc="5" dirty="0">
                <a:solidFill>
                  <a:srgbClr val="9A33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γλώσσα που </a:t>
            </a:r>
            <a:r>
              <a:rPr sz="2000" spc="-10" dirty="0">
                <a:solidFill>
                  <a:srgbClr val="9A3300"/>
                </a:solidFill>
                <a:latin typeface="Times New Roman"/>
                <a:cs typeface="Times New Roman"/>
              </a:rPr>
              <a:t>π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ραγματοποιείται</a:t>
            </a:r>
            <a:r>
              <a:rPr sz="2000" dirty="0">
                <a:solidFill>
                  <a:srgbClr val="9A33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με τον</a:t>
            </a:r>
            <a:r>
              <a:rPr sz="2000" dirty="0">
                <a:solidFill>
                  <a:srgbClr val="9A33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χρήστ</a:t>
            </a:r>
            <a:r>
              <a:rPr sz="2000" dirty="0">
                <a:solidFill>
                  <a:srgbClr val="9A3300"/>
                </a:solidFill>
                <a:latin typeface="Times New Roman"/>
                <a:cs typeface="Times New Roman"/>
              </a:rPr>
              <a:t>η</a:t>
            </a:r>
            <a:r>
              <a:rPr sz="2000" spc="-5" dirty="0">
                <a:solidFill>
                  <a:srgbClr val="9A3300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4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  <a:hlinkClick r:id="rId20"/>
              </a:rPr>
              <a:t>Trailer: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u="sng" spc="-1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u="sng" spc="-5" dirty="0">
                <a:solidFill>
                  <a:srgbClr val="FFFFCC"/>
                </a:solidFill>
                <a:latin typeface="Times New Roman"/>
                <a:cs typeface="Times New Roman"/>
                <a:hlinkClick r:id="rId20"/>
              </a:rPr>
              <a:t>http:/</a:t>
            </a:r>
            <a:r>
              <a:rPr sz="2000" u="sng" spc="-15" dirty="0">
                <a:solidFill>
                  <a:srgbClr val="FFFFCC"/>
                </a:solidFill>
                <a:latin typeface="Times New Roman"/>
                <a:cs typeface="Times New Roman"/>
                <a:hlinkClick r:id="rId20"/>
              </a:rPr>
              <a:t>/</a:t>
            </a:r>
            <a:r>
              <a:rPr sz="2000" u="sng" spc="-5" dirty="0">
                <a:solidFill>
                  <a:srgbClr val="FFFFCC"/>
                </a:solidFill>
                <a:latin typeface="Times New Roman"/>
                <a:cs typeface="Times New Roman"/>
                <a:hlinkClick r:id="rId20"/>
              </a:rPr>
              <a:t>youtube.com/watch?v=GmuLV9eMTkg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807210" y="216153"/>
            <a:ext cx="5513070" cy="121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04315" marR="5080" indent="-1492250">
              <a:lnSpc>
                <a:spcPct val="100000"/>
              </a:lnSpc>
            </a:pPr>
            <a:r>
              <a:rPr spc="-5" dirty="0"/>
              <a:t>Καλλιτέχνες</a:t>
            </a:r>
            <a:r>
              <a:rPr spc="25" dirty="0"/>
              <a:t> </a:t>
            </a:r>
            <a:r>
              <a:rPr dirty="0"/>
              <a:t>και</a:t>
            </a:r>
            <a:r>
              <a:rPr spc="-5" dirty="0"/>
              <a:t> Τεχνητή </a:t>
            </a:r>
            <a:r>
              <a:rPr spc="-10" dirty="0"/>
              <a:t>Νοημοσύνη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30098" y="1637761"/>
            <a:ext cx="7851775" cy="4112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ts val="2485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t can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e argued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whil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scientist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may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hav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e more</a:t>
            </a:r>
            <a:endParaRPr sz="2400">
              <a:latin typeface="Times New Roman"/>
              <a:cs typeface="Times New Roman"/>
            </a:endParaRPr>
          </a:p>
          <a:p>
            <a:pPr marL="355600" marR="69850">
              <a:lnSpc>
                <a:spcPct val="88700"/>
              </a:lnSpc>
              <a:spcBef>
                <a:spcPts val="225"/>
              </a:spcBef>
            </a:pPr>
            <a:r>
              <a:rPr sz="3600" spc="-14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spc="-105" dirty="0">
                <a:latin typeface="Times New Roman"/>
                <a:cs typeface="Times New Roman"/>
              </a:rPr>
              <a:t>e</a:t>
            </a:r>
            <a:r>
              <a:rPr sz="3600" spc="-105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400" spc="-100" dirty="0">
                <a:latin typeface="Times New Roman"/>
                <a:cs typeface="Times New Roman"/>
              </a:rPr>
              <a:t>f</a:t>
            </a:r>
            <a:r>
              <a:rPr sz="3600" spc="-105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400" spc="-100" dirty="0">
                <a:latin typeface="Times New Roman"/>
                <a:cs typeface="Times New Roman"/>
              </a:rPr>
              <a:t>f</a:t>
            </a:r>
            <a:r>
              <a:rPr sz="3600" spc="-14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spc="-105" dirty="0">
                <a:latin typeface="Times New Roman"/>
                <a:cs typeface="Times New Roman"/>
              </a:rPr>
              <a:t>e</a:t>
            </a:r>
            <a:r>
              <a:rPr sz="3600" spc="-14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400" spc="-105" dirty="0">
                <a:latin typeface="Times New Roman"/>
                <a:cs typeface="Times New Roman"/>
              </a:rPr>
              <a:t>c</a:t>
            </a:r>
            <a:r>
              <a:rPr sz="3600" spc="-8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105" dirty="0">
                <a:latin typeface="Times New Roman"/>
                <a:cs typeface="Times New Roman"/>
              </a:rPr>
              <a:t>t</a:t>
            </a:r>
            <a:r>
              <a:rPr sz="3600" spc="-8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spc="-105" dirty="0">
                <a:latin typeface="Times New Roman"/>
                <a:cs typeface="Times New Roman"/>
              </a:rPr>
              <a:t>i</a:t>
            </a:r>
            <a:r>
              <a:rPr sz="3600" spc="-165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2400" spc="-100" dirty="0">
                <a:latin typeface="Times New Roman"/>
                <a:cs typeface="Times New Roman"/>
              </a:rPr>
              <a:t>v</a:t>
            </a:r>
            <a:r>
              <a:rPr sz="3600" spc="-14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spc="-105" dirty="0">
                <a:latin typeface="Times New Roman"/>
                <a:cs typeface="Times New Roman"/>
              </a:rPr>
              <a:t>e</a:t>
            </a:r>
            <a:r>
              <a:rPr sz="3600" spc="-8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400" spc="-105" dirty="0">
                <a:latin typeface="Times New Roman"/>
                <a:cs typeface="Times New Roman"/>
              </a:rPr>
              <a:t>l</a:t>
            </a:r>
            <a:r>
              <a:rPr sz="3600" spc="-165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y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3600" spc="-14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400" spc="-105" dirty="0">
                <a:latin typeface="Times New Roman"/>
                <a:cs typeface="Times New Roman"/>
              </a:rPr>
              <a:t>c</a:t>
            </a:r>
            <a:r>
              <a:rPr sz="3600" spc="-105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400" spc="-100" dirty="0">
                <a:latin typeface="Times New Roman"/>
                <a:cs typeface="Times New Roman"/>
              </a:rPr>
              <a:t>r</a:t>
            </a:r>
            <a:r>
              <a:rPr sz="3600" spc="-14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spc="-105" dirty="0">
                <a:latin typeface="Times New Roman"/>
                <a:cs typeface="Times New Roman"/>
              </a:rPr>
              <a:t>e</a:t>
            </a:r>
            <a:r>
              <a:rPr sz="3600" spc="-14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105" dirty="0">
                <a:latin typeface="Times New Roman"/>
                <a:cs typeface="Times New Roman"/>
              </a:rPr>
              <a:t>a</a:t>
            </a:r>
            <a:r>
              <a:rPr sz="3600" spc="-8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105" dirty="0">
                <a:latin typeface="Times New Roman"/>
                <a:cs typeface="Times New Roman"/>
              </a:rPr>
              <a:t>t</a:t>
            </a:r>
            <a:r>
              <a:rPr sz="3600" spc="-14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spc="-110" dirty="0">
                <a:latin typeface="Times New Roman"/>
                <a:cs typeface="Times New Roman"/>
              </a:rPr>
              <a:t>e</a:t>
            </a:r>
            <a:r>
              <a:rPr sz="3600" spc="-165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d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3600" spc="-105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[</a:t>
            </a:r>
            <a:r>
              <a:rPr sz="2400" spc="-105" dirty="0">
                <a:latin typeface="Times New Roman"/>
                <a:cs typeface="Times New Roman"/>
              </a:rPr>
              <a:t>[</a:t>
            </a:r>
            <a:r>
              <a:rPr sz="3600" spc="-26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400" spc="-110" dirty="0">
                <a:latin typeface="Times New Roman"/>
                <a:cs typeface="Times New Roman"/>
              </a:rPr>
              <a:t>m</a:t>
            </a:r>
            <a:r>
              <a:rPr sz="3600" spc="-145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110" dirty="0">
                <a:latin typeface="Times New Roman"/>
                <a:cs typeface="Times New Roman"/>
              </a:rPr>
              <a:t>a</a:t>
            </a:r>
            <a:r>
              <a:rPr sz="3600" spc="-145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400" spc="-110" dirty="0">
                <a:latin typeface="Times New Roman"/>
                <a:cs typeface="Times New Roman"/>
              </a:rPr>
              <a:t>c</a:t>
            </a:r>
            <a:r>
              <a:rPr sz="3600" spc="-165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400" spc="-105" dirty="0">
                <a:latin typeface="Times New Roman"/>
                <a:cs typeface="Times New Roman"/>
              </a:rPr>
              <a:t>h</a:t>
            </a:r>
            <a:r>
              <a:rPr sz="3600" spc="-86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spc="-110" dirty="0">
                <a:latin typeface="Times New Roman"/>
                <a:cs typeface="Times New Roman"/>
              </a:rPr>
              <a:t>i</a:t>
            </a:r>
            <a:r>
              <a:rPr sz="3600" spc="-165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spc="-105" dirty="0">
                <a:latin typeface="Times New Roman"/>
                <a:cs typeface="Times New Roman"/>
              </a:rPr>
              <a:t>n</a:t>
            </a:r>
            <a:r>
              <a:rPr sz="3600" spc="-145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spc="-110" dirty="0">
                <a:latin typeface="Times New Roman"/>
                <a:cs typeface="Times New Roman"/>
              </a:rPr>
              <a:t>e</a:t>
            </a:r>
            <a:r>
              <a:rPr sz="3600" spc="-125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3600" spc="-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tha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t </a:t>
            </a:r>
            <a:r>
              <a:rPr sz="3600" spc="-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ac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t </a:t>
            </a:r>
            <a:r>
              <a:rPr sz="3600" spc="-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like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]</a:t>
            </a:r>
            <a:r>
              <a:rPr sz="3600" spc="-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scientists</a:t>
            </a:r>
            <a:r>
              <a:rPr sz="360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600" spc="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t i</a:t>
            </a:r>
            <a:r>
              <a:rPr sz="360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2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sz="360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artists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wh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o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hav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e come closest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to understandin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 perhaps capturing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essence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humanit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y that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…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I researchers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ultimatel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seek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[Josep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Bates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1994]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1"/>
              </a:spcBef>
            </a:pP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905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Μπορεί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κανείς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ισχυριστεί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ότι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ενώ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οι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επιστήμονες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έχουν δημιουργήσει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μηχανές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που λειτουργούν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σα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 επιστήμονες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με μεγαλύτερη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επιτυχί</a:t>
            </a:r>
            <a:r>
              <a:rPr sz="2400" spc="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, οι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καλλιτέχνες</a:t>
            </a:r>
            <a:r>
              <a:rPr sz="24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αυτοί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έχουν πλησιάσει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πιο κοντά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κατανόηση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ι στην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αναγνώριση της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ουσί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ανθρωπισμού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οποίο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αυτό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τελικά </a:t>
            </a:r>
            <a:r>
              <a:rPr sz="360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οι </a:t>
            </a:r>
            <a:r>
              <a:rPr sz="3600" spc="-137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400" spc="-100" dirty="0">
                <a:latin typeface="Times New Roman"/>
                <a:cs typeface="Times New Roman"/>
              </a:rPr>
              <a:t>ε</a:t>
            </a:r>
            <a:r>
              <a:rPr sz="3600" spc="-165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2400" spc="-95" dirty="0">
                <a:latin typeface="Times New Roman"/>
                <a:cs typeface="Times New Roman"/>
              </a:rPr>
              <a:t>ρ</a:t>
            </a:r>
            <a:r>
              <a:rPr sz="3600" spc="-137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400" spc="-100" dirty="0">
                <a:latin typeface="Times New Roman"/>
                <a:cs typeface="Times New Roman"/>
              </a:rPr>
              <a:t>ε</a:t>
            </a:r>
            <a:r>
              <a:rPr sz="3600" spc="-164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2400" spc="-95" dirty="0">
                <a:latin typeface="Times New Roman"/>
                <a:cs typeface="Times New Roman"/>
              </a:rPr>
              <a:t>υ</a:t>
            </a:r>
            <a:r>
              <a:rPr sz="3600" spc="-148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-95" dirty="0">
                <a:latin typeface="Times New Roman"/>
                <a:cs typeface="Times New Roman"/>
              </a:rPr>
              <a:t>ν</a:t>
            </a:r>
            <a:r>
              <a:rPr sz="3600" spc="-174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100" dirty="0">
                <a:latin typeface="Times New Roman"/>
                <a:cs typeface="Times New Roman"/>
              </a:rPr>
              <a:t>η</a:t>
            </a:r>
            <a:r>
              <a:rPr sz="3600" spc="-131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400" spc="-100" dirty="0">
                <a:latin typeface="Times New Roman"/>
                <a:cs typeface="Times New Roman"/>
              </a:rPr>
              <a:t>τ</a:t>
            </a:r>
            <a:r>
              <a:rPr sz="3600" spc="-138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2400" spc="-100" dirty="0">
                <a:latin typeface="Times New Roman"/>
                <a:cs typeface="Times New Roman"/>
              </a:rPr>
              <a:t>έ</a:t>
            </a:r>
            <a:r>
              <a:rPr sz="3600" spc="-1289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400" spc="-5" dirty="0">
                <a:latin typeface="Times New Roman"/>
                <a:cs typeface="Times New Roman"/>
              </a:rPr>
              <a:t>ς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3600" spc="-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Τεχνητή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3600" spc="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Νοημοσύνης</a:t>
            </a:r>
            <a:r>
              <a:rPr sz="3600" spc="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ψάχνου</a:t>
            </a:r>
            <a:r>
              <a:rPr sz="360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ν.</a:t>
            </a:r>
            <a:endParaRPr sz="3600" baseline="2314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490473" y="304546"/>
            <a:ext cx="8147684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Καλλιτέχνες</a:t>
            </a:r>
            <a:r>
              <a:rPr spc="25" dirty="0"/>
              <a:t> </a:t>
            </a:r>
            <a:r>
              <a:rPr dirty="0"/>
              <a:t>και</a:t>
            </a:r>
            <a:r>
              <a:rPr spc="-5" dirty="0"/>
              <a:t> Τεχνητή</a:t>
            </a:r>
            <a:r>
              <a:rPr spc="20" dirty="0"/>
              <a:t> </a:t>
            </a:r>
            <a:r>
              <a:rPr spc="-10" dirty="0"/>
              <a:t>Νοημοσύνη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225297" y="1095247"/>
            <a:ext cx="8283575" cy="1898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73990" indent="-342900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Σε όλη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διάρκεια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ιστορίας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οι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καλλιτέχνες</a:t>
            </a:r>
            <a:r>
              <a:rPr sz="24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αποτυπώνουν την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ζωή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κόσμο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Από πολύ νωρίς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τέλη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δεκ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ετ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ί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60)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ξεκίνησαν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να πειραματίζονται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τεχνικές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Κυβερνητικής</a:t>
            </a:r>
            <a:r>
              <a:rPr sz="24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Τεχνητής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Νοημοσύνη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ς.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2498" y="3176523"/>
            <a:ext cx="149225" cy="20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spc="185" dirty="0">
                <a:solidFill>
                  <a:srgbClr val="FEEC94"/>
                </a:solidFill>
                <a:latin typeface="Arial"/>
                <a:cs typeface="Arial"/>
              </a:rPr>
              <a:t>■</a:t>
            </a:r>
            <a:endParaRPr sz="13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8247" y="3079688"/>
            <a:ext cx="7729220" cy="999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98200"/>
              </a:lnSpc>
            </a:pPr>
            <a:r>
              <a:rPr sz="3300" spc="-7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Senste</a:t>
            </a:r>
            <a:r>
              <a:rPr sz="3300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3300" spc="15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300" spc="-967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200" spc="-95" dirty="0">
                <a:latin typeface="Times New Roman"/>
                <a:cs typeface="Times New Roman"/>
              </a:rPr>
              <a:t>(</a:t>
            </a:r>
            <a:r>
              <a:rPr sz="3300" spc="-7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Ihnatowicz</a:t>
            </a:r>
            <a:r>
              <a:rPr sz="3300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300" spc="7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300" spc="-7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1986)</a:t>
            </a:r>
            <a:r>
              <a:rPr sz="3300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3300" spc="-7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Δημιουργήθηκ</a:t>
            </a:r>
            <a:r>
              <a:rPr sz="3300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ε </a:t>
            </a:r>
            <a:r>
              <a:rPr sz="3300" spc="-15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3300" spc="-7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3300" spc="15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300" spc="-7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196</a:t>
            </a:r>
            <a:r>
              <a:rPr sz="3300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9 </a:t>
            </a:r>
            <a:r>
              <a:rPr sz="3300" spc="-15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απ</a:t>
            </a:r>
            <a:r>
              <a:rPr sz="3300" spc="-7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ό</a:t>
            </a:r>
            <a:r>
              <a:rPr sz="3300" spc="7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300" spc="-7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3300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ν </a:t>
            </a:r>
            <a:r>
              <a:rPr sz="3300" spc="-15" baseline="2525" dirty="0">
                <a:solidFill>
                  <a:srgbClr val="FFFFFF"/>
                </a:solidFill>
                <a:latin typeface="Times New Roman"/>
                <a:cs typeface="Times New Roman"/>
              </a:rPr>
              <a:t>γλύπτη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Ihnatowicz.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Πρόκειτα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ι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γι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α ρομπό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πο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βοήθει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ισθητήρων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ήχο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υ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ι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κίνηση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ς αντιδρούσ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ε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ερεθίσματ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α το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περιβάλλοντο</a:t>
            </a:r>
            <a:r>
              <a:rPr sz="2200" spc="5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193795" y="4222496"/>
            <a:ext cx="2667000" cy="262280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152650">
              <a:lnSpc>
                <a:spcPct val="100000"/>
              </a:lnSpc>
            </a:pPr>
            <a:r>
              <a:rPr sz="3600" dirty="0">
                <a:latin typeface="Times New Roman"/>
                <a:cs typeface="Times New Roman"/>
              </a:rPr>
              <a:t>“Expressive </a:t>
            </a:r>
            <a:r>
              <a:rPr sz="3600" spc="-5" dirty="0">
                <a:latin typeface="Times New Roman"/>
                <a:cs typeface="Times New Roman"/>
              </a:rPr>
              <a:t>A</a:t>
            </a:r>
            <a:r>
              <a:rPr sz="3600" spc="-10" dirty="0">
                <a:latin typeface="Times New Roman"/>
                <a:cs typeface="Times New Roman"/>
              </a:rPr>
              <a:t>I</a:t>
            </a:r>
            <a:r>
              <a:rPr sz="3600" dirty="0">
                <a:latin typeface="Times New Roman"/>
                <a:cs typeface="Times New Roman"/>
              </a:rPr>
              <a:t>”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0098" y="1628902"/>
            <a:ext cx="7814945" cy="2912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330" marR="1470660" indent="-341630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Είνα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ο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συνδυασμό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ς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έρευνα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στη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καλλιτεχνική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έκφρασης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Έχε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σα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στόχους</a:t>
            </a:r>
            <a:endParaRPr sz="2800">
              <a:latin typeface="Times New Roman"/>
              <a:cs typeface="Times New Roman"/>
            </a:endParaRPr>
          </a:p>
          <a:p>
            <a:pPr marL="755015" marR="5080" lvl="1" indent="-28575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την διερεύνηση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τω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εκφραστικών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δυνατοτήτω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των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αρχιτεκτονικών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δη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λ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την θέση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απάντηση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ερωτημάτω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έρευνα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δε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θα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προέκυπταν εάν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αυτή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δε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εφαρμοζόταν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καλλιτεχνικό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πλαίσιο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87171" y="4728845"/>
            <a:ext cx="15811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195" dirty="0">
                <a:solidFill>
                  <a:srgbClr val="FEEC94"/>
                </a:solidFill>
                <a:latin typeface="Arial"/>
                <a:cs typeface="Arial"/>
              </a:rPr>
              <a:t>■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72794" y="4621113"/>
            <a:ext cx="7053580" cy="1087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8100"/>
              </a:lnSpc>
            </a:pP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την </a:t>
            </a:r>
            <a:r>
              <a:rPr sz="3600" spc="-155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2400" spc="-100" dirty="0">
                <a:latin typeface="Times New Roman"/>
                <a:cs typeface="Times New Roman"/>
              </a:rPr>
              <a:t>δ</a:t>
            </a:r>
            <a:r>
              <a:rPr sz="3600" spc="-82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400" spc="-100" dirty="0">
                <a:latin typeface="Times New Roman"/>
                <a:cs typeface="Times New Roman"/>
              </a:rPr>
              <a:t>ι</a:t>
            </a:r>
            <a:r>
              <a:rPr sz="3600" spc="-137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400" spc="-105" dirty="0">
                <a:latin typeface="Times New Roman"/>
                <a:cs typeface="Times New Roman"/>
              </a:rPr>
              <a:t>ε</a:t>
            </a:r>
            <a:r>
              <a:rPr sz="3600" spc="-164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ύ</a:t>
            </a:r>
            <a:r>
              <a:rPr sz="2400" spc="-100" dirty="0">
                <a:latin typeface="Times New Roman"/>
                <a:cs typeface="Times New Roman"/>
              </a:rPr>
              <a:t>ύ</a:t>
            </a:r>
            <a:r>
              <a:rPr sz="3600" spc="-165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2400" spc="-100" dirty="0">
                <a:latin typeface="Times New Roman"/>
                <a:cs typeface="Times New Roman"/>
              </a:rPr>
              <a:t>ρ</a:t>
            </a:r>
            <a:r>
              <a:rPr sz="3600" spc="-1642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2400" spc="-100" dirty="0">
                <a:latin typeface="Times New Roman"/>
                <a:cs typeface="Times New Roman"/>
              </a:rPr>
              <a:t>υ</a:t>
            </a:r>
            <a:r>
              <a:rPr sz="3600" spc="-148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-100" dirty="0">
                <a:latin typeface="Times New Roman"/>
                <a:cs typeface="Times New Roman"/>
              </a:rPr>
              <a:t>ν</a:t>
            </a:r>
            <a:r>
              <a:rPr sz="3600" spc="-180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2400" spc="-100" dirty="0">
                <a:latin typeface="Times New Roman"/>
                <a:cs typeface="Times New Roman"/>
              </a:rPr>
              <a:t>σ</a:t>
            </a:r>
            <a:r>
              <a:rPr sz="3600" spc="-1739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5" dirty="0">
                <a:latin typeface="Times New Roman"/>
                <a:cs typeface="Times New Roman"/>
              </a:rPr>
              <a:t>η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3600" spc="-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τω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3600" spc="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ορίων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τω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3600" spc="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δυνατοτήτω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3600" spc="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3600" spc="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τέχνη</a:t>
            </a:r>
            <a:r>
              <a:rPr sz="3600" spc="-7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3600" spc="15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aseline="2314" dirty="0">
                <a:solidFill>
                  <a:srgbClr val="FFFFFF"/>
                </a:solidFill>
                <a:latin typeface="Times New Roman"/>
                <a:cs typeface="Times New Roman"/>
              </a:rPr>
              <a:t>-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δη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λ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τη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δημιου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γ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ί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τέχνης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θα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ήταν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αδύνατη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εάν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δεν πραγματοποιούταν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στα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πλαίσια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έρευνας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288" rIns="0" bIns="0" rtlCol="0">
            <a:spAutoFit/>
          </a:bodyPr>
          <a:lstStyle/>
          <a:p>
            <a:pPr marL="1030605">
              <a:lnSpc>
                <a:spcPct val="100000"/>
              </a:lnSpc>
            </a:pPr>
            <a:r>
              <a:rPr sz="4400" spc="-10" dirty="0">
                <a:latin typeface="Times New Roman"/>
                <a:cs typeface="Times New Roman"/>
              </a:rPr>
              <a:t>Aaro</a:t>
            </a:r>
            <a:r>
              <a:rPr sz="4400" spc="-5" dirty="0">
                <a:latin typeface="Times New Roman"/>
                <a:cs typeface="Times New Roman"/>
              </a:rPr>
              <a:t>n</a:t>
            </a:r>
            <a:r>
              <a:rPr sz="4400" spc="5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(Harold</a:t>
            </a:r>
            <a:r>
              <a:rPr sz="4400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Cohen)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1995" y="1288795"/>
            <a:ext cx="3078479" cy="20558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436873" y="1288796"/>
            <a:ext cx="2804922" cy="205740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1995" y="3422396"/>
            <a:ext cx="3078479" cy="190500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36873" y="3422396"/>
            <a:ext cx="2804922" cy="191795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90295" y="5479796"/>
            <a:ext cx="8098155" cy="147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o πρόγραμμα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Aaro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χρησιμοποιεί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TN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για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ν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π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αράγει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κάθε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φ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ορά διαφορετικούς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ίνακες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ζωγραφική</a:t>
            </a:r>
            <a:r>
              <a:rPr sz="2400" spc="2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 marR="135255">
              <a:lnSpc>
                <a:spcPts val="287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Οι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παραπάνω πίνακες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ουλήθηκαν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μέσω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διαδικτύου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4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$2000 ο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καθένα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ς.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422390" y="1288796"/>
            <a:ext cx="2681477" cy="403860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288" rIns="0" bIns="0" rtlCol="0">
            <a:spAutoFit/>
          </a:bodyPr>
          <a:lstStyle/>
          <a:p>
            <a:pPr marL="534670">
              <a:lnSpc>
                <a:spcPct val="100000"/>
              </a:lnSpc>
            </a:pPr>
            <a:r>
              <a:rPr sz="4400" spc="-5" dirty="0"/>
              <a:t>Εφαρμογές</a:t>
            </a:r>
            <a:r>
              <a:rPr sz="4400" spc="15" dirty="0"/>
              <a:t> </a:t>
            </a:r>
            <a:r>
              <a:rPr sz="4400" dirty="0"/>
              <a:t>Τ</a:t>
            </a:r>
            <a:r>
              <a:rPr sz="4400" spc="-5" dirty="0"/>
              <a:t>Ν</a:t>
            </a:r>
            <a:r>
              <a:rPr sz="4400" dirty="0"/>
              <a:t> </a:t>
            </a:r>
            <a:r>
              <a:rPr sz="4400" spc="-15" dirty="0"/>
              <a:t>στη</a:t>
            </a:r>
            <a:r>
              <a:rPr sz="4400" spc="-5" dirty="0"/>
              <a:t>ν</a:t>
            </a:r>
            <a:r>
              <a:rPr sz="4400" spc="15" dirty="0"/>
              <a:t> </a:t>
            </a:r>
            <a:r>
              <a:rPr sz="4400" spc="-5" dirty="0"/>
              <a:t>Τέχνη</a:t>
            </a:r>
            <a:endParaRPr sz="4400"/>
          </a:p>
        </p:txBody>
      </p:sp>
      <p:sp>
        <p:nvSpPr>
          <p:cNvPr id="19" name="object 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3200" b="0" spc="-5" dirty="0">
                <a:latin typeface="Times New Roman"/>
                <a:cs typeface="Times New Roman"/>
              </a:rPr>
              <a:t>Εφαρμογές</a:t>
            </a:r>
            <a:r>
              <a:rPr sz="3200" b="0" spc="10" dirty="0">
                <a:latin typeface="Times New Roman"/>
                <a:cs typeface="Times New Roman"/>
              </a:rPr>
              <a:t> </a:t>
            </a:r>
            <a:r>
              <a:rPr sz="3200" b="0" spc="-10" dirty="0">
                <a:latin typeface="Times New Roman"/>
                <a:cs typeface="Times New Roman"/>
              </a:rPr>
              <a:t>στι</a:t>
            </a:r>
            <a:r>
              <a:rPr sz="3200" b="0" spc="-5" dirty="0">
                <a:latin typeface="Times New Roman"/>
                <a:cs typeface="Times New Roman"/>
              </a:rPr>
              <a:t>ς</a:t>
            </a:r>
            <a:r>
              <a:rPr sz="3200" b="0" spc="10" dirty="0">
                <a:latin typeface="Times New Roman"/>
                <a:cs typeface="Times New Roman"/>
              </a:rPr>
              <a:t> </a:t>
            </a:r>
            <a:r>
              <a:rPr sz="3200" b="0" spc="-5" dirty="0">
                <a:latin typeface="Times New Roman"/>
                <a:cs typeface="Times New Roman"/>
              </a:rPr>
              <a:t>κλασσικές</a:t>
            </a:r>
            <a:r>
              <a:rPr sz="3200" b="0" spc="15" dirty="0">
                <a:latin typeface="Times New Roman"/>
                <a:cs typeface="Times New Roman"/>
              </a:rPr>
              <a:t> </a:t>
            </a:r>
            <a:r>
              <a:rPr sz="3200" b="0" spc="-5" dirty="0">
                <a:latin typeface="Times New Roman"/>
                <a:cs typeface="Times New Roman"/>
              </a:rPr>
              <a:t>τέχνες</a:t>
            </a:r>
            <a:endParaRPr sz="32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35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Ζωγραφικ</a:t>
            </a:r>
            <a:r>
              <a:rPr sz="2800" spc="0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Χαρακτική</a:t>
            </a:r>
            <a:endParaRPr sz="2800">
              <a:latin typeface="Times New Roman"/>
              <a:cs typeface="Times New Roman"/>
            </a:endParaRPr>
          </a:p>
          <a:p>
            <a:pPr marL="1155700" lvl="2" indent="-228600">
              <a:lnSpc>
                <a:spcPct val="100000"/>
              </a:lnSpc>
              <a:spcBef>
                <a:spcPts val="290"/>
              </a:spcBef>
              <a:buClr>
                <a:srgbClr val="000000"/>
              </a:buClr>
              <a:buChar char="■"/>
              <a:tabLst>
                <a:tab pos="115570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Αυθεντικοποίηση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δημιουργο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ύ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χρονολογίας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33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Λογοτεχνία</a:t>
            </a:r>
            <a:endParaRPr sz="2800">
              <a:latin typeface="Times New Roman"/>
              <a:cs typeface="Times New Roman"/>
            </a:endParaRPr>
          </a:p>
          <a:p>
            <a:pPr marL="1155700" lvl="2" indent="-228600">
              <a:lnSpc>
                <a:spcPct val="100000"/>
              </a:lnSpc>
              <a:spcBef>
                <a:spcPts val="290"/>
              </a:spcBef>
              <a:buClr>
                <a:srgbClr val="000000"/>
              </a:buClr>
              <a:buChar char="■"/>
              <a:tabLst>
                <a:tab pos="115570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Αναγνώριση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συγγραφέα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33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Μουσική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3200" b="0" spc="-5" dirty="0">
                <a:latin typeface="Times New Roman"/>
                <a:cs typeface="Times New Roman"/>
              </a:rPr>
              <a:t>Εφαρμογές</a:t>
            </a:r>
            <a:r>
              <a:rPr sz="3200" b="0" spc="10" dirty="0">
                <a:latin typeface="Times New Roman"/>
                <a:cs typeface="Times New Roman"/>
              </a:rPr>
              <a:t> </a:t>
            </a:r>
            <a:r>
              <a:rPr sz="3200" b="0" spc="-5" dirty="0">
                <a:latin typeface="Times New Roman"/>
                <a:cs typeface="Times New Roman"/>
              </a:rPr>
              <a:t>σε σύγχρονες</a:t>
            </a:r>
            <a:r>
              <a:rPr sz="3200" b="0" spc="10" dirty="0">
                <a:latin typeface="Times New Roman"/>
                <a:cs typeface="Times New Roman"/>
              </a:rPr>
              <a:t> </a:t>
            </a:r>
            <a:r>
              <a:rPr sz="3200" b="0" spc="-5" dirty="0">
                <a:latin typeface="Times New Roman"/>
                <a:cs typeface="Times New Roman"/>
              </a:rPr>
              <a:t>μορφές</a:t>
            </a:r>
            <a:r>
              <a:rPr sz="3200" b="0" spc="5" dirty="0">
                <a:latin typeface="Times New Roman"/>
                <a:cs typeface="Times New Roman"/>
              </a:rPr>
              <a:t> </a:t>
            </a:r>
            <a:r>
              <a:rPr sz="3200" b="0" spc="-5" dirty="0">
                <a:latin typeface="Times New Roman"/>
                <a:cs typeface="Times New Roman"/>
              </a:rPr>
              <a:t>τέχνης</a:t>
            </a:r>
            <a:endParaRPr sz="32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345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Βιντεοπαιχνίδια</a:t>
            </a:r>
            <a:endParaRPr sz="28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34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Εικονικο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ί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Κόσμοι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8596"/>
            <a:ext cx="3986276" cy="3127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55796"/>
            <a:ext cx="3346196" cy="25466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4191" y="5230621"/>
            <a:ext cx="5817108" cy="13921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25500"/>
            <a:ext cx="1537969" cy="18966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4600" y="0"/>
            <a:ext cx="4076700" cy="3592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9523" y="0"/>
            <a:ext cx="3468623" cy="2389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23619"/>
            <a:ext cx="1288796" cy="126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46273"/>
            <a:ext cx="1202690" cy="168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6997" y="5440171"/>
            <a:ext cx="5051298" cy="1182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94196"/>
            <a:ext cx="9131300" cy="45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31300" cy="450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1116" y="356870"/>
            <a:ext cx="5061204" cy="32133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995" y="567944"/>
            <a:ext cx="3403854" cy="27271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7691" y="2736595"/>
            <a:ext cx="4483608" cy="375589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9641" y="2946145"/>
            <a:ext cx="2958410" cy="22585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5345" y="4423664"/>
            <a:ext cx="466343" cy="580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288" rIns="0" bIns="0" rtlCol="0">
            <a:spAutoFit/>
          </a:bodyPr>
          <a:lstStyle/>
          <a:p>
            <a:pPr marL="916305">
              <a:lnSpc>
                <a:spcPct val="100000"/>
              </a:lnSpc>
            </a:pPr>
            <a:r>
              <a:rPr sz="4400" spc="-5" dirty="0"/>
              <a:t>Εκτίμηση</a:t>
            </a:r>
            <a:r>
              <a:rPr sz="4400" spc="20" dirty="0"/>
              <a:t> </a:t>
            </a:r>
            <a:r>
              <a:rPr sz="4400" spc="-5" dirty="0"/>
              <a:t>έργων</a:t>
            </a:r>
            <a:r>
              <a:rPr sz="4400" spc="5" dirty="0"/>
              <a:t> </a:t>
            </a:r>
            <a:r>
              <a:rPr sz="4400" spc="-5" dirty="0"/>
              <a:t>τέχνης</a:t>
            </a:r>
            <a:endParaRPr sz="4400"/>
          </a:p>
        </p:txBody>
      </p:sp>
      <p:sp>
        <p:nvSpPr>
          <p:cNvPr id="19" name="object 19"/>
          <p:cNvSpPr txBox="1"/>
          <p:nvPr/>
        </p:nvSpPr>
        <p:spPr>
          <a:xfrm>
            <a:off x="530098" y="1628902"/>
            <a:ext cx="7839709" cy="4048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392430" indent="-342900">
              <a:lnSpc>
                <a:spcPct val="100000"/>
              </a:lnSpc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Η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εκτίμησ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τω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έργω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τέχνη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γίνετα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κυρίω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από ειδικού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υ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χώρο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54965" marR="374015" indent="-342265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ι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ανθρώπινε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κρίσει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ς,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όμω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αναπόφευκτ</a:t>
            </a:r>
            <a:r>
              <a:rPr sz="2800" spc="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είναι υποκειμενικέ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επιρρεπεί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σε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λάθ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η.</a:t>
            </a:r>
            <a:endParaRPr sz="2800">
              <a:latin typeface="Times New Roman"/>
              <a:cs typeface="Times New Roman"/>
            </a:endParaRPr>
          </a:p>
          <a:p>
            <a:pPr marL="355600" marR="398780" indent="-34290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Char char="■"/>
              <a:tabLst>
                <a:tab pos="355600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Αντικειμενικ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εκτίμησ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μέχρ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σήμερ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προέκυπτε από</a:t>
            </a:r>
            <a:endParaRPr sz="28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χημική ανάλυση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επεξεργασία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με υπέρυθρες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ακτίνες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■"/>
              <a:tabLst>
                <a:tab pos="75565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εξέταση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τω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φυσικών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χαρακτηριστικών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έργου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τέχνης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1674</Words>
  <Application>Microsoft Office PowerPoint</Application>
  <PresentationFormat>Custom</PresentationFormat>
  <Paragraphs>186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Times New Roman</vt:lpstr>
      <vt:lpstr>Office Theme</vt:lpstr>
      <vt:lpstr>PowerPoint Presentation</vt:lpstr>
      <vt:lpstr>Χρηματοδότηση</vt:lpstr>
      <vt:lpstr>Άδειες Χρήσης</vt:lpstr>
      <vt:lpstr>Καλλιτέχνες και Τεχνητή Νοημοσύνη</vt:lpstr>
      <vt:lpstr>Καλλιτέχνες και Τεχνητή Νοημοσύνη</vt:lpstr>
      <vt:lpstr>“Expressive AI”</vt:lpstr>
      <vt:lpstr>Aaron (Harold Cohen)</vt:lpstr>
      <vt:lpstr>Εφαρμογές ΤΝ στην Τέχνη</vt:lpstr>
      <vt:lpstr>Εκτίμηση έργων τέχνης</vt:lpstr>
      <vt:lpstr>Αντικειμενικά Χαρακτηριστικά</vt:lpstr>
      <vt:lpstr>AUTHENTIC PROJECT</vt:lpstr>
      <vt:lpstr>PowerPoint Presentation</vt:lpstr>
      <vt:lpstr>Μετά την εφαρμογή του φίλτρου, τα περιγράμματα των πινελιών γίνονται ορατά</vt:lpstr>
      <vt:lpstr>AUTHENTIC PROJECT</vt:lpstr>
      <vt:lpstr>PowerPoint Presentation</vt:lpstr>
      <vt:lpstr>Wavelet Analysis for Authentication (2005)</vt:lpstr>
      <vt:lpstr>PowerPoint Presentation</vt:lpstr>
      <vt:lpstr>Διανύσματα χαρακτηριστικών (Feature Vectors)</vt:lpstr>
      <vt:lpstr>«Καλά» χαρακτηριστικά</vt:lpstr>
      <vt:lpstr>PowerPoint Presentation</vt:lpstr>
      <vt:lpstr>Rembrandt Research Project</vt:lpstr>
      <vt:lpstr>PowerPoint Presentation</vt:lpstr>
      <vt:lpstr>Rembrandt Research Project</vt:lpstr>
      <vt:lpstr>Αναγνώριση συγγραφέα</vt:lpstr>
      <vt:lpstr>Υφολογικές Παράμετροι</vt:lpstr>
      <vt:lpstr>Υφολογικές Παράμετροι</vt:lpstr>
      <vt:lpstr>The Federalist papers ((11778877-11778888))</vt:lpstr>
      <vt:lpstr>PowerPoint Presentation</vt:lpstr>
      <vt:lpstr>ΤΝ και Μουσική</vt:lpstr>
      <vt:lpstr>ΤΝ και Μουσική</vt:lpstr>
      <vt:lpstr>Τεχνητή Νοημοσύνη και Βιντεοπαιχνίδια</vt:lpstr>
      <vt:lpstr>Τεχνητή Νοημοσύνη και Βιντεοπαιχνίδια</vt:lpstr>
      <vt:lpstr>Τεχνητή Νοημοσύνη και Βιντεοπαιχνίδια</vt:lpstr>
      <vt:lpstr>Τεχνητή Νοημοσύνη, Τέχνη &amp; Εικονικοί ΚΚόόσσμμοοιι</vt:lpstr>
      <vt:lpstr>ΤN &amp; Εικονικοί ΚΚόόσσμμοοιι</vt:lpstr>
      <vt:lpstr>ΤΝ και Διαδραστική Αφήγηση (Interactive Drama)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Efie</cp:lastModifiedBy>
  <cp:revision>1</cp:revision>
  <dcterms:created xsi:type="dcterms:W3CDTF">2015-09-11T18:00:29Z</dcterms:created>
  <dcterms:modified xsi:type="dcterms:W3CDTF">2015-09-11T17:30:15Z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2009-05-14T00:00:00Z</vt:filetime>
  </property>
  <property fmtid="{D5CDD505-2E9C-101B-9397-08002B2CF9AE}" pid="3" name="Creator">
    <vt:lpwstr>Acrobat PDFMaker 7.0.5 for PowerPoint</vt:lpwstr>
  </property>
  <property fmtid="{D5CDD505-2E9C-101B-9397-08002B2CF9AE}" pid="4" name="LastSaved">
    <vt:filetime>2015-09-11T00:00:00Z</vt:filetime>
  </property>
</Properties>
</file>