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312" r:id="rId3"/>
    <p:sldId id="313" r:id="rId4"/>
    <p:sldId id="314" r:id="rId5"/>
    <p:sldId id="316" r:id="rId6"/>
    <p:sldId id="317" r:id="rId7"/>
    <p:sldId id="318" r:id="rId8"/>
    <p:sldId id="319" r:id="rId9"/>
    <p:sldId id="320" r:id="rId10"/>
    <p:sldId id="257" r:id="rId11"/>
    <p:sldId id="258" r:id="rId12"/>
    <p:sldId id="259" r:id="rId13"/>
    <p:sldId id="261" r:id="rId14"/>
    <p:sldId id="262" r:id="rId15"/>
    <p:sldId id="263" r:id="rId16"/>
    <p:sldId id="266" r:id="rId17"/>
    <p:sldId id="268" r:id="rId18"/>
    <p:sldId id="269" r:id="rId19"/>
    <p:sldId id="271" r:id="rId20"/>
    <p:sldId id="272" r:id="rId21"/>
    <p:sldId id="273" r:id="rId22"/>
    <p:sldId id="274" r:id="rId23"/>
    <p:sldId id="275" r:id="rId24"/>
    <p:sldId id="276" r:id="rId25"/>
    <p:sldId id="277" r:id="rId26"/>
    <p:sldId id="278" r:id="rId27"/>
    <p:sldId id="279" r:id="rId28"/>
    <p:sldId id="280" r:id="rId29"/>
    <p:sldId id="281" r:id="rId30"/>
    <p:sldId id="322" r:id="rId31"/>
    <p:sldId id="283" r:id="rId32"/>
    <p:sldId id="284" r:id="rId33"/>
    <p:sldId id="285" r:id="rId34"/>
    <p:sldId id="286" r:id="rId35"/>
    <p:sldId id="287" r:id="rId36"/>
    <p:sldId id="288" r:id="rId37"/>
    <p:sldId id="289" r:id="rId38"/>
    <p:sldId id="290" r:id="rId39"/>
    <p:sldId id="291" r:id="rId40"/>
    <p:sldId id="306" r:id="rId41"/>
    <p:sldId id="292" r:id="rId42"/>
    <p:sldId id="307" r:id="rId43"/>
    <p:sldId id="293" r:id="rId44"/>
    <p:sldId id="294" r:id="rId45"/>
    <p:sldId id="295" r:id="rId46"/>
    <p:sldId id="309" r:id="rId47"/>
    <p:sldId id="310" r:id="rId48"/>
    <p:sldId id="311" r:id="rId49"/>
    <p:sldId id="298" r:id="rId50"/>
    <p:sldId id="299" r:id="rId51"/>
    <p:sldId id="300" r:id="rId52"/>
    <p:sldId id="301" r:id="rId53"/>
    <p:sldId id="302" r:id="rId54"/>
    <p:sldId id="308" r:id="rId55"/>
    <p:sldId id="305" r:id="rId5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626"/>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9FFC8D4-5DA9-41D9-A6CF-CCCEE53C2D1D}" type="datetimeFigureOut">
              <a:rPr lang="el-GR" smtClean="0"/>
              <a:t>14/1/2022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B22D04-316E-4699-9D43-FD78F68A789E}" type="slidenum">
              <a:rPr lang="el-GR" smtClean="0"/>
              <a:t>‹#›</a:t>
            </a:fld>
            <a:endParaRPr lang="el-G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FFC8D4-5DA9-41D9-A6CF-CCCEE53C2D1D}" type="datetimeFigureOut">
              <a:rPr lang="el-GR" smtClean="0"/>
              <a:t>14/1/2022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B22D04-316E-4699-9D43-FD78F68A789E}"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FFC8D4-5DA9-41D9-A6CF-CCCEE53C2D1D}" type="datetimeFigureOut">
              <a:rPr lang="el-GR" smtClean="0"/>
              <a:t>14/1/2022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B22D04-316E-4699-9D43-FD78F68A789E}"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FFC8D4-5DA9-41D9-A6CF-CCCEE53C2D1D}" type="datetimeFigureOut">
              <a:rPr lang="el-GR" smtClean="0"/>
              <a:t>14/1/2022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B22D04-316E-4699-9D43-FD78F68A789E}"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FFC8D4-5DA9-41D9-A6CF-CCCEE53C2D1D}" type="datetimeFigureOut">
              <a:rPr lang="el-GR" smtClean="0"/>
              <a:t>14/1/2022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B22D04-316E-4699-9D43-FD78F68A789E}" type="slidenum">
              <a:rPr lang="el-GR" smtClean="0"/>
              <a:t>‹#›</a:t>
            </a:fld>
            <a:endParaRPr lang="el-G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9FFC8D4-5DA9-41D9-A6CF-CCCEE53C2D1D}" type="datetimeFigureOut">
              <a:rPr lang="el-GR" smtClean="0"/>
              <a:t>14/1/2022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AB22D04-316E-4699-9D43-FD78F68A789E}"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FFC8D4-5DA9-41D9-A6CF-CCCEE53C2D1D}" type="datetimeFigureOut">
              <a:rPr lang="el-GR" smtClean="0"/>
              <a:t>14/1/2022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AB22D04-316E-4699-9D43-FD78F68A789E}" type="slidenum">
              <a:rPr lang="el-GR" smtClean="0"/>
              <a:t>‹#›</a:t>
            </a:fld>
            <a:endParaRPr lang="el-G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FFC8D4-5DA9-41D9-A6CF-CCCEE53C2D1D}" type="datetimeFigureOut">
              <a:rPr lang="el-GR" smtClean="0"/>
              <a:t>14/1/2022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AB22D04-316E-4699-9D43-FD78F68A789E}"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FFC8D4-5DA9-41D9-A6CF-CCCEE53C2D1D}" type="datetimeFigureOut">
              <a:rPr lang="el-GR" smtClean="0"/>
              <a:t>14/1/2022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AB22D04-316E-4699-9D43-FD78F68A789E}"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FFC8D4-5DA9-41D9-A6CF-CCCEE53C2D1D}" type="datetimeFigureOut">
              <a:rPr lang="el-GR" smtClean="0"/>
              <a:t>14/1/2022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AB22D04-316E-4699-9D43-FD78F68A789E}" type="slidenum">
              <a:rPr lang="el-GR" smtClean="0"/>
              <a:t>‹#›</a:t>
            </a:fld>
            <a:endParaRPr lang="el-G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FFC8D4-5DA9-41D9-A6CF-CCCEE53C2D1D}" type="datetimeFigureOut">
              <a:rPr lang="el-GR" smtClean="0"/>
              <a:t>14/1/2022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AB22D04-316E-4699-9D43-FD78F68A789E}"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9FFC8D4-5DA9-41D9-A6CF-CCCEE53C2D1D}" type="datetimeFigureOut">
              <a:rPr lang="el-GR" smtClean="0"/>
              <a:t>14/1/2022</a:t>
            </a:fld>
            <a:endParaRPr lang="el-G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l-G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AAB22D04-316E-4699-9D43-FD78F68A789E}"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j6jL95BaSeM" TargetMode="External"/><Relationship Id="rId2" Type="http://schemas.openxmlformats.org/officeDocument/2006/relationships/hyperlink" Target="https://www.youtube.com/watch?v=TIQcj1v9xG4"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568" y="1340768"/>
            <a:ext cx="7772400" cy="3744416"/>
          </a:xfrm>
          <a:effectLst/>
        </p:spPr>
        <p:txBody>
          <a:bodyPr>
            <a:noAutofit/>
          </a:bodyPr>
          <a:lstStyle/>
          <a:p>
            <a:pPr marL="182880" indent="0" algn="ctr">
              <a:buNone/>
            </a:pPr>
            <a:r>
              <a:rPr lang="el-GR" sz="3600" b="1" i="1" cap="all" dirty="0" smtClean="0">
                <a:solidFill>
                  <a:schemeClr val="tx1"/>
                </a:solidFill>
                <a:effectLst>
                  <a:outerShdw blurRad="38100" dist="38100" dir="2700000" algn="tl">
                    <a:srgbClr val="000000">
                      <a:alpha val="43137"/>
                    </a:srgbClr>
                  </a:outerShdw>
                  <a:reflection blurRad="6350" stA="55000" endA="300" endPos="45500" dir="5400000" sy="-100000" algn="bl" rotWithShape="0"/>
                </a:effectLst>
                <a:latin typeface="Arial Black" panose="020B0A04020102020204" pitchFamily="34" charset="0"/>
              </a:rPr>
              <a:t>Η </a:t>
            </a:r>
            <a:r>
              <a:rPr lang="el-GR" sz="3600" b="1" i="1" cap="all" dirty="0" err="1" smtClean="0">
                <a:solidFill>
                  <a:schemeClr val="tx1"/>
                </a:solidFill>
                <a:effectLst>
                  <a:outerShdw blurRad="38100" dist="38100" dir="2700000" algn="tl">
                    <a:srgbClr val="000000">
                      <a:alpha val="43137"/>
                    </a:srgbClr>
                  </a:outerShdw>
                  <a:reflection blurRad="6350" stA="55000" endA="300" endPos="45500" dir="5400000" sy="-100000" algn="bl" rotWithShape="0"/>
                </a:effectLst>
                <a:latin typeface="Arial Black" panose="020B0A04020102020204" pitchFamily="34" charset="0"/>
              </a:rPr>
              <a:t>ρητορικΗ</a:t>
            </a:r>
            <a:r>
              <a:rPr lang="el-GR" sz="3600" b="1" i="1" cap="all" dirty="0" smtClean="0">
                <a:solidFill>
                  <a:schemeClr val="tx1"/>
                </a:solidFill>
                <a:effectLst>
                  <a:outerShdw blurRad="38100" dist="38100" dir="2700000" algn="tl">
                    <a:srgbClr val="000000">
                      <a:alpha val="43137"/>
                    </a:srgbClr>
                  </a:outerShdw>
                  <a:reflection blurRad="6350" stA="55000" endA="300" endPos="45500" dir="5400000" sy="-100000" algn="bl" rotWithShape="0"/>
                </a:effectLst>
                <a:latin typeface="Arial Black" panose="020B0A04020102020204" pitchFamily="34" charset="0"/>
              </a:rPr>
              <a:t> </a:t>
            </a:r>
            <a:r>
              <a:rPr lang="el-GR" sz="3600" b="1" i="1" cap="all" dirty="0" err="1" smtClean="0">
                <a:solidFill>
                  <a:schemeClr val="tx1"/>
                </a:solidFill>
                <a:effectLst>
                  <a:outerShdw blurRad="38100" dist="38100" dir="2700000" algn="tl">
                    <a:srgbClr val="000000">
                      <a:alpha val="43137"/>
                    </a:srgbClr>
                  </a:outerShdw>
                  <a:reflection blurRad="6350" stA="55000" endA="300" endPos="45500" dir="5400000" sy="-100000" algn="bl" rotWithShape="0"/>
                </a:effectLst>
                <a:latin typeface="Arial Black" panose="020B0A04020102020204" pitchFamily="34" charset="0"/>
              </a:rPr>
              <a:t>μΙσουΣ</a:t>
            </a:r>
            <a:r>
              <a:rPr lang="el-GR" sz="3600" b="1" i="1" cap="all" dirty="0" smtClean="0">
                <a:solidFill>
                  <a:schemeClr val="tx1"/>
                </a:solidFill>
                <a:effectLst>
                  <a:outerShdw blurRad="38100" dist="38100" dir="2700000" algn="tl">
                    <a:srgbClr val="000000">
                      <a:alpha val="43137"/>
                    </a:srgbClr>
                  </a:outerShdw>
                  <a:reflection blurRad="6350" stA="55000" endA="300" endPos="45500" dir="5400000" sy="-100000" algn="bl" rotWithShape="0"/>
                </a:effectLst>
                <a:latin typeface="Arial Black" panose="020B0A04020102020204" pitchFamily="34" charset="0"/>
              </a:rPr>
              <a:t> στον </a:t>
            </a:r>
            <a:r>
              <a:rPr lang="el-GR" sz="3600" b="1" i="1" cap="all" dirty="0" err="1" smtClean="0">
                <a:solidFill>
                  <a:schemeClr val="tx1"/>
                </a:solidFill>
                <a:effectLst>
                  <a:outerShdw blurRad="38100" dist="38100" dir="2700000" algn="tl">
                    <a:srgbClr val="000000">
                      <a:alpha val="43137"/>
                    </a:srgbClr>
                  </a:outerShdw>
                  <a:reflection blurRad="6350" stA="55000" endA="300" endPos="45500" dir="5400000" sy="-100000" algn="bl" rotWithShape="0"/>
                </a:effectLst>
                <a:latin typeface="Arial Black" panose="020B0A04020102020204" pitchFamily="34" charset="0"/>
              </a:rPr>
              <a:t>πολιτικΟ</a:t>
            </a:r>
            <a:r>
              <a:rPr lang="el-GR" sz="3600" b="1" i="1" cap="all" dirty="0" smtClean="0">
                <a:solidFill>
                  <a:schemeClr val="tx1"/>
                </a:solidFill>
                <a:effectLst>
                  <a:outerShdw blurRad="38100" dist="38100" dir="2700000" algn="tl">
                    <a:srgbClr val="000000">
                      <a:alpha val="43137"/>
                    </a:srgbClr>
                  </a:outerShdw>
                  <a:reflection blurRad="6350" stA="55000" endA="300" endPos="45500" dir="5400000" sy="-100000" algn="bl" rotWithShape="0"/>
                </a:effectLst>
                <a:latin typeface="Arial Black" panose="020B0A04020102020204" pitchFamily="34" charset="0"/>
              </a:rPr>
              <a:t> </a:t>
            </a:r>
            <a:r>
              <a:rPr lang="el-GR" sz="3600" b="1" i="1" cap="all" dirty="0" err="1" smtClean="0">
                <a:solidFill>
                  <a:schemeClr val="tx1"/>
                </a:solidFill>
                <a:effectLst>
                  <a:outerShdw blurRad="38100" dist="38100" dir="2700000" algn="tl">
                    <a:srgbClr val="000000">
                      <a:alpha val="43137"/>
                    </a:srgbClr>
                  </a:outerShdw>
                  <a:reflection blurRad="6350" stA="55000" endA="300" endPos="45500" dir="5400000" sy="-100000" algn="bl" rotWithShape="0"/>
                </a:effectLst>
                <a:latin typeface="Arial Black" panose="020B0A04020102020204" pitchFamily="34" charset="0"/>
              </a:rPr>
              <a:t>λΟΓΟ</a:t>
            </a:r>
            <a:r>
              <a:rPr lang="el-GR" sz="3600" b="1" i="1" cap="all" dirty="0" smtClean="0">
                <a:solidFill>
                  <a:schemeClr val="tx1"/>
                </a:solidFill>
                <a:effectLst>
                  <a:outerShdw blurRad="38100" dist="38100" dir="2700000" algn="tl">
                    <a:srgbClr val="000000">
                      <a:alpha val="43137"/>
                    </a:srgbClr>
                  </a:outerShdw>
                  <a:reflection blurRad="6350" stA="55000" endA="300" endPos="45500" dir="5400000" sy="-100000" algn="bl" rotWithShape="0"/>
                </a:effectLst>
                <a:latin typeface="Arial Black" panose="020B0A04020102020204" pitchFamily="34" charset="0"/>
              </a:rPr>
              <a:t> του </a:t>
            </a:r>
            <a:r>
              <a:rPr lang="el-GR" sz="3600" b="1" i="1" cap="all" dirty="0" err="1" smtClean="0">
                <a:solidFill>
                  <a:schemeClr val="tx1"/>
                </a:solidFill>
                <a:effectLst>
                  <a:outerShdw blurRad="38100" dist="38100" dir="2700000" algn="tl">
                    <a:srgbClr val="000000">
                      <a:alpha val="43137"/>
                    </a:srgbClr>
                  </a:outerShdw>
                  <a:reflection blurRad="6350" stA="55000" endA="300" endPos="45500" dir="5400000" sy="-100000" algn="bl" rotWithShape="0"/>
                </a:effectLst>
                <a:latin typeface="Arial Black" panose="020B0A04020102020204" pitchFamily="34" charset="0"/>
              </a:rPr>
              <a:t>ΕρντογΑν</a:t>
            </a:r>
            <a:r>
              <a:rPr lang="el-GR" sz="3600" b="1" i="1" cap="all" dirty="0" smtClean="0">
                <a:solidFill>
                  <a:schemeClr val="tx1"/>
                </a:solidFill>
                <a:effectLst>
                  <a:outerShdw blurRad="38100" dist="38100" dir="2700000" algn="tl">
                    <a:srgbClr val="000000">
                      <a:alpha val="43137"/>
                    </a:srgbClr>
                  </a:outerShdw>
                  <a:reflection blurRad="6350" stA="55000" endA="300" endPos="45500" dir="5400000" sy="-100000" algn="bl" rotWithShape="0"/>
                </a:effectLst>
                <a:latin typeface="Arial Black" panose="020B0A04020102020204" pitchFamily="34" charset="0"/>
              </a:rPr>
              <a:t> και του ΑΚΡ </a:t>
            </a:r>
            <a:br>
              <a:rPr lang="el-GR" sz="3600" b="1" i="1" cap="all" dirty="0" smtClean="0">
                <a:solidFill>
                  <a:schemeClr val="tx1"/>
                </a:solidFill>
                <a:effectLst>
                  <a:outerShdw blurRad="38100" dist="38100" dir="2700000" algn="tl">
                    <a:srgbClr val="000000">
                      <a:alpha val="43137"/>
                    </a:srgbClr>
                  </a:outerShdw>
                  <a:reflection blurRad="6350" stA="55000" endA="300" endPos="45500" dir="5400000" sy="-100000" algn="bl" rotWithShape="0"/>
                </a:effectLst>
                <a:latin typeface="Arial Black" panose="020B0A04020102020204" pitchFamily="34" charset="0"/>
              </a:rPr>
            </a:br>
            <a:r>
              <a:rPr lang="el-GR" sz="3600" b="1" i="1" cap="all" dirty="0" smtClean="0">
                <a:solidFill>
                  <a:schemeClr val="tx1"/>
                </a:solidFill>
                <a:effectLst>
                  <a:outerShdw blurRad="38100" dist="38100" dir="2700000" algn="tl">
                    <a:srgbClr val="000000">
                      <a:alpha val="43137"/>
                    </a:srgbClr>
                  </a:outerShdw>
                  <a:reflection blurRad="6350" stA="55000" endA="300" endPos="45500" dir="5400000" sy="-100000" algn="bl" rotWithShape="0"/>
                </a:effectLst>
                <a:latin typeface="Arial Black" panose="020B0A04020102020204" pitchFamily="34" charset="0"/>
              </a:rPr>
              <a:t/>
            </a:r>
            <a:br>
              <a:rPr lang="el-GR" sz="3600" b="1" i="1" cap="all" dirty="0" smtClean="0">
                <a:solidFill>
                  <a:schemeClr val="tx1"/>
                </a:solidFill>
                <a:effectLst>
                  <a:outerShdw blurRad="38100" dist="38100" dir="2700000" algn="tl">
                    <a:srgbClr val="000000">
                      <a:alpha val="43137"/>
                    </a:srgbClr>
                  </a:outerShdw>
                  <a:reflection blurRad="6350" stA="55000" endA="300" endPos="45500" dir="5400000" sy="-100000" algn="bl" rotWithShape="0"/>
                </a:effectLst>
                <a:latin typeface="Arial Black" panose="020B0A04020102020204" pitchFamily="34" charset="0"/>
              </a:rPr>
            </a:br>
            <a:r>
              <a:rPr lang="el-GR" sz="3600" b="1" i="1" cap="all" dirty="0" err="1" smtClean="0">
                <a:solidFill>
                  <a:schemeClr val="tx1"/>
                </a:solidFill>
                <a:effectLst>
                  <a:outerShdw blurRad="38100" dist="38100" dir="2700000" algn="tl">
                    <a:srgbClr val="000000">
                      <a:alpha val="43137"/>
                    </a:srgbClr>
                  </a:outerShdw>
                  <a:reflection blurRad="6350" stA="55000" endA="300" endPos="45500" dir="5400000" sy="-100000" algn="bl" rotWithShape="0"/>
                </a:effectLst>
                <a:latin typeface="Arial Black" panose="020B0A04020102020204" pitchFamily="34" charset="0"/>
              </a:rPr>
              <a:t>ΕχθροπΑθεια</a:t>
            </a:r>
            <a:r>
              <a:rPr lang="el-GR" sz="3600" b="1" i="1" cap="all" dirty="0" smtClean="0">
                <a:solidFill>
                  <a:schemeClr val="tx1"/>
                </a:solidFill>
                <a:effectLst>
                  <a:outerShdw blurRad="38100" dist="38100" dir="2700000" algn="tl">
                    <a:srgbClr val="000000">
                      <a:alpha val="43137"/>
                    </a:srgbClr>
                  </a:outerShdw>
                  <a:reflection blurRad="6350" stA="55000" endA="300" endPos="45500" dir="5400000" sy="-100000" algn="bl" rotWithShape="0"/>
                </a:effectLst>
                <a:latin typeface="Arial Black" panose="020B0A04020102020204" pitchFamily="34" charset="0"/>
              </a:rPr>
              <a:t>, </a:t>
            </a:r>
            <a:r>
              <a:rPr lang="el-GR" sz="3600" b="1" i="1" cap="all" dirty="0" err="1" smtClean="0">
                <a:solidFill>
                  <a:schemeClr val="tx1"/>
                </a:solidFill>
                <a:effectLst>
                  <a:outerShdw blurRad="38100" dist="38100" dir="2700000" algn="tl">
                    <a:srgbClr val="000000">
                      <a:alpha val="43137"/>
                    </a:srgbClr>
                  </a:outerShdw>
                  <a:reflection blurRad="6350" stA="55000" endA="300" endPos="45500" dir="5400000" sy="-100000" algn="bl" rotWithShape="0"/>
                </a:effectLst>
                <a:latin typeface="Arial Black" panose="020B0A04020102020204" pitchFamily="34" charset="0"/>
              </a:rPr>
              <a:t>ομοιογΕνεια</a:t>
            </a:r>
            <a:r>
              <a:rPr lang="el-GR" sz="3600" b="1" i="1" cap="all" dirty="0" smtClean="0">
                <a:solidFill>
                  <a:schemeClr val="tx1"/>
                </a:solidFill>
                <a:effectLst>
                  <a:outerShdw blurRad="38100" dist="38100" dir="2700000" algn="tl">
                    <a:srgbClr val="000000">
                      <a:alpha val="43137"/>
                    </a:srgbClr>
                  </a:outerShdw>
                  <a:reflection blurRad="6350" stA="55000" endA="300" endPos="45500" dir="5400000" sy="-100000" algn="bl" rotWithShape="0"/>
                </a:effectLst>
                <a:latin typeface="Arial Black" panose="020B0A04020102020204" pitchFamily="34" charset="0"/>
              </a:rPr>
              <a:t> και </a:t>
            </a:r>
            <a:r>
              <a:rPr lang="el-GR" sz="3600" b="1" i="1" cap="all" dirty="0" err="1" smtClean="0">
                <a:solidFill>
                  <a:schemeClr val="tx1"/>
                </a:solidFill>
                <a:effectLst>
                  <a:outerShdw blurRad="38100" dist="38100" dir="2700000" algn="tl">
                    <a:srgbClr val="000000">
                      <a:alpha val="43137"/>
                    </a:srgbClr>
                  </a:outerShdw>
                  <a:reflection blurRad="6350" stA="55000" endA="300" endPos="45500" dir="5400000" sy="-100000" algn="bl" rotWithShape="0"/>
                </a:effectLst>
                <a:latin typeface="Arial Black" panose="020B0A04020102020204" pitchFamily="34" charset="0"/>
              </a:rPr>
              <a:t>ασφΑλεια</a:t>
            </a:r>
            <a:r>
              <a:rPr lang="el-GR" sz="3600" b="1" i="1" cap="all" dirty="0" smtClean="0">
                <a:solidFill>
                  <a:schemeClr val="tx1"/>
                </a:solidFill>
                <a:effectLst>
                  <a:outerShdw blurRad="38100" dist="38100" dir="2700000" algn="tl">
                    <a:srgbClr val="000000">
                      <a:alpha val="43137"/>
                    </a:srgbClr>
                  </a:outerShdw>
                  <a:reflection blurRad="6350" stA="55000" endA="300" endPos="45500" dir="5400000" sy="-100000" algn="bl" rotWithShape="0"/>
                </a:effectLst>
                <a:latin typeface="Arial Black" panose="020B0A04020102020204" pitchFamily="34" charset="0"/>
              </a:rPr>
              <a:t> στην </a:t>
            </a:r>
            <a:r>
              <a:rPr lang="el-GR" sz="3600" b="1" i="1" cap="all" dirty="0" err="1" smtClean="0">
                <a:solidFill>
                  <a:schemeClr val="tx1"/>
                </a:solidFill>
                <a:effectLst>
                  <a:outerShdw blurRad="38100" dist="38100" dir="2700000" algn="tl">
                    <a:srgbClr val="000000">
                      <a:alpha val="43137"/>
                    </a:srgbClr>
                  </a:outerShdw>
                  <a:reflection blurRad="6350" stA="55000" endA="300" endPos="45500" dir="5400000" sy="-100000" algn="bl" rotWithShape="0"/>
                </a:effectLst>
                <a:latin typeface="Arial Black" panose="020B0A04020102020204" pitchFamily="34" charset="0"/>
              </a:rPr>
              <a:t>ΤουρκΙα</a:t>
            </a:r>
            <a:r>
              <a:rPr lang="el-GR" sz="3600" b="1" i="1" cap="all" dirty="0" smtClean="0">
                <a:solidFill>
                  <a:schemeClr val="tx1"/>
                </a:solidFill>
                <a:effectLst>
                  <a:outerShdw blurRad="38100" dist="38100" dir="2700000" algn="tl">
                    <a:srgbClr val="000000">
                      <a:alpha val="43137"/>
                    </a:srgbClr>
                  </a:outerShdw>
                  <a:reflection blurRad="6350" stA="55000" endA="300" endPos="45500" dir="5400000" sy="-100000" algn="bl" rotWithShape="0"/>
                </a:effectLst>
                <a:latin typeface="Arial Black" panose="020B0A04020102020204" pitchFamily="34" charset="0"/>
              </a:rPr>
              <a:t/>
            </a:r>
            <a:br>
              <a:rPr lang="el-GR" sz="3600" b="1" i="1" cap="all" dirty="0" smtClean="0">
                <a:solidFill>
                  <a:schemeClr val="tx1"/>
                </a:solidFill>
                <a:effectLst>
                  <a:outerShdw blurRad="38100" dist="38100" dir="2700000" algn="tl">
                    <a:srgbClr val="000000">
                      <a:alpha val="43137"/>
                    </a:srgbClr>
                  </a:outerShdw>
                  <a:reflection blurRad="6350" stA="55000" endA="300" endPos="45500" dir="5400000" sy="-100000" algn="bl" rotWithShape="0"/>
                </a:effectLst>
                <a:latin typeface="Arial Black" panose="020B0A04020102020204" pitchFamily="34" charset="0"/>
              </a:rPr>
            </a:br>
            <a:endParaRPr lang="el-GR" sz="3600" b="1" i="1" dirty="0">
              <a:solidFill>
                <a:schemeClr val="tx1"/>
              </a:solidFill>
              <a:effectLst>
                <a:outerShdw blurRad="38100" dist="38100" dir="2700000" algn="tl">
                  <a:srgbClr val="000000">
                    <a:alpha val="43137"/>
                  </a:srgbClr>
                </a:outerShdw>
                <a:reflection blurRad="6350" stA="55000" endA="300" endPos="45500" dir="5400000" sy="-100000" algn="bl" rotWithShape="0"/>
              </a:effectLst>
              <a:latin typeface="Arial Black" panose="020B0A04020102020204" pitchFamily="34" charset="0"/>
            </a:endParaRPr>
          </a:p>
        </p:txBody>
      </p:sp>
      <p:sp>
        <p:nvSpPr>
          <p:cNvPr id="3" name="2 - Υπότιτλος"/>
          <p:cNvSpPr>
            <a:spLocks noGrp="1"/>
          </p:cNvSpPr>
          <p:nvPr>
            <p:ph type="subTitle" idx="1"/>
          </p:nvPr>
        </p:nvSpPr>
        <p:spPr>
          <a:xfrm>
            <a:off x="683568" y="5273824"/>
            <a:ext cx="8026088" cy="1584176"/>
          </a:xfrm>
        </p:spPr>
        <p:txBody>
          <a:bodyPr>
            <a:noAutofit/>
          </a:bodyPr>
          <a:lstStyle/>
          <a:p>
            <a:pPr algn="r"/>
            <a:r>
              <a:rPr lang="el-GR" sz="2800" b="1" dirty="0" smtClean="0">
                <a:effectLst>
                  <a:outerShdw blurRad="38100" dist="38100" dir="2700000" algn="tl">
                    <a:srgbClr val="000000">
                      <a:alpha val="43137"/>
                    </a:srgbClr>
                  </a:outerShdw>
                </a:effectLst>
              </a:rPr>
              <a:t>ΣΩΤΗΡΙΟΣ ΣΤ. ΛΙΒΑΣ</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2060848"/>
            <a:ext cx="8183880" cy="2592288"/>
          </a:xfrm>
          <a:effectLst>
            <a:outerShdw blurRad="50800" dist="38100" dir="5400000" algn="t" rotWithShape="0">
              <a:prstClr val="black">
                <a:alpha val="40000"/>
              </a:prstClr>
            </a:outerShdw>
          </a:effectLst>
        </p:spPr>
        <p:txBody>
          <a:bodyPr>
            <a:noAutofit/>
          </a:bodyPr>
          <a:lstStyle/>
          <a:p>
            <a:pPr marL="0" indent="0" algn="r">
              <a:buNone/>
            </a:pPr>
            <a:r>
              <a:rPr lang="el-GR" sz="6600" b="1" dirty="0" smtClean="0">
                <a:solidFill>
                  <a:schemeClr val="tx1"/>
                </a:solidFill>
                <a:effectLst>
                  <a:outerShdw blurRad="38100" dist="38100" dir="2700000" algn="tl">
                    <a:srgbClr val="000000">
                      <a:alpha val="43137"/>
                    </a:srgbClr>
                  </a:outerShdw>
                  <a:reflection blurRad="6350" stA="55000" endA="300" endPos="45500" dir="5400000" sy="-100000" algn="bl" rotWithShape="0"/>
                </a:effectLst>
              </a:rPr>
              <a:t>Ορίζοντας την «ρητορική μίσους»</a:t>
            </a:r>
            <a:endParaRPr lang="el-GR" sz="6600" b="1" dirty="0">
              <a:solidFill>
                <a:schemeClr val="tx1"/>
              </a:solidFill>
              <a:effectLst>
                <a:outerShdw blurRad="38100" dist="38100" dir="2700000" algn="tl">
                  <a:srgbClr val="000000">
                    <a:alpha val="43137"/>
                  </a:srgbClr>
                </a:outerShdw>
                <a:reflection blurRad="6350" stA="55000" endA="300" endPos="45500" dir="5400000" sy="-100000" algn="bl" rotWithShape="0"/>
              </a:effectLst>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51520" y="476672"/>
            <a:ext cx="8964488" cy="5632311"/>
          </a:xfrm>
          <a:prstGeom prst="rect">
            <a:avLst/>
          </a:prstGeom>
        </p:spPr>
        <p:txBody>
          <a:bodyPr wrap="square">
            <a:spAutoFit/>
          </a:bodyPr>
          <a:lstStyle/>
          <a:p>
            <a:r>
              <a:rPr lang="el-GR" sz="4000" dirty="0" smtClean="0"/>
              <a:t>Ομιλία ή έκφραση που προσβάλλει ένα άτομο ή μια ομάδα ατόμων με βάση (υποτιθέμενη) ένταξη σε μια κοινωνική ομάδα που   προσδιορίζεται από χαρακτηριστικά όπως: </a:t>
            </a:r>
          </a:p>
          <a:p>
            <a:r>
              <a:rPr lang="el-GR" sz="4000" b="1" dirty="0" smtClean="0"/>
              <a:t>φυλή, εθνικότητα, φύλο, σεξουαλικό προσανατολισμό, θρησκεία, ηλικία, σωματική ή πνευματική αναπηρία και άλλα. </a:t>
            </a:r>
            <a:endParaRPr lang="en-US" sz="4000" b="1" dirty="0">
              <a:latin typeface="Baskerville Old Face" pitchFamily="18" charset="0"/>
            </a:endParaRP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16841" y="836712"/>
            <a:ext cx="9036496" cy="5509200"/>
          </a:xfrm>
          <a:prstGeom prst="rect">
            <a:avLst/>
          </a:prstGeom>
        </p:spPr>
        <p:txBody>
          <a:bodyPr wrap="square">
            <a:spAutoFit/>
          </a:bodyPr>
          <a:lstStyle/>
          <a:p>
            <a:r>
              <a:rPr lang="el-GR" sz="3200" b="1" dirty="0">
                <a:effectLst>
                  <a:outerShdw blurRad="38100" dist="38100" dir="2700000" algn="tl">
                    <a:srgbClr val="000000">
                      <a:alpha val="43137"/>
                    </a:srgbClr>
                  </a:outerShdw>
                </a:effectLst>
              </a:rPr>
              <a:t>Η ρητορική μίσους καλύπτει «όλες τις μορφές έκφρασης που </a:t>
            </a:r>
            <a:r>
              <a:rPr lang="el-GR" sz="3200" b="1" i="1" u="sng" dirty="0">
                <a:effectLst>
                  <a:outerShdw blurRad="38100" dist="38100" dir="2700000" algn="tl">
                    <a:srgbClr val="000000">
                      <a:alpha val="43137"/>
                    </a:srgbClr>
                  </a:outerShdw>
                </a:effectLst>
              </a:rPr>
              <a:t>εξαπλώνουν, υποκινούν, προωθούν ή δικαιολογούν το φυλετικό μίσος, την ξενοφοβία, τον αντισημιτισμό ή άλλες μορφές μίσους</a:t>
            </a:r>
            <a:r>
              <a:rPr lang="el-GR" sz="3200" b="1" dirty="0">
                <a:effectLst>
                  <a:outerShdw blurRad="38100" dist="38100" dir="2700000" algn="tl">
                    <a:srgbClr val="000000">
                      <a:alpha val="43137"/>
                    </a:srgbClr>
                  </a:outerShdw>
                </a:effectLst>
              </a:rPr>
              <a:t> που βασίζονται στη μισαλλοδοξία, συμπεριλαμβανομένης της </a:t>
            </a:r>
            <a:r>
              <a:rPr lang="el-GR" sz="3200" b="1" dirty="0" smtClean="0">
                <a:effectLst>
                  <a:outerShdw blurRad="38100" dist="38100" dir="2700000" algn="tl">
                    <a:srgbClr val="000000">
                      <a:alpha val="43137"/>
                    </a:srgbClr>
                  </a:outerShdw>
                </a:effectLst>
              </a:rPr>
              <a:t>μισαλλοδοξίας που </a:t>
            </a:r>
            <a:r>
              <a:rPr lang="el-GR" sz="3200" b="1" dirty="0">
                <a:effectLst>
                  <a:outerShdw blurRad="38100" dist="38100" dir="2700000" algn="tl">
                    <a:srgbClr val="000000">
                      <a:alpha val="43137"/>
                    </a:srgbClr>
                  </a:outerShdw>
                </a:effectLst>
              </a:rPr>
              <a:t>εκφράζεται από επιθετικό εθνικισμό και εθνοκεντρισμό, διακρίσεις και εχθρότητα έναντι μειονοτήτων, μεταναστών και ατόμων μεταναστευτικής προέλευσης</a:t>
            </a:r>
            <a:r>
              <a:rPr lang="el-GR" sz="3200" b="1" dirty="0" smtClean="0">
                <a:effectLst>
                  <a:outerShdw blurRad="38100" dist="38100" dir="2700000" algn="tl">
                    <a:srgbClr val="000000">
                      <a:alpha val="43137"/>
                    </a:srgbClr>
                  </a:outerShdw>
                </a:effectLst>
              </a:rPr>
              <a:t>.</a:t>
            </a:r>
            <a:r>
              <a:rPr lang="en-US" sz="3200" b="1" dirty="0" smtClean="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a:t>
            </a:r>
            <a:r>
              <a:rPr lang="el-GR" sz="3200" b="1" dirty="0">
                <a:effectLst>
                  <a:outerShdw blurRad="38100" dist="38100" dir="2700000" algn="tl">
                    <a:srgbClr val="000000">
                      <a:alpha val="43137"/>
                    </a:srgbClr>
                  </a:outerShdw>
                </a:effectLst>
              </a:rPr>
              <a:t>ΣτΕ)</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8560" y="2636912"/>
            <a:ext cx="9145016" cy="1719064"/>
          </a:xfrm>
        </p:spPr>
        <p:txBody>
          <a:bodyPr>
            <a:noAutofit/>
          </a:bodyPr>
          <a:lstStyle/>
          <a:p>
            <a:pPr algn="r"/>
            <a:r>
              <a:rPr lang="el-GR" sz="7200" b="1" dirty="0">
                <a:solidFill>
                  <a:schemeClr val="tx1"/>
                </a:solidFill>
                <a:effectLst>
                  <a:outerShdw blurRad="38100" dist="38100" dir="2700000" algn="tl">
                    <a:srgbClr val="000000">
                      <a:alpha val="43137"/>
                    </a:srgbClr>
                  </a:outerShdw>
                  <a:reflection blurRad="6350" stA="55000" endA="300" endPos="45500" dir="5400000" sy="-100000" algn="bl" rotWithShape="0"/>
                </a:effectLst>
              </a:rPr>
              <a:t>Διεθνές </a:t>
            </a:r>
            <a:r>
              <a:rPr lang="el-GR" sz="7200" b="1" dirty="0" smtClean="0">
                <a:solidFill>
                  <a:schemeClr val="tx1"/>
                </a:solidFill>
                <a:effectLst>
                  <a:outerShdw blurRad="38100" dist="38100" dir="2700000" algn="tl">
                    <a:srgbClr val="000000">
                      <a:alpha val="43137"/>
                    </a:srgbClr>
                  </a:outerShdw>
                  <a:reflection blurRad="6350" stA="55000" endA="300" endPos="45500" dir="5400000" sy="-100000" algn="bl" rotWithShape="0"/>
                </a:effectLst>
              </a:rPr>
              <a:t>πλαίσιο</a:t>
            </a:r>
            <a:endParaRPr lang="el-GR" sz="7200" b="1" dirty="0">
              <a:solidFill>
                <a:schemeClr val="tx1"/>
              </a:solidFill>
              <a:effectLst>
                <a:outerShdw blurRad="38100" dist="38100" dir="2700000" algn="tl">
                  <a:srgbClr val="000000">
                    <a:alpha val="43137"/>
                  </a:srgbClr>
                </a:outerShdw>
                <a:reflection blurRad="6350" stA="55000" endA="300" endPos="45500" dir="5400000" sy="-100000" algn="bl" rotWithShape="0"/>
              </a:effectLst>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89562" y="692696"/>
            <a:ext cx="8784976" cy="5262979"/>
          </a:xfrm>
          <a:prstGeom prst="rect">
            <a:avLst/>
          </a:prstGeom>
        </p:spPr>
        <p:txBody>
          <a:bodyPr wrap="square">
            <a:spAutoFit/>
          </a:bodyPr>
          <a:lstStyle/>
          <a:p>
            <a:r>
              <a:rPr lang="el-GR" sz="4000" b="1" u="sng" dirty="0">
                <a:effectLst>
                  <a:outerShdw blurRad="38100" dist="38100" dir="2700000" algn="tl">
                    <a:srgbClr val="000000">
                      <a:alpha val="43137"/>
                    </a:srgbClr>
                  </a:outerShdw>
                </a:effectLst>
              </a:rPr>
              <a:t>Διεθνές Σύμφωνο για τα Ατομικά και Πολιτικά </a:t>
            </a:r>
            <a:r>
              <a:rPr lang="el-GR" sz="4000" b="1" u="sng" dirty="0" smtClean="0">
                <a:effectLst>
                  <a:outerShdw blurRad="38100" dist="38100" dir="2700000" algn="tl">
                    <a:srgbClr val="000000">
                      <a:alpha val="43137"/>
                    </a:srgbClr>
                  </a:outerShdw>
                </a:effectLst>
              </a:rPr>
              <a:t>Δικαιώματα [άρθρο </a:t>
            </a:r>
            <a:r>
              <a:rPr lang="el-GR" sz="4000" b="1" u="sng" dirty="0">
                <a:effectLst>
                  <a:outerShdw blurRad="38100" dist="38100" dir="2700000" algn="tl">
                    <a:srgbClr val="000000">
                      <a:alpha val="43137"/>
                    </a:srgbClr>
                  </a:outerShdw>
                </a:effectLst>
              </a:rPr>
              <a:t>20] </a:t>
            </a:r>
            <a:endParaRPr lang="el-GR" sz="4000" b="1" u="sng" dirty="0" smtClean="0">
              <a:effectLst>
                <a:outerShdw blurRad="38100" dist="38100" dir="2700000" algn="tl">
                  <a:srgbClr val="000000">
                    <a:alpha val="43137"/>
                  </a:srgbClr>
                </a:outerShdw>
              </a:effectLst>
            </a:endParaRPr>
          </a:p>
          <a:p>
            <a:endParaRPr lang="el-GR" sz="3600" dirty="0"/>
          </a:p>
          <a:p>
            <a:r>
              <a:rPr lang="el-GR" sz="4400" dirty="0" smtClean="0"/>
              <a:t>Κάθε </a:t>
            </a:r>
            <a:r>
              <a:rPr lang="el-GR" sz="4400" dirty="0"/>
              <a:t>επίκληση εθνικού, φυλετικού ή θρησκευτικού μίσους, που αποτελεί υποκίνηση διακρίσεων, εχθρότητας ή βίας απαγορεύεται από το νόμο</a:t>
            </a:r>
            <a:r>
              <a:rPr lang="el-GR" sz="4400" dirty="0" smtClean="0"/>
              <a:t>.</a:t>
            </a:r>
            <a:endParaRPr lang="el-GR" sz="4400"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67544" y="404664"/>
            <a:ext cx="8352928" cy="6309420"/>
          </a:xfrm>
          <a:prstGeom prst="rect">
            <a:avLst/>
          </a:prstGeom>
        </p:spPr>
        <p:txBody>
          <a:bodyPr wrap="square">
            <a:spAutoFit/>
          </a:bodyPr>
          <a:lstStyle/>
          <a:p>
            <a:r>
              <a:rPr lang="el-GR" sz="4000" b="1" u="sng" dirty="0">
                <a:effectLst>
                  <a:outerShdw blurRad="38100" dist="38100" dir="2700000" algn="tl">
                    <a:srgbClr val="000000">
                      <a:alpha val="43137"/>
                    </a:srgbClr>
                  </a:outerShdw>
                </a:effectLst>
              </a:rPr>
              <a:t>Διεθνής Σύμβαση για την Κατάργηση Κάθε Μορφής Φυλετικών Διακρίσεων [άρθρο 4] </a:t>
            </a:r>
          </a:p>
          <a:p>
            <a:endParaRPr lang="el-GR" sz="2800" dirty="0"/>
          </a:p>
          <a:p>
            <a:r>
              <a:rPr lang="el-GR" sz="3200" dirty="0" smtClean="0"/>
              <a:t>«</a:t>
            </a:r>
            <a:r>
              <a:rPr lang="el-GR" sz="3200" dirty="0"/>
              <a:t>Τα συμβαλλόμενα κράτη καταδικάζουν κάθε προπαγάνδα και όλες τις οργανώσεις που βασίζονται σε ιδέες ή θεωρίες ανωτερότητας μιας φυλής ή ομάδας ατόμων ενός χρώματος ή εθνοτικής καταγωγής ή που προσπαθούν να δικαιολογήσουν ή να προωθήσουν το φυλετικό μίσος και τις διακρίσεις οποιασδήποτε μορφής.»</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95536" y="836712"/>
            <a:ext cx="8352928" cy="5509200"/>
          </a:xfrm>
          <a:prstGeom prst="rect">
            <a:avLst/>
          </a:prstGeom>
        </p:spPr>
        <p:txBody>
          <a:bodyPr wrap="square">
            <a:spAutoFit/>
          </a:bodyPr>
          <a:lstStyle/>
          <a:p>
            <a:r>
              <a:rPr lang="el-GR" sz="4400" dirty="0">
                <a:effectLst>
                  <a:outerShdw blurRad="38100" dist="38100" dir="2700000" algn="tl">
                    <a:srgbClr val="000000">
                      <a:alpha val="43137"/>
                    </a:srgbClr>
                  </a:outerShdw>
                </a:effectLst>
              </a:rPr>
              <a:t>Η ρητορική του μίσους </a:t>
            </a:r>
            <a:r>
              <a:rPr lang="el-GR" sz="4400" b="1" i="1" u="sng" dirty="0"/>
              <a:t>εκφράζει, υποστηρίζει, ενθαρρύνει, προωθεί ή υποδαυλίζει </a:t>
            </a:r>
            <a:r>
              <a:rPr lang="el-GR" sz="4400" dirty="0"/>
              <a:t>το μίσος για μια ομάδα ατόμων που διακρίνεται από ένα συγκεκριμένο χαρακτηριστικό ή σύνολο χαρακτηριστικών.</a:t>
            </a:r>
            <a:endParaRPr lang="en-US" sz="44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87624" y="1484784"/>
            <a:ext cx="7632848" cy="4090466"/>
          </a:xfrm>
        </p:spPr>
        <p:txBody>
          <a:bodyPr>
            <a:noAutofit/>
          </a:bodyPr>
          <a:lstStyle/>
          <a:p>
            <a:pPr algn="r"/>
            <a:r>
              <a:rPr lang="el-GR" sz="7200" b="1" dirty="0">
                <a:solidFill>
                  <a:schemeClr val="tx1"/>
                </a:solidFill>
                <a:effectLst>
                  <a:outerShdw blurRad="38100" dist="38100" dir="2700000" algn="tl">
                    <a:srgbClr val="000000">
                      <a:alpha val="43137"/>
                    </a:srgbClr>
                  </a:outerShdw>
                  <a:reflection blurRad="6350" stA="55000" endA="300" endPos="45500" dir="5400000" sy="-100000" algn="bl" rotWithShape="0"/>
                </a:effectLst>
              </a:rPr>
              <a:t>Τα 3 βασικά χαρακτηριστικά της ρητορικής μίσους. </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6411" y="794802"/>
            <a:ext cx="9143999" cy="6063198"/>
          </a:xfrm>
          <a:prstGeom prst="rect">
            <a:avLst/>
          </a:prstGeom>
        </p:spPr>
        <p:txBody>
          <a:bodyPr wrap="square">
            <a:spAutoFit/>
          </a:bodyPr>
          <a:lstStyle/>
          <a:p>
            <a:pPr marL="514350" indent="-514350">
              <a:buFont typeface="+mj-lt"/>
              <a:buAutoNum type="arabicPeriod"/>
            </a:pPr>
            <a:r>
              <a:rPr lang="el-GR" sz="3600" dirty="0"/>
              <a:t>Ξεχωρίζει ένα άτομο ή μια ομάδα ατόμων με βάση ορισμένα </a:t>
            </a:r>
            <a:r>
              <a:rPr lang="el-GR" sz="3600" dirty="0" smtClean="0"/>
              <a:t>χαρακτηριστικά.</a:t>
            </a:r>
          </a:p>
          <a:p>
            <a:pPr marL="514350" indent="-514350">
              <a:buFont typeface="+mj-lt"/>
              <a:buAutoNum type="arabicPeriod"/>
            </a:pPr>
            <a:endParaRPr lang="el-GR" sz="3600" dirty="0" smtClean="0"/>
          </a:p>
          <a:p>
            <a:pPr marL="514350" indent="-514350">
              <a:buFont typeface="+mj-lt"/>
              <a:buAutoNum type="arabicPeriod"/>
            </a:pPr>
            <a:r>
              <a:rPr lang="el-GR" sz="3600" dirty="0" smtClean="0"/>
              <a:t>Στιγματισμός </a:t>
            </a:r>
            <a:r>
              <a:rPr lang="el-GR" sz="3600" dirty="0"/>
              <a:t>του στόχου, αποδίδοντάς του ένα σύνολο βασικών ιδιοτήτων που θεωρούνται εξαιρετικά </a:t>
            </a:r>
            <a:r>
              <a:rPr lang="el-GR" sz="3600" dirty="0" smtClean="0"/>
              <a:t>ανεπιθύμητες.</a:t>
            </a:r>
          </a:p>
          <a:p>
            <a:pPr marL="514350" indent="-514350">
              <a:buFont typeface="+mj-lt"/>
              <a:buAutoNum type="arabicPeriod"/>
            </a:pPr>
            <a:endParaRPr lang="el-GR" sz="3600" dirty="0" smtClean="0"/>
          </a:p>
          <a:p>
            <a:pPr marL="514350" indent="-514350">
              <a:buFont typeface="+mj-lt"/>
              <a:buAutoNum type="arabicPeriod"/>
            </a:pPr>
            <a:r>
              <a:rPr lang="el-GR" sz="3600" dirty="0" smtClean="0"/>
              <a:t>H </a:t>
            </a:r>
            <a:r>
              <a:rPr lang="el-GR" sz="3600" dirty="0"/>
              <a:t>ομάδα-στόχος βρίσκεται έξω από τα όρια των φυσιολογικών κοινωνικών σχέσεων.</a:t>
            </a:r>
          </a:p>
          <a:p>
            <a:pPr marL="514350" indent="-514350"/>
            <a:endParaRPr lang="el-GR" sz="2800"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1340768"/>
            <a:ext cx="8229600" cy="4104456"/>
          </a:xfrm>
        </p:spPr>
        <p:txBody>
          <a:bodyPr>
            <a:noAutofit/>
          </a:bodyPr>
          <a:lstStyle/>
          <a:p>
            <a:pPr marL="0" indent="0" algn="r">
              <a:buNone/>
            </a:pPr>
            <a:r>
              <a:rPr lang="el-GR" sz="6000" b="1" dirty="0">
                <a:solidFill>
                  <a:schemeClr val="tx1"/>
                </a:solidFill>
                <a:effectLst>
                  <a:outerShdw blurRad="38100" dist="38100" dir="2700000" algn="tl">
                    <a:srgbClr val="000000">
                      <a:alpha val="43137"/>
                    </a:srgbClr>
                  </a:outerShdw>
                  <a:reflection blurRad="6350" stA="55000" endA="300" endPos="45500" dir="5400000" sy="-100000" algn="bl" rotWithShape="0"/>
                </a:effectLst>
              </a:rPr>
              <a:t>Ρητορική μίσους </a:t>
            </a:r>
            <a:r>
              <a:rPr lang="el-GR" sz="6000" b="1" dirty="0" err="1">
                <a:solidFill>
                  <a:schemeClr val="tx1"/>
                </a:solidFill>
                <a:effectLst>
                  <a:outerShdw blurRad="38100" dist="38100" dir="2700000" algn="tl">
                    <a:srgbClr val="000000">
                      <a:alpha val="43137"/>
                    </a:srgbClr>
                  </a:outerShdw>
                  <a:reflection blurRad="6350" stA="55000" endA="300" endPos="45500" dir="5400000" sy="-100000" algn="bl" rotWithShape="0"/>
                </a:effectLst>
              </a:rPr>
              <a:t>Ερντογάν</a:t>
            </a:r>
            <a:r>
              <a:rPr lang="el-GR" sz="6000" b="1" dirty="0">
                <a:solidFill>
                  <a:schemeClr val="tx1"/>
                </a:solidFill>
                <a:effectLst>
                  <a:outerShdw blurRad="38100" dist="38100" dir="2700000" algn="tl">
                    <a:srgbClr val="000000">
                      <a:alpha val="43137"/>
                    </a:srgbClr>
                  </a:outerShdw>
                  <a:reflection blurRad="6350" stA="55000" endA="300" endPos="45500" dir="5400000" sy="-100000" algn="bl" rotWithShape="0"/>
                </a:effectLst>
              </a:rPr>
              <a:t> κατά χωρών</a:t>
            </a:r>
            <a:br>
              <a:rPr lang="el-GR" sz="6000" b="1" dirty="0">
                <a:solidFill>
                  <a:schemeClr val="tx1"/>
                </a:solidFill>
                <a:effectLst>
                  <a:outerShdw blurRad="38100" dist="38100" dir="2700000" algn="tl">
                    <a:srgbClr val="000000">
                      <a:alpha val="43137"/>
                    </a:srgbClr>
                  </a:outerShdw>
                  <a:reflection blurRad="6350" stA="55000" endA="300" endPos="45500" dir="5400000" sy="-100000" algn="bl" rotWithShape="0"/>
                </a:effectLst>
              </a:rPr>
            </a:br>
            <a:r>
              <a:rPr lang="el-GR" sz="6000" b="1" dirty="0">
                <a:solidFill>
                  <a:schemeClr val="tx1"/>
                </a:solidFill>
                <a:effectLst>
                  <a:outerShdw blurRad="38100" dist="38100" dir="2700000" algn="tl">
                    <a:srgbClr val="000000">
                      <a:alpha val="43137"/>
                    </a:srgbClr>
                  </a:outerShdw>
                  <a:reflection blurRad="6350" stA="55000" endA="300" endPos="45500" dir="5400000" sy="-100000" algn="bl" rotWithShape="0"/>
                </a:effectLst>
              </a:rPr>
              <a:t/>
            </a:r>
            <a:br>
              <a:rPr lang="el-GR" sz="6000" b="1" dirty="0">
                <a:solidFill>
                  <a:schemeClr val="tx1"/>
                </a:solidFill>
                <a:effectLst>
                  <a:outerShdw blurRad="38100" dist="38100" dir="2700000" algn="tl">
                    <a:srgbClr val="000000">
                      <a:alpha val="43137"/>
                    </a:srgbClr>
                  </a:outerShdw>
                  <a:reflection blurRad="6350" stA="55000" endA="300" endPos="45500" dir="5400000" sy="-100000" algn="bl" rotWithShape="0"/>
                </a:effectLst>
              </a:rPr>
            </a:br>
            <a:r>
              <a:rPr lang="el-GR" sz="4400" b="1" dirty="0">
                <a:solidFill>
                  <a:schemeClr val="tx1"/>
                </a:solidFill>
                <a:effectLst>
                  <a:outerShdw blurRad="38100" dist="38100" dir="2700000" algn="tl">
                    <a:srgbClr val="000000">
                      <a:alpha val="43137"/>
                    </a:srgbClr>
                  </a:outerShdw>
                  <a:reflection blurRad="6350" stA="55000" endA="300" endPos="45500" dir="5400000" sy="-100000" algn="bl" rotWithShape="0"/>
                </a:effectLst>
              </a:rPr>
              <a:t>(Αρμενία, Ελλάδα, Ισραήλ, Γερμανία, Νέα Ζηλανδία)</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ΤΑ ΙΔΙΑΙΤΑΤΤΤΤΤΤΚΑΑ</a:t>
            </a:r>
            <a:endParaRPr lang="el-G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772816"/>
            <a:ext cx="7632847"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932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07504" y="692696"/>
            <a:ext cx="8496944" cy="5355312"/>
          </a:xfrm>
          <a:prstGeom prst="rect">
            <a:avLst/>
          </a:prstGeom>
        </p:spPr>
        <p:txBody>
          <a:bodyPr wrap="square">
            <a:spAutoFit/>
          </a:bodyPr>
          <a:lstStyle/>
          <a:p>
            <a:pPr marL="571500" indent="-571500">
              <a:buFont typeface="Wingdings" panose="05000000000000000000" pitchFamily="2" charset="2"/>
              <a:buChar char="§"/>
            </a:pPr>
            <a:r>
              <a:rPr lang="el-GR" sz="3800" dirty="0" smtClean="0">
                <a:effectLst>
                  <a:outerShdw blurRad="38100" dist="38100" dir="2700000" algn="tl">
                    <a:srgbClr val="000000">
                      <a:alpha val="43137"/>
                    </a:srgbClr>
                  </a:outerShdw>
                </a:effectLst>
              </a:rPr>
              <a:t>Οι </a:t>
            </a:r>
            <a:r>
              <a:rPr lang="el-GR" sz="3800" dirty="0">
                <a:effectLst>
                  <a:outerShdw blurRad="38100" dist="38100" dir="2700000" algn="tl">
                    <a:srgbClr val="000000">
                      <a:alpha val="43137"/>
                    </a:srgbClr>
                  </a:outerShdw>
                </a:effectLst>
              </a:rPr>
              <a:t>παππούδες σας ήρθαν και κάποιοι από αυτούς γύρισαν πίσω μέσα σε φέρετρα. Αν έρθετε και εσείς, όπως οι παππούδες σας, να είστε σίγουροι ότι θα φύγετε σαν τους παππούδες σας.</a:t>
            </a:r>
          </a:p>
          <a:p>
            <a:endParaRPr lang="el-GR" sz="3800" dirty="0" smtClean="0">
              <a:effectLst>
                <a:outerShdw blurRad="38100" dist="38100" dir="2700000" algn="tl">
                  <a:srgbClr val="000000">
                    <a:alpha val="43137"/>
                  </a:srgbClr>
                </a:outerShdw>
              </a:effectLst>
            </a:endParaRPr>
          </a:p>
          <a:p>
            <a:pPr marL="571500" indent="-571500">
              <a:buFont typeface="Wingdings" panose="05000000000000000000" pitchFamily="2" charset="2"/>
              <a:buChar char="§"/>
            </a:pPr>
            <a:r>
              <a:rPr lang="el-GR" sz="3800" dirty="0" smtClean="0">
                <a:effectLst>
                  <a:outerShdw blurRad="38100" dist="38100" dir="2700000" algn="tl">
                    <a:srgbClr val="000000">
                      <a:alpha val="43137"/>
                    </a:srgbClr>
                  </a:outerShdw>
                </a:effectLst>
              </a:rPr>
              <a:t>Όταν </a:t>
            </a:r>
            <a:r>
              <a:rPr lang="el-GR" sz="3800" dirty="0">
                <a:effectLst>
                  <a:outerShdw blurRad="38100" dist="38100" dir="2700000" algn="tl">
                    <a:srgbClr val="000000">
                      <a:alpha val="43137"/>
                    </a:srgbClr>
                  </a:outerShdw>
                </a:effectLst>
              </a:rPr>
              <a:t>τους λέμε «φασίστες» και «ρατσιστές» αισθάνονται άσχημα.</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95536" y="476672"/>
            <a:ext cx="8136904" cy="6186309"/>
          </a:xfrm>
          <a:prstGeom prst="rect">
            <a:avLst/>
          </a:prstGeom>
        </p:spPr>
        <p:txBody>
          <a:bodyPr wrap="square">
            <a:spAutoFit/>
          </a:bodyPr>
          <a:lstStyle/>
          <a:p>
            <a:pPr marL="571500" indent="-571500">
              <a:buFont typeface="Wingdings" panose="05000000000000000000" pitchFamily="2" charset="2"/>
              <a:buChar char="§"/>
            </a:pPr>
            <a:r>
              <a:rPr lang="el-GR" sz="4400" dirty="0" smtClean="0">
                <a:effectLst>
                  <a:outerShdw blurRad="38100" dist="38100" dir="2700000" algn="tl">
                    <a:srgbClr val="000000">
                      <a:alpha val="43137"/>
                    </a:srgbClr>
                  </a:outerShdw>
                </a:effectLst>
              </a:rPr>
              <a:t>Σμύρνη</a:t>
            </a:r>
            <a:r>
              <a:rPr lang="el-GR" sz="4400" dirty="0">
                <a:effectLst>
                  <a:outerShdw blurRad="38100" dist="38100" dir="2700000" algn="tl">
                    <a:srgbClr val="000000">
                      <a:alpha val="43137"/>
                    </a:srgbClr>
                  </a:outerShdw>
                </a:effectLst>
              </a:rPr>
              <a:t>, εσύ που πέταξες του γκιαούρηδες στη θάλασσα και βοήθησες όσους είχαν ανάγκη.</a:t>
            </a:r>
          </a:p>
          <a:p>
            <a:endParaRPr lang="el-GR" sz="4400" dirty="0" smtClean="0">
              <a:effectLst>
                <a:outerShdw blurRad="38100" dist="38100" dir="2700000" algn="tl">
                  <a:srgbClr val="000000">
                    <a:alpha val="43137"/>
                  </a:srgbClr>
                </a:outerShdw>
              </a:effectLst>
            </a:endParaRPr>
          </a:p>
          <a:p>
            <a:pPr marL="571500" indent="-571500">
              <a:buFont typeface="Wingdings" panose="05000000000000000000" pitchFamily="2" charset="2"/>
              <a:buChar char="§"/>
            </a:pPr>
            <a:r>
              <a:rPr lang="el-GR" sz="4400" dirty="0" smtClean="0">
                <a:effectLst>
                  <a:outerShdw blurRad="38100" dist="38100" dir="2700000" algn="tl">
                    <a:srgbClr val="000000">
                      <a:alpha val="43137"/>
                    </a:srgbClr>
                  </a:outerShdw>
                </a:effectLst>
              </a:rPr>
              <a:t>Νόμιζα </a:t>
            </a:r>
            <a:r>
              <a:rPr lang="el-GR" sz="4400" dirty="0">
                <a:effectLst>
                  <a:outerShdw blurRad="38100" dist="38100" dir="2700000" algn="tl">
                    <a:srgbClr val="000000">
                      <a:alpha val="43137"/>
                    </a:srgbClr>
                  </a:outerShdw>
                </a:effectLst>
              </a:rPr>
              <a:t>ότι πέρασε καιρός από τότε που </a:t>
            </a:r>
            <a:r>
              <a:rPr lang="en-US" sz="4400" dirty="0">
                <a:effectLst>
                  <a:outerShdw blurRad="38100" dist="38100" dir="2700000" algn="tl">
                    <a:srgbClr val="000000">
                      <a:alpha val="43137"/>
                    </a:srgbClr>
                  </a:outerShdw>
                </a:effectLst>
              </a:rPr>
              <a:t>(…) </a:t>
            </a:r>
            <a:r>
              <a:rPr lang="el-GR" sz="4400" dirty="0">
                <a:effectLst>
                  <a:outerShdw blurRad="38100" dist="38100" dir="2700000" algn="tl">
                    <a:srgbClr val="000000">
                      <a:alpha val="43137"/>
                    </a:srgbClr>
                  </a:outerShdw>
                </a:effectLst>
              </a:rPr>
              <a:t>άφησε πίσω της τις ναζιστικές πρακτικές. Έκανα λάθος.</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23528" y="476672"/>
            <a:ext cx="8496944" cy="6247864"/>
          </a:xfrm>
          <a:prstGeom prst="rect">
            <a:avLst/>
          </a:prstGeom>
        </p:spPr>
        <p:txBody>
          <a:bodyPr wrap="square">
            <a:spAutoFit/>
          </a:bodyPr>
          <a:lstStyle/>
          <a:p>
            <a:pPr marL="571500" indent="-571500">
              <a:buFont typeface="Wingdings" panose="05000000000000000000" pitchFamily="2" charset="2"/>
              <a:buChar char="§"/>
            </a:pPr>
            <a:r>
              <a:rPr lang="el-GR" sz="4000" dirty="0" smtClean="0">
                <a:effectLst>
                  <a:outerShdw blurRad="38100" dist="38100" dir="2700000" algn="tl">
                    <a:srgbClr val="000000">
                      <a:alpha val="43137"/>
                    </a:srgbClr>
                  </a:outerShdw>
                </a:effectLst>
              </a:rPr>
              <a:t>Η </a:t>
            </a:r>
            <a:r>
              <a:rPr lang="el-GR" sz="4000" dirty="0">
                <a:effectLst>
                  <a:outerShdw blurRad="38100" dist="38100" dir="2700000" algn="tl">
                    <a:srgbClr val="000000">
                      <a:alpha val="43137"/>
                    </a:srgbClr>
                  </a:outerShdw>
                </a:effectLst>
              </a:rPr>
              <a:t>μετεγκατάσταση των αρμενικών συμμοριών και των υποστηρικτών τους, οι οποίοι σφάγιαζαν τον μουσουλμανικό λαό, συμπεριλαμβανομένων των γυναικών και των παιδιών, στην ανατολική Ανατολία, ήταν η πιο λογική ενέργεια που θα μπορούσε να αναληφθεί σε μια τέτοια περίοδο.</a:t>
            </a:r>
          </a:p>
        </p:txBody>
      </p:sp>
    </p:spTree>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77060" y="836712"/>
            <a:ext cx="8064896" cy="5078313"/>
          </a:xfrm>
          <a:prstGeom prst="rect">
            <a:avLst/>
          </a:prstGeom>
        </p:spPr>
        <p:txBody>
          <a:bodyPr wrap="square">
            <a:spAutoFit/>
          </a:bodyPr>
          <a:lstStyle/>
          <a:p>
            <a:pPr marL="685800" indent="-685800">
              <a:buFont typeface="Wingdings" panose="05000000000000000000" pitchFamily="2" charset="2"/>
              <a:buChar char="§"/>
            </a:pPr>
            <a:r>
              <a:rPr lang="el-GR" sz="5400" dirty="0" smtClean="0">
                <a:effectLst>
                  <a:outerShdw blurRad="38100" dist="38100" dir="2700000" algn="tl">
                    <a:srgbClr val="000000">
                      <a:alpha val="43137"/>
                    </a:srgbClr>
                  </a:outerShdw>
                </a:effectLst>
              </a:rPr>
              <a:t>Τρομοκρατικό </a:t>
            </a:r>
            <a:r>
              <a:rPr lang="el-GR" sz="5400" dirty="0">
                <a:effectLst>
                  <a:outerShdw blurRad="38100" dist="38100" dir="2700000" algn="tl">
                    <a:srgbClr val="000000">
                      <a:alpha val="43137"/>
                    </a:srgbClr>
                  </a:outerShdw>
                </a:effectLst>
              </a:rPr>
              <a:t>κράτος που διαπράττει γενοκτονία κατά των </a:t>
            </a:r>
            <a:r>
              <a:rPr lang="el-GR" sz="5400" dirty="0" smtClean="0">
                <a:effectLst>
                  <a:outerShdw blurRad="38100" dist="38100" dir="2700000" algn="tl">
                    <a:srgbClr val="000000">
                      <a:alpha val="43137"/>
                    </a:srgbClr>
                  </a:outerShdw>
                </a:effectLst>
              </a:rPr>
              <a:t>Παλαιστινίων</a:t>
            </a:r>
          </a:p>
          <a:p>
            <a:endParaRPr lang="el-GR" sz="5400" dirty="0">
              <a:effectLst>
                <a:outerShdw blurRad="38100" dist="38100" dir="2700000" algn="tl">
                  <a:srgbClr val="000000">
                    <a:alpha val="43137"/>
                  </a:srgbClr>
                </a:outerShdw>
              </a:effectLst>
            </a:endParaRPr>
          </a:p>
          <a:p>
            <a:pPr marL="685800" indent="-685800">
              <a:buFont typeface="Wingdings" panose="05000000000000000000" pitchFamily="2" charset="2"/>
              <a:buChar char="§"/>
            </a:pPr>
            <a:r>
              <a:rPr lang="el-GR" sz="5400" dirty="0" smtClean="0">
                <a:effectLst>
                  <a:outerShdw blurRad="38100" dist="38100" dir="2700000" algn="tl">
                    <a:srgbClr val="000000">
                      <a:alpha val="43137"/>
                    </a:srgbClr>
                  </a:outerShdw>
                </a:effectLst>
              </a:rPr>
              <a:t>Κράτος </a:t>
            </a:r>
            <a:r>
              <a:rPr lang="el-GR" sz="5400" dirty="0">
                <a:effectLst>
                  <a:outerShdw blurRad="38100" dist="38100" dir="2700000" algn="tl">
                    <a:srgbClr val="000000">
                      <a:alpha val="43137"/>
                    </a:srgbClr>
                  </a:outerShdw>
                </a:effectLst>
              </a:rPr>
              <a:t>Απαρτχάιντ</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1628800"/>
            <a:ext cx="8229600" cy="3024336"/>
          </a:xfrm>
        </p:spPr>
        <p:txBody>
          <a:bodyPr>
            <a:noAutofit/>
          </a:bodyPr>
          <a:lstStyle/>
          <a:p>
            <a:pPr marL="0" indent="0" algn="r">
              <a:buNone/>
            </a:pPr>
            <a:r>
              <a:rPr lang="el-GR" sz="7200" b="1" dirty="0">
                <a:solidFill>
                  <a:schemeClr val="tx1"/>
                </a:solidFill>
                <a:effectLst>
                  <a:outerShdw blurRad="38100" dist="38100" dir="2700000" algn="tl">
                    <a:srgbClr val="000000">
                      <a:alpha val="43137"/>
                    </a:srgbClr>
                  </a:outerShdw>
                  <a:reflection blurRad="6350" stA="55000" endA="300" endPos="45500" dir="5400000" sy="-100000" algn="bl" rotWithShape="0"/>
                </a:effectLst>
              </a:rPr>
              <a:t>Ρητορική μίσους </a:t>
            </a:r>
            <a:r>
              <a:rPr lang="en-GB" sz="7200" b="1" dirty="0">
                <a:solidFill>
                  <a:schemeClr val="tx1"/>
                </a:solidFill>
                <a:effectLst>
                  <a:outerShdw blurRad="38100" dist="38100" dir="2700000" algn="tl">
                    <a:srgbClr val="000000">
                      <a:alpha val="43137"/>
                    </a:srgbClr>
                  </a:outerShdw>
                  <a:reflection blurRad="6350" stA="55000" endA="300" endPos="45500" dir="5400000" sy="-100000" algn="bl" rotWithShape="0"/>
                </a:effectLst>
              </a:rPr>
              <a:t/>
            </a:r>
            <a:br>
              <a:rPr lang="en-GB" sz="7200" b="1" dirty="0">
                <a:solidFill>
                  <a:schemeClr val="tx1"/>
                </a:solidFill>
                <a:effectLst>
                  <a:outerShdw blurRad="38100" dist="38100" dir="2700000" algn="tl">
                    <a:srgbClr val="000000">
                      <a:alpha val="43137"/>
                    </a:srgbClr>
                  </a:outerShdw>
                  <a:reflection blurRad="6350" stA="55000" endA="300" endPos="45500" dir="5400000" sy="-100000" algn="bl" rotWithShape="0"/>
                </a:effectLst>
              </a:rPr>
            </a:br>
            <a:r>
              <a:rPr lang="el-GR" sz="7200" b="1" dirty="0">
                <a:solidFill>
                  <a:schemeClr val="tx1"/>
                </a:solidFill>
                <a:effectLst>
                  <a:outerShdw blurRad="38100" dist="38100" dir="2700000" algn="tl">
                    <a:srgbClr val="000000">
                      <a:alpha val="43137"/>
                    </a:srgbClr>
                  </a:outerShdw>
                  <a:reflection blurRad="6350" stA="55000" endA="300" endPos="45500" dir="5400000" sy="-100000" algn="bl" rotWithShape="0"/>
                </a:effectLst>
              </a:rPr>
              <a:t>κατά προσώπων</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l="20580" r="20580"/>
          <a:stretch>
            <a:fillRect/>
          </a:stretch>
        </p:blipFill>
        <p:spPr bwMode="auto">
          <a:xfrm>
            <a:off x="467544" y="1484784"/>
            <a:ext cx="5544616" cy="5165295"/>
          </a:xfrm>
          <a:prstGeom prst="rect">
            <a:avLst/>
          </a:prstGeom>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123728" y="546029"/>
            <a:ext cx="6804248" cy="1200329"/>
          </a:xfrm>
          <a:prstGeom prst="rect">
            <a:avLst/>
          </a:prstGeom>
        </p:spPr>
        <p:txBody>
          <a:bodyPr wrap="square">
            <a:spAutoFit/>
          </a:bodyPr>
          <a:lstStyle/>
          <a:p>
            <a:pPr algn="r"/>
            <a:r>
              <a:rPr lang="el-GR" sz="5400" b="1" u="sng" dirty="0">
                <a:effectLst>
                  <a:outerShdw blurRad="38100" dist="38100" dir="2700000" algn="tl">
                    <a:srgbClr val="000000">
                      <a:alpha val="43137"/>
                    </a:srgbClr>
                  </a:outerShdw>
                </a:effectLst>
                <a:cs typeface="Aharoni" panose="02010803020104030203" pitchFamily="2" charset="-79"/>
              </a:rPr>
              <a:t>Για Νετανιάχου</a:t>
            </a:r>
            <a:r>
              <a:rPr lang="el-GR" dirty="0"/>
              <a:t/>
            </a:r>
            <a:br>
              <a:rPr lang="el-GR" dirty="0"/>
            </a:b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0585" y="659485"/>
            <a:ext cx="8712968" cy="5632311"/>
          </a:xfrm>
          <a:prstGeom prst="rect">
            <a:avLst/>
          </a:prstGeom>
        </p:spPr>
        <p:txBody>
          <a:bodyPr wrap="square">
            <a:spAutoFit/>
          </a:bodyPr>
          <a:lstStyle/>
          <a:p>
            <a:pPr marL="1374775" indent="-571500">
              <a:buFont typeface="Wingdings" panose="05000000000000000000" pitchFamily="2" charset="2"/>
              <a:buChar char="§"/>
            </a:pPr>
            <a:r>
              <a:rPr lang="el-GR" sz="4000" dirty="0" smtClean="0">
                <a:effectLst>
                  <a:outerShdw blurRad="38100" dist="38100" dir="2700000" algn="tl">
                    <a:srgbClr val="000000">
                      <a:alpha val="43137"/>
                    </a:srgbClr>
                  </a:outerShdw>
                </a:effectLst>
              </a:rPr>
              <a:t>Νετανιάχου</a:t>
            </a:r>
            <a:r>
              <a:rPr lang="el-GR" sz="4000" dirty="0">
                <a:effectLst>
                  <a:outerShdw blurRad="38100" dist="38100" dir="2700000" algn="tl">
                    <a:srgbClr val="000000">
                      <a:alpha val="43137"/>
                    </a:srgbClr>
                  </a:outerShdw>
                </a:effectLst>
              </a:rPr>
              <a:t>, πρόσεχε τη συμπεριφορά σου. Είσαι ένας </a:t>
            </a:r>
            <a:r>
              <a:rPr lang="el-GR" sz="4000" dirty="0" smtClean="0">
                <a:effectLst>
                  <a:outerShdw blurRad="38100" dist="38100" dir="2700000" algn="tl">
                    <a:srgbClr val="000000">
                      <a:alpha val="43137"/>
                    </a:srgbClr>
                  </a:outerShdw>
                </a:effectLst>
              </a:rPr>
              <a:t>τύραννος που </a:t>
            </a:r>
            <a:r>
              <a:rPr lang="el-GR" sz="4000" dirty="0">
                <a:effectLst>
                  <a:outerShdw blurRad="38100" dist="38100" dir="2700000" algn="tl">
                    <a:srgbClr val="000000">
                      <a:alpha val="43137"/>
                    </a:srgbClr>
                  </a:outerShdw>
                </a:effectLst>
              </a:rPr>
              <a:t>έσφαξε επτάχρονα παιδάκια στην Παλαιστίνη</a:t>
            </a:r>
            <a:r>
              <a:rPr lang="el-GR" sz="4000" dirty="0" smtClean="0">
                <a:effectLst>
                  <a:outerShdw blurRad="38100" dist="38100" dir="2700000" algn="tl">
                    <a:srgbClr val="000000">
                      <a:alpha val="43137"/>
                    </a:srgbClr>
                  </a:outerShdw>
                </a:effectLst>
              </a:rPr>
              <a:t>.</a:t>
            </a:r>
          </a:p>
          <a:p>
            <a:pPr marL="756000"/>
            <a:endParaRPr lang="el-GR" sz="4000" dirty="0">
              <a:effectLst>
                <a:outerShdw blurRad="38100" dist="38100" dir="2700000" algn="tl">
                  <a:srgbClr val="000000">
                    <a:alpha val="43137"/>
                  </a:srgbClr>
                </a:outerShdw>
              </a:effectLst>
            </a:endParaRPr>
          </a:p>
          <a:p>
            <a:pPr marL="1374775" indent="-571500">
              <a:buFont typeface="Wingdings" panose="05000000000000000000" pitchFamily="2" charset="2"/>
              <a:buChar char="§"/>
            </a:pPr>
            <a:r>
              <a:rPr lang="el-GR" sz="4000" dirty="0" smtClean="0">
                <a:effectLst>
                  <a:outerShdw blurRad="38100" dist="38100" dir="2700000" algn="tl">
                    <a:srgbClr val="000000">
                      <a:alpha val="43137"/>
                    </a:srgbClr>
                  </a:outerShdw>
                </a:effectLst>
              </a:rPr>
              <a:t>Τράβα </a:t>
            </a:r>
            <a:r>
              <a:rPr lang="el-GR" sz="4000" dirty="0">
                <a:effectLst>
                  <a:outerShdw blurRad="38100" dist="38100" dir="2700000" algn="tl">
                    <a:srgbClr val="000000">
                      <a:alpha val="43137"/>
                    </a:srgbClr>
                  </a:outerShdw>
                </a:effectLst>
              </a:rPr>
              <a:t>το αυτί του γιού σου!</a:t>
            </a:r>
          </a:p>
          <a:p>
            <a:pPr marL="803275"/>
            <a:endParaRPr lang="el-GR" sz="4000" dirty="0" smtClean="0">
              <a:effectLst>
                <a:outerShdw blurRad="38100" dist="38100" dir="2700000" algn="tl">
                  <a:srgbClr val="000000">
                    <a:alpha val="43137"/>
                  </a:srgbClr>
                </a:outerShdw>
              </a:effectLst>
            </a:endParaRPr>
          </a:p>
          <a:p>
            <a:pPr marL="1374775" indent="-571500">
              <a:buFont typeface="Wingdings" panose="05000000000000000000" pitchFamily="2" charset="2"/>
              <a:buChar char="§"/>
            </a:pPr>
            <a:r>
              <a:rPr lang="el-GR" sz="4000" dirty="0" smtClean="0">
                <a:effectLst>
                  <a:outerShdw blurRad="38100" dist="38100" dir="2700000" algn="tl">
                    <a:srgbClr val="000000">
                      <a:alpha val="43137"/>
                    </a:srgbClr>
                  </a:outerShdw>
                </a:effectLst>
              </a:rPr>
              <a:t>Θα </a:t>
            </a:r>
            <a:r>
              <a:rPr lang="el-GR" sz="4000" dirty="0">
                <a:effectLst>
                  <a:outerShdw blurRad="38100" dist="38100" dir="2700000" algn="tl">
                    <a:srgbClr val="000000">
                      <a:alpha val="43137"/>
                    </a:srgbClr>
                  </a:outerShdw>
                </a:effectLst>
              </a:rPr>
              <a:t>τους δώσουμε ένα μάθημα.</a:t>
            </a:r>
          </a:p>
        </p:txBody>
      </p:sp>
    </p:spTree>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95536" y="404664"/>
            <a:ext cx="8136904" cy="6247864"/>
          </a:xfrm>
          <a:prstGeom prst="rect">
            <a:avLst/>
          </a:prstGeom>
        </p:spPr>
        <p:txBody>
          <a:bodyPr wrap="square">
            <a:spAutoFit/>
          </a:bodyPr>
          <a:lstStyle/>
          <a:p>
            <a:pPr marL="1374775" indent="-571500">
              <a:buFont typeface="Wingdings" panose="05000000000000000000" pitchFamily="2" charset="2"/>
              <a:buChar char="§"/>
            </a:pPr>
            <a:r>
              <a:rPr lang="el-GR" sz="4000" dirty="0">
                <a:effectLst>
                  <a:outerShdw blurRad="38100" dist="38100" dir="2700000" algn="tl">
                    <a:srgbClr val="000000">
                      <a:alpha val="43137"/>
                    </a:srgbClr>
                  </a:outerShdw>
                </a:effectLst>
              </a:rPr>
              <a:t> Κράτος χορηγός της τρομοκρατίας</a:t>
            </a:r>
          </a:p>
          <a:p>
            <a:pPr marL="803275"/>
            <a:endParaRPr lang="el-GR" sz="4000" dirty="0">
              <a:effectLst>
                <a:outerShdw blurRad="38100" dist="38100" dir="2700000" algn="tl">
                  <a:srgbClr val="000000">
                    <a:alpha val="43137"/>
                  </a:srgbClr>
                </a:outerShdw>
              </a:effectLst>
            </a:endParaRPr>
          </a:p>
          <a:p>
            <a:pPr marL="1374775" indent="-571500">
              <a:buFont typeface="Wingdings" panose="05000000000000000000" pitchFamily="2" charset="2"/>
              <a:buChar char="§"/>
            </a:pPr>
            <a:r>
              <a:rPr lang="el-GR" sz="4000" dirty="0" smtClean="0">
                <a:effectLst>
                  <a:outerShdw blurRad="38100" dist="38100" dir="2700000" algn="tl">
                    <a:srgbClr val="000000">
                      <a:alpha val="43137"/>
                    </a:srgbClr>
                  </a:outerShdw>
                </a:effectLst>
              </a:rPr>
              <a:t>Σφαγέας βρεφών</a:t>
            </a:r>
          </a:p>
          <a:p>
            <a:pPr marL="803275"/>
            <a:endParaRPr lang="el-GR" sz="4000" dirty="0">
              <a:effectLst>
                <a:outerShdw blurRad="38100" dist="38100" dir="2700000" algn="tl">
                  <a:srgbClr val="000000">
                    <a:alpha val="43137"/>
                  </a:srgbClr>
                </a:outerShdw>
              </a:effectLst>
            </a:endParaRPr>
          </a:p>
          <a:p>
            <a:pPr marL="1374775" indent="-571500">
              <a:buFont typeface="Wingdings" panose="05000000000000000000" pitchFamily="2" charset="2"/>
              <a:buChar char="§"/>
            </a:pPr>
            <a:r>
              <a:rPr lang="el-GR" sz="4000" dirty="0" smtClean="0">
                <a:effectLst>
                  <a:outerShdw blurRad="38100" dist="38100" dir="2700000" algn="tl">
                    <a:srgbClr val="000000">
                      <a:alpha val="43137"/>
                    </a:srgbClr>
                  </a:outerShdw>
                </a:effectLst>
              </a:rPr>
              <a:t> Βομβαρδίζουν </a:t>
            </a:r>
            <a:r>
              <a:rPr lang="el-GR" sz="4000" dirty="0">
                <a:effectLst>
                  <a:outerShdw blurRad="38100" dist="38100" dir="2700000" algn="tl">
                    <a:srgbClr val="000000">
                      <a:alpha val="43137"/>
                    </a:srgbClr>
                  </a:outerShdw>
                </a:effectLst>
              </a:rPr>
              <a:t>τα παιδιά που παίζουν στη Γάζα</a:t>
            </a:r>
            <a:r>
              <a:rPr lang="el-GR" sz="4000" dirty="0" smtClean="0">
                <a:effectLst>
                  <a:outerShdw blurRad="38100" dist="38100" dir="2700000" algn="tl">
                    <a:srgbClr val="000000">
                      <a:alpha val="43137"/>
                    </a:srgbClr>
                  </a:outerShdw>
                </a:effectLst>
              </a:rPr>
              <a:t>.</a:t>
            </a:r>
          </a:p>
          <a:p>
            <a:pPr marL="803275"/>
            <a:endParaRPr lang="el-GR" sz="4000" dirty="0">
              <a:effectLst>
                <a:outerShdw blurRad="38100" dist="38100" dir="2700000" algn="tl">
                  <a:srgbClr val="000000">
                    <a:alpha val="43137"/>
                  </a:srgbClr>
                </a:outerShdw>
              </a:effectLst>
            </a:endParaRPr>
          </a:p>
          <a:p>
            <a:pPr marL="1374775" indent="-571500">
              <a:buFont typeface="Wingdings" panose="05000000000000000000" pitchFamily="2" charset="2"/>
              <a:buChar char="§"/>
            </a:pPr>
            <a:r>
              <a:rPr lang="el-GR" sz="4000" dirty="0" smtClean="0">
                <a:effectLst>
                  <a:outerShdw blurRad="38100" dist="38100" dir="2700000" algn="tl">
                    <a:srgbClr val="000000">
                      <a:alpha val="43137"/>
                    </a:srgbClr>
                  </a:outerShdw>
                </a:effectLst>
              </a:rPr>
              <a:t>Ένας </a:t>
            </a:r>
            <a:r>
              <a:rPr lang="el-GR" sz="4000" dirty="0">
                <a:effectLst>
                  <a:outerShdw blurRad="38100" dist="38100" dir="2700000" algn="tl">
                    <a:srgbClr val="000000">
                      <a:alpha val="43137"/>
                    </a:srgbClr>
                  </a:outerShdw>
                </a:effectLst>
              </a:rPr>
              <a:t>ληστής στα ηνία του Ισραήλ</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611560" y="404664"/>
            <a:ext cx="8229600" cy="778098"/>
          </a:xfrm>
        </p:spPr>
        <p:txBody>
          <a:bodyPr>
            <a:normAutofit fontScale="90000"/>
          </a:bodyPr>
          <a:lstStyle/>
          <a:p>
            <a:r>
              <a:rPr lang="el-GR" sz="5400" dirty="0" smtClean="0"/>
              <a:t>Για </a:t>
            </a:r>
            <a:r>
              <a:rPr lang="el-GR" sz="5400" b="1" u="sng" dirty="0" err="1" smtClean="0">
                <a:solidFill>
                  <a:schemeClr val="tx1"/>
                </a:solidFill>
                <a:effectLst>
                  <a:outerShdw blurRad="38100" dist="38100" dir="2700000" algn="tl">
                    <a:srgbClr val="000000">
                      <a:alpha val="43137"/>
                    </a:srgbClr>
                  </a:outerShdw>
                </a:effectLst>
              </a:rPr>
              <a:t>Φετουλάχ</a:t>
            </a:r>
            <a:r>
              <a:rPr lang="el-GR" sz="5400" b="1" u="sng" dirty="0" smtClean="0">
                <a:solidFill>
                  <a:schemeClr val="tx1"/>
                </a:solidFill>
                <a:effectLst>
                  <a:outerShdw blurRad="38100" dist="38100" dir="2700000" algn="tl">
                    <a:srgbClr val="000000">
                      <a:alpha val="43137"/>
                    </a:srgbClr>
                  </a:outerShdw>
                </a:effectLst>
              </a:rPr>
              <a:t> </a:t>
            </a:r>
            <a:r>
              <a:rPr lang="el-GR" sz="5400" b="1" u="sng" dirty="0" err="1" smtClean="0">
                <a:solidFill>
                  <a:schemeClr val="tx1"/>
                </a:solidFill>
                <a:effectLst>
                  <a:outerShdw blurRad="38100" dist="38100" dir="2700000" algn="tl">
                    <a:srgbClr val="000000">
                      <a:alpha val="43137"/>
                    </a:srgbClr>
                  </a:outerShdw>
                </a:effectLst>
              </a:rPr>
              <a:t>Γκιουλέν</a:t>
            </a:r>
            <a:endParaRPr lang="el-GR" sz="5400" b="1" u="sng" dirty="0">
              <a:solidFill>
                <a:schemeClr val="tx1"/>
              </a:solidFill>
              <a:effectLst>
                <a:outerShdw blurRad="38100" dist="38100" dir="2700000" algn="tl">
                  <a:srgbClr val="000000">
                    <a:alpha val="43137"/>
                  </a:srgbClr>
                </a:outerShdw>
              </a:effectLst>
            </a:endParaRPr>
          </a:p>
        </p:txBody>
      </p:sp>
      <p:sp>
        <p:nvSpPr>
          <p:cNvPr id="2" name="1 - Θέση περιεχομένου"/>
          <p:cNvSpPr>
            <a:spLocks noGrp="1"/>
          </p:cNvSpPr>
          <p:nvPr>
            <p:ph sz="half" idx="1"/>
          </p:nvPr>
        </p:nvSpPr>
        <p:spPr>
          <a:xfrm>
            <a:off x="539552" y="1241376"/>
            <a:ext cx="4038600" cy="5616624"/>
          </a:xfrm>
        </p:spPr>
        <p:txBody>
          <a:bodyPr>
            <a:noAutofit/>
          </a:bodyPr>
          <a:lstStyle/>
          <a:p>
            <a:pPr algn="just">
              <a:lnSpc>
                <a:spcPct val="107000"/>
              </a:lnSpc>
            </a:pPr>
            <a:r>
              <a:rPr lang="el-GR" sz="3600" dirty="0" smtClean="0">
                <a:latin typeface="Calibri" panose="020F0502020204030204" pitchFamily="34" charset="0"/>
                <a:ea typeface="Calibri" panose="020F0502020204030204" pitchFamily="34" charset="0"/>
                <a:cs typeface="Times New Roman" panose="02020603050405020304" pitchFamily="18" charset="0"/>
              </a:rPr>
              <a:t>Κατάσκοπος</a:t>
            </a:r>
          </a:p>
          <a:p>
            <a:pPr algn="just">
              <a:lnSpc>
                <a:spcPct val="107000"/>
              </a:lnSpc>
            </a:pPr>
            <a:r>
              <a:rPr lang="el-GR" sz="3600" dirty="0" smtClean="0">
                <a:latin typeface="Calibri" panose="020F0502020204030204" pitchFamily="34" charset="0"/>
                <a:ea typeface="Calibri" panose="020F0502020204030204" pitchFamily="34" charset="0"/>
                <a:cs typeface="Times New Roman" panose="02020603050405020304" pitchFamily="18" charset="0"/>
              </a:rPr>
              <a:t>Κακοποιός</a:t>
            </a:r>
          </a:p>
          <a:p>
            <a:pPr algn="just">
              <a:lnSpc>
                <a:spcPct val="107000"/>
              </a:lnSpc>
            </a:pPr>
            <a:r>
              <a:rPr lang="el-GR" sz="3600" dirty="0" smtClean="0">
                <a:latin typeface="Calibri" panose="020F0502020204030204" pitchFamily="34" charset="0"/>
                <a:ea typeface="Calibri" panose="020F0502020204030204" pitchFamily="34" charset="0"/>
                <a:cs typeface="Times New Roman" panose="02020603050405020304" pitchFamily="18" charset="0"/>
              </a:rPr>
              <a:t>Αντάρτης</a:t>
            </a:r>
          </a:p>
          <a:p>
            <a:pPr algn="just">
              <a:lnSpc>
                <a:spcPct val="107000"/>
              </a:lnSpc>
            </a:pPr>
            <a:r>
              <a:rPr lang="el-GR" sz="3600" dirty="0" smtClean="0">
                <a:latin typeface="Calibri" panose="020F0502020204030204" pitchFamily="34" charset="0"/>
                <a:ea typeface="Calibri" panose="020F0502020204030204" pitchFamily="34" charset="0"/>
                <a:cs typeface="Times New Roman" panose="02020603050405020304" pitchFamily="18" charset="0"/>
              </a:rPr>
              <a:t>Παρακμιακός</a:t>
            </a:r>
          </a:p>
          <a:p>
            <a:pPr algn="just">
              <a:lnSpc>
                <a:spcPct val="107000"/>
              </a:lnSpc>
            </a:pPr>
            <a:r>
              <a:rPr lang="el-GR" sz="3600" dirty="0" smtClean="0">
                <a:latin typeface="Calibri" panose="020F0502020204030204" pitchFamily="34" charset="0"/>
                <a:ea typeface="Calibri" panose="020F0502020204030204" pitchFamily="34" charset="0"/>
                <a:cs typeface="Times New Roman" panose="02020603050405020304" pitchFamily="18" charset="0"/>
              </a:rPr>
              <a:t>Αρχηγός συμμορίας</a:t>
            </a:r>
          </a:p>
          <a:p>
            <a:pPr algn="just">
              <a:lnSpc>
                <a:spcPct val="107000"/>
              </a:lnSpc>
            </a:pPr>
            <a:r>
              <a:rPr lang="el-GR" sz="3600" dirty="0" smtClean="0">
                <a:latin typeface="Calibri" panose="020F0502020204030204" pitchFamily="34" charset="0"/>
                <a:ea typeface="Calibri" panose="020F0502020204030204" pitchFamily="34" charset="0"/>
                <a:cs typeface="Times New Roman" panose="02020603050405020304" pitchFamily="18" charset="0"/>
              </a:rPr>
              <a:t>Συκοφάντης</a:t>
            </a:r>
          </a:p>
          <a:p>
            <a:pPr algn="just">
              <a:lnSpc>
                <a:spcPct val="107000"/>
              </a:lnSpc>
            </a:pPr>
            <a:r>
              <a:rPr lang="el-GR" sz="3600" dirty="0" smtClean="0">
                <a:latin typeface="Calibri" panose="020F0502020204030204" pitchFamily="34" charset="0"/>
                <a:ea typeface="Calibri" panose="020F0502020204030204" pitchFamily="34" charset="0"/>
                <a:cs typeface="Times New Roman" panose="02020603050405020304" pitchFamily="18" charset="0"/>
              </a:rPr>
              <a:t>Σάπιος</a:t>
            </a:r>
            <a:endParaRPr lang="el-GR" sz="3600" dirty="0"/>
          </a:p>
        </p:txBody>
      </p:sp>
      <p:sp>
        <p:nvSpPr>
          <p:cNvPr id="3" name="2 - Θέση περιεχομένου"/>
          <p:cNvSpPr>
            <a:spLocks noGrp="1"/>
          </p:cNvSpPr>
          <p:nvPr>
            <p:ph sz="half" idx="2"/>
          </p:nvPr>
        </p:nvSpPr>
        <p:spPr>
          <a:xfrm>
            <a:off x="4716016" y="1340768"/>
            <a:ext cx="4038600" cy="5256584"/>
          </a:xfrm>
        </p:spPr>
        <p:txBody>
          <a:bodyPr>
            <a:normAutofit/>
          </a:bodyPr>
          <a:lstStyle/>
          <a:p>
            <a:pPr algn="just">
              <a:lnSpc>
                <a:spcPct val="107000"/>
              </a:lnSpc>
            </a:pPr>
            <a:r>
              <a:rPr lang="el-GR" sz="3600" dirty="0" smtClean="0">
                <a:latin typeface="Calibri" panose="020F0502020204030204" pitchFamily="34" charset="0"/>
                <a:ea typeface="Calibri" panose="020F0502020204030204" pitchFamily="34" charset="0"/>
                <a:cs typeface="Times New Roman" panose="02020603050405020304" pitchFamily="18" charset="0"/>
              </a:rPr>
              <a:t>Φαρισαίος</a:t>
            </a:r>
          </a:p>
          <a:p>
            <a:pPr algn="just">
              <a:lnSpc>
                <a:spcPct val="107000"/>
              </a:lnSpc>
            </a:pPr>
            <a:r>
              <a:rPr lang="el-GR" sz="3600" dirty="0" smtClean="0">
                <a:latin typeface="Calibri" panose="020F0502020204030204" pitchFamily="34" charset="0"/>
                <a:ea typeface="Calibri" panose="020F0502020204030204" pitchFamily="34" charset="0"/>
                <a:cs typeface="Times New Roman" panose="02020603050405020304" pitchFamily="18" charset="0"/>
              </a:rPr>
              <a:t>Εισοδηματίας</a:t>
            </a:r>
          </a:p>
          <a:p>
            <a:pPr algn="just">
              <a:lnSpc>
                <a:spcPct val="107000"/>
              </a:lnSpc>
            </a:pPr>
            <a:r>
              <a:rPr lang="el-GR" sz="3600" dirty="0" smtClean="0">
                <a:latin typeface="Calibri" panose="020F0502020204030204" pitchFamily="34" charset="0"/>
                <a:ea typeface="Calibri" panose="020F0502020204030204" pitchFamily="34" charset="0"/>
                <a:cs typeface="Times New Roman" panose="02020603050405020304" pitchFamily="18" charset="0"/>
              </a:rPr>
              <a:t>Κομπιναδόρος</a:t>
            </a:r>
          </a:p>
          <a:p>
            <a:pPr algn="just">
              <a:lnSpc>
                <a:spcPct val="107000"/>
              </a:lnSpc>
            </a:pPr>
            <a:r>
              <a:rPr lang="el-GR" sz="3600" dirty="0" smtClean="0">
                <a:latin typeface="Calibri" panose="020F0502020204030204" pitchFamily="34" charset="0"/>
                <a:ea typeface="Calibri" panose="020F0502020204030204" pitchFamily="34" charset="0"/>
                <a:cs typeface="Times New Roman" panose="02020603050405020304" pitchFamily="18" charset="0"/>
              </a:rPr>
              <a:t>Εκβιαστής</a:t>
            </a:r>
          </a:p>
          <a:p>
            <a:pPr algn="just">
              <a:lnSpc>
                <a:spcPct val="107000"/>
              </a:lnSpc>
              <a:spcAft>
                <a:spcPts val="800"/>
              </a:spcAft>
            </a:pPr>
            <a:r>
              <a:rPr lang="el-GR" sz="3600" dirty="0" smtClean="0">
                <a:latin typeface="Calibri" panose="020F0502020204030204" pitchFamily="34" charset="0"/>
                <a:ea typeface="Calibri" panose="020F0502020204030204" pitchFamily="34" charset="0"/>
                <a:cs typeface="Times New Roman" panose="02020603050405020304" pitchFamily="18" charset="0"/>
              </a:rPr>
              <a:t>Ντροπή</a:t>
            </a:r>
          </a:p>
          <a:p>
            <a:r>
              <a:rPr lang="el-GR" sz="3600" dirty="0" smtClean="0">
                <a:latin typeface="Calibri" panose="020F0502020204030204" pitchFamily="34" charset="0"/>
                <a:cs typeface="Times New Roman" panose="02020603050405020304" pitchFamily="18" charset="0"/>
              </a:rPr>
              <a:t>Αυτονομιστής</a:t>
            </a:r>
          </a:p>
          <a:p>
            <a:r>
              <a:rPr lang="el-GR" sz="3600" dirty="0" smtClean="0">
                <a:latin typeface="Calibri" panose="020F0502020204030204" pitchFamily="34" charset="0"/>
                <a:cs typeface="Times New Roman" panose="02020603050405020304" pitchFamily="18" charset="0"/>
              </a:rPr>
              <a:t>Προδότης</a:t>
            </a:r>
          </a:p>
          <a:p>
            <a:pPr>
              <a:buNone/>
            </a:pPr>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727268" y="4464421"/>
            <a:ext cx="7949188" cy="1143000"/>
          </a:xfrm>
        </p:spPr>
        <p:txBody>
          <a:bodyPr/>
          <a:lstStyle/>
          <a:p>
            <a:pPr marL="0" indent="0">
              <a:buNone/>
            </a:pPr>
            <a:r>
              <a:rPr lang="el-GR" sz="6000" dirty="0" smtClean="0"/>
              <a:t>ΤΙ ΛΕΕΙ Ο ΕΡΝΤΟΓΑΝ</a:t>
            </a:r>
            <a:endParaRPr lang="el-GR" sz="6000" dirty="0"/>
          </a:p>
        </p:txBody>
      </p:sp>
      <p:pic>
        <p:nvPicPr>
          <p:cNvPr id="5" name="Picture 3">
            <a:extLst>
              <a:ext uri="{FF2B5EF4-FFF2-40B4-BE49-F238E27FC236}">
                <a16:creationId xmlns="" xmlns:a16="http://schemas.microsoft.com/office/drawing/2014/main" id="{3270F4B1-0F65-4C79-B008-7C87A12F495F}"/>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9835" r="19835"/>
          <a:stretch>
            <a:fillRect/>
          </a:stretch>
        </p:blipFill>
        <p:spPr>
          <a:xfrm>
            <a:off x="179512" y="1196752"/>
            <a:ext cx="5904390" cy="5500456"/>
          </a:xfrm>
          <a:prstGeom prst="rect">
            <a:avLst/>
          </a:prstGeom>
          <a:effectLst>
            <a:outerShdw blurRad="50800" dist="12700" dir="5400000" algn="t" rotWithShape="0">
              <a:prstClr val="black">
                <a:alpha val="59000"/>
              </a:prstClr>
            </a:outerShdw>
            <a:softEdge rad="635000"/>
          </a:effectLst>
        </p:spPr>
      </p:pic>
      <p:sp>
        <p:nvSpPr>
          <p:cNvPr id="2" name="1 - Θέση κειμένου"/>
          <p:cNvSpPr>
            <a:spLocks noGrp="1"/>
          </p:cNvSpPr>
          <p:nvPr>
            <p:ph type="body" sz="half" idx="2"/>
          </p:nvPr>
        </p:nvSpPr>
        <p:spPr>
          <a:xfrm>
            <a:off x="2555776" y="548680"/>
            <a:ext cx="7056785" cy="2451052"/>
          </a:xfrm>
        </p:spPr>
        <p:txBody>
          <a:bodyPr>
            <a:normAutofit/>
          </a:bodyPr>
          <a:lstStyle/>
          <a:p>
            <a:pPr marL="0" indent="0">
              <a:buNone/>
            </a:pPr>
            <a:r>
              <a:rPr lang="el-GR" sz="5400" b="1" u="sng" dirty="0">
                <a:effectLst>
                  <a:outerShdw blurRad="38100" dist="38100" dir="2700000" algn="tl">
                    <a:srgbClr val="000000">
                      <a:alpha val="43137"/>
                    </a:srgbClr>
                  </a:outerShdw>
                </a:effectLst>
                <a:cs typeface="Aharoni" panose="02010803020104030203" pitchFamily="2" charset="-79"/>
              </a:rPr>
              <a:t>ΓΙΑ ΤΟΝ ΓΚΙΟΥΛΕΝ</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844824"/>
            <a:ext cx="7632847"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849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4" name="Text Placeholder 3"/>
          <p:cNvSpPr>
            <a:spLocks noGrp="1"/>
          </p:cNvSpPr>
          <p:nvPr>
            <p:ph type="body" sz="half" idx="2"/>
          </p:nvPr>
        </p:nvSpPr>
        <p:spPr/>
        <p:txBody>
          <a:bodyPr/>
          <a:lstStyle/>
          <a:p>
            <a:endParaRPr lang="el-GR"/>
          </a:p>
        </p:txBody>
      </p:sp>
      <p:pic>
        <p:nvPicPr>
          <p:cNvPr id="10242"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9751" r="9751"/>
          <a:stretch>
            <a:fillRect/>
          </a:stretch>
        </p:blipFill>
        <p:spPr bwMode="auto">
          <a:xfrm>
            <a:off x="467544" y="838201"/>
            <a:ext cx="8295456" cy="5500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9656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08520" y="476672"/>
            <a:ext cx="11989840" cy="3007618"/>
          </a:xfrm>
          <a:prstGeom prst="rect">
            <a:avLst/>
          </a:prstGeom>
        </p:spPr>
        <p:txBody>
          <a:bodyPr wrap="square">
            <a:spAutoFit/>
          </a:bodyPr>
          <a:lstStyle/>
          <a:p>
            <a:pPr marL="636587" lvl="0" indent="-457200">
              <a:lnSpc>
                <a:spcPct val="120000"/>
              </a:lnSpc>
              <a:buFont typeface="Wingdings" panose="05000000000000000000" pitchFamily="2" charset="2"/>
              <a:buChar char="§"/>
              <a:tabLst>
                <a:tab pos="82550" algn="l"/>
              </a:tabLst>
            </a:pPr>
            <a:r>
              <a:rPr lang="el-GR" sz="3200" dirty="0" err="1"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Κωδική</a:t>
            </a:r>
            <a:r>
              <a:rPr lang="el-GR" sz="32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l-GR"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ονομασία: </a:t>
            </a:r>
            <a:r>
              <a:rPr lang="el-GR" sz="32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Ανανάς.</a:t>
            </a:r>
            <a:endParaRPr lang="el-GR"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636587" lvl="0" indent="-457200">
              <a:lnSpc>
                <a:spcPct val="120000"/>
              </a:lnSpc>
              <a:buFont typeface="Wingdings" panose="05000000000000000000" pitchFamily="2" charset="2"/>
              <a:buChar char="§"/>
              <a:tabLst>
                <a:tab pos="82550" algn="l"/>
              </a:tabLst>
            </a:pPr>
            <a:r>
              <a:rPr lang="el-GR" sz="32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Μαχαιρώνει </a:t>
            </a:r>
            <a:r>
              <a:rPr lang="el-GR"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τους φίλους του στην </a:t>
            </a:r>
            <a:r>
              <a:rPr lang="el-GR" sz="32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πλάτη.</a:t>
            </a:r>
            <a:endParaRPr lang="el-GR"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636587" lvl="0" indent="-457200">
              <a:lnSpc>
                <a:spcPct val="120000"/>
              </a:lnSpc>
              <a:buFont typeface="Wingdings" panose="05000000000000000000" pitchFamily="2" charset="2"/>
              <a:buChar char="§"/>
              <a:tabLst>
                <a:tab pos="82550" algn="l"/>
              </a:tabLst>
            </a:pPr>
            <a:r>
              <a:rPr lang="el-GR" sz="32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Είναι </a:t>
            </a:r>
            <a:r>
              <a:rPr lang="el-GR"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ο ιεροκήρυκας που έκανε την κόρη μου </a:t>
            </a:r>
            <a:r>
              <a:rPr lang="el-GR" sz="32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να </a:t>
            </a:r>
          </a:p>
          <a:p>
            <a:pPr marL="179387" lvl="0">
              <a:lnSpc>
                <a:spcPct val="120000"/>
              </a:lnSpc>
              <a:tabLst>
                <a:tab pos="82550" algn="l"/>
              </a:tabLst>
            </a:pPr>
            <a:r>
              <a:rPr lang="el-GR"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l-GR" sz="32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αφαιρέσει </a:t>
            </a:r>
            <a:r>
              <a:rPr lang="el-GR"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τη μαντίλα </a:t>
            </a:r>
            <a:r>
              <a:rPr lang="el-GR" sz="32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της.</a:t>
            </a:r>
            <a:endParaRPr lang="el-GR"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636587" lvl="0" indent="-457200">
              <a:lnSpc>
                <a:spcPct val="120000"/>
              </a:lnSpc>
              <a:spcAft>
                <a:spcPts val="800"/>
              </a:spcAft>
              <a:buFont typeface="Wingdings" panose="05000000000000000000" pitchFamily="2" charset="2"/>
              <a:buChar char="§"/>
              <a:tabLst>
                <a:tab pos="82550" algn="l"/>
              </a:tabLst>
            </a:pPr>
            <a:r>
              <a:rPr lang="el-GR" sz="32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Ανήκουν </a:t>
            </a:r>
            <a:r>
              <a:rPr lang="el-GR"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στην ίδια κατηγορία με το </a:t>
            </a:r>
            <a:r>
              <a:rPr lang="fr-CA"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PYD </a:t>
            </a:r>
            <a:r>
              <a:rPr lang="el-GR"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και το </a:t>
            </a:r>
            <a:r>
              <a:rPr lang="fr-CA" sz="32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PKK</a:t>
            </a:r>
            <a:endParaRPr lang="el-GR"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915816" y="3822785"/>
            <a:ext cx="6398568" cy="2308324"/>
          </a:xfrm>
          <a:prstGeom prst="rect">
            <a:avLst/>
          </a:prstGeom>
        </p:spPr>
        <p:txBody>
          <a:bodyPr wrap="square">
            <a:spAutoFit/>
          </a:bodyPr>
          <a:lstStyle/>
          <a:p>
            <a:pPr marL="457200" indent="-457200">
              <a:buFont typeface="Wingdings" panose="05000000000000000000" pitchFamily="2" charset="2"/>
              <a:buChar char="§"/>
            </a:pPr>
            <a:r>
              <a:rPr lang="el-GR"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Δεν θα τους δώσουμε νερό.</a:t>
            </a:r>
          </a:p>
          <a:p>
            <a:pPr marL="457200" indent="-457200">
              <a:buFont typeface="Wingdings" panose="05000000000000000000" pitchFamily="2" charset="2"/>
              <a:buChar char="§"/>
            </a:pPr>
            <a:r>
              <a:rPr lang="el-GR"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Θα τους στειρώσουμε.</a:t>
            </a:r>
          </a:p>
          <a:p>
            <a:pPr marL="457200" indent="-457200">
              <a:buFont typeface="Wingdings" panose="05000000000000000000" pitchFamily="2" charset="2"/>
              <a:buChar char="§"/>
            </a:pPr>
            <a:r>
              <a:rPr lang="el-GR"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Μετρ της </a:t>
            </a:r>
            <a:r>
              <a:rPr lang="el-GR" sz="36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διαστροφής</a:t>
            </a:r>
            <a:r>
              <a:rPr lang="el-GR"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t>
            </a:r>
          </a:p>
          <a:p>
            <a:pPr marL="457200" indent="-457200">
              <a:buFont typeface="Wingdings" panose="05000000000000000000" pitchFamily="2" charset="2"/>
              <a:buChar char="§"/>
            </a:pPr>
            <a:r>
              <a:rPr lang="el-GR"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Αιμοδιψείς δολοφόνοι.</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61456" y="3561768"/>
            <a:ext cx="7182544" cy="2862322"/>
          </a:xfrm>
          <a:prstGeom prst="rect">
            <a:avLst/>
          </a:prstGeom>
        </p:spPr>
        <p:txBody>
          <a:bodyPr wrap="square">
            <a:spAutoFit/>
          </a:bodyPr>
          <a:lstStyle/>
          <a:p>
            <a:pPr marL="457200" indent="-457200">
              <a:buFont typeface="Wingdings" panose="05000000000000000000" pitchFamily="2" charset="2"/>
              <a:buChar char="§"/>
            </a:pPr>
            <a:r>
              <a:rPr lang="el-GR"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Συμμορία της </a:t>
            </a:r>
            <a:r>
              <a:rPr lang="el-GR" sz="360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Πενσυλβάνιας</a:t>
            </a:r>
            <a:endParaRPr lang="el-GR"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Wingdings" panose="05000000000000000000" pitchFamily="2" charset="2"/>
              <a:buChar char="§"/>
            </a:pPr>
            <a:r>
              <a:rPr lang="el-GR"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Ο τσαρλατάνος της </a:t>
            </a:r>
            <a:r>
              <a:rPr lang="el-GR" sz="360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Πενσυλβάνιας</a:t>
            </a:r>
            <a:endParaRPr lang="el-GR"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Wingdings" panose="05000000000000000000" pitchFamily="2" charset="2"/>
              <a:buChar char="§"/>
            </a:pPr>
            <a:r>
              <a:rPr lang="el-GR"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Λύματα που μολύνουν το γάλα</a:t>
            </a:r>
          </a:p>
          <a:p>
            <a:pPr marL="457200" indent="-457200">
              <a:buFont typeface="Wingdings" panose="05000000000000000000" pitchFamily="2" charset="2"/>
              <a:buChar char="§"/>
            </a:pPr>
            <a:r>
              <a:rPr lang="el-GR"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Βαμπίρ</a:t>
            </a:r>
          </a:p>
          <a:p>
            <a:pPr marL="457200" indent="-457200">
              <a:buFont typeface="Wingdings" panose="05000000000000000000" pitchFamily="2" charset="2"/>
              <a:buChar char="§"/>
            </a:pPr>
            <a:r>
              <a:rPr lang="el-GR"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l-GR" sz="360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Ασασίνος</a:t>
            </a:r>
            <a:endParaRPr lang="el-GR"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95536" y="692696"/>
            <a:ext cx="7704856" cy="2862322"/>
          </a:xfrm>
          <a:prstGeom prst="rect">
            <a:avLst/>
          </a:prstGeom>
        </p:spPr>
        <p:txBody>
          <a:bodyPr wrap="square">
            <a:spAutoFit/>
          </a:bodyPr>
          <a:lstStyle/>
          <a:p>
            <a:pPr marL="457200" indent="-457200">
              <a:buFont typeface="Wingdings" panose="05000000000000000000" pitchFamily="2" charset="2"/>
              <a:buChar char="§"/>
            </a:pPr>
            <a:r>
              <a:rPr lang="el-GR"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Κακοήθης </a:t>
            </a:r>
            <a:r>
              <a:rPr lang="el-GR" sz="36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όγκος</a:t>
            </a:r>
          </a:p>
          <a:p>
            <a:pPr marL="457200" indent="-457200">
              <a:buFont typeface="Wingdings" panose="05000000000000000000" pitchFamily="2" charset="2"/>
              <a:buChar char="§"/>
            </a:pPr>
            <a:r>
              <a:rPr lang="el-GR" sz="36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Καταγραφέας </a:t>
            </a:r>
            <a:r>
              <a:rPr lang="el-GR"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κασετών</a:t>
            </a:r>
          </a:p>
          <a:p>
            <a:pPr marL="457200" indent="-457200">
              <a:buFont typeface="Wingdings" panose="05000000000000000000" pitchFamily="2" charset="2"/>
              <a:buChar char="§"/>
            </a:pPr>
            <a:r>
              <a:rPr lang="el-GR"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Λόμπι του αίματος</a:t>
            </a:r>
          </a:p>
          <a:p>
            <a:pPr marL="457200" indent="-457200">
              <a:buFont typeface="Wingdings" panose="05000000000000000000" pitchFamily="2" charset="2"/>
              <a:buChar char="§"/>
            </a:pPr>
            <a:r>
              <a:rPr lang="el-GR"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Αιμοδιψής βδέλλα</a:t>
            </a:r>
          </a:p>
          <a:p>
            <a:pPr marL="457200" indent="-457200">
              <a:buFont typeface="Wingdings" panose="05000000000000000000" pitchFamily="2" charset="2"/>
              <a:buChar char="§"/>
            </a:pPr>
            <a:r>
              <a:rPr lang="el-GR"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Συλητής &amp; Απαγωγέας πτωμάτων</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 xmlns:a16="http://schemas.microsoft.com/office/drawing/2014/main" id="{59EC9E8D-B5B6-428D-98EB-BF253BC3C6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548680"/>
            <a:ext cx="7776863" cy="6120680"/>
          </a:xfrm>
          <a:prstGeom prst="rect">
            <a:avLst/>
          </a:prstGeom>
          <a:effectLst>
            <a:softEdge rad="127000"/>
          </a:effec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359024" y="692696"/>
            <a:ext cx="8784976" cy="1268760"/>
          </a:xfrm>
        </p:spPr>
        <p:txBody>
          <a:bodyPr>
            <a:normAutofit fontScale="90000"/>
          </a:bodyPr>
          <a:lstStyle/>
          <a:p>
            <a:pPr marL="0" indent="0" algn="ctr">
              <a:buNone/>
            </a:pPr>
            <a:r>
              <a:rPr lang="en-US" dirty="0" smtClean="0"/>
              <a:t/>
            </a:r>
            <a:br>
              <a:rPr lang="en-US" dirty="0" smtClean="0"/>
            </a:br>
            <a:r>
              <a:rPr lang="el-GR" sz="6000" b="1" u="sng" dirty="0">
                <a:solidFill>
                  <a:schemeClr val="tx1"/>
                </a:solidFill>
                <a:effectLst>
                  <a:outerShdw blurRad="38100" dist="38100" dir="2700000" algn="tl">
                    <a:srgbClr val="000000">
                      <a:alpha val="43137"/>
                    </a:srgbClr>
                  </a:outerShdw>
                </a:effectLst>
                <a:latin typeface="+mn-lt"/>
                <a:ea typeface="+mn-ea"/>
                <a:cs typeface="Aharoni" panose="02010803020104030203" pitchFamily="2" charset="-79"/>
              </a:rPr>
              <a:t>Ρητορική μίσους </a:t>
            </a:r>
            <a:r>
              <a:rPr lang="el-GR" sz="4900" dirty="0" smtClean="0"/>
              <a:t/>
            </a:r>
            <a:br>
              <a:rPr lang="el-GR" sz="4900" dirty="0" smtClean="0"/>
            </a:br>
            <a:r>
              <a:rPr lang="el-GR" sz="4900" dirty="0" smtClean="0"/>
              <a:t>κατά ομάδων</a:t>
            </a:r>
            <a:br>
              <a:rPr lang="el-GR" sz="4900" dirty="0" smtClean="0"/>
            </a:br>
            <a:endParaRPr lang="el-GR" sz="4900" dirty="0"/>
          </a:p>
        </p:txBody>
      </p:sp>
      <p:pic>
        <p:nvPicPr>
          <p:cNvPr id="5"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492896"/>
            <a:ext cx="3456384" cy="3528392"/>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 Θέση περιεχομένου"/>
          <p:cNvSpPr>
            <a:spLocks noGrp="1"/>
          </p:cNvSpPr>
          <p:nvPr>
            <p:ph sz="half" idx="2"/>
          </p:nvPr>
        </p:nvSpPr>
        <p:spPr>
          <a:xfrm>
            <a:off x="3852989" y="1628800"/>
            <a:ext cx="5256584" cy="4464496"/>
          </a:xfrm>
        </p:spPr>
        <p:txBody>
          <a:bodyPr>
            <a:normAutofit lnSpcReduction="10000"/>
          </a:bodyPr>
          <a:lstStyle/>
          <a:p>
            <a:pPr>
              <a:buNone/>
            </a:pPr>
            <a:r>
              <a:rPr lang="el-GR" sz="4300" dirty="0" smtClean="0"/>
              <a:t> </a:t>
            </a:r>
            <a:endParaRPr lang="en-GB" sz="4300" dirty="0" smtClean="0"/>
          </a:p>
          <a:p>
            <a:pPr>
              <a:buNone/>
            </a:pPr>
            <a:endParaRPr lang="en-GB" sz="4300" dirty="0"/>
          </a:p>
          <a:p>
            <a:pPr>
              <a:buNone/>
            </a:pPr>
            <a:r>
              <a:rPr lang="el-GR" sz="4300" i="1" dirty="0" smtClean="0">
                <a:effectLst>
                  <a:outerShdw blurRad="38100" dist="38100" dir="2700000" algn="tl">
                    <a:srgbClr val="000000">
                      <a:alpha val="43137"/>
                    </a:srgbClr>
                  </a:outerShdw>
                </a:effectLst>
              </a:rPr>
              <a:t>Κατά Δικτύου</a:t>
            </a:r>
          </a:p>
          <a:p>
            <a:pPr>
              <a:buNone/>
            </a:pPr>
            <a:r>
              <a:rPr lang="el-GR" sz="4300" i="1" dirty="0" smtClean="0">
                <a:effectLst>
                  <a:outerShdw blurRad="38100" dist="38100" dir="2700000" algn="tl">
                    <a:srgbClr val="000000">
                      <a:alpha val="43137"/>
                    </a:srgbClr>
                  </a:outerShdw>
                </a:effectLst>
              </a:rPr>
              <a:t>Γκιουλέν </a:t>
            </a:r>
          </a:p>
          <a:p>
            <a:pPr>
              <a:buNone/>
            </a:pPr>
            <a:endParaRPr lang="el-GR" sz="4300" i="1" dirty="0" smtClean="0">
              <a:effectLst>
                <a:outerShdw blurRad="38100" dist="38100" dir="2700000" algn="tl">
                  <a:srgbClr val="000000">
                    <a:alpha val="43137"/>
                  </a:srgbClr>
                </a:outerShdw>
              </a:effectLst>
            </a:endParaRPr>
          </a:p>
          <a:p>
            <a:pPr>
              <a:buNone/>
            </a:pPr>
            <a:r>
              <a:rPr lang="el-GR" sz="4300" i="1" dirty="0" smtClean="0">
                <a:effectLst>
                  <a:outerShdw blurRad="38100" dist="38100" dir="2700000" algn="tl">
                    <a:srgbClr val="000000">
                      <a:alpha val="43137"/>
                    </a:srgbClr>
                  </a:outerShdw>
                </a:effectLst>
              </a:rPr>
              <a:t>(</a:t>
            </a:r>
            <a:r>
              <a:rPr lang="en-US" sz="4300" i="1" dirty="0" err="1" smtClean="0">
                <a:effectLst>
                  <a:outerShdw blurRad="38100" dist="38100" dir="2700000" algn="tl">
                    <a:srgbClr val="000000">
                      <a:alpha val="43137"/>
                    </a:srgbClr>
                  </a:outerShdw>
                </a:effectLst>
              </a:rPr>
              <a:t>Hizmet</a:t>
            </a:r>
            <a:r>
              <a:rPr lang="el-GR" sz="4300" i="1" dirty="0">
                <a:effectLst>
                  <a:outerShdw blurRad="38100" dist="38100" dir="2700000" algn="tl">
                    <a:srgbClr val="000000">
                      <a:alpha val="43137"/>
                    </a:srgbClr>
                  </a:outerShdw>
                </a:effectLst>
              </a:rPr>
              <a:t> </a:t>
            </a:r>
            <a:r>
              <a:rPr lang="en-US" sz="4300" i="1" dirty="0" smtClean="0">
                <a:effectLst>
                  <a:outerShdw blurRad="38100" dist="38100" dir="2700000" algn="tl">
                    <a:srgbClr val="000000">
                      <a:alpha val="43137"/>
                    </a:srgbClr>
                  </a:outerShdw>
                </a:effectLst>
              </a:rPr>
              <a:t>Movement)</a:t>
            </a:r>
          </a:p>
          <a:p>
            <a:endParaRPr lang="el-GR" sz="4800" i="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914400" y="836712"/>
            <a:ext cx="8229600" cy="908720"/>
          </a:xfrm>
        </p:spPr>
        <p:txBody>
          <a:bodyPr>
            <a:noAutofit/>
          </a:bodyPr>
          <a:lstStyle/>
          <a:p>
            <a:pPr marL="0" indent="0" algn="ctr">
              <a:buNone/>
            </a:pPr>
            <a:r>
              <a:rPr lang="el-GR" sz="3200" b="1" u="sng" dirty="0" smtClean="0">
                <a:solidFill>
                  <a:schemeClr val="tx1"/>
                </a:solidFill>
                <a:sym typeface="Wingdings" panose="05000000000000000000" pitchFamily="2" charset="2"/>
              </a:rPr>
              <a:t> </a:t>
            </a:r>
            <a:r>
              <a:rPr lang="el-GR" sz="3200" b="1" u="sng" dirty="0" smtClean="0">
                <a:solidFill>
                  <a:schemeClr val="tx1"/>
                </a:solidFill>
              </a:rPr>
              <a:t>240 χαρακτηρισμοί από </a:t>
            </a:r>
            <a:r>
              <a:rPr lang="en-GB" sz="3200" b="1" u="sng" dirty="0" smtClean="0">
                <a:solidFill>
                  <a:schemeClr val="tx1"/>
                </a:solidFill>
              </a:rPr>
              <a:t/>
            </a:r>
            <a:br>
              <a:rPr lang="en-GB" sz="3200" b="1" u="sng" dirty="0" smtClean="0">
                <a:solidFill>
                  <a:schemeClr val="tx1"/>
                </a:solidFill>
              </a:rPr>
            </a:br>
            <a:r>
              <a:rPr lang="el-GR" sz="3200" b="1" u="sng" dirty="0" smtClean="0">
                <a:solidFill>
                  <a:schemeClr val="tx1"/>
                </a:solidFill>
              </a:rPr>
              <a:t>Δεκέμβριο του 2013 μέχρι Μάιο 2017</a:t>
            </a:r>
            <a:r>
              <a:rPr lang="el-GR" b="1" u="sng" dirty="0" smtClean="0">
                <a:solidFill>
                  <a:schemeClr val="tx1"/>
                </a:solidFill>
              </a:rPr>
              <a:t/>
            </a:r>
            <a:br>
              <a:rPr lang="el-GR" b="1" u="sng" dirty="0" smtClean="0">
                <a:solidFill>
                  <a:schemeClr val="tx1"/>
                </a:solidFill>
              </a:rPr>
            </a:br>
            <a:endParaRPr lang="el-GR" b="1" u="sng" dirty="0">
              <a:solidFill>
                <a:schemeClr val="tx1"/>
              </a:solidFill>
            </a:endParaRPr>
          </a:p>
        </p:txBody>
      </p:sp>
      <p:sp>
        <p:nvSpPr>
          <p:cNvPr id="2" name="1 - Θέση περιεχομένου"/>
          <p:cNvSpPr>
            <a:spLocks noGrp="1"/>
          </p:cNvSpPr>
          <p:nvPr>
            <p:ph sz="half" idx="1"/>
          </p:nvPr>
        </p:nvSpPr>
        <p:spPr>
          <a:xfrm>
            <a:off x="-252536" y="2564904"/>
            <a:ext cx="5502099" cy="4741987"/>
          </a:xfrm>
        </p:spPr>
        <p:txBody>
          <a:bodyPr>
            <a:normAutofit/>
          </a:bodyPr>
          <a:lstStyle/>
          <a:p>
            <a:pPr marL="812800" indent="-457200">
              <a:buFont typeface="Wingdings" panose="05000000000000000000" pitchFamily="2" charset="2"/>
              <a:buChar char="§"/>
            </a:pPr>
            <a:r>
              <a:rPr lang="tr-TR" sz="3200" dirty="0" smtClean="0"/>
              <a:t>FETÖ </a:t>
            </a:r>
            <a:r>
              <a:rPr lang="el-GR" sz="3200" dirty="0" smtClean="0"/>
              <a:t>(</a:t>
            </a:r>
            <a:r>
              <a:rPr lang="en-US" sz="3200" dirty="0" err="1" smtClean="0"/>
              <a:t>FEthullah</a:t>
            </a:r>
            <a:r>
              <a:rPr lang="en-US" sz="3200" dirty="0" smtClean="0"/>
              <a:t> Terrorist Organization)</a:t>
            </a:r>
            <a:endParaRPr lang="el-GR" sz="3200" dirty="0" smtClean="0"/>
          </a:p>
          <a:p>
            <a:pPr marL="812800" indent="-457200">
              <a:buFont typeface="Wingdings" panose="05000000000000000000" pitchFamily="2" charset="2"/>
              <a:buChar char="§"/>
            </a:pPr>
            <a:r>
              <a:rPr lang="el-GR" sz="3200" dirty="0" smtClean="0"/>
              <a:t>Υπνωτισμένοι</a:t>
            </a:r>
          </a:p>
          <a:p>
            <a:pPr marL="812800" indent="-457200">
              <a:buFont typeface="Wingdings" panose="05000000000000000000" pitchFamily="2" charset="2"/>
              <a:buChar char="§"/>
            </a:pPr>
            <a:r>
              <a:rPr lang="el-GR" sz="3200" dirty="0" smtClean="0"/>
              <a:t>Υποκριτές</a:t>
            </a:r>
          </a:p>
          <a:p>
            <a:pPr marL="812800" indent="-457200">
              <a:buFont typeface="Wingdings" panose="05000000000000000000" pitchFamily="2" charset="2"/>
              <a:buChar char="§"/>
            </a:pPr>
            <a:r>
              <a:rPr lang="el-GR" sz="3200" dirty="0" smtClean="0"/>
              <a:t>Ρατσιστές</a:t>
            </a:r>
          </a:p>
          <a:p>
            <a:pPr marL="812800" indent="-457200">
              <a:buFont typeface="Wingdings" panose="05000000000000000000" pitchFamily="2" charset="2"/>
              <a:buChar char="§"/>
            </a:pPr>
            <a:r>
              <a:rPr lang="en-US" sz="3200" dirty="0" smtClean="0"/>
              <a:t>Lobby </a:t>
            </a:r>
            <a:r>
              <a:rPr lang="el-GR" sz="3200" dirty="0" smtClean="0"/>
              <a:t>του αίματος</a:t>
            </a:r>
            <a:endParaRPr lang="el-GR" sz="3200" dirty="0"/>
          </a:p>
        </p:txBody>
      </p:sp>
      <p:sp>
        <p:nvSpPr>
          <p:cNvPr id="3" name="2 - Θέση περιεχομένου"/>
          <p:cNvSpPr>
            <a:spLocks noGrp="1"/>
          </p:cNvSpPr>
          <p:nvPr>
            <p:ph sz="half" idx="2"/>
          </p:nvPr>
        </p:nvSpPr>
        <p:spPr>
          <a:xfrm>
            <a:off x="4391472" y="1456442"/>
            <a:ext cx="4752528" cy="5401558"/>
          </a:xfrm>
        </p:spPr>
        <p:txBody>
          <a:bodyPr>
            <a:noAutofit/>
          </a:bodyPr>
          <a:lstStyle/>
          <a:p>
            <a:pPr marL="355600" indent="0">
              <a:buNone/>
            </a:pPr>
            <a:endParaRPr lang="en-GB" sz="3200" dirty="0"/>
          </a:p>
          <a:p>
            <a:pPr marL="812800" indent="-457200">
              <a:buFont typeface="Wingdings" panose="05000000000000000000" pitchFamily="2" charset="2"/>
              <a:buChar char="§"/>
            </a:pPr>
            <a:r>
              <a:rPr lang="el-GR" sz="3200" dirty="0" smtClean="0"/>
              <a:t>Βαμπίρ</a:t>
            </a:r>
          </a:p>
          <a:p>
            <a:pPr marL="812800" indent="-457200">
              <a:buFont typeface="Wingdings" panose="05000000000000000000" pitchFamily="2" charset="2"/>
              <a:buChar char="§"/>
            </a:pPr>
            <a:r>
              <a:rPr lang="el-GR" sz="3200" dirty="0" smtClean="0"/>
              <a:t>Συμμαχία του Ανανά</a:t>
            </a:r>
          </a:p>
          <a:p>
            <a:pPr marL="812800" indent="-457200" algn="just">
              <a:buFont typeface="Wingdings" panose="05000000000000000000" pitchFamily="2" charset="2"/>
              <a:buChar char="§"/>
            </a:pPr>
            <a:r>
              <a:rPr lang="el-GR" sz="3200" dirty="0" smtClean="0"/>
              <a:t>Συμμορία του χάους</a:t>
            </a:r>
          </a:p>
          <a:p>
            <a:pPr marL="812800" indent="-457200" algn="just">
              <a:buFont typeface="Wingdings" panose="05000000000000000000" pitchFamily="2" charset="2"/>
              <a:buChar char="§"/>
            </a:pPr>
            <a:r>
              <a:rPr lang="el-GR" sz="3200" dirty="0" smtClean="0"/>
              <a:t>Μαύρο σύννεφο</a:t>
            </a:r>
          </a:p>
          <a:p>
            <a:pPr marL="812800" indent="-457200" algn="just">
              <a:buFont typeface="Wingdings" panose="05000000000000000000" pitchFamily="2" charset="2"/>
              <a:buChar char="§"/>
            </a:pPr>
            <a:r>
              <a:rPr lang="el-GR" sz="3200" dirty="0" smtClean="0"/>
              <a:t>Σκιώδες κέντρο</a:t>
            </a:r>
            <a:endParaRPr lang="el-GR" sz="3200"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125960" y="692696"/>
            <a:ext cx="7772400" cy="576063"/>
          </a:xfrm>
        </p:spPr>
        <p:txBody>
          <a:bodyPr>
            <a:normAutofit fontScale="90000"/>
          </a:bodyPr>
          <a:lstStyle/>
          <a:p>
            <a:pPr marL="182880" indent="0">
              <a:buNone/>
            </a:pPr>
            <a:r>
              <a:rPr lang="el-GR" sz="5400" b="1" u="sng" dirty="0" smtClean="0">
                <a:solidFill>
                  <a:schemeClr val="tx1"/>
                </a:solidFill>
                <a:effectLst>
                  <a:outerShdw blurRad="38100" dist="38100" dir="2700000" algn="tl">
                    <a:srgbClr val="000000">
                      <a:alpha val="43137"/>
                    </a:srgbClr>
                  </a:outerShdw>
                </a:effectLst>
              </a:rPr>
              <a:t>ΚατΑ </a:t>
            </a:r>
            <a:r>
              <a:rPr lang="el-GR" b="1" u="sng" dirty="0" smtClean="0">
                <a:solidFill>
                  <a:schemeClr val="tx1"/>
                </a:solidFill>
                <a:effectLst>
                  <a:outerShdw blurRad="38100" dist="38100" dir="2700000" algn="tl">
                    <a:srgbClr val="000000">
                      <a:alpha val="43137"/>
                    </a:srgbClr>
                  </a:outerShdw>
                </a:effectLst>
              </a:rPr>
              <a:t>των </a:t>
            </a:r>
            <a:r>
              <a:rPr lang="el-GR" sz="5400" b="1" u="sng" dirty="0" smtClean="0">
                <a:solidFill>
                  <a:schemeClr val="tx1"/>
                </a:solidFill>
                <a:effectLst>
                  <a:outerShdw blurRad="38100" dist="38100" dir="2700000" algn="tl">
                    <a:srgbClr val="000000">
                      <a:alpha val="43137"/>
                    </a:srgbClr>
                  </a:outerShdw>
                </a:effectLst>
              </a:rPr>
              <a:t>ΚοΥρδων</a:t>
            </a:r>
            <a:endParaRPr lang="el-GR" sz="5400" b="1" u="sng" dirty="0">
              <a:solidFill>
                <a:schemeClr val="tx1"/>
              </a:solidFill>
              <a:effectLst>
                <a:outerShdw blurRad="38100" dist="38100" dir="2700000" algn="tl">
                  <a:srgbClr val="000000">
                    <a:alpha val="43137"/>
                  </a:srgbClr>
                </a:outerShdw>
              </a:effectLst>
            </a:endParaRPr>
          </a:p>
        </p:txBody>
      </p:sp>
      <p:sp>
        <p:nvSpPr>
          <p:cNvPr id="4" name="Rectangle 3"/>
          <p:cNvSpPr/>
          <p:nvPr/>
        </p:nvSpPr>
        <p:spPr>
          <a:xfrm>
            <a:off x="2195736" y="4221087"/>
            <a:ext cx="8910736" cy="2246769"/>
          </a:xfrm>
          <a:prstGeom prst="rect">
            <a:avLst/>
          </a:prstGeom>
        </p:spPr>
        <p:txBody>
          <a:bodyPr wrap="square">
            <a:spAutoFit/>
          </a:bodyPr>
          <a:lstStyle/>
          <a:p>
            <a:pPr marL="457200" indent="-457200">
              <a:buFont typeface="Wingdings" panose="05000000000000000000" pitchFamily="2" charset="2"/>
              <a:buChar char="§"/>
            </a:pPr>
            <a:r>
              <a:rPr lang="el-GR" sz="2800" dirty="0">
                <a:solidFill>
                  <a:schemeClr val="tx1">
                    <a:lumMod val="75000"/>
                    <a:lumOff val="25000"/>
                  </a:schemeClr>
                </a:solidFill>
                <a:effectLst>
                  <a:outerShdw blurRad="38100" dist="38100" dir="2700000" algn="tl">
                    <a:srgbClr val="000000">
                      <a:alpha val="43137"/>
                    </a:srgbClr>
                  </a:outerShdw>
                </a:effectLst>
              </a:rPr>
              <a:t>Σύμμαχοι με Η.Π.Α.</a:t>
            </a:r>
          </a:p>
          <a:p>
            <a:pPr marL="457200" indent="-457200">
              <a:buFont typeface="Wingdings" panose="05000000000000000000" pitchFamily="2" charset="2"/>
              <a:buChar char="§"/>
            </a:pPr>
            <a:r>
              <a:rPr lang="el-GR" sz="2800" dirty="0">
                <a:solidFill>
                  <a:schemeClr val="tx1">
                    <a:lumMod val="75000"/>
                    <a:lumOff val="25000"/>
                  </a:schemeClr>
                </a:solidFill>
                <a:effectLst>
                  <a:outerShdw blurRad="38100" dist="38100" dir="2700000" algn="tl">
                    <a:srgbClr val="000000">
                      <a:alpha val="43137"/>
                    </a:srgbClr>
                  </a:outerShdw>
                </a:effectLst>
              </a:rPr>
              <a:t> Πιο έντονη ρητορική όταν το HDP </a:t>
            </a:r>
            <a:endParaRPr lang="el-GR" sz="2800" dirty="0" smtClean="0">
              <a:solidFill>
                <a:schemeClr val="tx1">
                  <a:lumMod val="75000"/>
                  <a:lumOff val="25000"/>
                </a:schemeClr>
              </a:solidFill>
              <a:effectLst>
                <a:outerShdw blurRad="38100" dist="38100" dir="2700000" algn="tl">
                  <a:srgbClr val="000000">
                    <a:alpha val="43137"/>
                  </a:srgbClr>
                </a:outerShdw>
              </a:effectLst>
            </a:endParaRPr>
          </a:p>
          <a:p>
            <a:r>
              <a:rPr lang="el-GR" sz="2800" dirty="0">
                <a:solidFill>
                  <a:schemeClr val="tx1">
                    <a:lumMod val="75000"/>
                    <a:lumOff val="25000"/>
                  </a:schemeClr>
                </a:solidFill>
                <a:effectLst>
                  <a:outerShdw blurRad="38100" dist="38100" dir="2700000" algn="tl">
                    <a:srgbClr val="000000">
                      <a:alpha val="43137"/>
                    </a:srgbClr>
                  </a:outerShdw>
                </a:effectLst>
              </a:rPr>
              <a:t> </a:t>
            </a:r>
            <a:r>
              <a:rPr lang="el-GR" sz="2800" dirty="0" smtClean="0">
                <a:solidFill>
                  <a:schemeClr val="tx1">
                    <a:lumMod val="75000"/>
                    <a:lumOff val="25000"/>
                  </a:schemeClr>
                </a:solidFill>
                <a:effectLst>
                  <a:outerShdw blurRad="38100" dist="38100" dir="2700000" algn="tl">
                    <a:srgbClr val="000000">
                      <a:alpha val="43137"/>
                    </a:srgbClr>
                  </a:outerShdw>
                </a:effectLst>
              </a:rPr>
              <a:t>     έφτασε </a:t>
            </a:r>
            <a:r>
              <a:rPr lang="el-GR" sz="2800" dirty="0">
                <a:solidFill>
                  <a:schemeClr val="tx1">
                    <a:lumMod val="75000"/>
                    <a:lumOff val="25000"/>
                  </a:schemeClr>
                </a:solidFill>
                <a:effectLst>
                  <a:outerShdw blurRad="38100" dist="38100" dir="2700000" algn="tl">
                    <a:srgbClr val="000000">
                      <a:alpha val="43137"/>
                    </a:srgbClr>
                  </a:outerShdw>
                </a:effectLst>
              </a:rPr>
              <a:t>το </a:t>
            </a:r>
            <a:r>
              <a:rPr lang="el-GR" sz="2800" dirty="0" smtClean="0">
                <a:solidFill>
                  <a:schemeClr val="tx1">
                    <a:lumMod val="75000"/>
                    <a:lumOff val="25000"/>
                  </a:schemeClr>
                </a:solidFill>
                <a:effectLst>
                  <a:outerShdw blurRad="38100" dist="38100" dir="2700000" algn="tl">
                    <a:srgbClr val="000000">
                      <a:alpha val="43137"/>
                    </a:srgbClr>
                  </a:outerShdw>
                </a:effectLst>
              </a:rPr>
              <a:t>10</a:t>
            </a:r>
            <a:r>
              <a:rPr lang="el-GR" sz="2800" dirty="0">
                <a:solidFill>
                  <a:schemeClr val="tx1">
                    <a:lumMod val="75000"/>
                    <a:lumOff val="25000"/>
                  </a:schemeClr>
                </a:solidFill>
                <a:effectLst>
                  <a:outerShdw blurRad="38100" dist="38100" dir="2700000" algn="tl">
                    <a:srgbClr val="000000">
                      <a:alpha val="43137"/>
                    </a:srgbClr>
                  </a:outerShdw>
                </a:effectLst>
              </a:rPr>
              <a:t>%</a:t>
            </a:r>
          </a:p>
          <a:p>
            <a:pPr marL="457200" indent="-457200">
              <a:buFont typeface="Wingdings" panose="05000000000000000000" pitchFamily="2" charset="2"/>
              <a:buChar char="§"/>
            </a:pPr>
            <a:r>
              <a:rPr lang="el-GR" sz="2800" dirty="0">
                <a:solidFill>
                  <a:schemeClr val="tx1">
                    <a:lumMod val="75000"/>
                    <a:lumOff val="25000"/>
                  </a:schemeClr>
                </a:solidFill>
                <a:effectLst>
                  <a:outerShdw blurRad="38100" dist="38100" dir="2700000" algn="tl">
                    <a:srgbClr val="000000">
                      <a:alpha val="43137"/>
                    </a:srgbClr>
                  </a:outerShdw>
                </a:effectLst>
              </a:rPr>
              <a:t> Τους συνδέει με την </a:t>
            </a:r>
            <a:r>
              <a:rPr lang="el-GR" sz="2800" dirty="0" smtClean="0">
                <a:solidFill>
                  <a:schemeClr val="tx1">
                    <a:lumMod val="75000"/>
                    <a:lumOff val="25000"/>
                  </a:schemeClr>
                </a:solidFill>
                <a:effectLst>
                  <a:outerShdw blurRad="38100" dist="38100" dir="2700000" algn="tl">
                    <a:srgbClr val="000000">
                      <a:alpha val="43137"/>
                    </a:srgbClr>
                  </a:outerShdw>
                </a:effectLst>
              </a:rPr>
              <a:t>τρομοκρατία</a:t>
            </a:r>
          </a:p>
          <a:p>
            <a:r>
              <a:rPr lang="el-GR" sz="2800" dirty="0" smtClean="0">
                <a:solidFill>
                  <a:schemeClr val="tx1">
                    <a:lumMod val="75000"/>
                    <a:lumOff val="25000"/>
                  </a:schemeClr>
                </a:solidFill>
                <a:effectLst>
                  <a:outerShdw blurRad="38100" dist="38100" dir="2700000" algn="tl">
                    <a:srgbClr val="000000">
                      <a:alpha val="43137"/>
                    </a:srgbClr>
                  </a:outerShdw>
                </a:effectLst>
              </a:rPr>
              <a:t>      και </a:t>
            </a:r>
            <a:r>
              <a:rPr lang="el-GR" sz="2800" dirty="0">
                <a:solidFill>
                  <a:schemeClr val="tx1">
                    <a:lumMod val="75000"/>
                    <a:lumOff val="25000"/>
                  </a:schemeClr>
                </a:solidFill>
                <a:effectLst>
                  <a:outerShdw blurRad="38100" dist="38100" dir="2700000" algn="tl">
                    <a:srgbClr val="000000">
                      <a:alpha val="43137"/>
                    </a:srgbClr>
                  </a:outerShdw>
                </a:effectLst>
              </a:rPr>
              <a:t>τους αντιμετωπίζει ανάλογα</a:t>
            </a:r>
          </a:p>
        </p:txBody>
      </p:sp>
      <p:sp>
        <p:nvSpPr>
          <p:cNvPr id="5" name="Rectangle 4"/>
          <p:cNvSpPr/>
          <p:nvPr/>
        </p:nvSpPr>
        <p:spPr>
          <a:xfrm>
            <a:off x="179512" y="1700808"/>
            <a:ext cx="7902624" cy="2062103"/>
          </a:xfrm>
          <a:prstGeom prst="rect">
            <a:avLst/>
          </a:prstGeom>
        </p:spPr>
        <p:txBody>
          <a:bodyPr wrap="square">
            <a:spAutoFit/>
          </a:bodyPr>
          <a:lstStyle/>
          <a:p>
            <a:pPr marL="457200" indent="-457200">
              <a:buFont typeface="Wingdings" panose="05000000000000000000" pitchFamily="2" charset="2"/>
              <a:buChar char="§"/>
            </a:pPr>
            <a:r>
              <a:rPr lang="el-GR" sz="3200" dirty="0">
                <a:solidFill>
                  <a:schemeClr val="tx1">
                    <a:lumMod val="75000"/>
                    <a:lumOff val="25000"/>
                  </a:schemeClr>
                </a:solidFill>
                <a:effectLst>
                  <a:outerShdw blurRad="38100" dist="38100" dir="2700000" algn="tl">
                    <a:srgbClr val="000000">
                      <a:alpha val="43137"/>
                    </a:srgbClr>
                  </a:outerShdw>
                </a:effectLst>
              </a:rPr>
              <a:t>Καταφέρεται κατά του PKK, του </a:t>
            </a:r>
            <a:r>
              <a:rPr lang="el-GR" sz="3200" dirty="0" err="1">
                <a:solidFill>
                  <a:schemeClr val="tx1">
                    <a:lumMod val="75000"/>
                    <a:lumOff val="25000"/>
                  </a:schemeClr>
                </a:solidFill>
                <a:effectLst>
                  <a:outerShdw blurRad="38100" dist="38100" dir="2700000" algn="tl">
                    <a:srgbClr val="000000">
                      <a:alpha val="43137"/>
                    </a:srgbClr>
                  </a:outerShdw>
                </a:effectLst>
              </a:rPr>
              <a:t>Οτζαλάν</a:t>
            </a:r>
            <a:r>
              <a:rPr lang="el-GR" sz="3200" dirty="0">
                <a:solidFill>
                  <a:schemeClr val="tx1">
                    <a:lumMod val="75000"/>
                    <a:lumOff val="25000"/>
                  </a:schemeClr>
                </a:solidFill>
                <a:effectLst>
                  <a:outerShdw blurRad="38100" dist="38100" dir="2700000" algn="tl">
                    <a:srgbClr val="000000">
                      <a:alpha val="43137"/>
                    </a:srgbClr>
                  </a:outerShdw>
                </a:effectLst>
              </a:rPr>
              <a:t> και </a:t>
            </a:r>
            <a:r>
              <a:rPr lang="el-GR" sz="3200" dirty="0" smtClean="0">
                <a:solidFill>
                  <a:schemeClr val="tx1">
                    <a:lumMod val="75000"/>
                    <a:lumOff val="25000"/>
                  </a:schemeClr>
                </a:solidFill>
                <a:effectLst>
                  <a:outerShdw blurRad="38100" dist="38100" dir="2700000" algn="tl">
                    <a:srgbClr val="000000">
                      <a:alpha val="43137"/>
                    </a:srgbClr>
                  </a:outerShdw>
                </a:effectLst>
              </a:rPr>
              <a:t>του </a:t>
            </a:r>
            <a:r>
              <a:rPr lang="el-GR" sz="3200" dirty="0" err="1">
                <a:solidFill>
                  <a:schemeClr val="tx1">
                    <a:lumMod val="75000"/>
                    <a:lumOff val="25000"/>
                  </a:schemeClr>
                </a:solidFill>
                <a:effectLst>
                  <a:outerShdw blurRad="38100" dist="38100" dir="2700000" algn="tl">
                    <a:srgbClr val="000000">
                      <a:alpha val="43137"/>
                    </a:srgbClr>
                  </a:outerShdw>
                </a:effectLst>
              </a:rPr>
              <a:t>Ντεμιρτάς</a:t>
            </a:r>
            <a:endParaRPr lang="el-GR" sz="3200" dirty="0">
              <a:solidFill>
                <a:schemeClr val="tx1">
                  <a:lumMod val="75000"/>
                  <a:lumOff val="25000"/>
                </a:schemeClr>
              </a:solidFill>
              <a:effectLst>
                <a:outerShdw blurRad="38100" dist="38100" dir="2700000" algn="tl">
                  <a:srgbClr val="000000">
                    <a:alpha val="43137"/>
                  </a:srgbClr>
                </a:outerShdw>
              </a:effectLst>
            </a:endParaRPr>
          </a:p>
          <a:p>
            <a:pPr marL="457200" indent="-457200">
              <a:buFont typeface="Wingdings" panose="05000000000000000000" pitchFamily="2" charset="2"/>
              <a:buChar char="§"/>
            </a:pPr>
            <a:r>
              <a:rPr lang="el-GR" sz="3200" dirty="0">
                <a:solidFill>
                  <a:schemeClr val="tx1">
                    <a:lumMod val="75000"/>
                    <a:lumOff val="25000"/>
                  </a:schemeClr>
                </a:solidFill>
                <a:effectLst>
                  <a:outerShdw blurRad="38100" dist="38100" dir="2700000" algn="tl">
                    <a:srgbClr val="000000">
                      <a:alpha val="43137"/>
                    </a:srgbClr>
                  </a:outerShdw>
                </a:effectLst>
              </a:rPr>
              <a:t> Οι Κούρδοι βρίσκονται χωρισμένοι σε 4 </a:t>
            </a:r>
            <a:r>
              <a:rPr lang="el-GR" sz="3200" dirty="0" smtClean="0">
                <a:solidFill>
                  <a:schemeClr val="tx1">
                    <a:lumMod val="75000"/>
                    <a:lumOff val="25000"/>
                  </a:schemeClr>
                </a:solidFill>
                <a:effectLst>
                  <a:outerShdw blurRad="38100" dist="38100" dir="2700000" algn="tl">
                    <a:srgbClr val="000000">
                      <a:alpha val="43137"/>
                    </a:srgbClr>
                  </a:outerShdw>
                </a:effectLst>
              </a:rPr>
              <a:t>κράτη </a:t>
            </a:r>
            <a:r>
              <a:rPr lang="el-GR" sz="3200" dirty="0">
                <a:solidFill>
                  <a:schemeClr val="tx1">
                    <a:lumMod val="75000"/>
                    <a:lumOff val="25000"/>
                  </a:schemeClr>
                </a:solidFill>
                <a:effectLst>
                  <a:outerShdw blurRad="38100" dist="38100" dir="2700000" algn="tl">
                    <a:srgbClr val="000000">
                      <a:alpha val="43137"/>
                    </a:srgbClr>
                  </a:outerShdw>
                </a:effectLst>
              </a:rPr>
              <a:t>(Ιράν, Ιράκ, Τουρκία και Συρία)</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539552" y="476672"/>
            <a:ext cx="8229600" cy="706090"/>
          </a:xfrm>
        </p:spPr>
        <p:txBody>
          <a:bodyPr>
            <a:noAutofit/>
          </a:bodyPr>
          <a:lstStyle/>
          <a:p>
            <a:pPr marL="0" indent="0" algn="ctr">
              <a:buNone/>
            </a:pPr>
            <a:r>
              <a:rPr lang="el-GR" sz="4900" b="1" u="sng" cap="all" dirty="0" smtClean="0">
                <a:solidFill>
                  <a:schemeClr val="tx1"/>
                </a:solidFill>
                <a:effectLst>
                  <a:outerShdw blurRad="38100" dist="38100" dir="2700000" algn="tl">
                    <a:srgbClr val="000000">
                      <a:alpha val="43137"/>
                    </a:srgbClr>
                  </a:outerShdw>
                </a:effectLst>
              </a:rPr>
              <a:t>ΚατΑ </a:t>
            </a:r>
            <a:r>
              <a:rPr lang="el-GR" sz="4900" b="1" u="sng" cap="all" dirty="0">
                <a:solidFill>
                  <a:schemeClr val="tx1"/>
                </a:solidFill>
                <a:effectLst>
                  <a:outerShdw blurRad="38100" dist="38100" dir="2700000" algn="tl">
                    <a:srgbClr val="000000">
                      <a:alpha val="43137"/>
                    </a:srgbClr>
                  </a:outerShdw>
                </a:effectLst>
              </a:rPr>
              <a:t>των </a:t>
            </a:r>
            <a:r>
              <a:rPr lang="el-GR" sz="4900" b="1" u="sng" cap="all" dirty="0" smtClean="0">
                <a:solidFill>
                  <a:schemeClr val="tx1"/>
                </a:solidFill>
                <a:effectLst>
                  <a:outerShdw blurRad="38100" dist="38100" dir="2700000" algn="tl">
                    <a:srgbClr val="000000">
                      <a:alpha val="43137"/>
                    </a:srgbClr>
                  </a:outerShdw>
                </a:effectLst>
              </a:rPr>
              <a:t>ΕβραΙων</a:t>
            </a:r>
            <a:endParaRPr lang="el-GR" sz="4900" b="1" u="sng" cap="all" dirty="0">
              <a:solidFill>
                <a:schemeClr val="tx1"/>
              </a:solidFill>
              <a:effectLst>
                <a:outerShdw blurRad="38100" dist="38100" dir="2700000" algn="tl">
                  <a:srgbClr val="000000">
                    <a:alpha val="43137"/>
                  </a:srgbClr>
                </a:outerShdw>
              </a:effectLst>
            </a:endParaRPr>
          </a:p>
        </p:txBody>
      </p:sp>
      <p:sp>
        <p:nvSpPr>
          <p:cNvPr id="2" name="1 - Θέση περιεχομένου"/>
          <p:cNvSpPr>
            <a:spLocks noGrp="1"/>
          </p:cNvSpPr>
          <p:nvPr>
            <p:ph idx="1"/>
          </p:nvPr>
        </p:nvSpPr>
        <p:spPr>
          <a:xfrm>
            <a:off x="179512" y="1714600"/>
            <a:ext cx="8784976" cy="5112568"/>
          </a:xfrm>
        </p:spPr>
        <p:txBody>
          <a:bodyPr>
            <a:normAutofit lnSpcReduction="10000"/>
          </a:bodyPr>
          <a:lstStyle/>
          <a:p>
            <a:pPr>
              <a:buFont typeface="Wingdings" panose="05000000000000000000" pitchFamily="2" charset="2"/>
              <a:buChar char="§"/>
            </a:pPr>
            <a:r>
              <a:rPr lang="el-GR" sz="2800" dirty="0" smtClean="0"/>
              <a:t>Έντονος ο αντισημιτισμός του </a:t>
            </a:r>
            <a:r>
              <a:rPr lang="el-GR" sz="2800" dirty="0" err="1" smtClean="0"/>
              <a:t>Ερντογάν</a:t>
            </a:r>
            <a:r>
              <a:rPr lang="el-GR" sz="2800" dirty="0" smtClean="0"/>
              <a:t> (κοσμοπολιτισμός, αμερικανικά κεφάλαια, </a:t>
            </a:r>
            <a:r>
              <a:rPr lang="el-GR" sz="2800" dirty="0" err="1" smtClean="0"/>
              <a:t>πολυπολιτισμικότητα</a:t>
            </a:r>
            <a:r>
              <a:rPr lang="el-GR" sz="2800" dirty="0" smtClean="0"/>
              <a:t>, </a:t>
            </a:r>
            <a:r>
              <a:rPr lang="el-GR" sz="2800" dirty="0" err="1" smtClean="0"/>
              <a:t>Σόρος</a:t>
            </a:r>
            <a:r>
              <a:rPr lang="el-GR" sz="2800" dirty="0" smtClean="0"/>
              <a:t>)</a:t>
            </a:r>
          </a:p>
          <a:p>
            <a:pPr>
              <a:buNone/>
            </a:pPr>
            <a:endParaRPr lang="el-GR" sz="2800" dirty="0" smtClean="0"/>
          </a:p>
          <a:p>
            <a:pPr>
              <a:buFont typeface="Wingdings" panose="05000000000000000000" pitchFamily="2" charset="2"/>
              <a:buChar char="§"/>
            </a:pPr>
            <a:r>
              <a:rPr lang="el-GR" sz="2800" dirty="0" smtClean="0"/>
              <a:t>«Η Ιερουσαλήμ είναι το φως των ματιών μας. Δε θα την αφήσουμε στο έλεος ενός κράτους που είναι φονιάς παιδιών»</a:t>
            </a:r>
          </a:p>
          <a:p>
            <a:pPr>
              <a:buNone/>
            </a:pPr>
            <a:endParaRPr lang="el-GR" sz="2800" dirty="0" smtClean="0"/>
          </a:p>
          <a:p>
            <a:pPr>
              <a:buFont typeface="Wingdings" panose="05000000000000000000" pitchFamily="2" charset="2"/>
              <a:buChar char="§"/>
            </a:pPr>
            <a:r>
              <a:rPr lang="el-GR" sz="2800" dirty="0" smtClean="0"/>
              <a:t>«Το Ισραήλ χρησιμοποιεί δυσανάλογη δύναμη απέναντι στους Παλαιστίνιους. Δεν μπορούμε να ανεχθούμε άλλες αδικίες απέναντί τους»</a:t>
            </a:r>
          </a:p>
          <a:p>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395536" y="548680"/>
            <a:ext cx="9217024" cy="850106"/>
          </a:xfrm>
        </p:spPr>
        <p:txBody>
          <a:bodyPr>
            <a:noAutofit/>
          </a:bodyPr>
          <a:lstStyle/>
          <a:p>
            <a:pPr marL="0" indent="0">
              <a:buNone/>
            </a:pPr>
            <a:r>
              <a:rPr lang="el-GR" sz="4900" b="1" u="sng" cap="all" dirty="0" smtClean="0">
                <a:solidFill>
                  <a:schemeClr val="tx1"/>
                </a:solidFill>
                <a:effectLst>
                  <a:outerShdw blurRad="38100" dist="38100" dir="2700000" algn="tl">
                    <a:srgbClr val="000000">
                      <a:alpha val="43137"/>
                    </a:srgbClr>
                  </a:outerShdw>
                </a:effectLst>
              </a:rPr>
              <a:t>ΕναντΙον </a:t>
            </a:r>
            <a:r>
              <a:rPr lang="el-GR" sz="4900" b="1" u="sng" cap="all" dirty="0">
                <a:solidFill>
                  <a:schemeClr val="tx1"/>
                </a:solidFill>
                <a:effectLst>
                  <a:outerShdw blurRad="38100" dist="38100" dir="2700000" algn="tl">
                    <a:srgbClr val="000000">
                      <a:alpha val="43137"/>
                    </a:srgbClr>
                  </a:outerShdw>
                </a:effectLst>
              </a:rPr>
              <a:t>των </a:t>
            </a:r>
            <a:r>
              <a:rPr lang="el-GR" sz="4900" b="1" u="sng" cap="all" dirty="0" err="1" smtClean="0">
                <a:solidFill>
                  <a:schemeClr val="tx1"/>
                </a:solidFill>
                <a:effectLst>
                  <a:outerShdw blurRad="38100" dist="38100" dir="2700000" algn="tl">
                    <a:srgbClr val="000000">
                      <a:alpha val="43137"/>
                    </a:srgbClr>
                  </a:outerShdw>
                </a:effectLst>
              </a:rPr>
              <a:t>ΧριστιανΩν</a:t>
            </a:r>
            <a:endParaRPr lang="el-GR" sz="4900" b="1" u="sng" cap="all" dirty="0">
              <a:solidFill>
                <a:schemeClr val="tx1"/>
              </a:solidFill>
              <a:effectLst>
                <a:outerShdw blurRad="38100" dist="38100" dir="2700000" algn="tl">
                  <a:srgbClr val="000000">
                    <a:alpha val="43137"/>
                  </a:srgbClr>
                </a:outerShdw>
              </a:effectLst>
            </a:endParaRPr>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79512" y="1628800"/>
            <a:ext cx="8078134" cy="4876800"/>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539552" y="620688"/>
            <a:ext cx="8229600" cy="562074"/>
          </a:xfrm>
        </p:spPr>
        <p:txBody>
          <a:bodyPr>
            <a:noAutofit/>
          </a:bodyPr>
          <a:lstStyle/>
          <a:p>
            <a:pPr algn="ctr"/>
            <a:r>
              <a:rPr lang="el-GR" b="1" u="sng" cap="all" dirty="0" smtClean="0">
                <a:solidFill>
                  <a:schemeClr val="tx1"/>
                </a:solidFill>
                <a:effectLst>
                  <a:outerShdw blurRad="38100" dist="38100" dir="2700000" algn="tl">
                    <a:srgbClr val="000000">
                      <a:alpha val="43137"/>
                    </a:srgbClr>
                  </a:outerShdw>
                </a:effectLst>
              </a:rPr>
              <a:t>ΚατΑ ΕλλΗνων και ΑρμενΙων</a:t>
            </a:r>
            <a:endParaRPr lang="el-GR" b="1" u="sng" cap="all" dirty="0">
              <a:solidFill>
                <a:schemeClr val="tx1"/>
              </a:solidFill>
              <a:effectLst>
                <a:outerShdw blurRad="38100" dist="38100" dir="2700000" algn="tl">
                  <a:srgbClr val="000000">
                    <a:alpha val="43137"/>
                  </a:srgbClr>
                </a:outerShdw>
              </a:effectLst>
            </a:endParaRPr>
          </a:p>
        </p:txBody>
      </p:sp>
      <p:sp>
        <p:nvSpPr>
          <p:cNvPr id="2" name="1 - Θέση περιεχομένου"/>
          <p:cNvSpPr>
            <a:spLocks noGrp="1"/>
          </p:cNvSpPr>
          <p:nvPr>
            <p:ph idx="1"/>
          </p:nvPr>
        </p:nvSpPr>
        <p:spPr>
          <a:xfrm>
            <a:off x="179512" y="1700808"/>
            <a:ext cx="8784976" cy="4968552"/>
          </a:xfrm>
        </p:spPr>
        <p:txBody>
          <a:bodyPr>
            <a:normAutofit/>
          </a:bodyPr>
          <a:lstStyle/>
          <a:p>
            <a:pPr>
              <a:buFont typeface="Wingdings" panose="05000000000000000000" pitchFamily="2" charset="2"/>
              <a:buChar char="§"/>
            </a:pPr>
            <a:r>
              <a:rPr lang="el-GR" sz="4000" dirty="0" smtClean="0">
                <a:effectLst>
                  <a:outerShdw blurRad="38100" dist="38100" dir="2700000" algn="tl">
                    <a:srgbClr val="000000">
                      <a:alpha val="43137"/>
                    </a:srgbClr>
                  </a:outerShdw>
                </a:effectLst>
              </a:rPr>
              <a:t>«Πώς υπάρχουν ακόμα Αρμένιοι;»</a:t>
            </a:r>
          </a:p>
          <a:p>
            <a:pPr>
              <a:buFont typeface="Wingdings" panose="05000000000000000000" pitchFamily="2" charset="2"/>
              <a:buChar char="§"/>
            </a:pPr>
            <a:r>
              <a:rPr lang="el-GR" sz="4000" dirty="0" smtClean="0">
                <a:effectLst>
                  <a:outerShdw blurRad="38100" dist="38100" dir="2700000" algn="tl">
                    <a:srgbClr val="000000">
                      <a:alpha val="43137"/>
                    </a:srgbClr>
                  </a:outerShdw>
                </a:effectLst>
              </a:rPr>
              <a:t>«Οι Έλληνες </a:t>
            </a:r>
            <a:r>
              <a:rPr lang="el-GR" sz="4000" dirty="0">
                <a:effectLst>
                  <a:outerShdw blurRad="38100" dist="38100" dir="2700000" algn="tl">
                    <a:srgbClr val="000000">
                      <a:alpha val="43137"/>
                    </a:srgbClr>
                  </a:outerShdw>
                </a:effectLst>
              </a:rPr>
              <a:t>έκαψαν</a:t>
            </a:r>
            <a:r>
              <a:rPr lang="el-GR" sz="4000" dirty="0" smtClean="0">
                <a:effectLst>
                  <a:outerShdw blurRad="38100" dist="38100" dir="2700000" algn="tl">
                    <a:srgbClr val="000000">
                      <a:alpha val="43137"/>
                    </a:srgbClr>
                  </a:outerShdw>
                </a:effectLst>
              </a:rPr>
              <a:t> τη Σμύρνη»</a:t>
            </a:r>
          </a:p>
          <a:p>
            <a:pPr>
              <a:buFont typeface="Wingdings" panose="05000000000000000000" pitchFamily="2" charset="2"/>
              <a:buChar char="§"/>
            </a:pPr>
            <a:r>
              <a:rPr lang="el-GR" sz="4000" dirty="0" smtClean="0">
                <a:effectLst>
                  <a:outerShdw blurRad="38100" dist="38100" dir="2700000" algn="tl">
                    <a:srgbClr val="000000">
                      <a:alpha val="43137"/>
                    </a:srgbClr>
                  </a:outerShdw>
                </a:effectLst>
              </a:rPr>
              <a:t>«Θα πετάξουμε τους Έλληνες στη θάλασσα»</a:t>
            </a:r>
          </a:p>
          <a:p>
            <a:pPr>
              <a:buFont typeface="Wingdings" panose="05000000000000000000" pitchFamily="2" charset="2"/>
              <a:buChar char="§"/>
            </a:pPr>
            <a:r>
              <a:rPr lang="el-GR" sz="4000" dirty="0" smtClean="0">
                <a:effectLst>
                  <a:outerShdw blurRad="38100" dist="38100" dir="2700000" algn="tl">
                    <a:srgbClr val="000000">
                      <a:alpha val="43137"/>
                    </a:srgbClr>
                  </a:outerShdw>
                </a:effectLst>
              </a:rPr>
              <a:t>«Θα μετονομάσουμε την Κωνσταντινούπολη σε </a:t>
            </a:r>
            <a:r>
              <a:rPr lang="el-GR" sz="4000" dirty="0" err="1" smtClean="0">
                <a:effectLst>
                  <a:outerShdw blurRad="38100" dist="38100" dir="2700000" algn="tl">
                    <a:srgbClr val="000000">
                      <a:alpha val="43137"/>
                    </a:srgbClr>
                  </a:outerShdw>
                </a:effectLst>
              </a:rPr>
              <a:t>Ισλαμπόλ</a:t>
            </a:r>
            <a:r>
              <a:rPr lang="el-GR" sz="4000" dirty="0" smtClean="0">
                <a:effectLst>
                  <a:outerShdw blurRad="38100" dist="38100" dir="2700000" algn="tl">
                    <a:srgbClr val="000000">
                      <a:alpha val="43137"/>
                    </a:srgbClr>
                  </a:outerShdw>
                </a:effectLst>
              </a:rPr>
              <a:t> (άφθονο Ισλάμ)</a:t>
            </a:r>
            <a:endParaRPr lang="en-US" sz="4000" dirty="0" smtClean="0">
              <a:effectLst>
                <a:outerShdw blurRad="38100" dist="38100" dir="2700000" algn="tl">
                  <a:srgbClr val="000000">
                    <a:alpha val="43137"/>
                  </a:srgbClr>
                </a:outerShdw>
              </a:effectLst>
            </a:endParaRPr>
          </a:p>
          <a:p>
            <a:pPr>
              <a:buFont typeface="Wingdings" panose="05000000000000000000" pitchFamily="2" charset="2"/>
              <a:buChar char="§"/>
            </a:pPr>
            <a:endParaRPr lang="el-GR" dirty="0"/>
          </a:p>
        </p:txBody>
      </p:sp>
    </p:spTree>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772816"/>
            <a:ext cx="7992887"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57235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916832"/>
            <a:ext cx="8208912" cy="4154984"/>
          </a:xfrm>
          <a:prstGeom prst="rect">
            <a:avLst/>
          </a:prstGeom>
        </p:spPr>
        <p:txBody>
          <a:bodyPr wrap="square">
            <a:spAutoFit/>
          </a:bodyPr>
          <a:lstStyle/>
          <a:p>
            <a:pPr>
              <a:buFont typeface="Wingdings" panose="05000000000000000000" pitchFamily="2" charset="2"/>
              <a:buChar char="§"/>
            </a:pPr>
            <a:r>
              <a:rPr lang="el-GR" sz="4400" dirty="0">
                <a:effectLst>
                  <a:outerShdw blurRad="38100" dist="38100" dir="2700000" algn="tl">
                    <a:srgbClr val="000000">
                      <a:alpha val="43137"/>
                    </a:srgbClr>
                  </a:outerShdw>
                </a:effectLst>
              </a:rPr>
              <a:t>«Την ώρα που εμείς τρέχουμε πίσω από εθνικές και εγχώριες λύσεις, αυτοί και μιλούν την ίδια γλώσσα με τους εχθρούς της Τουρκίας και επιτίθενται με τον ίδιο τρόπο.» (Ελληνοκύπριοι)</a:t>
            </a:r>
          </a:p>
        </p:txBody>
      </p:sp>
      <p:sp>
        <p:nvSpPr>
          <p:cNvPr id="3" name="Rectangle 2"/>
          <p:cNvSpPr/>
          <p:nvPr/>
        </p:nvSpPr>
        <p:spPr>
          <a:xfrm>
            <a:off x="660673" y="576806"/>
            <a:ext cx="7822654" cy="707886"/>
          </a:xfrm>
          <a:prstGeom prst="rect">
            <a:avLst/>
          </a:prstGeom>
        </p:spPr>
        <p:txBody>
          <a:bodyPr wrap="none">
            <a:spAutoFit/>
          </a:bodyPr>
          <a:lstStyle/>
          <a:p>
            <a:r>
              <a:rPr lang="el-GR" sz="4000" b="1" u="sng" cap="all" spc="-100" dirty="0">
                <a:effectLst>
                  <a:outerShdw blurRad="38100" dist="38100" dir="2700000" algn="tl">
                    <a:srgbClr val="000000">
                      <a:alpha val="43137"/>
                    </a:srgbClr>
                  </a:outerShdw>
                </a:effectLst>
                <a:latin typeface="+mj-lt"/>
                <a:ea typeface="+mj-ea"/>
                <a:cs typeface="+mj-cs"/>
              </a:rPr>
              <a:t>ΚατΑ ΕλλΗνων και ΑρμενΙων</a:t>
            </a:r>
            <a:endParaRPr lang="en-GB" sz="4000" b="1" u="sng" cap="all" spc="-100" dirty="0">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4229522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67544" y="476672"/>
            <a:ext cx="8229600" cy="706090"/>
          </a:xfrm>
        </p:spPr>
        <p:txBody>
          <a:bodyPr>
            <a:noAutofit/>
          </a:bodyPr>
          <a:lstStyle/>
          <a:p>
            <a:pPr marL="0" indent="0" algn="ctr">
              <a:buNone/>
            </a:pPr>
            <a:r>
              <a:rPr lang="el-GR" b="1" u="sng" cap="all" dirty="0" smtClean="0">
                <a:solidFill>
                  <a:schemeClr val="tx1"/>
                </a:solidFill>
                <a:effectLst>
                  <a:outerShdw blurRad="38100" dist="38100" dir="2700000" algn="tl">
                    <a:srgbClr val="000000">
                      <a:alpha val="43137"/>
                    </a:srgbClr>
                  </a:outerShdw>
                </a:effectLst>
              </a:rPr>
              <a:t>ΚατΑ ομοφυλοφΙλων</a:t>
            </a:r>
            <a:endParaRPr lang="el-GR" b="1" u="sng" cap="all" dirty="0">
              <a:solidFill>
                <a:schemeClr val="tx1"/>
              </a:solidFill>
              <a:effectLst>
                <a:outerShdw blurRad="38100" dist="38100" dir="2700000" algn="tl">
                  <a:srgbClr val="000000">
                    <a:alpha val="43137"/>
                  </a:srgbClr>
                </a:outerShdw>
              </a:effectLst>
            </a:endParaRPr>
          </a:p>
        </p:txBody>
      </p:sp>
      <p:sp>
        <p:nvSpPr>
          <p:cNvPr id="2" name="1 - Θέση περιεχομένου"/>
          <p:cNvSpPr>
            <a:spLocks noGrp="1"/>
          </p:cNvSpPr>
          <p:nvPr>
            <p:ph idx="1"/>
          </p:nvPr>
        </p:nvSpPr>
        <p:spPr>
          <a:xfrm>
            <a:off x="107504" y="1484784"/>
            <a:ext cx="8784976" cy="5256584"/>
          </a:xfrm>
        </p:spPr>
        <p:txBody>
          <a:bodyPr/>
          <a:lstStyle/>
          <a:p>
            <a:pPr>
              <a:buFont typeface="Wingdings" panose="05000000000000000000" pitchFamily="2" charset="2"/>
              <a:buChar char="§"/>
            </a:pPr>
            <a:r>
              <a:rPr lang="el-GR" sz="4000" dirty="0" smtClean="0">
                <a:effectLst>
                  <a:outerShdw blurRad="38100" dist="38100" dir="2700000" algn="tl">
                    <a:srgbClr val="000000">
                      <a:alpha val="43137"/>
                    </a:srgbClr>
                  </a:outerShdw>
                </a:effectLst>
              </a:rPr>
              <a:t>«Η ομοφυλοφιλία δε συμβαδίζει με τις ηθικές αξίες της Τουρκίας.»</a:t>
            </a:r>
          </a:p>
          <a:p>
            <a:pPr marL="0" indent="0">
              <a:buNone/>
            </a:pPr>
            <a:endParaRPr lang="el-GR" sz="4000" dirty="0" smtClean="0">
              <a:effectLst>
                <a:outerShdw blurRad="38100" dist="38100" dir="2700000" algn="tl">
                  <a:srgbClr val="000000">
                    <a:alpha val="43137"/>
                  </a:srgbClr>
                </a:outerShdw>
              </a:effectLst>
            </a:endParaRPr>
          </a:p>
          <a:p>
            <a:pPr>
              <a:buFont typeface="Wingdings" panose="05000000000000000000" pitchFamily="2" charset="2"/>
              <a:buChar char="§"/>
            </a:pPr>
            <a:r>
              <a:rPr lang="el-GR" sz="4000" dirty="0" smtClean="0">
                <a:effectLst>
                  <a:outerShdw blurRad="38100" dist="38100" dir="2700000" algn="tl">
                    <a:srgbClr val="000000">
                      <a:alpha val="43137"/>
                    </a:srgbClr>
                  </a:outerShdw>
                </a:effectLst>
              </a:rPr>
              <a:t>«Ένα κόμμα (λαϊκό) έχει απομακρυνθεί τόσο από το Έθνος μας που καθιερώνει ένα ποσοστό</a:t>
            </a:r>
            <a:r>
              <a:rPr lang="tr-TR" sz="4000" dirty="0" smtClean="0">
                <a:effectLst>
                  <a:outerShdw blurRad="38100" dist="38100" dir="2700000" algn="tl">
                    <a:srgbClr val="000000">
                      <a:alpha val="43137"/>
                    </a:srgbClr>
                  </a:outerShdw>
                </a:effectLst>
              </a:rPr>
              <a:t> </a:t>
            </a:r>
            <a:r>
              <a:rPr lang="el-GR" sz="4000" dirty="0" smtClean="0">
                <a:effectLst>
                  <a:outerShdw blurRad="38100" dist="38100" dir="2700000" algn="tl">
                    <a:srgbClr val="000000">
                      <a:alpha val="43137"/>
                    </a:srgbClr>
                  </a:outerShdw>
                </a:effectLst>
              </a:rPr>
              <a:t>του 5% για τους ομοφυλόφιλους»</a:t>
            </a:r>
          </a:p>
          <a:p>
            <a:pPr>
              <a:buFont typeface="Wingdings" panose="05000000000000000000" pitchFamily="2" charset="2"/>
              <a:buChar char="§"/>
            </a:pPr>
            <a:endParaRPr lang="el-GR" dirty="0"/>
          </a:p>
        </p:txBody>
      </p:sp>
    </p:spTree>
  </p:cSld>
  <p:clrMapOvr>
    <a:masterClrMapping/>
  </p:clrMapOvr>
  <p:transition spd="slow">
    <p:wheel spokes="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836712"/>
            <a:ext cx="5795304" cy="707886"/>
          </a:xfrm>
          <a:prstGeom prst="rect">
            <a:avLst/>
          </a:prstGeom>
        </p:spPr>
        <p:txBody>
          <a:bodyPr wrap="none">
            <a:spAutoFit/>
          </a:bodyPr>
          <a:lstStyle/>
          <a:p>
            <a:r>
              <a:rPr lang="el-GR" sz="4000" b="1" u="sng" cap="all" spc="-100" dirty="0">
                <a:effectLst>
                  <a:outerShdw blurRad="38100" dist="38100" dir="2700000" algn="tl">
                    <a:srgbClr val="000000">
                      <a:alpha val="43137"/>
                    </a:srgbClr>
                  </a:outerShdw>
                </a:effectLst>
                <a:latin typeface="+mj-lt"/>
                <a:ea typeface="+mj-ea"/>
                <a:cs typeface="+mj-cs"/>
              </a:rPr>
              <a:t>ΚατΑ ομοφυλοφΙλων</a:t>
            </a:r>
            <a:endParaRPr lang="en-GB" sz="4000" b="1" u="sng" cap="all" spc="-100" dirty="0">
              <a:effectLst>
                <a:outerShdw blurRad="38100" dist="38100" dir="2700000" algn="tl">
                  <a:srgbClr val="000000">
                    <a:alpha val="43137"/>
                  </a:srgbClr>
                </a:outerShdw>
              </a:effectLst>
              <a:latin typeface="+mj-lt"/>
              <a:ea typeface="+mj-ea"/>
              <a:cs typeface="+mj-cs"/>
            </a:endParaRPr>
          </a:p>
        </p:txBody>
      </p:sp>
      <p:sp>
        <p:nvSpPr>
          <p:cNvPr id="3" name="Rectangle 2"/>
          <p:cNvSpPr/>
          <p:nvPr/>
        </p:nvSpPr>
        <p:spPr>
          <a:xfrm>
            <a:off x="251520" y="2060848"/>
            <a:ext cx="8712968" cy="3170099"/>
          </a:xfrm>
          <a:prstGeom prst="rect">
            <a:avLst/>
          </a:prstGeom>
        </p:spPr>
        <p:txBody>
          <a:bodyPr wrap="square">
            <a:spAutoFit/>
          </a:bodyPr>
          <a:lstStyle/>
          <a:p>
            <a:pPr>
              <a:buFont typeface="Wingdings" panose="05000000000000000000" pitchFamily="2" charset="2"/>
              <a:buChar char="§"/>
            </a:pPr>
            <a:r>
              <a:rPr lang="el-GR" sz="4000" dirty="0">
                <a:effectLst>
                  <a:outerShdw blurRad="38100" dist="38100" dir="2700000" algn="tl">
                    <a:srgbClr val="000000">
                      <a:alpha val="43137"/>
                    </a:srgbClr>
                  </a:outerShdw>
                </a:effectLst>
              </a:rPr>
              <a:t>«Η ομοφυλοφιλία είναι κακό στοιχείο της κοινωνίας. Αυτοί ας συνεχίσουν μ’ αυτόν τον τρόπο. Σε ότι αφορά τις ηθικές αξίες εμείς θα είμαστε ο εαυτός μας. Η ηθική είναι πολύ σημαντική.»</a:t>
            </a:r>
          </a:p>
        </p:txBody>
      </p:sp>
    </p:spTree>
    <p:extLst>
      <p:ext uri="{BB962C8B-B14F-4D97-AF65-F5344CB8AC3E}">
        <p14:creationId xmlns:p14="http://schemas.microsoft.com/office/powerpoint/2010/main" val="16682985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67544" y="548680"/>
            <a:ext cx="8229600" cy="706090"/>
          </a:xfrm>
        </p:spPr>
        <p:txBody>
          <a:bodyPr>
            <a:noAutofit/>
          </a:bodyPr>
          <a:lstStyle/>
          <a:p>
            <a:pPr algn="ctr"/>
            <a:r>
              <a:rPr lang="el-GR" b="1" u="sng" cap="all" dirty="0" smtClean="0">
                <a:solidFill>
                  <a:schemeClr val="tx1"/>
                </a:solidFill>
                <a:effectLst>
                  <a:outerShdw blurRad="38100" dist="38100" dir="2700000" algn="tl">
                    <a:srgbClr val="000000">
                      <a:alpha val="43137"/>
                    </a:srgbClr>
                  </a:outerShdw>
                </a:effectLst>
              </a:rPr>
              <a:t>ΚατΑ </a:t>
            </a:r>
            <a:r>
              <a:rPr lang="el-GR" b="1" u="sng" cap="all" dirty="0" err="1" smtClean="0">
                <a:solidFill>
                  <a:schemeClr val="tx1"/>
                </a:solidFill>
                <a:effectLst>
                  <a:outerShdw blurRad="38100" dist="38100" dir="2700000" algn="tl">
                    <a:srgbClr val="000000">
                      <a:alpha val="43137"/>
                    </a:srgbClr>
                  </a:outerShdw>
                </a:effectLst>
              </a:rPr>
              <a:t>γιατρΩν</a:t>
            </a:r>
            <a:r>
              <a:rPr lang="el-GR" b="1" u="sng" cap="all" dirty="0" smtClean="0">
                <a:solidFill>
                  <a:schemeClr val="tx1"/>
                </a:solidFill>
                <a:effectLst>
                  <a:outerShdw blurRad="38100" dist="38100" dir="2700000" algn="tl">
                    <a:srgbClr val="000000">
                      <a:alpha val="43137"/>
                    </a:srgbClr>
                  </a:outerShdw>
                </a:effectLst>
              </a:rPr>
              <a:t> </a:t>
            </a:r>
            <a:r>
              <a:rPr lang="el-GR" b="1" u="sng" cap="all" dirty="0">
                <a:solidFill>
                  <a:schemeClr val="tx1"/>
                </a:solidFill>
                <a:effectLst>
                  <a:outerShdw blurRad="38100" dist="38100" dir="2700000" algn="tl">
                    <a:srgbClr val="000000">
                      <a:alpha val="43137"/>
                    </a:srgbClr>
                  </a:outerShdw>
                </a:effectLst>
              </a:rPr>
              <a:t>– </a:t>
            </a:r>
            <a:r>
              <a:rPr lang="el-GR" b="1" u="sng" cap="all" dirty="0" err="1" smtClean="0">
                <a:solidFill>
                  <a:schemeClr val="tx1"/>
                </a:solidFill>
                <a:effectLst>
                  <a:outerShdw blurRad="38100" dist="38100" dir="2700000" algn="tl">
                    <a:srgbClr val="000000">
                      <a:alpha val="43137"/>
                    </a:srgbClr>
                  </a:outerShdw>
                </a:effectLst>
              </a:rPr>
              <a:t>δικηγΟρων</a:t>
            </a:r>
            <a:endParaRPr lang="el-GR" b="1" u="sng" cap="all" dirty="0">
              <a:solidFill>
                <a:schemeClr val="tx1"/>
              </a:solidFill>
              <a:effectLst>
                <a:outerShdw blurRad="38100" dist="38100" dir="2700000" algn="tl">
                  <a:srgbClr val="000000">
                    <a:alpha val="43137"/>
                  </a:srgbClr>
                </a:outerShdw>
              </a:effectLst>
            </a:endParaRPr>
          </a:p>
        </p:txBody>
      </p:sp>
      <p:sp>
        <p:nvSpPr>
          <p:cNvPr id="2" name="1 - Θέση περιεχομένου"/>
          <p:cNvSpPr>
            <a:spLocks noGrp="1"/>
          </p:cNvSpPr>
          <p:nvPr>
            <p:ph idx="1"/>
          </p:nvPr>
        </p:nvSpPr>
        <p:spPr>
          <a:xfrm>
            <a:off x="467544" y="1628800"/>
            <a:ext cx="8229600" cy="4522507"/>
          </a:xfrm>
        </p:spPr>
        <p:txBody>
          <a:bodyPr>
            <a:normAutofit fontScale="92500" lnSpcReduction="20000"/>
          </a:bodyPr>
          <a:lstStyle/>
          <a:p>
            <a:pPr>
              <a:buNone/>
            </a:pPr>
            <a:r>
              <a:rPr lang="el-GR" sz="3600" b="1" u="sng" dirty="0" smtClean="0">
                <a:effectLst>
                  <a:outerShdw blurRad="38100" dist="38100" dir="2700000" algn="tl">
                    <a:srgbClr val="000000">
                      <a:alpha val="43137"/>
                    </a:srgbClr>
                  </a:outerShdw>
                </a:effectLst>
              </a:rPr>
              <a:t>Στις 6/2/2018: </a:t>
            </a:r>
          </a:p>
          <a:p>
            <a:pPr>
              <a:buNone/>
            </a:pPr>
            <a:endParaRPr lang="el-GR" sz="3600" dirty="0" smtClean="0">
              <a:effectLst>
                <a:outerShdw blurRad="38100" dist="38100" dir="2700000" algn="tl">
                  <a:srgbClr val="000000">
                    <a:alpha val="43137"/>
                  </a:srgbClr>
                </a:outerShdw>
              </a:effectLst>
            </a:endParaRPr>
          </a:p>
          <a:p>
            <a:pPr>
              <a:buNone/>
            </a:pPr>
            <a:r>
              <a:rPr lang="el-GR" sz="3600" dirty="0" smtClean="0">
                <a:effectLst>
                  <a:outerShdw blurRad="38100" dist="38100" dir="2700000" algn="tl">
                    <a:srgbClr val="000000">
                      <a:alpha val="43137"/>
                    </a:srgbClr>
                  </a:outerShdw>
                </a:effectLst>
              </a:rPr>
              <a:t>  </a:t>
            </a:r>
            <a:r>
              <a:rPr lang="el-GR" sz="3900" i="1" dirty="0" smtClean="0">
                <a:effectLst>
                  <a:outerShdw blurRad="38100" dist="38100" dir="2700000" algn="tl">
                    <a:srgbClr val="000000">
                      <a:alpha val="43137"/>
                    </a:srgbClr>
                  </a:outerShdw>
                </a:effectLst>
              </a:rPr>
              <a:t>Ζητά να αφαιρεθεί η λέξη «Τουρκία» από τον τίτλο ορισμένων ενώσεων και οργανισμών, όπως του Ιατρικού Συλλόγου της Τουρκίας, καθώς και από το Δικηγορικό Σύλλογο της χώρας που δεν υποστήριξαν τις στρατιωτικές επιχειρήσεις στη Συρία</a:t>
            </a:r>
          </a:p>
          <a:p>
            <a:endParaRPr lang="el-GR" i="1" dirty="0"/>
          </a:p>
        </p:txBody>
      </p:sp>
    </p:spTree>
  </p:cSld>
  <p:clrMapOvr>
    <a:masterClrMapping/>
  </p:clrMapOvr>
  <p:transition spd="slow">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539552" y="548680"/>
            <a:ext cx="8229600" cy="778098"/>
          </a:xfrm>
        </p:spPr>
        <p:txBody>
          <a:bodyPr>
            <a:noAutofit/>
          </a:bodyPr>
          <a:lstStyle/>
          <a:p>
            <a:pPr algn="ctr"/>
            <a:r>
              <a:rPr lang="el-GR" sz="4800" b="1" u="sng" dirty="0" smtClean="0">
                <a:solidFill>
                  <a:schemeClr val="tx1"/>
                </a:solidFill>
                <a:effectLst>
                  <a:outerShdw blurRad="38100" dist="38100" dir="2700000" algn="tl">
                    <a:srgbClr val="000000">
                      <a:alpha val="43137"/>
                    </a:srgbClr>
                  </a:outerShdw>
                </a:effectLst>
              </a:rPr>
              <a:t>Ο Πρόεδρος </a:t>
            </a:r>
            <a:r>
              <a:rPr lang="el-GR" sz="4800" b="1" u="sng" dirty="0" err="1" smtClean="0">
                <a:solidFill>
                  <a:schemeClr val="tx1"/>
                </a:solidFill>
                <a:effectLst>
                  <a:outerShdw blurRad="38100" dist="38100" dir="2700000" algn="tl">
                    <a:srgbClr val="000000">
                      <a:alpha val="43137"/>
                    </a:srgbClr>
                  </a:outerShdw>
                </a:effectLst>
              </a:rPr>
              <a:t>Ερντογάν</a:t>
            </a:r>
            <a:endParaRPr lang="el-GR" sz="4800" b="1" u="sng" dirty="0">
              <a:solidFill>
                <a:schemeClr val="tx1"/>
              </a:solidFill>
              <a:effectLst>
                <a:outerShdw blurRad="38100" dist="38100" dir="2700000" algn="tl">
                  <a:srgbClr val="000000">
                    <a:alpha val="43137"/>
                  </a:srgbClr>
                </a:outerShdw>
              </a:effectLst>
            </a:endParaRPr>
          </a:p>
        </p:txBody>
      </p:sp>
      <p:sp>
        <p:nvSpPr>
          <p:cNvPr id="4" name="Rectangle 3"/>
          <p:cNvSpPr/>
          <p:nvPr/>
        </p:nvSpPr>
        <p:spPr>
          <a:xfrm>
            <a:off x="107504" y="1700808"/>
            <a:ext cx="8748464" cy="4739759"/>
          </a:xfrm>
          <a:prstGeom prst="rect">
            <a:avLst/>
          </a:prstGeom>
        </p:spPr>
        <p:txBody>
          <a:bodyPr wrap="square">
            <a:spAutoFit/>
          </a:bodyPr>
          <a:lstStyle/>
          <a:p>
            <a:pPr marL="571500" indent="-571500">
              <a:buFont typeface="Wingdings" panose="05000000000000000000" pitchFamily="2" charset="2"/>
              <a:buChar char="§"/>
            </a:pPr>
            <a:r>
              <a:rPr lang="el-GR" sz="3600" dirty="0" smtClean="0">
                <a:effectLst>
                  <a:outerShdw blurRad="38100" dist="38100" dir="2700000" algn="tl">
                    <a:srgbClr val="000000">
                      <a:alpha val="43137"/>
                    </a:srgbClr>
                  </a:outerShdw>
                </a:effectLst>
              </a:rPr>
              <a:t>Έχει </a:t>
            </a:r>
            <a:r>
              <a:rPr lang="el-GR" sz="3600" dirty="0">
                <a:effectLst>
                  <a:outerShdw blurRad="38100" dist="38100" dir="2700000" algn="tl">
                    <a:srgbClr val="000000">
                      <a:alpha val="43137"/>
                    </a:srgbClr>
                  </a:outerShdw>
                </a:effectLst>
              </a:rPr>
              <a:t>ιδιαίτερη σχέση με τους οπαδούς </a:t>
            </a:r>
            <a:r>
              <a:rPr lang="el-GR" sz="3600" dirty="0" smtClean="0">
                <a:effectLst>
                  <a:outerShdw blurRad="38100" dist="38100" dir="2700000" algn="tl">
                    <a:srgbClr val="000000">
                      <a:alpha val="43137"/>
                    </a:srgbClr>
                  </a:outerShdw>
                </a:effectLst>
              </a:rPr>
              <a:t> </a:t>
            </a:r>
          </a:p>
          <a:p>
            <a:r>
              <a:rPr lang="el-GR" sz="3600" dirty="0">
                <a:effectLst>
                  <a:outerShdw blurRad="38100" dist="38100" dir="2700000" algn="tl">
                    <a:srgbClr val="000000">
                      <a:alpha val="43137"/>
                    </a:srgbClr>
                  </a:outerShdw>
                </a:effectLst>
              </a:rPr>
              <a:t> </a:t>
            </a:r>
            <a:r>
              <a:rPr lang="el-GR" sz="3600" dirty="0" smtClean="0">
                <a:effectLst>
                  <a:outerShdw blurRad="38100" dist="38100" dir="2700000" algn="tl">
                    <a:srgbClr val="000000">
                      <a:alpha val="43137"/>
                    </a:srgbClr>
                  </a:outerShdw>
                </a:effectLst>
              </a:rPr>
              <a:t>    του</a:t>
            </a:r>
            <a:r>
              <a:rPr lang="el-GR" sz="3600" dirty="0">
                <a:effectLst>
                  <a:outerShdw blurRad="38100" dist="38100" dir="2700000" algn="tl">
                    <a:srgbClr val="000000">
                      <a:alpha val="43137"/>
                    </a:srgbClr>
                  </a:outerShdw>
                </a:effectLst>
              </a:rPr>
              <a:t>. </a:t>
            </a:r>
          </a:p>
          <a:p>
            <a:pPr marL="457200" indent="-457200">
              <a:buFont typeface="Wingdings" panose="05000000000000000000" pitchFamily="2" charset="2"/>
              <a:buChar char="§"/>
            </a:pPr>
            <a:r>
              <a:rPr lang="el-GR" sz="3600" dirty="0" smtClean="0">
                <a:effectLst>
                  <a:outerShdw blurRad="38100" dist="38100" dir="2700000" algn="tl">
                    <a:srgbClr val="000000">
                      <a:alpha val="43137"/>
                    </a:srgbClr>
                  </a:outerShdw>
                </a:effectLst>
              </a:rPr>
              <a:t> Συνομιλεί </a:t>
            </a:r>
            <a:r>
              <a:rPr lang="el-GR" sz="3600" dirty="0">
                <a:effectLst>
                  <a:outerShdw blurRad="38100" dist="38100" dir="2700000" algn="tl">
                    <a:srgbClr val="000000">
                      <a:alpha val="43137"/>
                    </a:srgbClr>
                  </a:outerShdw>
                </a:effectLst>
              </a:rPr>
              <a:t>μαζί τους, </a:t>
            </a:r>
            <a:r>
              <a:rPr lang="el-GR" sz="3600" dirty="0" smtClean="0">
                <a:effectLst>
                  <a:outerShdw blurRad="38100" dist="38100" dir="2700000" algn="tl">
                    <a:srgbClr val="000000">
                      <a:alpha val="43137"/>
                    </a:srgbClr>
                  </a:outerShdw>
                </a:effectLst>
              </a:rPr>
              <a:t>δεν </a:t>
            </a:r>
            <a:r>
              <a:rPr lang="el-GR" sz="3600" dirty="0">
                <a:effectLst>
                  <a:outerShdw blurRad="38100" dist="38100" dir="2700000" algn="tl">
                    <a:srgbClr val="000000">
                      <a:alpha val="43137"/>
                    </a:srgbClr>
                  </a:outerShdw>
                </a:effectLst>
              </a:rPr>
              <a:t>διστάζει </a:t>
            </a:r>
            <a:r>
              <a:rPr lang="el-GR" sz="3600" dirty="0" smtClean="0">
                <a:effectLst>
                  <a:outerShdw blurRad="38100" dist="38100" dir="2700000" algn="tl">
                    <a:srgbClr val="000000">
                      <a:alpha val="43137"/>
                    </a:srgbClr>
                  </a:outerShdw>
                </a:effectLst>
              </a:rPr>
              <a:t>        </a:t>
            </a:r>
          </a:p>
          <a:p>
            <a:r>
              <a:rPr lang="el-GR" sz="3600" dirty="0">
                <a:effectLst>
                  <a:outerShdw blurRad="38100" dist="38100" dir="2700000" algn="tl">
                    <a:srgbClr val="000000">
                      <a:alpha val="43137"/>
                    </a:srgbClr>
                  </a:outerShdw>
                </a:effectLst>
              </a:rPr>
              <a:t> </a:t>
            </a:r>
            <a:r>
              <a:rPr lang="el-GR" sz="3600" dirty="0" smtClean="0">
                <a:effectLst>
                  <a:outerShdw blurRad="38100" dist="38100" dir="2700000" algn="tl">
                    <a:srgbClr val="000000">
                      <a:alpha val="43137"/>
                    </a:srgbClr>
                  </a:outerShdw>
                </a:effectLst>
              </a:rPr>
              <a:t>    ακόμα και </a:t>
            </a:r>
            <a:r>
              <a:rPr lang="el-GR" sz="3600" dirty="0">
                <a:effectLst>
                  <a:outerShdw blurRad="38100" dist="38100" dir="2700000" algn="tl">
                    <a:srgbClr val="000000">
                      <a:alpha val="43137"/>
                    </a:srgbClr>
                  </a:outerShdw>
                </a:effectLst>
              </a:rPr>
              <a:t>να κλάψει μπροστά στο </a:t>
            </a:r>
            <a:r>
              <a:rPr lang="el-GR" sz="3600" dirty="0" smtClean="0">
                <a:effectLst>
                  <a:outerShdw blurRad="38100" dist="38100" dir="2700000" algn="tl">
                    <a:srgbClr val="000000">
                      <a:alpha val="43137"/>
                    </a:srgbClr>
                  </a:outerShdw>
                </a:effectLst>
              </a:rPr>
              <a:t>  </a:t>
            </a:r>
          </a:p>
          <a:p>
            <a:r>
              <a:rPr lang="el-GR" sz="3600" dirty="0">
                <a:effectLst>
                  <a:outerShdw blurRad="38100" dist="38100" dir="2700000" algn="tl">
                    <a:srgbClr val="000000">
                      <a:alpha val="43137"/>
                    </a:srgbClr>
                  </a:outerShdw>
                </a:effectLst>
              </a:rPr>
              <a:t> </a:t>
            </a:r>
            <a:r>
              <a:rPr lang="el-GR" sz="3600" dirty="0" smtClean="0">
                <a:effectLst>
                  <a:outerShdw blurRad="38100" dist="38100" dir="2700000" algn="tl">
                    <a:srgbClr val="000000">
                      <a:alpha val="43137"/>
                    </a:srgbClr>
                  </a:outerShdw>
                </a:effectLst>
              </a:rPr>
              <a:t>    κοινό του (συναισθηματική </a:t>
            </a:r>
            <a:r>
              <a:rPr lang="el-GR" sz="3600" dirty="0">
                <a:effectLst>
                  <a:outerShdw blurRad="38100" dist="38100" dir="2700000" algn="tl">
                    <a:srgbClr val="000000">
                      <a:alpha val="43137"/>
                    </a:srgbClr>
                  </a:outerShdw>
                </a:effectLst>
              </a:rPr>
              <a:t>προσέγγιση </a:t>
            </a:r>
            <a:r>
              <a:rPr lang="el-GR" sz="3600" dirty="0" smtClean="0">
                <a:effectLst>
                  <a:outerShdw blurRad="38100" dist="38100" dir="2700000" algn="tl">
                    <a:srgbClr val="000000">
                      <a:alpha val="43137"/>
                    </a:srgbClr>
                  </a:outerShdw>
                </a:effectLst>
              </a:rPr>
              <a:t> </a:t>
            </a:r>
          </a:p>
          <a:p>
            <a:r>
              <a:rPr lang="el-GR" sz="3600" dirty="0">
                <a:effectLst>
                  <a:outerShdw blurRad="38100" dist="38100" dir="2700000" algn="tl">
                    <a:srgbClr val="000000">
                      <a:alpha val="43137"/>
                    </a:srgbClr>
                  </a:outerShdw>
                </a:effectLst>
              </a:rPr>
              <a:t> </a:t>
            </a:r>
            <a:r>
              <a:rPr lang="el-GR" sz="3600" dirty="0" smtClean="0">
                <a:effectLst>
                  <a:outerShdw blurRad="38100" dist="38100" dir="2700000" algn="tl">
                    <a:srgbClr val="000000">
                      <a:alpha val="43137"/>
                    </a:srgbClr>
                  </a:outerShdw>
                </a:effectLst>
              </a:rPr>
              <a:t>    – </a:t>
            </a:r>
            <a:r>
              <a:rPr lang="el-GR" sz="3600" dirty="0">
                <a:effectLst>
                  <a:outerShdw blurRad="38100" dist="38100" dir="2700000" algn="tl">
                    <a:srgbClr val="000000">
                      <a:alpha val="43137"/>
                    </a:srgbClr>
                  </a:outerShdw>
                </a:effectLst>
              </a:rPr>
              <a:t>ο </a:t>
            </a:r>
            <a:r>
              <a:rPr lang="el-GR" sz="3600" dirty="0" smtClean="0">
                <a:effectLst>
                  <a:outerShdw blurRad="38100" dist="38100" dir="2700000" algn="tl">
                    <a:srgbClr val="000000">
                      <a:alpha val="43137"/>
                    </a:srgbClr>
                  </a:outerShdw>
                </a:effectLst>
              </a:rPr>
              <a:t>δυνατός ηγέτης</a:t>
            </a:r>
            <a:r>
              <a:rPr lang="el-GR" sz="3600" dirty="0">
                <a:effectLst>
                  <a:outerShdw blurRad="38100" dist="38100" dir="2700000" algn="tl">
                    <a:srgbClr val="000000">
                      <a:alpha val="43137"/>
                    </a:srgbClr>
                  </a:outerShdw>
                </a:effectLst>
              </a:rPr>
              <a:t>).</a:t>
            </a:r>
          </a:p>
          <a:p>
            <a:pPr marL="457200" indent="-457200">
              <a:buFont typeface="Wingdings" panose="05000000000000000000" pitchFamily="2" charset="2"/>
              <a:buChar char="§"/>
            </a:pPr>
            <a:r>
              <a:rPr lang="el-GR" sz="3600" dirty="0">
                <a:effectLst>
                  <a:outerShdw blurRad="38100" dist="38100" dir="2700000" algn="tl">
                    <a:srgbClr val="000000">
                      <a:alpha val="43137"/>
                    </a:srgbClr>
                  </a:outerShdw>
                </a:effectLst>
              </a:rPr>
              <a:t> Χαρισματικός ηγέτης που «ηλεκτρίζει» </a:t>
            </a:r>
            <a:endParaRPr lang="el-GR" sz="3600" dirty="0" smtClean="0">
              <a:effectLst>
                <a:outerShdw blurRad="38100" dist="38100" dir="2700000" algn="tl">
                  <a:srgbClr val="000000">
                    <a:alpha val="43137"/>
                  </a:srgbClr>
                </a:outerShdw>
              </a:effectLst>
            </a:endParaRPr>
          </a:p>
          <a:p>
            <a:r>
              <a:rPr lang="el-GR" sz="3600" dirty="0">
                <a:effectLst>
                  <a:outerShdw blurRad="38100" dist="38100" dir="2700000" algn="tl">
                    <a:srgbClr val="000000">
                      <a:alpha val="43137"/>
                    </a:srgbClr>
                  </a:outerShdw>
                </a:effectLst>
              </a:rPr>
              <a:t> </a:t>
            </a:r>
            <a:r>
              <a:rPr lang="el-GR" sz="3600" dirty="0" smtClean="0">
                <a:effectLst>
                  <a:outerShdw blurRad="38100" dist="38100" dir="2700000" algn="tl">
                    <a:srgbClr val="000000">
                      <a:alpha val="43137"/>
                    </a:srgbClr>
                  </a:outerShdw>
                </a:effectLst>
              </a:rPr>
              <a:t>    τα πλήθη</a:t>
            </a:r>
            <a:r>
              <a:rPr lang="el-GR" sz="3600" dirty="0">
                <a:effectLst>
                  <a:outerShdw blurRad="38100" dist="38100" dir="2700000" algn="tl">
                    <a:srgbClr val="000000">
                      <a:alpha val="43137"/>
                    </a:srgbClr>
                  </a:outerShdw>
                </a:effectLst>
              </a:rPr>
              <a:t>.</a:t>
            </a:r>
          </a:p>
          <a:p>
            <a:pPr marL="457200" indent="-457200">
              <a:buFont typeface="Wingdings" panose="05000000000000000000" pitchFamily="2" charset="2"/>
              <a:buChar char="§"/>
            </a:pPr>
            <a:endParaRPr lang="el-GR" sz="1400"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20405" y="1844824"/>
            <a:ext cx="8856984" cy="4154984"/>
          </a:xfrm>
          <a:prstGeom prst="rect">
            <a:avLst/>
          </a:prstGeom>
        </p:spPr>
        <p:txBody>
          <a:bodyPr wrap="square">
            <a:spAutoFit/>
          </a:bodyPr>
          <a:lstStyle/>
          <a:p>
            <a:pPr marL="571500" indent="-571500">
              <a:buFont typeface="Wingdings" panose="05000000000000000000" pitchFamily="2" charset="2"/>
              <a:buChar char="§"/>
            </a:pPr>
            <a:r>
              <a:rPr lang="el-GR" sz="3600" dirty="0">
                <a:effectLst>
                  <a:outerShdw blurRad="38100" dist="38100" dir="2700000" algn="tl">
                    <a:srgbClr val="000000">
                      <a:alpha val="43137"/>
                    </a:srgbClr>
                  </a:outerShdw>
                </a:effectLst>
              </a:rPr>
              <a:t>Δεινός ρήτορας</a:t>
            </a:r>
            <a:r>
              <a:rPr lang="el-GR" sz="1600" dirty="0">
                <a:effectLst>
                  <a:outerShdw blurRad="38100" dist="38100" dir="2700000" algn="tl">
                    <a:srgbClr val="000000">
                      <a:alpha val="43137"/>
                    </a:srgbClr>
                  </a:outerShdw>
                </a:effectLst>
              </a:rPr>
              <a:t>.</a:t>
            </a:r>
          </a:p>
          <a:p>
            <a:pPr marL="571500" indent="-571500">
              <a:buFont typeface="Wingdings" panose="05000000000000000000" pitchFamily="2" charset="2"/>
              <a:buChar char="§"/>
            </a:pPr>
            <a:r>
              <a:rPr lang="el-GR" sz="3800" dirty="0" smtClean="0">
                <a:effectLst>
                  <a:outerShdw blurRad="38100" dist="38100" dir="2700000" algn="tl">
                    <a:srgbClr val="000000">
                      <a:alpha val="43137"/>
                    </a:srgbClr>
                  </a:outerShdw>
                </a:effectLst>
              </a:rPr>
              <a:t>Αρέσκεται </a:t>
            </a:r>
            <a:r>
              <a:rPr lang="el-GR" sz="3800" dirty="0">
                <a:effectLst>
                  <a:outerShdw blurRad="38100" dist="38100" dir="2700000" algn="tl">
                    <a:srgbClr val="000000">
                      <a:alpha val="43137"/>
                    </a:srgbClr>
                  </a:outerShdw>
                </a:effectLst>
              </a:rPr>
              <a:t>σε συμβολισμούς, </a:t>
            </a:r>
            <a:r>
              <a:rPr lang="el-GR" sz="3800" dirty="0" smtClean="0">
                <a:effectLst>
                  <a:outerShdw blurRad="38100" dist="38100" dir="2700000" algn="tl">
                    <a:srgbClr val="000000">
                      <a:alpha val="43137"/>
                    </a:srgbClr>
                  </a:outerShdw>
                </a:effectLst>
              </a:rPr>
              <a:t>αναπτύσσοντας </a:t>
            </a:r>
            <a:r>
              <a:rPr lang="el-GR" sz="3800" dirty="0">
                <a:effectLst>
                  <a:outerShdw blurRad="38100" dist="38100" dir="2700000" algn="tl">
                    <a:srgbClr val="000000">
                      <a:alpha val="43137"/>
                    </a:srgbClr>
                  </a:outerShdw>
                </a:effectLst>
              </a:rPr>
              <a:t>το αίσθημα </a:t>
            </a:r>
            <a:r>
              <a:rPr lang="el-GR" sz="3800" dirty="0" smtClean="0">
                <a:effectLst>
                  <a:outerShdw blurRad="38100" dist="38100" dir="2700000" algn="tl">
                    <a:srgbClr val="000000">
                      <a:alpha val="43137"/>
                    </a:srgbClr>
                  </a:outerShdw>
                </a:effectLst>
              </a:rPr>
              <a:t>του  ανήκειν</a:t>
            </a:r>
            <a:r>
              <a:rPr lang="el-GR" sz="3800" dirty="0">
                <a:effectLst>
                  <a:outerShdw blurRad="38100" dist="38100" dir="2700000" algn="tl">
                    <a:srgbClr val="000000">
                      <a:alpha val="43137"/>
                    </a:srgbClr>
                  </a:outerShdw>
                </a:effectLst>
              </a:rPr>
              <a:t>.</a:t>
            </a:r>
          </a:p>
          <a:p>
            <a:pPr marL="571500" indent="-571500">
              <a:buFont typeface="Wingdings" panose="05000000000000000000" pitchFamily="2" charset="2"/>
              <a:buChar char="§"/>
            </a:pPr>
            <a:r>
              <a:rPr lang="el-GR" sz="3800" dirty="0" smtClean="0">
                <a:effectLst>
                  <a:outerShdw blurRad="38100" dist="38100" dir="2700000" algn="tl">
                    <a:srgbClr val="000000">
                      <a:alpha val="43137"/>
                    </a:srgbClr>
                  </a:outerShdw>
                </a:effectLst>
              </a:rPr>
              <a:t>Συνδέει </a:t>
            </a:r>
            <a:r>
              <a:rPr lang="el-GR" sz="3800" dirty="0">
                <a:effectLst>
                  <a:outerShdw blurRad="38100" dist="38100" dir="2700000" algn="tl">
                    <a:srgbClr val="000000">
                      <a:alpha val="43137"/>
                    </a:srgbClr>
                  </a:outerShdw>
                </a:effectLst>
              </a:rPr>
              <a:t>το κίνημα Χιζμέτ με το </a:t>
            </a:r>
            <a:r>
              <a:rPr lang="el-GR" sz="3800" dirty="0" smtClean="0">
                <a:effectLst>
                  <a:outerShdw blurRad="38100" dist="38100" dir="2700000" algn="tl">
                    <a:srgbClr val="000000">
                      <a:alpha val="43137"/>
                    </a:srgbClr>
                  </a:outerShdw>
                </a:effectLst>
              </a:rPr>
              <a:t> PKK</a:t>
            </a:r>
            <a:r>
              <a:rPr lang="el-GR" sz="3800" dirty="0">
                <a:effectLst>
                  <a:outerShdw blurRad="38100" dist="38100" dir="2700000" algn="tl">
                    <a:srgbClr val="000000">
                      <a:alpha val="43137"/>
                    </a:srgbClr>
                  </a:outerShdw>
                </a:effectLst>
              </a:rPr>
              <a:t>, τους Ευρωπαίους, τον Πάπα </a:t>
            </a:r>
            <a:r>
              <a:rPr lang="el-GR" sz="3800" dirty="0" smtClean="0">
                <a:effectLst>
                  <a:outerShdw blurRad="38100" dist="38100" dir="2700000" algn="tl">
                    <a:srgbClr val="000000">
                      <a:alpha val="43137"/>
                    </a:srgbClr>
                  </a:outerShdw>
                </a:effectLst>
              </a:rPr>
              <a:t>  και </a:t>
            </a:r>
            <a:r>
              <a:rPr lang="el-GR" sz="3800" dirty="0">
                <a:effectLst>
                  <a:outerShdw blurRad="38100" dist="38100" dir="2700000" algn="tl">
                    <a:srgbClr val="000000">
                      <a:alpha val="43137"/>
                    </a:srgbClr>
                  </a:outerShdw>
                </a:effectLst>
              </a:rPr>
              <a:t>τους Εβραίους.</a:t>
            </a:r>
          </a:p>
        </p:txBody>
      </p:sp>
      <p:sp>
        <p:nvSpPr>
          <p:cNvPr id="3" name="Rectangle 2"/>
          <p:cNvSpPr/>
          <p:nvPr/>
        </p:nvSpPr>
        <p:spPr>
          <a:xfrm>
            <a:off x="1475656" y="581779"/>
            <a:ext cx="6542689" cy="830997"/>
          </a:xfrm>
          <a:prstGeom prst="rect">
            <a:avLst/>
          </a:prstGeom>
        </p:spPr>
        <p:txBody>
          <a:bodyPr wrap="none">
            <a:spAutoFit/>
          </a:bodyPr>
          <a:lstStyle/>
          <a:p>
            <a:r>
              <a:rPr lang="el-GR" sz="4800" b="1" u="sng" spc="-100" dirty="0">
                <a:effectLst>
                  <a:outerShdw blurRad="38100" dist="38100" dir="2700000" algn="tl">
                    <a:srgbClr val="000000">
                      <a:alpha val="43137"/>
                    </a:srgbClr>
                  </a:outerShdw>
                </a:effectLst>
                <a:latin typeface="+mj-lt"/>
                <a:ea typeface="+mj-ea"/>
                <a:cs typeface="+mj-cs"/>
              </a:rPr>
              <a:t>Ο Πρόεδρος Ερντογάν</a:t>
            </a:r>
            <a:endParaRPr lang="en-GB" sz="4800" b="1" u="sng" spc="-100" dirty="0">
              <a:effectLst>
                <a:outerShdw blurRad="38100" dist="38100" dir="2700000" algn="tl">
                  <a:srgbClr val="000000">
                    <a:alpha val="43137"/>
                  </a:srgbClr>
                </a:outerShdw>
              </a:effectLst>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052736"/>
            <a:ext cx="6552728"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38999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381125"/>
            <a:ext cx="7143750"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8493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68760"/>
            <a:ext cx="7128792"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40300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620689"/>
            <a:ext cx="7772400" cy="1440159"/>
          </a:xfrm>
        </p:spPr>
        <p:txBody>
          <a:bodyPr>
            <a:normAutofit/>
          </a:bodyPr>
          <a:lstStyle/>
          <a:p>
            <a:pPr marL="182880" indent="0">
              <a:buNone/>
            </a:pPr>
            <a:r>
              <a:rPr lang="el-GR" dirty="0" smtClean="0"/>
              <a:t>ΓΚΙΟΥΛΕΝ ΚΑΙ ΧΙΖΜΕΤ:</a:t>
            </a:r>
            <a:endParaRPr lang="el-GR" dirty="0"/>
          </a:p>
        </p:txBody>
      </p:sp>
      <p:sp>
        <p:nvSpPr>
          <p:cNvPr id="3" name="2 - Υπότιτλος"/>
          <p:cNvSpPr>
            <a:spLocks noGrp="1"/>
          </p:cNvSpPr>
          <p:nvPr>
            <p:ph type="subTitle" idx="1"/>
          </p:nvPr>
        </p:nvSpPr>
        <p:spPr>
          <a:xfrm>
            <a:off x="685800" y="2348880"/>
            <a:ext cx="7772400" cy="2462431"/>
          </a:xfrm>
        </p:spPr>
        <p:txBody>
          <a:bodyPr>
            <a:normAutofit fontScale="40000" lnSpcReduction="20000"/>
          </a:bodyPr>
          <a:lstStyle/>
          <a:p>
            <a:pPr algn="ctr"/>
            <a:endParaRPr lang="en-GB" sz="4400" dirty="0" smtClean="0"/>
          </a:p>
          <a:p>
            <a:pPr algn="r"/>
            <a:r>
              <a:rPr lang="el-GR" sz="11400" b="1" spc="-100" dirty="0" smtClean="0">
                <a:solidFill>
                  <a:schemeClr val="tx1"/>
                </a:solidFill>
                <a:effectLst>
                  <a:outerShdw blurRad="38100" dist="38100" dir="2700000" algn="tl">
                    <a:srgbClr val="000000">
                      <a:alpha val="43137"/>
                    </a:srgbClr>
                  </a:outerShdw>
                  <a:reflection blurRad="6350" stA="55000" endA="300" endPos="45500" dir="5400000" sy="-100000" algn="bl" rotWithShape="0"/>
                </a:effectLst>
                <a:latin typeface="+mj-lt"/>
                <a:ea typeface="+mj-ea"/>
                <a:cs typeface="+mj-cs"/>
              </a:rPr>
              <a:t>ΧΙΖΜΕΤ: ΘΡΗΣΚΕΥΤΙΚΗ</a:t>
            </a:r>
            <a:r>
              <a:rPr lang="el-GR" sz="11400" b="1" spc="-100" dirty="0">
                <a:solidFill>
                  <a:schemeClr val="tx1"/>
                </a:solidFill>
                <a:effectLst>
                  <a:outerShdw blurRad="38100" dist="38100" dir="2700000" algn="tl">
                    <a:srgbClr val="000000">
                      <a:alpha val="43137"/>
                    </a:srgbClr>
                  </a:outerShdw>
                  <a:reflection blurRad="6350" stA="55000" endA="300" endPos="45500" dir="5400000" sy="-100000" algn="bl" rotWithShape="0"/>
                </a:effectLst>
                <a:latin typeface="+mj-lt"/>
                <a:ea typeface="+mj-ea"/>
                <a:cs typeface="+mj-cs"/>
              </a:rPr>
              <a:t>, ΟΙΚΟΝΟΜΙΚΗ, ΠΟΛΙΤΙΚΗ ΙΣΧΥΣ</a:t>
            </a:r>
          </a:p>
        </p:txBody>
      </p:sp>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844824"/>
            <a:ext cx="820891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2594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539552" y="620688"/>
            <a:ext cx="8229600" cy="490066"/>
          </a:xfrm>
        </p:spPr>
        <p:txBody>
          <a:bodyPr>
            <a:noAutofit/>
          </a:bodyPr>
          <a:lstStyle/>
          <a:p>
            <a:pPr marL="0" indent="0" algn="ctr">
              <a:buNone/>
            </a:pPr>
            <a:r>
              <a:rPr lang="el-GR" b="1" u="sng" dirty="0" smtClean="0">
                <a:solidFill>
                  <a:schemeClr val="tx1"/>
                </a:solidFill>
              </a:rPr>
              <a:t>ΓΚΙΟΥΛΕΝ ΚΑΙ ΧΙΖΜΕΤ</a:t>
            </a:r>
            <a:endParaRPr lang="el-GR" b="1" u="sng" dirty="0">
              <a:solidFill>
                <a:schemeClr val="tx1"/>
              </a:solidFill>
            </a:endParaRPr>
          </a:p>
        </p:txBody>
      </p:sp>
      <p:sp>
        <p:nvSpPr>
          <p:cNvPr id="2" name="1 - Θέση περιεχομένου"/>
          <p:cNvSpPr>
            <a:spLocks noGrp="1"/>
          </p:cNvSpPr>
          <p:nvPr>
            <p:ph sz="half" idx="1"/>
          </p:nvPr>
        </p:nvSpPr>
        <p:spPr>
          <a:xfrm>
            <a:off x="251520" y="1484784"/>
            <a:ext cx="4316288" cy="4378491"/>
          </a:xfrm>
        </p:spPr>
        <p:txBody>
          <a:bodyPr>
            <a:noAutofit/>
          </a:bodyPr>
          <a:lstStyle/>
          <a:p>
            <a:pPr>
              <a:buFont typeface="Wingdings" panose="05000000000000000000" pitchFamily="2" charset="2"/>
              <a:buChar char="§"/>
            </a:pPr>
            <a:r>
              <a:rPr lang="el-GR" sz="3200" dirty="0" err="1" smtClean="0"/>
              <a:t>Κίμσε</a:t>
            </a:r>
            <a:r>
              <a:rPr lang="el-GR" sz="3200" dirty="0" smtClean="0"/>
              <a:t> Γιοκ Μου</a:t>
            </a:r>
          </a:p>
          <a:p>
            <a:pPr>
              <a:buFont typeface="Wingdings" panose="05000000000000000000" pitchFamily="2" charset="2"/>
              <a:buChar char="§"/>
            </a:pPr>
            <a:r>
              <a:rPr lang="el-GR" sz="3200" dirty="0" err="1" smtClean="0"/>
              <a:t>Ζαμάν</a:t>
            </a:r>
            <a:r>
              <a:rPr lang="el-GR" sz="3200" dirty="0" smtClean="0"/>
              <a:t>, </a:t>
            </a:r>
            <a:r>
              <a:rPr lang="el-GR" sz="3200" dirty="0" err="1" smtClean="0"/>
              <a:t>Σαμάνιολου</a:t>
            </a:r>
            <a:endParaRPr lang="el-GR" sz="3200" dirty="0" smtClean="0"/>
          </a:p>
          <a:p>
            <a:pPr>
              <a:buFont typeface="Wingdings" panose="05000000000000000000" pitchFamily="2" charset="2"/>
              <a:buChar char="§"/>
            </a:pPr>
            <a:r>
              <a:rPr lang="el-GR" sz="3200" dirty="0" smtClean="0"/>
              <a:t>Πλατφόρμες </a:t>
            </a:r>
            <a:r>
              <a:rPr lang="el-GR" sz="3200" dirty="0" err="1" smtClean="0"/>
              <a:t>Διαθρησκευτικού</a:t>
            </a:r>
            <a:r>
              <a:rPr lang="el-GR" sz="3200" dirty="0" smtClean="0"/>
              <a:t> Διαλόγου</a:t>
            </a:r>
          </a:p>
          <a:p>
            <a:pPr>
              <a:buFont typeface="Wingdings" panose="05000000000000000000" pitchFamily="2" charset="2"/>
              <a:buChar char="§"/>
            </a:pPr>
            <a:r>
              <a:rPr lang="el-GR" sz="3200" dirty="0" err="1" smtClean="0"/>
              <a:t>Άσια</a:t>
            </a:r>
            <a:r>
              <a:rPr lang="el-GR" sz="3200" dirty="0" smtClean="0"/>
              <a:t> </a:t>
            </a:r>
            <a:r>
              <a:rPr lang="el-GR" sz="3200" dirty="0" err="1" smtClean="0"/>
              <a:t>Φινάνς</a:t>
            </a:r>
            <a:r>
              <a:rPr lang="el-GR" sz="3200" dirty="0" smtClean="0"/>
              <a:t>, </a:t>
            </a:r>
            <a:r>
              <a:rPr lang="el-GR" sz="3200" dirty="0" err="1" smtClean="0"/>
              <a:t>Ισί</a:t>
            </a:r>
            <a:r>
              <a:rPr lang="el-GR" sz="3200" dirty="0" smtClean="0"/>
              <a:t> Ασφαλιστική</a:t>
            </a:r>
          </a:p>
          <a:p>
            <a:pPr>
              <a:buFont typeface="Wingdings" panose="05000000000000000000" pitchFamily="2" charset="2"/>
              <a:buChar char="§"/>
            </a:pPr>
            <a:r>
              <a:rPr lang="el-GR" sz="3200" dirty="0" smtClean="0"/>
              <a:t>Ιδέες και Λόγος του </a:t>
            </a:r>
            <a:r>
              <a:rPr lang="el-GR" sz="3200" dirty="0" err="1" smtClean="0"/>
              <a:t>Γκιουλέν</a:t>
            </a:r>
            <a:endParaRPr lang="el-GR" sz="3200" dirty="0" smtClean="0"/>
          </a:p>
          <a:p>
            <a:endParaRPr lang="el-GR" sz="3200" dirty="0"/>
          </a:p>
        </p:txBody>
      </p:sp>
      <p:sp>
        <p:nvSpPr>
          <p:cNvPr id="3" name="2 - Θέση περιεχομένου"/>
          <p:cNvSpPr>
            <a:spLocks noGrp="1"/>
          </p:cNvSpPr>
          <p:nvPr>
            <p:ph sz="half" idx="2"/>
          </p:nvPr>
        </p:nvSpPr>
        <p:spPr>
          <a:xfrm>
            <a:off x="4648200" y="1556792"/>
            <a:ext cx="4495800" cy="4824536"/>
          </a:xfrm>
        </p:spPr>
        <p:txBody>
          <a:bodyPr>
            <a:normAutofit/>
          </a:bodyPr>
          <a:lstStyle/>
          <a:p>
            <a:pPr>
              <a:buFont typeface="Wingdings" panose="05000000000000000000" pitchFamily="2" charset="2"/>
              <a:buChar char="§"/>
            </a:pPr>
            <a:r>
              <a:rPr lang="el-GR" sz="3200" dirty="0" smtClean="0"/>
              <a:t>Σχολεία: στην Τουρκία, στον κόσμο – Πανεπιστήμια (προσπάθειες ίδρυσης στην Ελλάδα)</a:t>
            </a:r>
          </a:p>
          <a:p>
            <a:pPr>
              <a:buFont typeface="Wingdings" panose="05000000000000000000" pitchFamily="2" charset="2"/>
              <a:buChar char="§"/>
            </a:pPr>
            <a:r>
              <a:rPr lang="el-GR" sz="3200" dirty="0" smtClean="0"/>
              <a:t>Η μέθοδος της </a:t>
            </a:r>
            <a:r>
              <a:rPr lang="el-GR" sz="3200" dirty="0" err="1" smtClean="0"/>
              <a:t>Μπάμπουσκας</a:t>
            </a:r>
            <a:endParaRPr lang="el-GR" sz="3200" dirty="0" smtClean="0"/>
          </a:p>
          <a:p>
            <a:pPr>
              <a:buFont typeface="Wingdings" panose="05000000000000000000" pitchFamily="2" charset="2"/>
              <a:buChar char="§"/>
            </a:pPr>
            <a:r>
              <a:rPr lang="el-GR" sz="3200" dirty="0" smtClean="0"/>
              <a:t>Μειονότητες, γυναίκες, Κούρδοι</a:t>
            </a:r>
          </a:p>
          <a:p>
            <a:pPr>
              <a:buNone/>
            </a:pPr>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980728"/>
            <a:ext cx="5832648" cy="5040560"/>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908720"/>
            <a:ext cx="5760640" cy="5112568"/>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245065"/>
            <a:ext cx="6480720" cy="460851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2031325"/>
          </a:xfrm>
          <a:prstGeom prst="rect">
            <a:avLst/>
          </a:prstGeom>
        </p:spPr>
        <p:txBody>
          <a:bodyPr>
            <a:spAutoFit/>
          </a:bodyPr>
          <a:lstStyle/>
          <a:p>
            <a:r>
              <a:rPr lang="en-US" dirty="0">
                <a:hlinkClick r:id="rId2"/>
              </a:rPr>
              <a:t>https://</a:t>
            </a:r>
            <a:r>
              <a:rPr lang="en-US" dirty="0" smtClean="0">
                <a:hlinkClick r:id="rId2"/>
              </a:rPr>
              <a:t>www.youtube.com/watch?v=TIQcj1v9xG4</a:t>
            </a:r>
            <a:endParaRPr lang="en-US" dirty="0" smtClean="0"/>
          </a:p>
          <a:p>
            <a:r>
              <a:rPr lang="en-US" dirty="0">
                <a:hlinkClick r:id="rId3"/>
              </a:rPr>
              <a:t>https://</a:t>
            </a:r>
            <a:r>
              <a:rPr lang="en-US" dirty="0" smtClean="0">
                <a:hlinkClick r:id="rId3"/>
              </a:rPr>
              <a:t>www.youtube.com/watch?v=j6jL95BaSeM</a:t>
            </a:r>
            <a:endParaRPr lang="en-US" dirty="0" smtClean="0"/>
          </a:p>
          <a:p>
            <a:endParaRPr lang="en-US" dirty="0" smtClean="0"/>
          </a:p>
          <a:p>
            <a:endParaRPr lang="en-US" dirty="0" smtClean="0"/>
          </a:p>
          <a:p>
            <a:endParaRPr lang="el-GR" dirty="0"/>
          </a:p>
        </p:txBody>
      </p:sp>
    </p:spTree>
    <p:extLst>
      <p:ext uri="{BB962C8B-B14F-4D97-AF65-F5344CB8AC3E}">
        <p14:creationId xmlns:p14="http://schemas.microsoft.com/office/powerpoint/2010/main" val="37039872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568" y="980728"/>
            <a:ext cx="7772400" cy="2592288"/>
          </a:xfrm>
        </p:spPr>
        <p:txBody>
          <a:bodyPr>
            <a:normAutofit/>
          </a:bodyPr>
          <a:lstStyle/>
          <a:p>
            <a:pPr marL="182880" indent="0" algn="ctr">
              <a:buNone/>
            </a:pPr>
            <a:r>
              <a:rPr lang="en-GB" sz="6600" dirty="0" smtClean="0">
                <a:solidFill>
                  <a:schemeClr val="tx1"/>
                </a:solidFill>
              </a:rPr>
              <a:t/>
            </a:r>
            <a:br>
              <a:rPr lang="en-GB" sz="6600" dirty="0" smtClean="0">
                <a:solidFill>
                  <a:schemeClr val="tx1"/>
                </a:solidFill>
              </a:rPr>
            </a:br>
            <a:r>
              <a:rPr lang="el-GR" sz="6600" b="1" u="sng" dirty="0" smtClean="0">
                <a:solidFill>
                  <a:schemeClr val="tx1"/>
                </a:solidFill>
                <a:effectLst>
                  <a:outerShdw blurRad="38100" dist="38100" dir="2700000" algn="tl">
                    <a:srgbClr val="000000">
                      <a:alpha val="43137"/>
                    </a:srgbClr>
                  </a:outerShdw>
                </a:effectLst>
              </a:rPr>
              <a:t>ΕΥΧΑΡΙΣΤΩ ΠΟΛΥ</a:t>
            </a:r>
            <a:endParaRPr lang="el-GR" sz="6600" b="1" u="sng" dirty="0">
              <a:solidFill>
                <a:schemeClr val="tx1"/>
              </a:solidFill>
              <a:effectLst>
                <a:outerShdw blurRad="38100" dist="38100" dir="2700000" algn="tl">
                  <a:srgbClr val="000000">
                    <a:alpha val="43137"/>
                  </a:srgbClr>
                </a:outerShdw>
              </a:effectLst>
            </a:endParaRPr>
          </a:p>
        </p:txBody>
      </p:sp>
      <p:sp>
        <p:nvSpPr>
          <p:cNvPr id="3" name="2 - Υπότιτλος"/>
          <p:cNvSpPr>
            <a:spLocks noGrp="1"/>
          </p:cNvSpPr>
          <p:nvPr>
            <p:ph type="subTitle" idx="1"/>
          </p:nvPr>
        </p:nvSpPr>
        <p:spPr>
          <a:xfrm>
            <a:off x="-1182635" y="4797152"/>
            <a:ext cx="10297144" cy="1872208"/>
          </a:xfrm>
        </p:spPr>
        <p:txBody>
          <a:bodyPr>
            <a:noAutofit/>
          </a:bodyPr>
          <a:lstStyle/>
          <a:p>
            <a:pPr algn="r"/>
            <a:r>
              <a:rPr lang="el-GR" sz="3200" b="1" dirty="0" smtClean="0"/>
              <a:t>ΣΩΤΗΡΙΟΣ ΣΤ. ΛΙΒΑΣ</a:t>
            </a:r>
          </a:p>
          <a:p>
            <a:pPr algn="r"/>
            <a:endParaRPr lang="el-GR" sz="32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700808"/>
            <a:ext cx="7560839"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8299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8424935"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7908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8190975"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7466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916832"/>
            <a:ext cx="7848871"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58697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3">
      <a:dk1>
        <a:srgbClr val="FFFFFF"/>
      </a:dk1>
      <a:lt1>
        <a:srgbClr val="46464A"/>
      </a:lt1>
      <a:dk2>
        <a:srgbClr val="46464A"/>
      </a:dk2>
      <a:lt2>
        <a:srgbClr val="E3DCCF"/>
      </a:lt2>
      <a:accent1>
        <a:srgbClr val="900000"/>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239</TotalTime>
  <Words>1118</Words>
  <Application>Microsoft Office PowerPoint</Application>
  <PresentationFormat>On-screen Show (4:3)</PresentationFormat>
  <Paragraphs>163</Paragraphs>
  <Slides>55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Aharoni</vt:lpstr>
      <vt:lpstr>Arial</vt:lpstr>
      <vt:lpstr>Arial Black</vt:lpstr>
      <vt:lpstr>Baskerville Old Face</vt:lpstr>
      <vt:lpstr>Calibri</vt:lpstr>
      <vt:lpstr>Times New Roman</vt:lpstr>
      <vt:lpstr>Wingdings</vt:lpstr>
      <vt:lpstr>Clarity</vt:lpstr>
      <vt:lpstr>Η ρητορικΗ μΙσουΣ στον πολιτικΟ λΟΓΟ του ΕρντογΑν και του ΑΚΡ   ΕχθροπΑθεια, ομοιογΕνεια και ασφΑλεια στην ΤουρκΙα </vt:lpstr>
      <vt:lpstr>ΤΑ ΙΔΙΑΙΤΑΤΤΤΤΤΤΚΑΑ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Ορίζοντας την «ρητορική μίσους»</vt:lpstr>
      <vt:lpstr>PowerPoint Presentation</vt:lpstr>
      <vt:lpstr>PowerPoint Presentation</vt:lpstr>
      <vt:lpstr>Διεθνές πλαίσιο</vt:lpstr>
      <vt:lpstr>PowerPoint Presentation</vt:lpstr>
      <vt:lpstr>PowerPoint Presentation</vt:lpstr>
      <vt:lpstr>PowerPoint Presentation</vt:lpstr>
      <vt:lpstr>Τα 3 βασικά χαρακτηριστικά της ρητορικής μίσους. </vt:lpstr>
      <vt:lpstr>PowerPoint Presentation</vt:lpstr>
      <vt:lpstr>Ρητορική μίσους Ερντογάν κατά χωρών  (Αρμενία, Ελλάδα, Ισραήλ, Γερμανία, Νέα Ζηλανδία)</vt:lpstr>
      <vt:lpstr>PowerPoint Presentation</vt:lpstr>
      <vt:lpstr>PowerPoint Presentation</vt:lpstr>
      <vt:lpstr>PowerPoint Presentation</vt:lpstr>
      <vt:lpstr>PowerPoint Presentation</vt:lpstr>
      <vt:lpstr>Ρητορική μίσους  κατά προσώπων</vt:lpstr>
      <vt:lpstr>PowerPoint Presentation</vt:lpstr>
      <vt:lpstr>PowerPoint Presentation</vt:lpstr>
      <vt:lpstr>PowerPoint Presentation</vt:lpstr>
      <vt:lpstr>Για Φετουλάχ Γκιουλέν</vt:lpstr>
      <vt:lpstr>ΤΙ ΛΕΕΙ Ο ΕΡΝΤΟΓΑΝ</vt:lpstr>
      <vt:lpstr>PowerPoint Presentation</vt:lpstr>
      <vt:lpstr>PowerPoint Presentation</vt:lpstr>
      <vt:lpstr>PowerPoint Presentation</vt:lpstr>
      <vt:lpstr>PowerPoint Presentation</vt:lpstr>
      <vt:lpstr> Ρητορική μίσους  κατά ομάδων </vt:lpstr>
      <vt:lpstr> 240 χαρακτηρισμοί από  Δεκέμβριο του 2013 μέχρι Μάιο 2017 </vt:lpstr>
      <vt:lpstr>ΚατΑ των ΚοΥρδων</vt:lpstr>
      <vt:lpstr>ΚατΑ των ΕβραΙων</vt:lpstr>
      <vt:lpstr>ΕναντΙον των ΧριστιανΩν</vt:lpstr>
      <vt:lpstr>ΚατΑ ΕλλΗνων και ΑρμενΙων</vt:lpstr>
      <vt:lpstr>PowerPoint Presentation</vt:lpstr>
      <vt:lpstr>ΚατΑ ομοφυλοφΙλων</vt:lpstr>
      <vt:lpstr>PowerPoint Presentation</vt:lpstr>
      <vt:lpstr>ΚατΑ γιατρΩν – δικηγΟρων</vt:lpstr>
      <vt:lpstr>Ο Πρόεδρος Ερντογάν</vt:lpstr>
      <vt:lpstr>PowerPoint Presentation</vt:lpstr>
      <vt:lpstr>PowerPoint Presentation</vt:lpstr>
      <vt:lpstr>PowerPoint Presentation</vt:lpstr>
      <vt:lpstr>PowerPoint Presentation</vt:lpstr>
      <vt:lpstr>ΓΚΙΟΥΛΕΝ ΚΑΙ ΧΙΖΜΕΤ:</vt:lpstr>
      <vt:lpstr>ΓΚΙΟΥΛΕΝ ΚΑΙ ΧΙΖΜΕΤ</vt:lpstr>
      <vt:lpstr>PowerPoint Presentation</vt:lpstr>
      <vt:lpstr>PowerPoint Presentation</vt:lpstr>
      <vt:lpstr>PowerPoint Presentation</vt:lpstr>
      <vt:lpstr>PowerPoint Presentation</vt:lpstr>
      <vt:lpstr> ΕΥΧΑΡΙΣΤΩ ΠΟΛΥ</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ρητορικΗ μΙσουΣ στον πολιτικΟ λΟΓΟ του ΕρντογΑν και του ΑΚΡ - ΕχθροπΑθεια, ομοιογΕνεια και ασφΑλεια στην ΤουρκΙα</dc:title>
  <dc:creator>forol-192</dc:creator>
  <cp:lastModifiedBy>Sotiris</cp:lastModifiedBy>
  <cp:revision>156</cp:revision>
  <dcterms:created xsi:type="dcterms:W3CDTF">2020-02-13T12:09:07Z</dcterms:created>
  <dcterms:modified xsi:type="dcterms:W3CDTF">2022-01-14T15:08:01Z</dcterms:modified>
</cp:coreProperties>
</file>