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62" r:id="rId3"/>
    <p:sldId id="268" r:id="rId4"/>
    <p:sldId id="286" r:id="rId5"/>
    <p:sldId id="258" r:id="rId6"/>
    <p:sldId id="259" r:id="rId7"/>
    <p:sldId id="309" r:id="rId8"/>
    <p:sldId id="281" r:id="rId9"/>
    <p:sldId id="287" r:id="rId10"/>
    <p:sldId id="288" r:id="rId11"/>
    <p:sldId id="289" r:id="rId12"/>
    <p:sldId id="290" r:id="rId13"/>
    <p:sldId id="261" r:id="rId14"/>
    <p:sldId id="260" r:id="rId15"/>
    <p:sldId id="291" r:id="rId16"/>
    <p:sldId id="263" r:id="rId17"/>
    <p:sldId id="284" r:id="rId18"/>
    <p:sldId id="292" r:id="rId19"/>
    <p:sldId id="293" r:id="rId20"/>
    <p:sldId id="264" r:id="rId21"/>
    <p:sldId id="267" r:id="rId22"/>
    <p:sldId id="308" r:id="rId23"/>
    <p:sldId id="307" r:id="rId24"/>
    <p:sldId id="269" r:id="rId25"/>
    <p:sldId id="265" r:id="rId26"/>
    <p:sldId id="294" r:id="rId27"/>
    <p:sldId id="295" r:id="rId28"/>
    <p:sldId id="296" r:id="rId29"/>
    <p:sldId id="270" r:id="rId30"/>
    <p:sldId id="297" r:id="rId31"/>
    <p:sldId id="301" r:id="rId32"/>
    <p:sldId id="310" r:id="rId33"/>
    <p:sldId id="305"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69638"/>
    <a:srgbClr val="26E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75" autoAdjust="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B406B8D-620C-4750-BD56-91CE135712DD}" type="datetimeFigureOut">
              <a:rPr lang="en-GB" smtClean="0"/>
              <a:pPr/>
              <a:t>28/01/2022</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A8E5172-F96A-4EA8-9126-F73652EDD248}" type="slidenum">
              <a:rPr lang="en-GB" smtClean="0"/>
              <a:pPr/>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8E5172-F96A-4EA8-9126-F73652EDD24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A8E5172-F96A-4EA8-9126-F73652EDD24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8E5172-F96A-4EA8-9126-F73652EDD248}" type="slidenum">
              <a:rPr lang="en-GB" smtClean="0"/>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B406B8D-620C-4750-BD56-91CE135712DD}" type="datetimeFigureOut">
              <a:rPr lang="en-GB" smtClean="0"/>
              <a:pPr/>
              <a:t>28/01/2022</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A8E5172-F96A-4EA8-9126-F73652EDD248}" type="slidenum">
              <a:rPr lang="en-GB" smtClean="0"/>
              <a:pPr/>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8E5172-F96A-4EA8-9126-F73652EDD248}"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8E5172-F96A-4EA8-9126-F73652EDD248}" type="slidenum">
              <a:rPr lang="en-GB" smtClean="0"/>
              <a:pPr/>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8E5172-F96A-4EA8-9126-F73652EDD248}" type="slidenum">
              <a:rPr lang="en-GB" smtClean="0"/>
              <a:pPr/>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8E5172-F96A-4EA8-9126-F73652EDD24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A8E5172-F96A-4EA8-9126-F73652EDD248}" type="slidenum">
              <a:rPr lang="en-GB" smtClean="0"/>
              <a:pPr/>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06B8D-620C-4750-BD56-91CE135712DD}" type="datetimeFigureOut">
              <a:rPr lang="en-GB" smtClean="0"/>
              <a:pPr/>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8E5172-F96A-4EA8-9126-F73652EDD248}" type="slidenum">
              <a:rPr lang="en-GB" smtClean="0"/>
              <a:pPr/>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B406B8D-620C-4750-BD56-91CE135712DD}" type="datetimeFigureOut">
              <a:rPr lang="en-GB" smtClean="0"/>
              <a:pPr/>
              <a:t>28/01/2022</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A8E5172-F96A-4EA8-9126-F73652EDD248}"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mtClean="0"/>
          </a:p>
          <a:p>
            <a:r>
              <a:rPr lang="el-GR" smtClean="0"/>
              <a:t>ΣΩΤΗΡΙΟΣ ΣΤ. ΛΙΒΑΣ</a:t>
            </a:r>
          </a:p>
          <a:p>
            <a:endParaRPr lang="el-GR" smtClean="0"/>
          </a:p>
          <a:p>
            <a:endParaRPr lang="en-GB" dirty="0"/>
          </a:p>
        </p:txBody>
      </p:sp>
      <p:sp>
        <p:nvSpPr>
          <p:cNvPr id="2" name="Title 1"/>
          <p:cNvSpPr>
            <a:spLocks noGrp="1"/>
          </p:cNvSpPr>
          <p:nvPr>
            <p:ph type="title"/>
          </p:nvPr>
        </p:nvSpPr>
        <p:spPr/>
        <p:txBody>
          <a:bodyPr/>
          <a:lstStyle/>
          <a:p>
            <a:r>
              <a:rPr lang="el-GR" smtClean="0"/>
              <a:t>Ο ν</a:t>
            </a:r>
            <a:r>
              <a:rPr lang="en-GB" smtClean="0"/>
              <a:t>E</a:t>
            </a:r>
            <a:r>
              <a:rPr lang="el-GR" smtClean="0"/>
              <a:t>οΣ απΟβλητοΣ: </a:t>
            </a:r>
            <a:br>
              <a:rPr lang="el-GR" smtClean="0"/>
            </a:br>
            <a:r>
              <a:rPr lang="el-GR" smtClean="0"/>
              <a:t>περΙ ισλαμοφοβΙαΣ, ριζοσπαστικοποΙησηΣ </a:t>
            </a:r>
            <a:br>
              <a:rPr lang="el-GR" smtClean="0"/>
            </a:br>
            <a:r>
              <a:rPr lang="el-GR" smtClean="0"/>
              <a:t>και Αλλων κακΩν</a:t>
            </a:r>
            <a:endParaRPr lang="en-GB" dirty="0"/>
          </a:p>
        </p:txBody>
      </p:sp>
    </p:spTree>
    <p:extLst>
      <p:ext uri="{BB962C8B-B14F-4D97-AF65-F5344CB8AC3E}">
        <p14:creationId xmlns:p14="http://schemas.microsoft.com/office/powerpoint/2010/main" val="1459716526"/>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Σωτήρης\Desktop\κατάλογο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19200"/>
            <a:ext cx="3505200" cy="41746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 name="Picture 5" descr="C:\Users\Σωτήρης\Desktop\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143000"/>
            <a:ext cx="3657600" cy="4495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Σωτήρης\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4489771" cy="33528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 name="Picture 2" descr="C:\Users\Σωτήρης\Desktop\L4057-101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524000"/>
            <a:ext cx="3733800" cy="417793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Σωτήρης\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2313751" cy="33528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 name="Picture 4" descr="C:\Users\Σωτήρης\Desktop\RJTaeH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676400"/>
            <a:ext cx="2590800" cy="3657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Picture 3" descr="C:\Users\Σωτήρης\Desktop\41E4xuXbHHL._SX367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600200"/>
            <a:ext cx="2819400" cy="3657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07893" cy="4864608"/>
          </a:xfrm>
        </p:spPr>
        <p:txBody>
          <a:bodyPr>
            <a:normAutofit lnSpcReduction="10000"/>
          </a:bodyPr>
          <a:lstStyle/>
          <a:p>
            <a:r>
              <a:rPr lang="el-GR" sz="3600" dirty="0" smtClean="0"/>
              <a:t>Ομοιότητες: φοβίες για αξίες </a:t>
            </a:r>
            <a:endParaRPr lang="en-US" sz="3600" dirty="0" smtClean="0"/>
          </a:p>
          <a:p>
            <a:r>
              <a:rPr lang="el-GR" sz="3600" dirty="0" smtClean="0"/>
              <a:t>Διαφορές: φοβία για το ισχυρό που επιτίθεται και κατακτά/ μίσος και αηδία για το ύπουλο που εισχωρεί και κατακτά (δημογραφική επίθεση, μη αφομοίωση)(αντιστροφή</a:t>
            </a:r>
            <a:r>
              <a:rPr lang="el-GR" sz="3600" dirty="0"/>
              <a:t>)</a:t>
            </a:r>
            <a:endParaRPr lang="en-GB" sz="3600" dirty="0" smtClean="0"/>
          </a:p>
          <a:p>
            <a:r>
              <a:rPr lang="el-GR" sz="3600" dirty="0"/>
              <a:t> </a:t>
            </a:r>
            <a:r>
              <a:rPr lang="el-GR" sz="3600" dirty="0" smtClean="0"/>
              <a:t>ΕΣΩΤΕΡΙΚΟΣ </a:t>
            </a:r>
            <a:r>
              <a:rPr lang="el-GR" sz="3600" dirty="0"/>
              <a:t>ΚΑΙ ΕΞΩΤΕΡΙΚΟΣ ΕΧΘΡΟΣ</a:t>
            </a:r>
          </a:p>
          <a:p>
            <a:endParaRPr lang="en-GB" dirty="0"/>
          </a:p>
        </p:txBody>
      </p:sp>
      <p:sp>
        <p:nvSpPr>
          <p:cNvPr id="2" name="Title 1"/>
          <p:cNvSpPr>
            <a:spLocks noGrp="1"/>
          </p:cNvSpPr>
          <p:nvPr>
            <p:ph type="title"/>
          </p:nvPr>
        </p:nvSpPr>
        <p:spPr>
          <a:xfrm>
            <a:off x="304800" y="228600"/>
            <a:ext cx="8533660" cy="1054394"/>
          </a:xfrm>
        </p:spPr>
        <p:txBody>
          <a:bodyPr>
            <a:noAutofit/>
          </a:bodyPr>
          <a:lstStyle/>
          <a:p>
            <a:r>
              <a:rPr lang="el-GR" b="1" dirty="0">
                <a:latin typeface="Algerian" pitchFamily="82" charset="0"/>
              </a:rPr>
              <a:t>ΔΙΑΦΟΡΕΣ ΚΑΙ ΟΜΟΙΟΤΗΤΕΣ ΙΣΛΑΜΟΦΟΒΙΑΣ - </a:t>
            </a:r>
            <a:r>
              <a:rPr lang="en-US" b="1" dirty="0" smtClean="0">
                <a:latin typeface="Algerian" pitchFamily="82" charset="0"/>
              </a:rPr>
              <a:t>A</a:t>
            </a:r>
            <a:r>
              <a:rPr lang="el-GR" b="1" dirty="0" smtClean="0">
                <a:latin typeface="Algerian" pitchFamily="82" charset="0"/>
              </a:rPr>
              <a:t>ΝΤΙΣΗΜΙΤΙΣΜΟΥ</a:t>
            </a:r>
            <a:endParaRPr lang="en-GB" b="1" dirty="0">
              <a:latin typeface="Algerian" pitchFamily="82" charset="0"/>
            </a:endParaRPr>
          </a:p>
        </p:txBody>
      </p:sp>
    </p:spTree>
    <p:extLst>
      <p:ext uri="{BB962C8B-B14F-4D97-AF65-F5344CB8AC3E}">
        <p14:creationId xmlns:p14="http://schemas.microsoft.com/office/powerpoint/2010/main" val="17873798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560293" cy="4724400"/>
          </a:xfrm>
        </p:spPr>
        <p:txBody>
          <a:bodyPr>
            <a:normAutofit fontScale="92500" lnSpcReduction="10000"/>
          </a:bodyPr>
          <a:lstStyle/>
          <a:p>
            <a:r>
              <a:rPr lang="el-GR" sz="3600" dirty="0" smtClean="0"/>
              <a:t>ΑΝΑΠΑΡΑΣΤΑΣΗ (το Ισλάμ ως ενιαίο και μονολιθικό)</a:t>
            </a:r>
            <a:endParaRPr lang="en-GB" sz="3600" dirty="0" smtClean="0"/>
          </a:p>
          <a:p>
            <a:r>
              <a:rPr lang="el-GR" sz="3600" dirty="0" smtClean="0"/>
              <a:t>ΠΟΛΙΤΙΣΜΟΣ/ ΠΟΛΙΤΙΣΜΙΚΙΣΜΟΣ (</a:t>
            </a:r>
            <a:r>
              <a:rPr lang="en-GB" sz="3600" dirty="0" err="1" smtClean="0"/>
              <a:t>civilizationism</a:t>
            </a:r>
            <a:r>
              <a:rPr lang="en-GB" sz="3600" dirty="0" smtClean="0"/>
              <a:t>)</a:t>
            </a:r>
            <a:r>
              <a:rPr lang="el-GR" sz="3600" dirty="0" smtClean="0"/>
              <a:t> (σύγχρονη ακροδεξιά)</a:t>
            </a:r>
            <a:endParaRPr lang="en-GB" sz="3600" dirty="0" smtClean="0"/>
          </a:p>
          <a:p>
            <a:r>
              <a:rPr lang="el-GR" sz="3600" dirty="0" smtClean="0"/>
              <a:t>ΡΙΖΟΣΠΑΣΤΙΚΟΠΟΙΗΣΗ, ΕΞΤΡΕΜΙΣΜΟΣ (πολιτική)</a:t>
            </a:r>
          </a:p>
          <a:p>
            <a:r>
              <a:rPr lang="el-GR" sz="3600" dirty="0" smtClean="0"/>
              <a:t>Ο ΛΙΒΕΛΟΣ (γυναίκες</a:t>
            </a:r>
            <a:r>
              <a:rPr lang="el-GR" sz="3600" dirty="0"/>
              <a:t> </a:t>
            </a:r>
            <a:r>
              <a:rPr lang="el-GR" sz="3600" dirty="0" smtClean="0"/>
              <a:t>και παιδοφιλία) – ΣΥΓΚΡΙΣΗ ΜΕ ΑΝΤΙΣΗΜΙΤΙΣΜΟ</a:t>
            </a:r>
            <a:endParaRPr lang="en-GB" sz="3600" dirty="0"/>
          </a:p>
        </p:txBody>
      </p:sp>
      <p:sp>
        <p:nvSpPr>
          <p:cNvPr id="2" name="Title 1"/>
          <p:cNvSpPr>
            <a:spLocks noGrp="1"/>
          </p:cNvSpPr>
          <p:nvPr>
            <p:ph type="title"/>
          </p:nvPr>
        </p:nvSpPr>
        <p:spPr>
          <a:xfrm>
            <a:off x="381000" y="304800"/>
            <a:ext cx="8381260" cy="1054394"/>
          </a:xfrm>
        </p:spPr>
        <p:txBody>
          <a:bodyPr/>
          <a:lstStyle/>
          <a:p>
            <a:r>
              <a:rPr lang="el-GR" sz="4400" b="1" dirty="0">
                <a:latin typeface="Algerian" pitchFamily="82" charset="0"/>
              </a:rPr>
              <a:t>ΑΞΟΝΕΣ ΙΔΕΟΛΟΓΙΑΣ</a:t>
            </a:r>
            <a:endParaRPr lang="en-GB" sz="4400" b="1" dirty="0">
              <a:latin typeface="Algerian" pitchFamily="82" charset="0"/>
            </a:endParaRPr>
          </a:p>
        </p:txBody>
      </p:sp>
    </p:spTree>
    <p:extLst>
      <p:ext uri="{BB962C8B-B14F-4D97-AF65-F5344CB8AC3E}">
        <p14:creationId xmlns:p14="http://schemas.microsoft.com/office/powerpoint/2010/main" val="20256846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Σωτήρης\Desktop\pedophil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09600"/>
            <a:ext cx="3505200" cy="2362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 name="Picture 3" descr="C:\Users\Σωτήρης\Desktop\κατάλογος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57200"/>
            <a:ext cx="3067050" cy="2438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4" descr="C:\Users\Σωτήρης\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505200"/>
            <a:ext cx="3429000" cy="2971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5" descr="C:\Users\Σωτήρης\Desktop\κατάλογος.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507360"/>
            <a:ext cx="3810000" cy="29696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4572000"/>
          </a:xfrm>
        </p:spPr>
        <p:txBody>
          <a:bodyPr>
            <a:normAutofit lnSpcReduction="10000"/>
          </a:bodyPr>
          <a:lstStyle/>
          <a:p>
            <a:r>
              <a:rPr lang="el-GR" sz="4000" dirty="0" smtClean="0"/>
              <a:t>Ιδεολογία εμείς – αυτοί </a:t>
            </a:r>
            <a:r>
              <a:rPr lang="en-GB" sz="4000" dirty="0" smtClean="0"/>
              <a:t>(</a:t>
            </a:r>
            <a:r>
              <a:rPr lang="el-GR" sz="4000" dirty="0" smtClean="0"/>
              <a:t>θύματα και θύτες)</a:t>
            </a:r>
          </a:p>
          <a:p>
            <a:r>
              <a:rPr lang="el-GR" sz="4000" dirty="0" smtClean="0"/>
              <a:t>Χρήση ιστορικών και πολιτιστικών μοτίβων</a:t>
            </a:r>
          </a:p>
          <a:p>
            <a:r>
              <a:rPr lang="el-GR" sz="4000" dirty="0" smtClean="0"/>
              <a:t>Ζωομορφισμός (σε περίπτωση ισχύος/ σε περίπτωση αδυναμίας)</a:t>
            </a:r>
          </a:p>
          <a:p>
            <a:pPr marL="45720" indent="0">
              <a:buNone/>
            </a:pPr>
            <a:endParaRPr lang="en-GB" sz="4000" dirty="0"/>
          </a:p>
        </p:txBody>
      </p:sp>
      <p:sp>
        <p:nvSpPr>
          <p:cNvPr id="2" name="Title 1"/>
          <p:cNvSpPr>
            <a:spLocks noGrp="1"/>
          </p:cNvSpPr>
          <p:nvPr>
            <p:ph type="title"/>
          </p:nvPr>
        </p:nvSpPr>
        <p:spPr/>
        <p:txBody>
          <a:bodyPr>
            <a:noAutofit/>
          </a:bodyPr>
          <a:lstStyle/>
          <a:p>
            <a:pPr algn="ctr"/>
            <a:r>
              <a:rPr lang="el-GR" sz="4000" b="1" dirty="0">
                <a:latin typeface="Algerian" pitchFamily="82" charset="0"/>
              </a:rPr>
              <a:t>ΛΟΓΟΣ ΜΙΣΟΥΣ </a:t>
            </a:r>
            <a:r>
              <a:rPr lang="en-US" sz="4000" b="1" dirty="0" smtClean="0">
                <a:latin typeface="Algerian" pitchFamily="82" charset="0"/>
              </a:rPr>
              <a:t/>
            </a:r>
            <a:br>
              <a:rPr lang="en-US" sz="4000" b="1" dirty="0" smtClean="0">
                <a:latin typeface="Algerian" pitchFamily="82" charset="0"/>
              </a:rPr>
            </a:br>
            <a:r>
              <a:rPr lang="el-GR" sz="4000" b="1" dirty="0" smtClean="0">
                <a:latin typeface="Algerian" pitchFamily="82" charset="0"/>
              </a:rPr>
              <a:t>(</a:t>
            </a:r>
            <a:r>
              <a:rPr lang="en-GB" sz="4000" b="1" dirty="0">
                <a:latin typeface="Algerian" pitchFamily="82" charset="0"/>
              </a:rPr>
              <a:t>HATE SPEECH)</a:t>
            </a:r>
          </a:p>
        </p:txBody>
      </p:sp>
    </p:spTree>
    <p:extLst>
      <p:ext uri="{BB962C8B-B14F-4D97-AF65-F5344CB8AC3E}">
        <p14:creationId xmlns:p14="http://schemas.microsoft.com/office/powerpoint/2010/main" val="4261110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a:bodyPr>
          <a:lstStyle/>
          <a:p>
            <a:r>
              <a:rPr lang="el-GR" sz="3600" dirty="0"/>
              <a:t>Ο λόγος στα ΜΜΕ και στα κοινωνικά μέσα δικτύωσης (</a:t>
            </a:r>
            <a:r>
              <a:rPr lang="el-GR" sz="3600" dirty="0" err="1"/>
              <a:t>cyber</a:t>
            </a:r>
            <a:r>
              <a:rPr lang="el-GR" sz="3600" dirty="0"/>
              <a:t> - </a:t>
            </a:r>
            <a:r>
              <a:rPr lang="el-GR" sz="3600" dirty="0" err="1"/>
              <a:t>online</a:t>
            </a:r>
            <a:r>
              <a:rPr lang="el-GR" sz="3600" dirty="0"/>
              <a:t> </a:t>
            </a:r>
            <a:r>
              <a:rPr lang="el-GR" sz="3600" dirty="0" err="1" smtClean="0"/>
              <a:t>Islamophobia</a:t>
            </a:r>
            <a:r>
              <a:rPr lang="el-GR" sz="3600" dirty="0" smtClean="0"/>
              <a:t>)</a:t>
            </a:r>
            <a:r>
              <a:rPr lang="en-US" sz="3600" dirty="0" smtClean="0"/>
              <a:t>:</a:t>
            </a:r>
          </a:p>
          <a:p>
            <a:pPr>
              <a:buNone/>
            </a:pPr>
            <a:endParaRPr lang="en-US" sz="3600" dirty="0" smtClean="0"/>
          </a:p>
          <a:p>
            <a:pPr marL="45720" indent="0">
              <a:buNone/>
            </a:pPr>
            <a:r>
              <a:rPr lang="en-US" sz="3200" i="1" dirty="0" smtClean="0"/>
              <a:t>(</a:t>
            </a:r>
            <a:r>
              <a:rPr lang="el-GR" sz="3200" i="1" dirty="0" smtClean="0"/>
              <a:t>βία κατά γυναικών, βία κατά ομοφυλόφιλων, αδυναμία ένταξης στη δυτική κοινωνία, υποστήριξη Τζιχάντ, παιδοφιλία, πλύση εγκεφάλου)</a:t>
            </a:r>
            <a:endParaRPr lang="el-GR" sz="3200" i="1" dirty="0"/>
          </a:p>
          <a:p>
            <a:endParaRPr lang="el-GR" dirty="0"/>
          </a:p>
        </p:txBody>
      </p:sp>
      <p:sp>
        <p:nvSpPr>
          <p:cNvPr id="3" name="Title 2"/>
          <p:cNvSpPr>
            <a:spLocks noGrp="1"/>
          </p:cNvSpPr>
          <p:nvPr>
            <p:ph type="title"/>
          </p:nvPr>
        </p:nvSpPr>
        <p:spPr/>
        <p:txBody>
          <a:bodyPr/>
          <a:lstStyle/>
          <a:p>
            <a:r>
              <a:rPr lang="el-GR" b="1" dirty="0" smtClean="0">
                <a:latin typeface="Algerian" pitchFamily="82" charset="0"/>
              </a:rPr>
              <a:t>ΛΟΓΟΣ ΜΙΣΟΥΣ </a:t>
            </a:r>
            <a:r>
              <a:rPr lang="en-US" b="1" dirty="0" smtClean="0">
                <a:latin typeface="Algerian" pitchFamily="82" charset="0"/>
              </a:rPr>
              <a:t/>
            </a:r>
            <a:br>
              <a:rPr lang="en-US" b="1" dirty="0" smtClean="0">
                <a:latin typeface="Algerian" pitchFamily="82" charset="0"/>
              </a:rPr>
            </a:br>
            <a:r>
              <a:rPr lang="el-GR" b="1" dirty="0" smtClean="0">
                <a:latin typeface="Algerian" pitchFamily="82" charset="0"/>
              </a:rPr>
              <a:t>(</a:t>
            </a:r>
            <a:r>
              <a:rPr lang="en-GB" b="1" dirty="0" smtClean="0">
                <a:latin typeface="Algerian" pitchFamily="82" charset="0"/>
              </a:rPr>
              <a:t>HATE SPEECH)</a:t>
            </a:r>
            <a:endParaRPr lang="el-GR" dirty="0"/>
          </a:p>
        </p:txBody>
      </p:sp>
    </p:spTree>
    <p:extLst>
      <p:ext uri="{BB962C8B-B14F-4D97-AF65-F5344CB8AC3E}">
        <p14:creationId xmlns:p14="http://schemas.microsoft.com/office/powerpoint/2010/main" val="22155005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4800" y="228600"/>
            <a:ext cx="8534400" cy="5693866"/>
          </a:xfrm>
          <a:prstGeom prst="rect">
            <a:avLst/>
          </a:prstGeom>
        </p:spPr>
        <p:txBody>
          <a:bodyPr wrap="square">
            <a:spAutoFit/>
          </a:bodyPr>
          <a:lstStyle/>
          <a:p>
            <a:pPr algn="just"/>
            <a:r>
              <a:rPr lang="el-GR" sz="2600" b="1" spc="150" dirty="0" smtClean="0">
                <a:solidFill>
                  <a:schemeClr val="tx2"/>
                </a:solidFill>
              </a:rPr>
              <a:t>Έρευνες στη Βρετανία: π.χ. (</a:t>
            </a:r>
            <a:r>
              <a:rPr lang="en-GB" sz="2600" b="1" spc="150" dirty="0" smtClean="0">
                <a:solidFill>
                  <a:schemeClr val="tx2"/>
                </a:solidFill>
              </a:rPr>
              <a:t>Moore et al., 2008) </a:t>
            </a:r>
            <a:r>
              <a:rPr lang="el-GR" sz="2600" b="1" spc="150" dirty="0" smtClean="0">
                <a:solidFill>
                  <a:schemeClr val="tx2"/>
                </a:solidFill>
              </a:rPr>
              <a:t>μελέτη αναπαράστασης Μουσουλμάνων στον τύπο για μια περίπου δεκαετία (2000 – 2008). 1000 άρθρα αναλύθηκαν. Οι Βρετανοί Μουσουλμάνοι παρουσιάζονται με συγκεκριμένες μόνο μορφές: ως απειλή (με τις φυσικές τρομοκρατικές τους διαθέσεις), ως πρόβλημα (με τις αξίες τους να συγκρούονται με τη βρετανική κουλτούρα) ή ως και τα δυο.</a:t>
            </a:r>
            <a:r>
              <a:rPr lang="en-US" sz="2600" b="1" spc="150" dirty="0" smtClean="0">
                <a:solidFill>
                  <a:schemeClr val="tx2"/>
                </a:solidFill>
              </a:rPr>
              <a:t> </a:t>
            </a:r>
            <a:r>
              <a:rPr lang="el-GR" sz="2600" b="1" spc="150" dirty="0" smtClean="0">
                <a:solidFill>
                  <a:schemeClr val="tx2"/>
                </a:solidFill>
              </a:rPr>
              <a:t>Οι εικόνες των Μουσουλμάνων σχετίζονται κυρίως με άντρες (και όχι με γυναίκες), οι οποίοι απεικονίζονται μέσα από φωτογραφίες του αστυνομικού δελτίου ή σε σχέση με τα θρησκευτικά τους καθήκοντα. </a:t>
            </a:r>
            <a:endParaRPr lang="el-GR" sz="2600" b="1" spc="15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4800" y="304800"/>
            <a:ext cx="8534400" cy="5262979"/>
          </a:xfrm>
          <a:prstGeom prst="rect">
            <a:avLst/>
          </a:prstGeom>
        </p:spPr>
        <p:txBody>
          <a:bodyPr wrap="square">
            <a:spAutoFit/>
          </a:bodyPr>
          <a:lstStyle/>
          <a:p>
            <a:pPr marL="45720" indent="0" algn="just">
              <a:buNone/>
            </a:pPr>
            <a:r>
              <a:rPr lang="el-GR" sz="2800" b="1" spc="150" dirty="0" smtClean="0">
                <a:solidFill>
                  <a:schemeClr val="tx2"/>
                </a:solidFill>
              </a:rPr>
              <a:t>Η ίδια αρνητική προκατάληψη εμφανίζεται και σε άλλη έρευνα (2011) σε σχέση με την απεικόνιση των Μουσουλμάνων στον ελβετικό τύπο. Η εικόνα του Ισλάμ συνδέεται με αρνητικά μόνον αρχέτυπα (ο ένοχος, το κακοποιό στοιχείο). Και οι Μουσουλμάνοι απεικονίζονται μόνον σε παθητικούς ρόλους και ως ανίκανοι να μιλήσουν για τους εαυτούς τους. Το Ισλάμ εμφανίζεται συχνά στον ελβετικό τύπο, παρότι οι Μουσουλμάνοι αντιστοιχούν μόλις στο </a:t>
            </a:r>
            <a:r>
              <a:rPr lang="en-US" sz="2800" b="1" spc="150" dirty="0" smtClean="0">
                <a:solidFill>
                  <a:schemeClr val="tx2"/>
                </a:solidFill>
              </a:rPr>
              <a:t>4.3 </a:t>
            </a:r>
            <a:r>
              <a:rPr lang="el-GR" sz="2800" b="1" spc="150" dirty="0" smtClean="0">
                <a:solidFill>
                  <a:schemeClr val="tx2"/>
                </a:solidFill>
              </a:rPr>
              <a:t>% του πληθυσμού</a:t>
            </a:r>
            <a:r>
              <a:rPr lang="en-US" sz="2800" b="1" spc="150" dirty="0" smtClean="0">
                <a:solidFill>
                  <a:schemeClr val="tx2"/>
                </a:solidFill>
              </a:rPr>
              <a:t>.</a:t>
            </a:r>
            <a:endParaRPr lang="el-GR" sz="2800" b="1" spc="150"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21012"/>
            <a:ext cx="8534400" cy="5102352"/>
          </a:xfrm>
        </p:spPr>
        <p:txBody>
          <a:bodyPr>
            <a:noAutofit/>
          </a:bodyPr>
          <a:lstStyle/>
          <a:p>
            <a:r>
              <a:rPr lang="el-GR" sz="3200" dirty="0" smtClean="0"/>
              <a:t>ΙΔΕΟΛΟΓΙΑ ΜΙΣΟΥΣ ΥΠΟΚΙΝΟΥΜΕΝΗ ΑΠ</a:t>
            </a:r>
            <a:r>
              <a:rPr lang="en-GB" sz="3200" dirty="0" smtClean="0"/>
              <a:t>O</a:t>
            </a:r>
            <a:r>
              <a:rPr lang="el-GR" sz="3200" dirty="0" smtClean="0"/>
              <a:t> ΠΡΟΚΑΤΑΛΗΨΗ ΚΑΙ ΑΓΝΟΙΑ ΣΤΡΕΦΟΜΕΝΗ ΚΑΤΑ ΤΩΝ ΜΟΥΣΟΥΛΜΑΝΩΝ ΚΑΙ ΤΟΥ ΙΣΛΑΜ ΣΥΝΟΛΙΚΑ</a:t>
            </a:r>
          </a:p>
          <a:p>
            <a:r>
              <a:rPr lang="el-GR" sz="3200" dirty="0" smtClean="0"/>
              <a:t>ΣΤΟΙΧΕΙΑ: </a:t>
            </a:r>
            <a:r>
              <a:rPr lang="el-GR" sz="3200" b="1" dirty="0" smtClean="0"/>
              <a:t>ΜΙΣΟΣ, ΦΟΒΟΣ, ΑΗΔΙΑ – ΣΙΧΑΣΙΑ</a:t>
            </a:r>
            <a:r>
              <a:rPr lang="en-US" sz="3200" b="1" dirty="0" smtClean="0"/>
              <a:t> (</a:t>
            </a:r>
            <a:r>
              <a:rPr lang="en-US" sz="3200" b="1" dirty="0" err="1" smtClean="0"/>
              <a:t>Islamonausea</a:t>
            </a:r>
            <a:r>
              <a:rPr lang="en-US" sz="3200" b="1" dirty="0" smtClean="0"/>
              <a:t>)</a:t>
            </a:r>
            <a:endParaRPr lang="el-GR" sz="3200" b="1" dirty="0" smtClean="0"/>
          </a:p>
        </p:txBody>
      </p:sp>
      <p:sp>
        <p:nvSpPr>
          <p:cNvPr id="2" name="Title 1"/>
          <p:cNvSpPr>
            <a:spLocks noGrp="1"/>
          </p:cNvSpPr>
          <p:nvPr>
            <p:ph type="title"/>
          </p:nvPr>
        </p:nvSpPr>
        <p:spPr>
          <a:xfrm>
            <a:off x="990600" y="381000"/>
            <a:ext cx="7467600" cy="1066800"/>
          </a:xfrm>
        </p:spPr>
        <p:txBody>
          <a:bodyPr>
            <a:normAutofit fontScale="90000"/>
          </a:bodyPr>
          <a:lstStyle/>
          <a:p>
            <a:r>
              <a:rPr lang="el-GR" sz="4000" b="1" dirty="0" smtClean="0">
                <a:effectLst>
                  <a:outerShdw blurRad="38100" dist="38100" dir="2700000" algn="tl">
                    <a:srgbClr val="000000">
                      <a:alpha val="43137"/>
                    </a:srgbClr>
                  </a:outerShdw>
                </a:effectLst>
              </a:rPr>
              <a:t>Η ΙΣΤΟΡΙΑ ΕΝΟΣ ΟΡΟΥ – ΕΝΝΟΙΟΛΟΓΙΚΕΣ ΔΙΑΚΡΙΣΕΙΣ</a:t>
            </a:r>
            <a:r>
              <a:rPr lang="en-GB" sz="4000" b="1" dirty="0" smtClean="0">
                <a:effectLst>
                  <a:outerShdw blurRad="38100" dist="38100" dir="2700000" algn="tl">
                    <a:srgbClr val="000000">
                      <a:alpha val="43137"/>
                    </a:srgbClr>
                  </a:outerShdw>
                </a:effectLst>
                <a:latin typeface="Algerian" pitchFamily="82" charset="0"/>
              </a:rPr>
              <a:t> 1</a:t>
            </a:r>
            <a:r>
              <a:rPr lang="el-GR" b="1" dirty="0" smtClean="0">
                <a:effectLst>
                  <a:outerShdw blurRad="38100" dist="38100" dir="2700000" algn="tl">
                    <a:srgbClr val="000000">
                      <a:alpha val="43137"/>
                    </a:srgbClr>
                  </a:outerShdw>
                </a:effectLst>
              </a:rPr>
              <a:t/>
            </a:r>
            <a:br>
              <a:rPr lang="el-GR" b="1" dirty="0" smtClean="0">
                <a:effectLst>
                  <a:outerShdw blurRad="38100" dist="38100" dir="2700000" algn="tl">
                    <a:srgbClr val="000000">
                      <a:alpha val="43137"/>
                    </a:srgbClr>
                  </a:outerShdw>
                </a:effectLst>
              </a:rPr>
            </a:br>
            <a:endParaRPr lang="en-GB" b="1" dirty="0">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1802706637"/>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407893" cy="4407408"/>
          </a:xfrm>
        </p:spPr>
        <p:txBody>
          <a:bodyPr>
            <a:normAutofit lnSpcReduction="10000"/>
          </a:bodyPr>
          <a:lstStyle/>
          <a:p>
            <a:r>
              <a:rPr lang="el-GR" sz="4000" dirty="0" smtClean="0"/>
              <a:t>Σύγκρουση Πολιτισμών</a:t>
            </a:r>
          </a:p>
          <a:p>
            <a:r>
              <a:rPr lang="el-GR" sz="4000" dirty="0" smtClean="0"/>
              <a:t>Η γυναίκα ως αιώνιο πεδίο μάχης</a:t>
            </a:r>
          </a:p>
          <a:p>
            <a:r>
              <a:rPr lang="el-GR" sz="4000" dirty="0" smtClean="0"/>
              <a:t>Η μάχη για το </a:t>
            </a:r>
            <a:r>
              <a:rPr lang="el-GR" sz="4000" dirty="0" err="1" smtClean="0"/>
              <a:t>Χιτζάμπ</a:t>
            </a:r>
            <a:endParaRPr lang="el-GR" sz="4000" dirty="0" smtClean="0"/>
          </a:p>
          <a:p>
            <a:pPr algn="just"/>
            <a:r>
              <a:rPr lang="el-GR" sz="4000" dirty="0" smtClean="0"/>
              <a:t>Η θεωρία της </a:t>
            </a:r>
            <a:r>
              <a:rPr lang="el-GR" sz="4000" dirty="0" err="1" smtClean="0"/>
              <a:t>Ευραραβίας</a:t>
            </a:r>
            <a:r>
              <a:rPr lang="el-GR" sz="4000" dirty="0" smtClean="0"/>
              <a:t> (</a:t>
            </a:r>
            <a:r>
              <a:rPr lang="en-GB" sz="4000" dirty="0" err="1" smtClean="0"/>
              <a:t>Eurabia</a:t>
            </a:r>
            <a:r>
              <a:rPr lang="en-GB" sz="4000" dirty="0" smtClean="0"/>
              <a:t> – Alexandre de Valle</a:t>
            </a:r>
            <a:r>
              <a:rPr lang="el-GR" sz="4000" dirty="0" smtClean="0"/>
              <a:t>, </a:t>
            </a:r>
            <a:r>
              <a:rPr lang="en-US" sz="4000" dirty="0" err="1" smtClean="0"/>
              <a:t>Breivik</a:t>
            </a:r>
            <a:r>
              <a:rPr lang="en-GB" sz="4000" dirty="0" smtClean="0"/>
              <a:t>)</a:t>
            </a:r>
          </a:p>
          <a:p>
            <a:pPr marL="45720" indent="0">
              <a:buNone/>
            </a:pPr>
            <a:endParaRPr lang="en-GB" dirty="0"/>
          </a:p>
        </p:txBody>
      </p:sp>
      <p:sp>
        <p:nvSpPr>
          <p:cNvPr id="2" name="Title 1"/>
          <p:cNvSpPr>
            <a:spLocks noGrp="1"/>
          </p:cNvSpPr>
          <p:nvPr>
            <p:ph type="title"/>
          </p:nvPr>
        </p:nvSpPr>
        <p:spPr/>
        <p:txBody>
          <a:bodyPr>
            <a:normAutofit/>
          </a:bodyPr>
          <a:lstStyle/>
          <a:p>
            <a:r>
              <a:rPr lang="el-GR" sz="4000" b="1" dirty="0">
                <a:latin typeface="Algerian" pitchFamily="82" charset="0"/>
              </a:rPr>
              <a:t>ΙΔΕΟΛΟΓΙΚΑ ΠΕΔΙΑ ΜΑΧΗΣ 1</a:t>
            </a:r>
            <a:endParaRPr lang="en-GB" sz="4000" b="1" dirty="0">
              <a:latin typeface="Algerian" pitchFamily="82" charset="0"/>
            </a:endParaRPr>
          </a:p>
        </p:txBody>
      </p:sp>
    </p:spTree>
    <p:extLst>
      <p:ext uri="{BB962C8B-B14F-4D97-AF65-F5344CB8AC3E}">
        <p14:creationId xmlns:p14="http://schemas.microsoft.com/office/powerpoint/2010/main" val="1301999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407893" cy="4407408"/>
          </a:xfrm>
        </p:spPr>
        <p:txBody>
          <a:bodyPr>
            <a:normAutofit fontScale="92500" lnSpcReduction="10000"/>
          </a:bodyPr>
          <a:lstStyle/>
          <a:p>
            <a:pPr algn="just"/>
            <a:r>
              <a:rPr lang="el-GR" sz="4000" dirty="0" smtClean="0"/>
              <a:t>H </a:t>
            </a:r>
            <a:r>
              <a:rPr lang="el-GR" sz="4000" dirty="0" err="1"/>
              <a:t>συνωμοσιολογική</a:t>
            </a:r>
            <a:r>
              <a:rPr lang="el-GR" sz="4000" dirty="0"/>
              <a:t> θεωρία της μεγάλης αντικατάστασης πληθυσμών </a:t>
            </a:r>
            <a:r>
              <a:rPr lang="el-GR" sz="4000" dirty="0" smtClean="0"/>
              <a:t>(</a:t>
            </a:r>
            <a:r>
              <a:rPr lang="en-GB" sz="4000" dirty="0" smtClean="0"/>
              <a:t>great </a:t>
            </a:r>
            <a:r>
              <a:rPr lang="el-GR" sz="4000" dirty="0" err="1" smtClean="0"/>
              <a:t>replacement</a:t>
            </a:r>
            <a:r>
              <a:rPr lang="el-GR" sz="4000" dirty="0" smtClean="0"/>
              <a:t> </a:t>
            </a:r>
            <a:r>
              <a:rPr lang="el-GR" sz="4000" dirty="0" err="1"/>
              <a:t>conspiracy</a:t>
            </a:r>
            <a:r>
              <a:rPr lang="el-GR" sz="4000" dirty="0"/>
              <a:t> – δημογραφικό, Η παρακμή της Δύσης</a:t>
            </a:r>
            <a:r>
              <a:rPr lang="el-GR" sz="4000" dirty="0" smtClean="0"/>
              <a:t>)</a:t>
            </a:r>
            <a:r>
              <a:rPr lang="en-GB" sz="4000" dirty="0"/>
              <a:t> </a:t>
            </a:r>
            <a:r>
              <a:rPr lang="en-GB" sz="4000" dirty="0" smtClean="0"/>
              <a:t>(Generation Identity)</a:t>
            </a:r>
            <a:endParaRPr lang="el-GR" sz="4000" dirty="0"/>
          </a:p>
          <a:p>
            <a:r>
              <a:rPr lang="el-GR" sz="4000" dirty="0"/>
              <a:t>Η Σαρία</a:t>
            </a:r>
          </a:p>
          <a:p>
            <a:r>
              <a:rPr lang="el-GR" sz="4000" dirty="0" err="1"/>
              <a:t>Χαλάλ</a:t>
            </a:r>
            <a:r>
              <a:rPr lang="el-GR" sz="4000" dirty="0"/>
              <a:t> (συμπεριφορά στα ζώα</a:t>
            </a:r>
            <a:r>
              <a:rPr lang="el-GR" sz="4000" dirty="0" smtClean="0"/>
              <a:t>)</a:t>
            </a:r>
          </a:p>
          <a:p>
            <a:pPr marL="45720" indent="0">
              <a:buNone/>
            </a:pPr>
            <a:endParaRPr lang="el-GR" dirty="0"/>
          </a:p>
          <a:p>
            <a:endParaRPr lang="en-GB" dirty="0"/>
          </a:p>
        </p:txBody>
      </p:sp>
      <p:sp>
        <p:nvSpPr>
          <p:cNvPr id="2" name="Title 1"/>
          <p:cNvSpPr>
            <a:spLocks noGrp="1"/>
          </p:cNvSpPr>
          <p:nvPr>
            <p:ph type="title"/>
          </p:nvPr>
        </p:nvSpPr>
        <p:spPr/>
        <p:txBody>
          <a:bodyPr/>
          <a:lstStyle/>
          <a:p>
            <a:pPr algn="ctr"/>
            <a:r>
              <a:rPr lang="el-GR" sz="4000" b="1" dirty="0">
                <a:latin typeface="Algerian" pitchFamily="82" charset="0"/>
              </a:rPr>
              <a:t>ΙΔΕΟΛΟΓΙΚΑ ΠΕΔΙΑ ΜΑΧΗΣ 2</a:t>
            </a:r>
            <a:endParaRPr lang="en-GB" sz="4000" b="1" dirty="0">
              <a:latin typeface="Algerian" pitchFamily="82" charset="0"/>
            </a:endParaRPr>
          </a:p>
        </p:txBody>
      </p:sp>
    </p:spTree>
    <p:extLst>
      <p:ext uri="{BB962C8B-B14F-4D97-AF65-F5344CB8AC3E}">
        <p14:creationId xmlns:p14="http://schemas.microsoft.com/office/powerpoint/2010/main" val="3444805410"/>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avros\Desktop\ESRz1cwXsAQjsv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5486400" cy="43336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vros\Desktop\turkofa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1950"/>
            <a:ext cx="7315200" cy="61341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4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876800"/>
          </a:xfrm>
        </p:spPr>
        <p:txBody>
          <a:bodyPr>
            <a:normAutofit lnSpcReduction="10000"/>
          </a:bodyPr>
          <a:lstStyle/>
          <a:p>
            <a:r>
              <a:rPr lang="el-GR" sz="3400" dirty="0"/>
              <a:t>Οι ευθύνες της Δύσης (Αποικιοκρατία και </a:t>
            </a:r>
            <a:r>
              <a:rPr lang="el-GR" sz="3400" dirty="0" err="1"/>
              <a:t>Οριενταλισμός</a:t>
            </a:r>
            <a:r>
              <a:rPr lang="el-GR" sz="3400" dirty="0"/>
              <a:t> – </a:t>
            </a:r>
            <a:r>
              <a:rPr lang="el-GR" sz="3400" dirty="0" err="1"/>
              <a:t>Οξιντενταλισμός</a:t>
            </a:r>
            <a:r>
              <a:rPr lang="el-GR" sz="3400" dirty="0"/>
              <a:t> – Η αμαρτία της μεταμέλειας)</a:t>
            </a:r>
          </a:p>
          <a:p>
            <a:r>
              <a:rPr lang="el-GR" sz="3400" dirty="0"/>
              <a:t>Πολιτική ασχολία και ριζοσπαστικοποίηση (</a:t>
            </a:r>
            <a:r>
              <a:rPr lang="el-GR" sz="3400" dirty="0" err="1"/>
              <a:t>radicalism</a:t>
            </a:r>
            <a:r>
              <a:rPr lang="el-GR" sz="3400" dirty="0"/>
              <a:t>) – VERA (…)</a:t>
            </a:r>
          </a:p>
          <a:p>
            <a:r>
              <a:rPr lang="el-GR" sz="3400" dirty="0" err="1"/>
              <a:t>Ταρίκ</a:t>
            </a:r>
            <a:r>
              <a:rPr lang="el-GR" sz="3400" dirty="0"/>
              <a:t> </a:t>
            </a:r>
            <a:r>
              <a:rPr lang="el-GR" sz="3400" dirty="0" err="1"/>
              <a:t>Ραμαντάν</a:t>
            </a:r>
            <a:r>
              <a:rPr lang="el-GR" sz="3400" dirty="0"/>
              <a:t> και </a:t>
            </a:r>
            <a:r>
              <a:rPr lang="el-GR" sz="3400" dirty="0" err="1"/>
              <a:t>Μεσούτ</a:t>
            </a:r>
            <a:r>
              <a:rPr lang="el-GR" sz="3400" dirty="0"/>
              <a:t> </a:t>
            </a:r>
            <a:r>
              <a:rPr lang="el-GR" sz="3400" dirty="0" err="1"/>
              <a:t>Οζίλ</a:t>
            </a:r>
            <a:endParaRPr lang="el-GR" sz="3400" dirty="0"/>
          </a:p>
          <a:p>
            <a:r>
              <a:rPr lang="el-GR" sz="3400" dirty="0" smtClean="0"/>
              <a:t>Ελευθερία λόγου και βλασφημία</a:t>
            </a:r>
            <a:endParaRPr lang="el-GR" sz="3400" dirty="0"/>
          </a:p>
          <a:p>
            <a:endParaRPr lang="en-GB" dirty="0"/>
          </a:p>
        </p:txBody>
      </p:sp>
      <p:sp>
        <p:nvSpPr>
          <p:cNvPr id="3" name="Title 2"/>
          <p:cNvSpPr>
            <a:spLocks noGrp="1"/>
          </p:cNvSpPr>
          <p:nvPr>
            <p:ph type="title"/>
          </p:nvPr>
        </p:nvSpPr>
        <p:spPr/>
        <p:txBody>
          <a:bodyPr/>
          <a:lstStyle/>
          <a:p>
            <a:r>
              <a:rPr lang="el-GR" sz="4000" b="1" dirty="0">
                <a:latin typeface="Algerian" pitchFamily="82" charset="0"/>
              </a:rPr>
              <a:t>ΙΔΕΟΛΟΓΙΚΑ ΠΕΔΙΑ ΜΑΧΗΣ 3</a:t>
            </a:r>
            <a:endParaRPr lang="en-GB" sz="4000" b="1" dirty="0">
              <a:latin typeface="Algerian" pitchFamily="82" charset="0"/>
            </a:endParaRPr>
          </a:p>
        </p:txBody>
      </p:sp>
    </p:spTree>
    <p:extLst>
      <p:ext uri="{BB962C8B-B14F-4D97-AF65-F5344CB8AC3E}">
        <p14:creationId xmlns:p14="http://schemas.microsoft.com/office/powerpoint/2010/main" val="975467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07893" cy="4648200"/>
          </a:xfrm>
        </p:spPr>
        <p:txBody>
          <a:bodyPr>
            <a:normAutofit fontScale="92500" lnSpcReduction="10000"/>
          </a:bodyPr>
          <a:lstStyle/>
          <a:p>
            <a:r>
              <a:rPr lang="el-GR" sz="4000" dirty="0" err="1" smtClean="0"/>
              <a:t>Μπρέιβικ</a:t>
            </a:r>
            <a:endParaRPr lang="el-GR" sz="4000" dirty="0" smtClean="0"/>
          </a:p>
          <a:p>
            <a:r>
              <a:rPr lang="el-GR" sz="4000" dirty="0" err="1" smtClean="0"/>
              <a:t>Κρίστιαντσερτς</a:t>
            </a:r>
            <a:r>
              <a:rPr lang="en-US" sz="4000" dirty="0" smtClean="0"/>
              <a:t> (</a:t>
            </a:r>
            <a:r>
              <a:rPr lang="el-GR" sz="4000" dirty="0" err="1" smtClean="0"/>
              <a:t>Μπρέντον</a:t>
            </a:r>
            <a:r>
              <a:rPr lang="el-GR" sz="4000" dirty="0" smtClean="0"/>
              <a:t> </a:t>
            </a:r>
            <a:r>
              <a:rPr lang="el-GR" sz="4000" dirty="0" err="1" smtClean="0"/>
              <a:t>Τάραντ</a:t>
            </a:r>
            <a:r>
              <a:rPr lang="el-GR" sz="4000" dirty="0" smtClean="0"/>
              <a:t> – 15/3/2019)</a:t>
            </a:r>
          </a:p>
          <a:p>
            <a:r>
              <a:rPr lang="el-GR" sz="4000" dirty="0" smtClean="0"/>
              <a:t>Η απαγόρευση ίδρυσης τζαμιών στην Ελβετία</a:t>
            </a:r>
          </a:p>
          <a:p>
            <a:r>
              <a:rPr lang="el-GR" sz="4000" dirty="0" smtClean="0"/>
              <a:t>Η αντιδικία για τα δανέζικα κόμικς</a:t>
            </a:r>
          </a:p>
          <a:p>
            <a:r>
              <a:rPr lang="en-GB" sz="4000" dirty="0" smtClean="0"/>
              <a:t>Charlie - Hebdo</a:t>
            </a:r>
            <a:endParaRPr lang="el-GR" sz="4000" dirty="0" smtClean="0"/>
          </a:p>
          <a:p>
            <a:endParaRPr lang="en-GB" dirty="0"/>
          </a:p>
        </p:txBody>
      </p:sp>
      <p:sp>
        <p:nvSpPr>
          <p:cNvPr id="2" name="Title 1"/>
          <p:cNvSpPr>
            <a:spLocks noGrp="1"/>
          </p:cNvSpPr>
          <p:nvPr>
            <p:ph type="title"/>
          </p:nvPr>
        </p:nvSpPr>
        <p:spPr/>
        <p:txBody>
          <a:bodyPr/>
          <a:lstStyle/>
          <a:p>
            <a:pPr algn="ctr"/>
            <a:r>
              <a:rPr lang="el-GR" sz="4000" b="1" dirty="0">
                <a:latin typeface="Algerian" pitchFamily="82" charset="0"/>
              </a:rPr>
              <a:t>ΠΕΔΙΑ ΜΑΧΗΣ ΣΤΗΝ ΠΡΑΞΗ</a:t>
            </a:r>
            <a:endParaRPr lang="en-GB" sz="4000" b="1" dirty="0">
              <a:latin typeface="Algerian" pitchFamily="82" charset="0"/>
            </a:endParaRPr>
          </a:p>
        </p:txBody>
      </p:sp>
    </p:spTree>
    <p:extLst>
      <p:ext uri="{BB962C8B-B14F-4D97-AF65-F5344CB8AC3E}">
        <p14:creationId xmlns:p14="http://schemas.microsoft.com/office/powerpoint/2010/main" val="42889083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sz="4800" b="1" dirty="0" smtClean="0">
                <a:latin typeface="Algerian" pitchFamily="82" charset="0"/>
              </a:rPr>
              <a:t>Anders </a:t>
            </a:r>
            <a:r>
              <a:rPr lang="en-US" sz="4800" b="1" dirty="0" err="1" smtClean="0">
                <a:latin typeface="Algerian" pitchFamily="82" charset="0"/>
              </a:rPr>
              <a:t>BreIvik</a:t>
            </a:r>
            <a:endParaRPr lang="el-GR" sz="4800" b="1" dirty="0">
              <a:latin typeface="Algerian" pitchFamily="82" charset="0"/>
            </a:endParaRPr>
          </a:p>
        </p:txBody>
      </p:sp>
      <p:pic>
        <p:nvPicPr>
          <p:cNvPr id="4" name="Content Placeholder 3" descr="C:\Users\Σωτήρης\Desktop\κατάλογος.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057400"/>
            <a:ext cx="5410200" cy="35814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sz="4800" b="1" dirty="0" smtClean="0">
                <a:latin typeface="Algerian" pitchFamily="82" charset="0"/>
              </a:rPr>
              <a:t>BRENTON TARANT</a:t>
            </a:r>
            <a:endParaRPr lang="el-GR" sz="4800" b="1" dirty="0" smtClean="0">
              <a:latin typeface="Algerian" pitchFamily="82" charset="0"/>
            </a:endParaRPr>
          </a:p>
        </p:txBody>
      </p:sp>
      <p:pic>
        <p:nvPicPr>
          <p:cNvPr id="4" name="Picture 2" descr="C:\Users\Σωτήρης\Desktop\2019-06-14t015758z_1597147037_rc194e969c20_rtrmadp_3_newzealand-shooting.jpg_171848334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133600"/>
            <a:ext cx="6400800" cy="37338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sz="4800" b="1" dirty="0" err="1" smtClean="0">
                <a:latin typeface="Algerian" pitchFamily="82" charset="0"/>
              </a:rPr>
              <a:t>Jyllands</a:t>
            </a:r>
            <a:r>
              <a:rPr lang="en-US" sz="4800" b="1" dirty="0" smtClean="0">
                <a:latin typeface="Algerian" pitchFamily="82" charset="0"/>
              </a:rPr>
              <a:t> - </a:t>
            </a:r>
            <a:r>
              <a:rPr lang="en-US" sz="4800" b="1" dirty="0" err="1" smtClean="0">
                <a:latin typeface="Algerian" pitchFamily="82" charset="0"/>
              </a:rPr>
              <a:t>Posten</a:t>
            </a:r>
            <a:endParaRPr lang="el-GR" sz="4800" b="1" dirty="0" smtClean="0">
              <a:latin typeface="Algerian" pitchFamily="82" charset="0"/>
            </a:endParaRPr>
          </a:p>
        </p:txBody>
      </p:sp>
      <p:pic>
        <p:nvPicPr>
          <p:cNvPr id="4" name="Picture 2" descr="C:\Users\Σωτήρης\Desktop\westergaar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719262"/>
            <a:ext cx="5333999" cy="460533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52600"/>
            <a:ext cx="8407893" cy="4419600"/>
          </a:xfrm>
        </p:spPr>
        <p:txBody>
          <a:bodyPr>
            <a:noAutofit/>
          </a:bodyPr>
          <a:lstStyle/>
          <a:p>
            <a:r>
              <a:rPr lang="el-GR" sz="4800" dirty="0" smtClean="0"/>
              <a:t>Η τουρκοκρατία</a:t>
            </a:r>
          </a:p>
          <a:p>
            <a:r>
              <a:rPr lang="el-GR" sz="4800" dirty="0" smtClean="0"/>
              <a:t>Η αναζήτηση για την ελληνική ταυτότητα</a:t>
            </a:r>
          </a:p>
          <a:p>
            <a:r>
              <a:rPr lang="el-GR" sz="4800" dirty="0" smtClean="0"/>
              <a:t>Η μειονότητα της Δυτικής Θράκης</a:t>
            </a:r>
          </a:p>
        </p:txBody>
      </p:sp>
      <p:sp>
        <p:nvSpPr>
          <p:cNvPr id="3" name="Title 2"/>
          <p:cNvSpPr>
            <a:spLocks noGrp="1"/>
          </p:cNvSpPr>
          <p:nvPr>
            <p:ph type="title"/>
          </p:nvPr>
        </p:nvSpPr>
        <p:spPr/>
        <p:txBody>
          <a:bodyPr/>
          <a:lstStyle/>
          <a:p>
            <a:r>
              <a:rPr lang="el-GR" sz="4000" b="1" dirty="0" smtClean="0">
                <a:latin typeface="Algerian" pitchFamily="82" charset="0"/>
              </a:rPr>
              <a:t>ΟΙ ΕΛΛΗΝΙΚΕΣ ΣΥΝΘΗΚΕΣ</a:t>
            </a:r>
            <a:endParaRPr lang="en-GB" sz="4000" b="1" dirty="0">
              <a:latin typeface="Algerian" pitchFamily="82" charset="0"/>
            </a:endParaRPr>
          </a:p>
        </p:txBody>
      </p:sp>
    </p:spTree>
    <p:extLst>
      <p:ext uri="{BB962C8B-B14F-4D97-AF65-F5344CB8AC3E}">
        <p14:creationId xmlns:p14="http://schemas.microsoft.com/office/powerpoint/2010/main" val="3236275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407893" cy="4407408"/>
          </a:xfrm>
        </p:spPr>
        <p:txBody>
          <a:bodyPr/>
          <a:lstStyle/>
          <a:p>
            <a:r>
              <a:rPr lang="en-GB" sz="4000" dirty="0">
                <a:effectLst>
                  <a:outerShdw blurRad="38100" dist="38100" dir="2700000" algn="tl">
                    <a:srgbClr val="000000">
                      <a:alpha val="43137"/>
                    </a:srgbClr>
                  </a:outerShdw>
                </a:effectLst>
              </a:rPr>
              <a:t>Alain </a:t>
            </a:r>
            <a:r>
              <a:rPr lang="en-GB" sz="4000" dirty="0" err="1">
                <a:effectLst>
                  <a:outerShdw blurRad="38100" dist="38100" dir="2700000" algn="tl">
                    <a:srgbClr val="000000">
                      <a:alpha val="43137"/>
                    </a:srgbClr>
                  </a:outerShdw>
                </a:effectLst>
              </a:rPr>
              <a:t>Quelien</a:t>
            </a:r>
            <a:r>
              <a:rPr lang="en-GB" sz="4000" dirty="0">
                <a:effectLst>
                  <a:outerShdw blurRad="38100" dist="38100" dir="2700000" algn="tl">
                    <a:srgbClr val="000000">
                      <a:alpha val="43137"/>
                    </a:srgbClr>
                  </a:outerShdw>
                </a:effectLst>
              </a:rPr>
              <a:t> (1910)/ 1923/ 1976 (Georges </a:t>
            </a:r>
            <a:r>
              <a:rPr lang="en-GB" sz="4000" dirty="0" err="1">
                <a:effectLst>
                  <a:outerShdw blurRad="38100" dist="38100" dir="2700000" algn="tl">
                    <a:srgbClr val="000000">
                      <a:alpha val="43137"/>
                    </a:srgbClr>
                  </a:outerShdw>
                </a:effectLst>
              </a:rPr>
              <a:t>Chohati</a:t>
            </a:r>
            <a:r>
              <a:rPr lang="en-GB" sz="4000" dirty="0">
                <a:effectLst>
                  <a:outerShdw blurRad="38100" dist="38100" dir="2700000" algn="tl">
                    <a:srgbClr val="000000">
                      <a:alpha val="43137"/>
                    </a:srgbClr>
                  </a:outerShdw>
                </a:effectLst>
              </a:rPr>
              <a:t> </a:t>
            </a:r>
            <a:r>
              <a:rPr lang="en-GB" sz="4000" dirty="0" err="1">
                <a:effectLst>
                  <a:outerShdw blurRad="38100" dist="38100" dir="2700000" algn="tl">
                    <a:srgbClr val="000000">
                      <a:alpha val="43137"/>
                    </a:srgbClr>
                  </a:outerShdw>
                </a:effectLst>
              </a:rPr>
              <a:t>Anawati</a:t>
            </a:r>
            <a:r>
              <a:rPr lang="en-GB" sz="4000" dirty="0" smtClean="0">
                <a:effectLst>
                  <a:outerShdw blurRad="38100" dist="38100" dir="2700000" algn="tl">
                    <a:srgbClr val="000000">
                      <a:alpha val="43137"/>
                    </a:srgbClr>
                  </a:outerShdw>
                </a:effectLst>
              </a:rPr>
              <a:t>) - STODDARD</a:t>
            </a:r>
            <a:endParaRPr lang="en-GB" sz="4000" dirty="0">
              <a:effectLst>
                <a:outerShdw blurRad="38100" dist="38100" dir="2700000" algn="tl">
                  <a:srgbClr val="000000">
                    <a:alpha val="43137"/>
                  </a:srgbClr>
                </a:outerShdw>
              </a:effectLst>
            </a:endParaRPr>
          </a:p>
          <a:p>
            <a:r>
              <a:rPr lang="el-GR" sz="4000" dirty="0">
                <a:effectLst>
                  <a:outerShdw blurRad="38100" dist="38100" dir="2700000" algn="tl">
                    <a:srgbClr val="000000">
                      <a:alpha val="43137"/>
                    </a:srgbClr>
                  </a:outerShdw>
                </a:effectLst>
              </a:rPr>
              <a:t>ΜΟΡΦΗ ΡΑΤΣΙΣΜΟΥ; (εθνικά στοιχεία στην </a:t>
            </a:r>
            <a:r>
              <a:rPr lang="el-GR" sz="4000" dirty="0" err="1">
                <a:effectLst>
                  <a:outerShdw blurRad="38100" dist="38100" dir="2700000" algn="tl">
                    <a:srgbClr val="000000">
                      <a:alpha val="43137"/>
                    </a:srgbClr>
                  </a:outerShdw>
                </a:effectLst>
              </a:rPr>
              <a:t>ισλαμοφοβία</a:t>
            </a:r>
            <a:r>
              <a:rPr lang="el-GR" sz="4000" dirty="0">
                <a:effectLst>
                  <a:outerShdw blurRad="38100" dist="38100" dir="2700000" algn="tl">
                    <a:srgbClr val="000000">
                      <a:alpha val="43137"/>
                    </a:srgbClr>
                  </a:outerShdw>
                </a:effectLst>
              </a:rPr>
              <a:t>)</a:t>
            </a:r>
          </a:p>
          <a:p>
            <a:endParaRPr lang="en-GB" dirty="0"/>
          </a:p>
        </p:txBody>
      </p:sp>
      <p:sp>
        <p:nvSpPr>
          <p:cNvPr id="3" name="Title 2"/>
          <p:cNvSpPr>
            <a:spLocks noGrp="1"/>
          </p:cNvSpPr>
          <p:nvPr>
            <p:ph type="title"/>
          </p:nvPr>
        </p:nvSpPr>
        <p:spPr>
          <a:xfrm>
            <a:off x="457200" y="304800"/>
            <a:ext cx="8381260" cy="1054394"/>
          </a:xfrm>
        </p:spPr>
        <p:txBody>
          <a:bodyPr/>
          <a:lstStyle/>
          <a:p>
            <a:r>
              <a:rPr lang="el-GR" sz="3600" b="1" dirty="0">
                <a:effectLst>
                  <a:outerShdw blurRad="38100" dist="38100" dir="2700000" algn="tl">
                    <a:srgbClr val="000000">
                      <a:alpha val="43137"/>
                    </a:srgbClr>
                  </a:outerShdw>
                </a:effectLst>
              </a:rPr>
              <a:t>Η ΙΣΤΟΡΙΑ ΕΝΟΣ ΟΡΟΥ – ΕΝΝΟΙΟΛΟΓΙΚΕΣ </a:t>
            </a:r>
            <a:r>
              <a:rPr lang="el-GR" sz="3600" b="1" dirty="0" smtClean="0">
                <a:effectLst>
                  <a:outerShdw blurRad="38100" dist="38100" dir="2700000" algn="tl">
                    <a:srgbClr val="000000">
                      <a:alpha val="43137"/>
                    </a:srgbClr>
                  </a:outerShdw>
                </a:effectLst>
              </a:rPr>
              <a:t>ΔΙΑΚΡΙΣΕΙΣ</a:t>
            </a:r>
            <a:r>
              <a:rPr lang="en-GB" sz="3600" b="1" dirty="0" smtClean="0">
                <a:effectLst>
                  <a:outerShdw blurRad="38100" dist="38100" dir="2700000" algn="tl">
                    <a:srgbClr val="000000">
                      <a:alpha val="43137"/>
                    </a:srgbClr>
                  </a:outerShdw>
                </a:effectLst>
              </a:rPr>
              <a:t> 2</a:t>
            </a:r>
            <a:endParaRPr lang="en-GB"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72444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407893" cy="4648200"/>
          </a:xfrm>
        </p:spPr>
        <p:txBody>
          <a:bodyPr>
            <a:noAutofit/>
          </a:bodyPr>
          <a:lstStyle/>
          <a:p>
            <a:r>
              <a:rPr lang="el-GR" sz="4400" dirty="0" smtClean="0"/>
              <a:t>Η Ορθόδοξη Εκκλησία </a:t>
            </a:r>
            <a:r>
              <a:rPr lang="el-GR" sz="4400" i="1" dirty="0" smtClean="0"/>
              <a:t>(οι περιπέτειες του τζαμιού και του νεκροταφείου)</a:t>
            </a:r>
          </a:p>
          <a:p>
            <a:r>
              <a:rPr lang="el-GR" sz="4400" dirty="0" smtClean="0"/>
              <a:t>Οι μουσουλμάνοι μετανάστες </a:t>
            </a:r>
          </a:p>
          <a:p>
            <a:r>
              <a:rPr lang="el-GR" sz="4400" dirty="0" smtClean="0"/>
              <a:t>Η ιδιαιτερότητα της Χρυσής Αυγής</a:t>
            </a:r>
            <a:endParaRPr lang="en-GB" sz="4400" dirty="0"/>
          </a:p>
        </p:txBody>
      </p:sp>
      <p:sp>
        <p:nvSpPr>
          <p:cNvPr id="3" name="Title 2"/>
          <p:cNvSpPr>
            <a:spLocks noGrp="1"/>
          </p:cNvSpPr>
          <p:nvPr>
            <p:ph type="title"/>
          </p:nvPr>
        </p:nvSpPr>
        <p:spPr/>
        <p:txBody>
          <a:bodyPr/>
          <a:lstStyle/>
          <a:p>
            <a:r>
              <a:rPr lang="el-GR" sz="4000" b="1" dirty="0" smtClean="0">
                <a:latin typeface="Algerian" pitchFamily="82" charset="0"/>
              </a:rPr>
              <a:t>ΟΙ ΕΛΛΗΝΙΚΕΣ ΣΥΝΘΗΚΕΣ</a:t>
            </a:r>
            <a:endParaRPr lang="en-GB" sz="4000" b="1" dirty="0">
              <a:latin typeface="Algerian" pitchFamily="82" charset="0"/>
            </a:endParaRPr>
          </a:p>
        </p:txBody>
      </p:sp>
    </p:spTree>
    <p:extLst>
      <p:ext uri="{BB962C8B-B14F-4D97-AF65-F5344CB8AC3E}">
        <p14:creationId xmlns:p14="http://schemas.microsoft.com/office/powerpoint/2010/main" val="32362751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355847"/>
            <a:ext cx="8381260" cy="863353"/>
          </a:xfrm>
        </p:spPr>
        <p:txBody>
          <a:bodyPr/>
          <a:lstStyle/>
          <a:p>
            <a:r>
              <a:rPr lang="el-GR" dirty="0" smtClean="0"/>
              <a:t/>
            </a:r>
            <a:br>
              <a:rPr lang="el-GR" dirty="0" smtClean="0"/>
            </a:br>
            <a:r>
              <a:rPr lang="el-GR" sz="3600" dirty="0" smtClean="0"/>
              <a:t>Η ΟρθΟδοξη ΕκκλησΙα </a:t>
            </a:r>
            <a:br>
              <a:rPr lang="el-GR" sz="3600" dirty="0" smtClean="0"/>
            </a:br>
            <a:r>
              <a:rPr lang="el-GR" sz="3600" i="1" dirty="0" smtClean="0"/>
              <a:t>(οι περιπΕτειεΣ του τζαμιοΥ)</a:t>
            </a:r>
            <a:r>
              <a:rPr lang="el-GR" i="1" dirty="0" smtClean="0"/>
              <a:t/>
            </a:r>
            <a:br>
              <a:rPr lang="el-GR" i="1" dirty="0" smtClean="0"/>
            </a:br>
            <a:endParaRPr lang="el-GR" dirty="0"/>
          </a:p>
        </p:txBody>
      </p:sp>
      <p:pic>
        <p:nvPicPr>
          <p:cNvPr id="45058" name="Picture 2" descr="Αποτέλεσμα εικόνας για Η Ορθόδοξη Εκκλησία (οι περιπέτειες του τζαμιού και του νεκροταφείου)"/>
          <p:cNvPicPr>
            <a:picLocks noChangeAspect="1" noChangeArrowheads="1"/>
          </p:cNvPicPr>
          <p:nvPr/>
        </p:nvPicPr>
        <p:blipFill>
          <a:blip r:embed="rId2" cstate="print"/>
          <a:srcRect/>
          <a:stretch>
            <a:fillRect/>
          </a:stretch>
        </p:blipFill>
        <p:spPr bwMode="auto">
          <a:xfrm>
            <a:off x="914400" y="1752600"/>
            <a:ext cx="7000875" cy="4371975"/>
          </a:xfrm>
          <a:prstGeom prst="rect">
            <a:avLst/>
          </a:prstGeom>
          <a:noFill/>
          <a:effectLst>
            <a:softEdge rad="63500"/>
          </a:effec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ΠΡΟΣΠΑΘΕΙΑ ΚΑΤΑΝΟΗΣΗΣ – ΣΥΓΚΑΤΑΒΑΣΗ (Αφγανισταν – </a:t>
            </a:r>
            <a:r>
              <a:rPr lang="en-US" dirty="0" err="1" smtClean="0"/>
              <a:t>hts</a:t>
            </a:r>
            <a:r>
              <a:rPr lang="en-US" smtClean="0"/>
              <a:t>)</a:t>
            </a:r>
            <a:endParaRPr lang="el-GR" dirty="0"/>
          </a:p>
        </p:txBody>
      </p:sp>
      <p:sp>
        <p:nvSpPr>
          <p:cNvPr id="3" name="Rectangle 2"/>
          <p:cNvSpPr/>
          <p:nvPr/>
        </p:nvSpPr>
        <p:spPr>
          <a:xfrm>
            <a:off x="2286000" y="2690336"/>
            <a:ext cx="4572000" cy="1477328"/>
          </a:xfrm>
          <a:prstGeom prst="rect">
            <a:avLst/>
          </a:prstGeom>
        </p:spPr>
        <p:txBody>
          <a:bodyPr>
            <a:spAutoFit/>
          </a:bodyPr>
          <a:lstStyle/>
          <a:p>
            <a:r>
              <a:rPr lang="en-US" dirty="0"/>
              <a:t>https://twitter.com/LinaArabii/status/1435977592205680640?t=alzkFFPB35C8y0bfEIQmJg&amp;s=19&amp;fbclid=IwAR0rb6eA5Dqq3ILSel1bUWsNeswJ2SEAYUpKEGjT6qXJ2-gaJ9fOF4YjGRE</a:t>
            </a:r>
          </a:p>
        </p:txBody>
      </p:sp>
    </p:spTree>
    <p:extLst>
      <p:ext uri="{BB962C8B-B14F-4D97-AF65-F5344CB8AC3E}">
        <p14:creationId xmlns:p14="http://schemas.microsoft.com/office/powerpoint/2010/main" val="1749471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4495800"/>
            <a:ext cx="6096000" cy="1828800"/>
          </a:xfrm>
        </p:spPr>
        <p:txBody>
          <a:bodyPr>
            <a:normAutofit/>
          </a:bodyPr>
          <a:lstStyle/>
          <a:p>
            <a:pPr algn="r"/>
            <a:r>
              <a:rPr lang="el-GR" sz="3600" b="1" dirty="0">
                <a:solidFill>
                  <a:srgbClr val="CC0000"/>
                </a:solidFill>
                <a:latin typeface="Courier New" panose="02070309020205020404" pitchFamily="49" charset="0"/>
                <a:cs typeface="Courier New" panose="02070309020205020404" pitchFamily="49" charset="0"/>
              </a:rPr>
              <a:t>ΣΩΤΗΡΙΟΣ ΣΤ. </a:t>
            </a:r>
            <a:r>
              <a:rPr lang="el-GR" sz="3600" b="1" dirty="0" smtClean="0">
                <a:solidFill>
                  <a:srgbClr val="CC0000"/>
                </a:solidFill>
                <a:latin typeface="Courier New" panose="02070309020205020404" pitchFamily="49" charset="0"/>
                <a:cs typeface="Courier New" panose="02070309020205020404" pitchFamily="49" charset="0"/>
              </a:rPr>
              <a:t>ΛΙΒΑΣ</a:t>
            </a:r>
            <a:endParaRPr lang="el-GR" sz="3600" b="1" dirty="0">
              <a:solidFill>
                <a:srgbClr val="CC0000"/>
              </a:solidFill>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a:xfrm>
            <a:off x="381000" y="1295400"/>
            <a:ext cx="6324600" cy="1828800"/>
          </a:xfrm>
        </p:spPr>
        <p:txBody>
          <a:bodyPr/>
          <a:lstStyle/>
          <a:p>
            <a:r>
              <a:rPr lang="el-GR" sz="5400" b="1" dirty="0">
                <a:solidFill>
                  <a:schemeClr val="bg2"/>
                </a:solidFill>
                <a:effectLst>
                  <a:outerShdw blurRad="38100" dist="38100" dir="2700000" algn="tl">
                    <a:srgbClr val="000000">
                      <a:alpha val="43137"/>
                    </a:srgbClr>
                  </a:outerShdw>
                </a:effectLst>
              </a:rPr>
              <a:t>Ευχαριστω πολυ</a:t>
            </a:r>
            <a:endParaRPr lang="en-GB" sz="54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2871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sz="4400" b="1" dirty="0" smtClean="0">
                <a:latin typeface="Algerian" pitchFamily="82" charset="0"/>
              </a:rPr>
              <a:t>LOTHROP STODDARD</a:t>
            </a:r>
            <a:endParaRPr lang="el-GR" sz="4400" b="1" dirty="0"/>
          </a:p>
        </p:txBody>
      </p:sp>
      <p:pic>
        <p:nvPicPr>
          <p:cNvPr id="1026" name="Picture 2" descr="C:\Users\forol-192\Desktop\αρχείο λήψης.jpg"/>
          <p:cNvPicPr>
            <a:picLocks noGrp="1" noChangeAspect="1" noChangeArrowheads="1"/>
          </p:cNvPicPr>
          <p:nvPr>
            <p:ph sz="half" idx="1"/>
          </p:nvPr>
        </p:nvPicPr>
        <p:blipFill>
          <a:blip r:embed="rId2" cstate="print"/>
          <a:srcRect/>
          <a:stretch>
            <a:fillRect/>
          </a:stretch>
        </p:blipFill>
        <p:spPr bwMode="auto">
          <a:xfrm>
            <a:off x="838200" y="1828800"/>
            <a:ext cx="3124200" cy="3962400"/>
          </a:xfrm>
          <a:prstGeom prst="rect">
            <a:avLst/>
          </a:prstGeom>
          <a:noFill/>
          <a:effectLst>
            <a:softEdge rad="127000"/>
          </a:effectLst>
        </p:spPr>
      </p:pic>
      <p:pic>
        <p:nvPicPr>
          <p:cNvPr id="1028" name="Picture 4" descr="C:\Users\forol-192\Desktop\9781519751607.jpg"/>
          <p:cNvPicPr>
            <a:picLocks noGrp="1" noChangeAspect="1" noChangeArrowheads="1"/>
          </p:cNvPicPr>
          <p:nvPr>
            <p:ph sz="half" idx="2"/>
          </p:nvPr>
        </p:nvPicPr>
        <p:blipFill>
          <a:blip r:embed="rId3" cstate="print"/>
          <a:srcRect/>
          <a:stretch>
            <a:fillRect/>
          </a:stretch>
        </p:blipFill>
        <p:spPr bwMode="auto">
          <a:xfrm>
            <a:off x="5196825" y="1719263"/>
            <a:ext cx="2941350" cy="4406900"/>
          </a:xfrm>
          <a:prstGeom prst="rect">
            <a:avLst/>
          </a:prstGeom>
          <a:noFill/>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407893" cy="4407408"/>
          </a:xfrm>
        </p:spPr>
        <p:txBody>
          <a:bodyPr>
            <a:normAutofit/>
          </a:bodyPr>
          <a:lstStyle/>
          <a:p>
            <a:r>
              <a:rPr lang="el-GR" sz="3600" dirty="0">
                <a:effectLst>
                  <a:outerShdw blurRad="38100" dist="38100" dir="2700000" algn="tl">
                    <a:srgbClr val="000000">
                      <a:alpha val="43137"/>
                    </a:srgbClr>
                  </a:outerShdw>
                </a:effectLst>
              </a:rPr>
              <a:t>ΑΞΟΝΕΣ ΙΔΕΟΛΟΓΙΑΣ</a:t>
            </a:r>
          </a:p>
          <a:p>
            <a:r>
              <a:rPr lang="el-GR" sz="3600" dirty="0">
                <a:effectLst>
                  <a:outerShdw blurRad="38100" dist="38100" dir="2700000" algn="tl">
                    <a:srgbClr val="000000">
                      <a:alpha val="43137"/>
                    </a:srgbClr>
                  </a:outerShdw>
                </a:effectLst>
              </a:rPr>
              <a:t>ΔΗΜΙΟΥΡΓΙΑ ΣΤΕΡΕΟΤΥΠΩΝ ΜΕ </a:t>
            </a:r>
            <a:r>
              <a:rPr lang="el-GR" sz="3600" dirty="0" smtClean="0">
                <a:effectLst>
                  <a:outerShdw blurRad="38100" dist="38100" dir="2700000" algn="tl">
                    <a:srgbClr val="000000">
                      <a:alpha val="43137"/>
                    </a:srgbClr>
                  </a:outerShdw>
                </a:effectLst>
              </a:rPr>
              <a:t>ΤΗΝ ΠΑΡΑΜΟΡΦΩΤΙΚΗ </a:t>
            </a:r>
            <a:r>
              <a:rPr lang="el-GR" sz="3600" dirty="0">
                <a:effectLst>
                  <a:outerShdw blurRad="38100" dist="38100" dir="2700000" algn="tl">
                    <a:srgbClr val="000000">
                      <a:alpha val="43137"/>
                    </a:srgbClr>
                  </a:outerShdw>
                </a:effectLst>
              </a:rPr>
              <a:t>ΧΡΗΣΗ </a:t>
            </a:r>
            <a:r>
              <a:rPr lang="el-GR" sz="3600" dirty="0" smtClean="0">
                <a:effectLst>
                  <a:outerShdw blurRad="38100" dist="38100" dir="2700000" algn="tl">
                    <a:srgbClr val="000000">
                      <a:alpha val="43137"/>
                    </a:srgbClr>
                  </a:outerShdw>
                </a:effectLst>
              </a:rPr>
              <a:t>ΑΞΙΩΝ, ΙΣΤΟΡΙΑΣ</a:t>
            </a:r>
            <a:r>
              <a:rPr lang="el-GR" sz="3600" dirty="0">
                <a:effectLst>
                  <a:outerShdw blurRad="38100" dist="38100" dir="2700000" algn="tl">
                    <a:srgbClr val="000000">
                      <a:alpha val="43137"/>
                    </a:srgbClr>
                  </a:outerShdw>
                </a:effectLst>
              </a:rPr>
              <a:t>, ΘΡΗΣΚΕΙΑΣ</a:t>
            </a:r>
            <a:r>
              <a:rPr lang="el-GR" sz="3600" dirty="0" smtClean="0">
                <a:effectLst>
                  <a:outerShdw blurRad="38100" dist="38100" dir="2700000" algn="tl">
                    <a:srgbClr val="000000">
                      <a:alpha val="43137"/>
                    </a:srgbClr>
                  </a:outerShdw>
                </a:effectLst>
              </a:rPr>
              <a:t>, ΣΤΟΙΧΕΙΩΝ </a:t>
            </a:r>
            <a:r>
              <a:rPr lang="el-GR" sz="3600" dirty="0">
                <a:effectLst>
                  <a:outerShdw blurRad="38100" dist="38100" dir="2700000" algn="tl">
                    <a:srgbClr val="000000">
                      <a:alpha val="43137"/>
                    </a:srgbClr>
                  </a:outerShdw>
                </a:effectLst>
              </a:rPr>
              <a:t>ΠΟΛΙΤΙΣΜΟΥ</a:t>
            </a:r>
          </a:p>
          <a:p>
            <a:r>
              <a:rPr lang="el-GR" sz="3600" dirty="0">
                <a:effectLst>
                  <a:outerShdw blurRad="38100" dist="38100" dir="2700000" algn="tl">
                    <a:srgbClr val="000000">
                      <a:alpha val="43137"/>
                    </a:srgbClr>
                  </a:outerShdw>
                </a:effectLst>
              </a:rPr>
              <a:t>ΛΟΓΟΣ ΜΙΣΟΥΣ (</a:t>
            </a:r>
            <a:r>
              <a:rPr lang="en-GB" sz="3600" dirty="0">
                <a:effectLst>
                  <a:outerShdw blurRad="38100" dist="38100" dir="2700000" algn="tl">
                    <a:srgbClr val="000000">
                      <a:alpha val="43137"/>
                    </a:srgbClr>
                  </a:outerShdw>
                </a:effectLst>
              </a:rPr>
              <a:t>Hate speech)</a:t>
            </a:r>
          </a:p>
          <a:p>
            <a:pPr marL="68580" indent="0">
              <a:buNone/>
            </a:pPr>
            <a:endParaRPr lang="en-GB" dirty="0"/>
          </a:p>
        </p:txBody>
      </p:sp>
      <p:sp>
        <p:nvSpPr>
          <p:cNvPr id="2" name="Title 1"/>
          <p:cNvSpPr>
            <a:spLocks noGrp="1"/>
          </p:cNvSpPr>
          <p:nvPr>
            <p:ph type="title"/>
          </p:nvPr>
        </p:nvSpPr>
        <p:spPr>
          <a:xfrm>
            <a:off x="381000" y="457200"/>
            <a:ext cx="8305800" cy="801136"/>
          </a:xfrm>
          <a:effectLst>
            <a:outerShdw blurRad="50800" dist="38100" dir="18900000" algn="bl" rotWithShape="0">
              <a:prstClr val="black">
                <a:alpha val="40000"/>
              </a:prstClr>
            </a:outerShdw>
          </a:effectLst>
          <a:scene3d>
            <a:camera prst="orthographicFront"/>
            <a:lightRig rig="threePt" dir="t"/>
          </a:scene3d>
          <a:sp3d>
            <a:bevelT w="139700" prst="cross"/>
          </a:sp3d>
        </p:spPr>
        <p:txBody>
          <a:bodyPr>
            <a:noAutofit/>
          </a:bodyPr>
          <a:lstStyle/>
          <a:p>
            <a:r>
              <a:rPr lang="el-GR" sz="3000" b="1" dirty="0" smtClean="0">
                <a:latin typeface="Algerian" pitchFamily="82" charset="0"/>
              </a:rPr>
              <a:t>ΚΑΤΑΣΚΕΥΗ ΙΔΕΟΛΟΓΙΑΣ ΜΙΣΟΥΣ</a:t>
            </a:r>
            <a:r>
              <a:rPr lang="en-US" sz="3000" b="1" dirty="0" smtClean="0">
                <a:latin typeface="Algerian" pitchFamily="82" charset="0"/>
              </a:rPr>
              <a:t> (1)</a:t>
            </a:r>
            <a:r>
              <a:rPr lang="el-GR" sz="3000" b="1" dirty="0" smtClean="0">
                <a:latin typeface="Algerian" pitchFamily="82" charset="0"/>
              </a:rPr>
              <a:t> </a:t>
            </a:r>
            <a:endParaRPr lang="en-GB" sz="3000" b="1" dirty="0" smtClean="0">
              <a:latin typeface="Algerian" pitchFamily="82" charset="0"/>
            </a:endParaRPr>
          </a:p>
        </p:txBody>
      </p:sp>
    </p:spTree>
    <p:extLst>
      <p:ext uri="{BB962C8B-B14F-4D97-AF65-F5344CB8AC3E}">
        <p14:creationId xmlns:p14="http://schemas.microsoft.com/office/powerpoint/2010/main" val="173305213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752600"/>
            <a:ext cx="8991599" cy="5638799"/>
          </a:xfrm>
        </p:spPr>
        <p:txBody>
          <a:bodyPr>
            <a:normAutofit fontScale="40000" lnSpcReduction="20000"/>
          </a:bodyPr>
          <a:lstStyle/>
          <a:p>
            <a:r>
              <a:rPr lang="el-GR" sz="6000" b="1" u="sng" dirty="0" smtClean="0"/>
              <a:t>Α. ΙΣΛΑΜΟΦΟΒΙΑ – ΑΝΤΙΣΗΜΙΤΙΣΜΟΣ</a:t>
            </a:r>
            <a:r>
              <a:rPr lang="el-GR" sz="6000" dirty="0" smtClean="0"/>
              <a:t>:</a:t>
            </a:r>
          </a:p>
          <a:p>
            <a:pPr marL="0" indent="0">
              <a:buNone/>
            </a:pPr>
            <a:r>
              <a:rPr lang="el-GR" sz="6000" i="1" dirty="0" smtClean="0"/>
              <a:t>Ο Αντισημιτισμός ως μήτρα των ιδεολογιών μίσους</a:t>
            </a:r>
          </a:p>
          <a:p>
            <a:pPr marL="0" indent="0">
              <a:buNone/>
            </a:pPr>
            <a:endParaRPr lang="el-GR" sz="6000" dirty="0" smtClean="0"/>
          </a:p>
          <a:p>
            <a:r>
              <a:rPr lang="el-GR" sz="6000" b="1" u="sng" dirty="0" smtClean="0"/>
              <a:t>Β. Η ΚΑΤΑΣΚΕΥΗ ΤΗΣ ΕΥΡΩΠΗΣ</a:t>
            </a:r>
            <a:r>
              <a:rPr lang="el-GR" sz="6000" dirty="0" smtClean="0"/>
              <a:t>: Αντισημιτισμός και </a:t>
            </a:r>
            <a:r>
              <a:rPr lang="el-GR" sz="6000" dirty="0" err="1" smtClean="0"/>
              <a:t>Ισλαμοφοβία</a:t>
            </a:r>
            <a:r>
              <a:rPr lang="el-GR" sz="6000" dirty="0" smtClean="0"/>
              <a:t> ως δομικά στοιχεία της Ευρώπης – Μεσαιωνική, Αναγεννησιακή και Σύγχρονη </a:t>
            </a:r>
            <a:r>
              <a:rPr lang="el-GR" sz="6000" dirty="0" err="1" smtClean="0"/>
              <a:t>Ισλαμοφοβία</a:t>
            </a:r>
            <a:r>
              <a:rPr lang="el-GR" sz="6000" dirty="0" smtClean="0"/>
              <a:t> και Αντισημιτισμός (</a:t>
            </a:r>
            <a:r>
              <a:rPr lang="el-GR" sz="6000" b="1" dirty="0" smtClean="0"/>
              <a:t>τι μεσολαβεί</a:t>
            </a:r>
            <a:r>
              <a:rPr lang="el-GR" sz="6000" dirty="0" smtClean="0"/>
              <a:t>;: </a:t>
            </a:r>
            <a:r>
              <a:rPr lang="el-GR" sz="6000" dirty="0" err="1" smtClean="0"/>
              <a:t>Οριενταλισμός</a:t>
            </a:r>
            <a:r>
              <a:rPr lang="el-GR" sz="6000" dirty="0" smtClean="0"/>
              <a:t>)</a:t>
            </a:r>
          </a:p>
          <a:p>
            <a:pPr marL="0" indent="0">
              <a:buNone/>
            </a:pPr>
            <a:r>
              <a:rPr lang="el-GR" sz="6000" i="1" dirty="0" smtClean="0"/>
              <a:t>(Ο Μωάμεθ ως απατεώνας και ψευδοπροφήτης - ισλαμικός κοσμοπολιτισμός και ελευθεριότητα - Οθωμανική ισχύς)</a:t>
            </a:r>
          </a:p>
          <a:p>
            <a:pPr marL="0" indent="0">
              <a:buNone/>
            </a:pPr>
            <a:endParaRPr lang="el-GR" sz="6000" dirty="0" smtClean="0"/>
          </a:p>
          <a:p>
            <a:pPr marL="0" indent="0">
              <a:buNone/>
            </a:pPr>
            <a:endParaRPr lang="el-GR" dirty="0"/>
          </a:p>
          <a:p>
            <a:pPr marL="0" indent="0">
              <a:buNone/>
            </a:pPr>
            <a:r>
              <a:rPr lang="el-GR" dirty="0" smtClean="0"/>
              <a:t> </a:t>
            </a:r>
          </a:p>
          <a:p>
            <a:endParaRPr lang="el-GR" dirty="0"/>
          </a:p>
          <a:p>
            <a:endParaRPr lang="el-GR" dirty="0" smtClean="0"/>
          </a:p>
          <a:p>
            <a:endParaRPr lang="el-GR" dirty="0" smtClean="0"/>
          </a:p>
          <a:p>
            <a:pPr marL="0" indent="0">
              <a:buNone/>
            </a:pPr>
            <a:endParaRPr lang="el-GR" dirty="0" smtClean="0"/>
          </a:p>
          <a:p>
            <a:pPr marL="0" indent="0">
              <a:buNone/>
            </a:pPr>
            <a:endParaRPr lang="en-GB" dirty="0"/>
          </a:p>
        </p:txBody>
      </p:sp>
      <p:sp>
        <p:nvSpPr>
          <p:cNvPr id="2" name="Title 1"/>
          <p:cNvSpPr>
            <a:spLocks noGrp="1"/>
          </p:cNvSpPr>
          <p:nvPr>
            <p:ph type="title"/>
          </p:nvPr>
        </p:nvSpPr>
        <p:spPr>
          <a:xfrm>
            <a:off x="152400" y="355847"/>
            <a:ext cx="8839200" cy="1054394"/>
          </a:xfrm>
        </p:spPr>
        <p:txBody>
          <a:bodyPr>
            <a:noAutofit/>
          </a:bodyPr>
          <a:lstStyle/>
          <a:p>
            <a:r>
              <a:rPr lang="el-GR" b="1" dirty="0">
                <a:latin typeface="Algerian" pitchFamily="82" charset="0"/>
              </a:rPr>
              <a:t>ΚΑΤΑΣΚΕΥΗ ΙΔΕΟΛΟΓΙΑΣ ΜΙΣΟΥΣ </a:t>
            </a:r>
            <a:r>
              <a:rPr lang="en-US" b="1" dirty="0" smtClean="0">
                <a:latin typeface="Algerian" pitchFamily="82" charset="0"/>
              </a:rPr>
              <a:t>(</a:t>
            </a:r>
            <a:r>
              <a:rPr lang="el-GR" b="1" dirty="0" smtClean="0">
                <a:latin typeface="Algerian" pitchFamily="82" charset="0"/>
              </a:rPr>
              <a:t>2</a:t>
            </a:r>
            <a:r>
              <a:rPr lang="en-US" b="1" dirty="0" smtClean="0">
                <a:latin typeface="Algerian" pitchFamily="82" charset="0"/>
              </a:rPr>
              <a:t>)</a:t>
            </a:r>
            <a:endParaRPr lang="en-GB" b="1" dirty="0">
              <a:latin typeface="Algerian" pitchFamily="82" charset="0"/>
            </a:endParaRPr>
          </a:p>
        </p:txBody>
      </p:sp>
    </p:spTree>
    <p:extLst>
      <p:ext uri="{BB962C8B-B14F-4D97-AF65-F5344CB8AC3E}">
        <p14:creationId xmlns:p14="http://schemas.microsoft.com/office/powerpoint/2010/main" val="791715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l-GR" sz="3600" dirty="0" smtClean="0"/>
              <a:t>Συστήματα μίσους: παλιά και σύγχρονα</a:t>
            </a:r>
          </a:p>
          <a:p>
            <a:pPr algn="just"/>
            <a:r>
              <a:rPr lang="el-GR" sz="3600" dirty="0" smtClean="0"/>
              <a:t>Οι – ισμοί και οι φοβίες</a:t>
            </a:r>
          </a:p>
          <a:p>
            <a:pPr algn="just"/>
            <a:r>
              <a:rPr lang="el-GR" sz="3600" dirty="0" smtClean="0"/>
              <a:t>Το υγειονομικό στοιχείο</a:t>
            </a:r>
          </a:p>
          <a:p>
            <a:pPr algn="just"/>
            <a:r>
              <a:rPr lang="el-GR" sz="3600" dirty="0" smtClean="0"/>
              <a:t>Το σεξουαλικό στοιχείο</a:t>
            </a:r>
          </a:p>
          <a:p>
            <a:pPr marL="45720" indent="0">
              <a:buNone/>
            </a:pPr>
            <a:endParaRPr lang="el-GR" dirty="0"/>
          </a:p>
        </p:txBody>
      </p:sp>
      <p:sp>
        <p:nvSpPr>
          <p:cNvPr id="3" name="Title 2"/>
          <p:cNvSpPr>
            <a:spLocks noGrp="1"/>
          </p:cNvSpPr>
          <p:nvPr>
            <p:ph type="title"/>
          </p:nvPr>
        </p:nvSpPr>
        <p:spPr/>
        <p:txBody>
          <a:bodyPr/>
          <a:lstStyle/>
          <a:p>
            <a:endParaRPr lang="el-GR"/>
          </a:p>
        </p:txBody>
      </p:sp>
    </p:spTree>
    <p:extLst>
      <p:ext uri="{BB962C8B-B14F-4D97-AF65-F5344CB8AC3E}">
        <p14:creationId xmlns:p14="http://schemas.microsoft.com/office/powerpoint/2010/main" val="121120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r>
              <a:rPr lang="el-GR" sz="3200" dirty="0" smtClean="0"/>
              <a:t> </a:t>
            </a:r>
            <a:r>
              <a:rPr lang="el-GR" sz="3200" dirty="0" err="1" smtClean="0"/>
              <a:t>Έντουαρντ</a:t>
            </a:r>
            <a:r>
              <a:rPr lang="el-GR" sz="3200" dirty="0" smtClean="0"/>
              <a:t> </a:t>
            </a:r>
            <a:r>
              <a:rPr lang="el-GR" sz="3200" dirty="0" err="1" smtClean="0"/>
              <a:t>Σαΐντ</a:t>
            </a:r>
            <a:r>
              <a:rPr lang="el-GR" sz="3200" dirty="0" smtClean="0"/>
              <a:t> </a:t>
            </a:r>
            <a:r>
              <a:rPr lang="en-US" sz="3200" dirty="0" smtClean="0"/>
              <a:t>(</a:t>
            </a:r>
            <a:r>
              <a:rPr lang="el-GR" sz="3200" dirty="0" smtClean="0"/>
              <a:t>συνέντευξη στο </a:t>
            </a:r>
            <a:r>
              <a:rPr lang="el-GR" sz="3200" dirty="0" err="1" smtClean="0"/>
              <a:t>Τάιμ</a:t>
            </a:r>
            <a:r>
              <a:rPr lang="el-GR" sz="3200" dirty="0" smtClean="0"/>
              <a:t> το 1979</a:t>
            </a:r>
            <a:r>
              <a:rPr lang="en-US" sz="3200" dirty="0" smtClean="0"/>
              <a:t>): </a:t>
            </a:r>
            <a:r>
              <a:rPr lang="el-GR" sz="3200" dirty="0" smtClean="0"/>
              <a:t>«Η προσπάθεια της Δύσης να κατανοήσει το Ισλάμ σήμαινε στην πραγματικότητα τη μετατροπή όλων των ποικιλόμορφων τάσεων και ποικιλιών του σε μια και μόνον, μονολιθική, αναλλοίωτη και αμετακίνητη κατάσταση, τη μετατροπή της πρωτοτυπίας του σε μια τιποτένια αντιγραφή της χριστιανικής κουλτούρας και τη μετατροπή όλων των Μουσουλμάνων σε τρομαχτικές καρικατούρες»</a:t>
            </a:r>
            <a:r>
              <a:rPr lang="en-US" sz="3200" dirty="0" smtClean="0"/>
              <a:t>. (reductionism)</a:t>
            </a:r>
            <a:endParaRPr lang="el-GR" sz="3200" dirty="0"/>
          </a:p>
        </p:txBody>
      </p:sp>
      <p:sp>
        <p:nvSpPr>
          <p:cNvPr id="3" name="Title 2"/>
          <p:cNvSpPr>
            <a:spLocks noGrp="1"/>
          </p:cNvSpPr>
          <p:nvPr>
            <p:ph type="title"/>
          </p:nvPr>
        </p:nvSpPr>
        <p:spPr>
          <a:xfrm>
            <a:off x="76200" y="355847"/>
            <a:ext cx="8686060" cy="1054394"/>
          </a:xfrm>
        </p:spPr>
        <p:txBody>
          <a:bodyPr/>
          <a:lstStyle/>
          <a:p>
            <a:r>
              <a:rPr lang="el-GR" b="1" dirty="0" smtClean="0">
                <a:latin typeface="Algerian" pitchFamily="82" charset="0"/>
              </a:rPr>
              <a:t>ΚΑΤΑΣΚΕΥΗ ΙΔΕΟΛΟΓΙΑΣ ΜΙΣΟΥΣ </a:t>
            </a:r>
            <a:r>
              <a:rPr lang="en-US" b="1" dirty="0" smtClean="0">
                <a:latin typeface="Algerian" pitchFamily="82" charset="0"/>
              </a:rPr>
              <a:t>(</a:t>
            </a:r>
            <a:r>
              <a:rPr lang="en-GB" b="1" dirty="0">
                <a:latin typeface="Algerian" pitchFamily="82" charset="0"/>
              </a:rPr>
              <a:t>3</a:t>
            </a:r>
            <a:r>
              <a:rPr lang="en-US" b="1" dirty="0" smtClean="0">
                <a:latin typeface="Algerian" pitchFamily="82" charset="0"/>
              </a:rPr>
              <a:t>)</a:t>
            </a:r>
            <a:endParaRPr lang="el-GR" dirty="0"/>
          </a:p>
        </p:txBody>
      </p:sp>
    </p:spTree>
    <p:extLst>
      <p:ext uri="{BB962C8B-B14F-4D97-AF65-F5344CB8AC3E}">
        <p14:creationId xmlns:p14="http://schemas.microsoft.com/office/powerpoint/2010/main" val="1359747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Σωτήρης\Desktop\e6a26d8b04b771e20cb8ba47520033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854" y="685800"/>
            <a:ext cx="8243146" cy="54863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6">
      <a:dk1>
        <a:sysClr val="windowText" lastClr="000000"/>
      </a:dk1>
      <a:lt1>
        <a:srgbClr val="BF4D00"/>
      </a:lt1>
      <a:dk2>
        <a:srgbClr val="3E3D2D"/>
      </a:dk2>
      <a:lt2>
        <a:srgbClr val="CAF278"/>
      </a:lt2>
      <a:accent1>
        <a:srgbClr val="6F94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630</TotalTime>
  <Words>793</Words>
  <Application>Microsoft Office PowerPoint</Application>
  <PresentationFormat>On-screen Show (4:3)</PresentationFormat>
  <Paragraphs>87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Algerian</vt:lpstr>
      <vt:lpstr>Century Gothic</vt:lpstr>
      <vt:lpstr>Courier New</vt:lpstr>
      <vt:lpstr>Wingdings</vt:lpstr>
      <vt:lpstr>Wingdings 2</vt:lpstr>
      <vt:lpstr>Grid</vt:lpstr>
      <vt:lpstr>Ο νEοΣ απΟβλητοΣ:  περΙ ισλαμοφοβΙαΣ, ριζοσπαστικοποΙησηΣ  και Αλλων κακΩν</vt:lpstr>
      <vt:lpstr>Η ΙΣΤΟΡΙΑ ΕΝΟΣ ΟΡΟΥ – ΕΝΝΟΙΟΛΟΓΙΚΕΣ ΔΙΑΚΡΙΣΕΙΣ 1 </vt:lpstr>
      <vt:lpstr>Η ΙΣΤΟΡΙΑ ΕΝΟΣ ΟΡΟΥ – ΕΝΝΟΙΟΛΟΓΙΚΕΣ ΔΙΑΚΡΙΣΕΙΣ 2</vt:lpstr>
      <vt:lpstr>LOTHROP STODDARD</vt:lpstr>
      <vt:lpstr>ΚΑΤΑΣΚΕΥΗ ΙΔΕΟΛΟΓΙΑΣ ΜΙΣΟΥΣ (1) </vt:lpstr>
      <vt:lpstr>ΚΑΤΑΣΚΕΥΗ ΙΔΕΟΛΟΓΙΑΣ ΜΙΣΟΥΣ (2)</vt:lpstr>
      <vt:lpstr>PowerPoint Presentation</vt:lpstr>
      <vt:lpstr>ΚΑΤΑΣΚΕΥΗ ΙΔΕΟΛΟΓΙΑΣ ΜΙΣΟΥΣ (3)</vt:lpstr>
      <vt:lpstr>PowerPoint Presentation</vt:lpstr>
      <vt:lpstr>PowerPoint Presentation</vt:lpstr>
      <vt:lpstr>PowerPoint Presentation</vt:lpstr>
      <vt:lpstr>PowerPoint Presentation</vt:lpstr>
      <vt:lpstr>ΔΙΑΦΟΡΕΣ ΚΑΙ ΟΜΟΙΟΤΗΤΕΣ ΙΣΛΑΜΟΦΟΒΙΑΣ - AΝΤΙΣΗΜΙΤΙΣΜΟΥ</vt:lpstr>
      <vt:lpstr>ΑΞΟΝΕΣ ΙΔΕΟΛΟΓΙΑΣ</vt:lpstr>
      <vt:lpstr>PowerPoint Presentation</vt:lpstr>
      <vt:lpstr>ΛΟΓΟΣ ΜΙΣΟΥΣ  (HATE SPEECH)</vt:lpstr>
      <vt:lpstr>ΛΟΓΟΣ ΜΙΣΟΥΣ  (HATE SPEECH)</vt:lpstr>
      <vt:lpstr>PowerPoint Presentation</vt:lpstr>
      <vt:lpstr>PowerPoint Presentation</vt:lpstr>
      <vt:lpstr>ΙΔΕΟΛΟΓΙΚΑ ΠΕΔΙΑ ΜΑΧΗΣ 1</vt:lpstr>
      <vt:lpstr>ΙΔΕΟΛΟΓΙΚΑ ΠΕΔΙΑ ΜΑΧΗΣ 2</vt:lpstr>
      <vt:lpstr>PowerPoint Presentation</vt:lpstr>
      <vt:lpstr>PowerPoint Presentation</vt:lpstr>
      <vt:lpstr>ΙΔΕΟΛΟΓΙΚΑ ΠΕΔΙΑ ΜΑΧΗΣ 3</vt:lpstr>
      <vt:lpstr>ΠΕΔΙΑ ΜΑΧΗΣ ΣΤΗΝ ΠΡΑΞΗ</vt:lpstr>
      <vt:lpstr>Anders BreIvik</vt:lpstr>
      <vt:lpstr>BRENTON TARANT</vt:lpstr>
      <vt:lpstr>Jyllands - Posten</vt:lpstr>
      <vt:lpstr>ΟΙ ΕΛΛΗΝΙΚΕΣ ΣΥΝΘΗΚΕΣ</vt:lpstr>
      <vt:lpstr>ΟΙ ΕΛΛΗΝΙΚΕΣ ΣΥΝΘΗΚΕΣ</vt:lpstr>
      <vt:lpstr> Η ΟρθΟδοξη ΕκκλησΙα  (οι περιπΕτειεΣ του τζαμιοΥ) </vt:lpstr>
      <vt:lpstr>ΠΡΟΣΠΑΘΕΙΑ ΚΑΤΑΝΟΗΣΗΣ – ΣΥΓΚΑΤΑΒΑΣΗ (Αφγανισταν – hts)</vt:lpstr>
      <vt:lpstr>Ευχαριστω πολυ</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νέος απόβλητος:  περί ισλαμοφοβίας, ριζοσπαστικοποίησης  και άλλων κακών</dc:title>
  <dc:creator>Stavros</dc:creator>
  <cp:lastModifiedBy>Sotiris</cp:lastModifiedBy>
  <cp:revision>120</cp:revision>
  <cp:lastPrinted>2020-03-03T09:49:45Z</cp:lastPrinted>
  <dcterms:created xsi:type="dcterms:W3CDTF">2020-03-02T08:35:28Z</dcterms:created>
  <dcterms:modified xsi:type="dcterms:W3CDTF">2022-01-28T13:04:22Z</dcterms:modified>
</cp:coreProperties>
</file>