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4"/>
  </p:notesMasterIdLst>
  <p:sldIdLst>
    <p:sldId id="256" r:id="rId2"/>
    <p:sldId id="266" r:id="rId3"/>
    <p:sldId id="316" r:id="rId4"/>
    <p:sldId id="317" r:id="rId5"/>
    <p:sldId id="360" r:id="rId6"/>
    <p:sldId id="361" r:id="rId7"/>
    <p:sldId id="359" r:id="rId8"/>
    <p:sldId id="318" r:id="rId9"/>
    <p:sldId id="362" r:id="rId10"/>
    <p:sldId id="319" r:id="rId11"/>
    <p:sldId id="363" r:id="rId12"/>
    <p:sldId id="364" r:id="rId13"/>
    <p:sldId id="365" r:id="rId14"/>
    <p:sldId id="366" r:id="rId15"/>
    <p:sldId id="368" r:id="rId16"/>
    <p:sldId id="370" r:id="rId17"/>
    <p:sldId id="372" r:id="rId18"/>
    <p:sldId id="374" r:id="rId19"/>
    <p:sldId id="373" r:id="rId20"/>
    <p:sldId id="375" r:id="rId21"/>
    <p:sldId id="379" r:id="rId22"/>
    <p:sldId id="380" r:id="rId23"/>
    <p:sldId id="381" r:id="rId24"/>
    <p:sldId id="376" r:id="rId25"/>
    <p:sldId id="377" r:id="rId26"/>
    <p:sldId id="382" r:id="rId27"/>
    <p:sldId id="378" r:id="rId28"/>
    <p:sldId id="383" r:id="rId29"/>
    <p:sldId id="403" r:id="rId30"/>
    <p:sldId id="384" r:id="rId31"/>
    <p:sldId id="385" r:id="rId32"/>
    <p:sldId id="387" r:id="rId33"/>
    <p:sldId id="386" r:id="rId34"/>
    <p:sldId id="389" r:id="rId35"/>
    <p:sldId id="388" r:id="rId36"/>
    <p:sldId id="263" r:id="rId37"/>
    <p:sldId id="344" r:id="rId38"/>
    <p:sldId id="390" r:id="rId39"/>
    <p:sldId id="391" r:id="rId40"/>
    <p:sldId id="393" r:id="rId41"/>
    <p:sldId id="394" r:id="rId42"/>
    <p:sldId id="395" r:id="rId43"/>
    <p:sldId id="396" r:id="rId44"/>
    <p:sldId id="343" r:id="rId45"/>
    <p:sldId id="348" r:id="rId46"/>
    <p:sldId id="397" r:id="rId47"/>
    <p:sldId id="398" r:id="rId48"/>
    <p:sldId id="400" r:id="rId49"/>
    <p:sldId id="401" r:id="rId50"/>
    <p:sldId id="402" r:id="rId51"/>
    <p:sldId id="338" r:id="rId52"/>
    <p:sldId id="265"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03"/>
  </p:normalViewPr>
  <p:slideViewPr>
    <p:cSldViewPr snapToGrid="0" snapToObjects="1">
      <p:cViewPr varScale="1">
        <p:scale>
          <a:sx n="104" d="100"/>
          <a:sy n="104" d="100"/>
        </p:scale>
        <p:origin x="83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EF63DE-5F12-4C66-93AC-8961E72AE227}"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46F9076F-C335-4374-8D81-98D01338AE76}">
      <dgm:prSet/>
      <dgm:spPr/>
      <dgm:t>
        <a:bodyPr/>
        <a:lstStyle/>
        <a:p>
          <a:r>
            <a:rPr lang="el-GR" dirty="0"/>
            <a:t>Ορισμοί</a:t>
          </a:r>
          <a:endParaRPr lang="en-US" dirty="0"/>
        </a:p>
      </dgm:t>
    </dgm:pt>
    <dgm:pt modelId="{24218593-80DC-455E-A8A1-2AFB2B9EF588}" type="parTrans" cxnId="{70A1617A-F7C5-41ED-9703-D91F53534697}">
      <dgm:prSet/>
      <dgm:spPr/>
      <dgm:t>
        <a:bodyPr/>
        <a:lstStyle/>
        <a:p>
          <a:endParaRPr lang="en-US"/>
        </a:p>
      </dgm:t>
    </dgm:pt>
    <dgm:pt modelId="{CFDA7C7F-FF81-4A30-8F51-14049AC62A7D}" type="sibTrans" cxnId="{70A1617A-F7C5-41ED-9703-D91F53534697}">
      <dgm:prSet/>
      <dgm:spPr/>
      <dgm:t>
        <a:bodyPr/>
        <a:lstStyle/>
        <a:p>
          <a:endParaRPr lang="en-US"/>
        </a:p>
      </dgm:t>
    </dgm:pt>
    <dgm:pt modelId="{C8C723D1-9403-4F64-8AB1-85CF3AE03DA0}">
      <dgm:prSet/>
      <dgm:spPr/>
      <dgm:t>
        <a:bodyPr/>
        <a:lstStyle/>
        <a:p>
          <a:r>
            <a:rPr lang="el-GR" dirty="0"/>
            <a:t>Διαστάσεις </a:t>
          </a:r>
          <a:endParaRPr lang="en-US" dirty="0"/>
        </a:p>
      </dgm:t>
    </dgm:pt>
    <dgm:pt modelId="{6365E3A2-34D9-4B0F-90CD-127C883BF3FE}" type="parTrans" cxnId="{94D2DB62-8FA9-4A65-BD12-A9727BA0412B}">
      <dgm:prSet/>
      <dgm:spPr/>
      <dgm:t>
        <a:bodyPr/>
        <a:lstStyle/>
        <a:p>
          <a:endParaRPr lang="en-US"/>
        </a:p>
      </dgm:t>
    </dgm:pt>
    <dgm:pt modelId="{CB8160C0-C364-4068-B859-7E4DBFFF8725}" type="sibTrans" cxnId="{94D2DB62-8FA9-4A65-BD12-A9727BA0412B}">
      <dgm:prSet/>
      <dgm:spPr/>
      <dgm:t>
        <a:bodyPr/>
        <a:lstStyle/>
        <a:p>
          <a:endParaRPr lang="en-US"/>
        </a:p>
      </dgm:t>
    </dgm:pt>
    <dgm:pt modelId="{5BE11BDE-CD98-41C0-9267-C122477BBAC3}">
      <dgm:prSet/>
      <dgm:spPr/>
      <dgm:t>
        <a:bodyPr/>
        <a:lstStyle/>
        <a:p>
          <a:r>
            <a:rPr lang="el-GR" dirty="0"/>
            <a:t>Ιστορική εξέλιξη εννοιών</a:t>
          </a:r>
          <a:endParaRPr lang="en-US" dirty="0"/>
        </a:p>
      </dgm:t>
    </dgm:pt>
    <dgm:pt modelId="{57AAD529-16DA-4FEB-93FC-E0153497800B}" type="parTrans" cxnId="{C689B824-C3F3-4EBF-A140-D2CFBD8CCEF2}">
      <dgm:prSet/>
      <dgm:spPr/>
      <dgm:t>
        <a:bodyPr/>
        <a:lstStyle/>
        <a:p>
          <a:endParaRPr lang="en-US"/>
        </a:p>
      </dgm:t>
    </dgm:pt>
    <dgm:pt modelId="{ADDFFEE8-3BD0-457F-9036-5396B1F760A1}" type="sibTrans" cxnId="{C689B824-C3F3-4EBF-A140-D2CFBD8CCEF2}">
      <dgm:prSet/>
      <dgm:spPr/>
      <dgm:t>
        <a:bodyPr/>
        <a:lstStyle/>
        <a:p>
          <a:endParaRPr lang="en-US"/>
        </a:p>
      </dgm:t>
    </dgm:pt>
    <dgm:pt modelId="{A0F468E7-8502-445D-9ED3-03184A08DABA}">
      <dgm:prSet/>
      <dgm:spPr/>
      <dgm:t>
        <a:bodyPr/>
        <a:lstStyle/>
        <a:p>
          <a:r>
            <a:rPr lang="el-GR" dirty="0"/>
            <a:t>Αλληλεπιδράσεις</a:t>
          </a:r>
          <a:endParaRPr lang="en-US" dirty="0"/>
        </a:p>
      </dgm:t>
    </dgm:pt>
    <dgm:pt modelId="{16552563-B92D-4187-9F23-B0B3D8F28A0C}" type="parTrans" cxnId="{B84799EF-27C1-46EA-BBFD-68C8A703C1D6}">
      <dgm:prSet/>
      <dgm:spPr/>
      <dgm:t>
        <a:bodyPr/>
        <a:lstStyle/>
        <a:p>
          <a:endParaRPr lang="en-US"/>
        </a:p>
      </dgm:t>
    </dgm:pt>
    <dgm:pt modelId="{F1095155-859E-4938-A5FF-214728ABE1A9}" type="sibTrans" cxnId="{B84799EF-27C1-46EA-BBFD-68C8A703C1D6}">
      <dgm:prSet/>
      <dgm:spPr/>
      <dgm:t>
        <a:bodyPr/>
        <a:lstStyle/>
        <a:p>
          <a:endParaRPr lang="en-US"/>
        </a:p>
      </dgm:t>
    </dgm:pt>
    <dgm:pt modelId="{E504E342-5F7C-6A48-A124-AB7CE5EC4F21}" type="pres">
      <dgm:prSet presAssocID="{6DEF63DE-5F12-4C66-93AC-8961E72AE227}" presName="vert0" presStyleCnt="0">
        <dgm:presLayoutVars>
          <dgm:dir/>
          <dgm:animOne val="branch"/>
          <dgm:animLvl val="lvl"/>
        </dgm:presLayoutVars>
      </dgm:prSet>
      <dgm:spPr/>
    </dgm:pt>
    <dgm:pt modelId="{7F8FBE81-0A7B-EA4E-8231-8094392B5CD6}" type="pres">
      <dgm:prSet presAssocID="{46F9076F-C335-4374-8D81-98D01338AE76}" presName="thickLine" presStyleLbl="alignNode1" presStyleIdx="0" presStyleCnt="4"/>
      <dgm:spPr/>
    </dgm:pt>
    <dgm:pt modelId="{9565E547-CB87-BF4E-A8AC-A4E2476677AC}" type="pres">
      <dgm:prSet presAssocID="{46F9076F-C335-4374-8D81-98D01338AE76}" presName="horz1" presStyleCnt="0"/>
      <dgm:spPr/>
    </dgm:pt>
    <dgm:pt modelId="{9CAD4FE0-2122-5C45-A6B5-E481897D9428}" type="pres">
      <dgm:prSet presAssocID="{46F9076F-C335-4374-8D81-98D01338AE76}" presName="tx1" presStyleLbl="revTx" presStyleIdx="0" presStyleCnt="4"/>
      <dgm:spPr/>
    </dgm:pt>
    <dgm:pt modelId="{94F573C6-2A8B-5B4D-A8BD-F529F253DBC5}" type="pres">
      <dgm:prSet presAssocID="{46F9076F-C335-4374-8D81-98D01338AE76}" presName="vert1" presStyleCnt="0"/>
      <dgm:spPr/>
    </dgm:pt>
    <dgm:pt modelId="{F0F45D63-3AFF-594D-80B8-354CEC76B794}" type="pres">
      <dgm:prSet presAssocID="{C8C723D1-9403-4F64-8AB1-85CF3AE03DA0}" presName="thickLine" presStyleLbl="alignNode1" presStyleIdx="1" presStyleCnt="4"/>
      <dgm:spPr/>
    </dgm:pt>
    <dgm:pt modelId="{464DA496-242A-CB4E-A43C-CB0C0D901B2C}" type="pres">
      <dgm:prSet presAssocID="{C8C723D1-9403-4F64-8AB1-85CF3AE03DA0}" presName="horz1" presStyleCnt="0"/>
      <dgm:spPr/>
    </dgm:pt>
    <dgm:pt modelId="{BD71B044-AB28-8C41-8375-6E68834B1B57}" type="pres">
      <dgm:prSet presAssocID="{C8C723D1-9403-4F64-8AB1-85CF3AE03DA0}" presName="tx1" presStyleLbl="revTx" presStyleIdx="1" presStyleCnt="4"/>
      <dgm:spPr/>
    </dgm:pt>
    <dgm:pt modelId="{A4C5105C-A40C-0546-9105-C41ECD1FF2CB}" type="pres">
      <dgm:prSet presAssocID="{C8C723D1-9403-4F64-8AB1-85CF3AE03DA0}" presName="vert1" presStyleCnt="0"/>
      <dgm:spPr/>
    </dgm:pt>
    <dgm:pt modelId="{81717EC3-31C1-F941-99E2-851CACADE251}" type="pres">
      <dgm:prSet presAssocID="{5BE11BDE-CD98-41C0-9267-C122477BBAC3}" presName="thickLine" presStyleLbl="alignNode1" presStyleIdx="2" presStyleCnt="4"/>
      <dgm:spPr/>
    </dgm:pt>
    <dgm:pt modelId="{E847F5A8-5EC2-2849-A7AC-1F4849A169C0}" type="pres">
      <dgm:prSet presAssocID="{5BE11BDE-CD98-41C0-9267-C122477BBAC3}" presName="horz1" presStyleCnt="0"/>
      <dgm:spPr/>
    </dgm:pt>
    <dgm:pt modelId="{FFDB1221-9897-E342-8E46-33B203E9340F}" type="pres">
      <dgm:prSet presAssocID="{5BE11BDE-CD98-41C0-9267-C122477BBAC3}" presName="tx1" presStyleLbl="revTx" presStyleIdx="2" presStyleCnt="4"/>
      <dgm:spPr/>
    </dgm:pt>
    <dgm:pt modelId="{898A06BA-10C0-2F4C-AA66-B23B237FD26A}" type="pres">
      <dgm:prSet presAssocID="{5BE11BDE-CD98-41C0-9267-C122477BBAC3}" presName="vert1" presStyleCnt="0"/>
      <dgm:spPr/>
    </dgm:pt>
    <dgm:pt modelId="{0452E33A-5EEE-D644-A3B8-633D776E5198}" type="pres">
      <dgm:prSet presAssocID="{A0F468E7-8502-445D-9ED3-03184A08DABA}" presName="thickLine" presStyleLbl="alignNode1" presStyleIdx="3" presStyleCnt="4"/>
      <dgm:spPr/>
    </dgm:pt>
    <dgm:pt modelId="{F4F85803-E0E7-A34C-87A4-EDD379057E99}" type="pres">
      <dgm:prSet presAssocID="{A0F468E7-8502-445D-9ED3-03184A08DABA}" presName="horz1" presStyleCnt="0"/>
      <dgm:spPr/>
    </dgm:pt>
    <dgm:pt modelId="{5045246B-2E31-A742-89CE-FD0CECEBB4B3}" type="pres">
      <dgm:prSet presAssocID="{A0F468E7-8502-445D-9ED3-03184A08DABA}" presName="tx1" presStyleLbl="revTx" presStyleIdx="3" presStyleCnt="4"/>
      <dgm:spPr/>
    </dgm:pt>
    <dgm:pt modelId="{D5569090-08D2-F942-BC18-0F6A684474FE}" type="pres">
      <dgm:prSet presAssocID="{A0F468E7-8502-445D-9ED3-03184A08DABA}" presName="vert1" presStyleCnt="0"/>
      <dgm:spPr/>
    </dgm:pt>
  </dgm:ptLst>
  <dgm:cxnLst>
    <dgm:cxn modelId="{C689B824-C3F3-4EBF-A140-D2CFBD8CCEF2}" srcId="{6DEF63DE-5F12-4C66-93AC-8961E72AE227}" destId="{5BE11BDE-CD98-41C0-9267-C122477BBAC3}" srcOrd="2" destOrd="0" parTransId="{57AAD529-16DA-4FEB-93FC-E0153497800B}" sibTransId="{ADDFFEE8-3BD0-457F-9036-5396B1F760A1}"/>
    <dgm:cxn modelId="{F8DF3B2B-D4A1-444A-87C3-929B2CB59868}" type="presOf" srcId="{5BE11BDE-CD98-41C0-9267-C122477BBAC3}" destId="{FFDB1221-9897-E342-8E46-33B203E9340F}" srcOrd="0" destOrd="0" presId="urn:microsoft.com/office/officeart/2008/layout/LinedList"/>
    <dgm:cxn modelId="{94D2DB62-8FA9-4A65-BD12-A9727BA0412B}" srcId="{6DEF63DE-5F12-4C66-93AC-8961E72AE227}" destId="{C8C723D1-9403-4F64-8AB1-85CF3AE03DA0}" srcOrd="1" destOrd="0" parTransId="{6365E3A2-34D9-4B0F-90CD-127C883BF3FE}" sibTransId="{CB8160C0-C364-4068-B859-7E4DBFFF8725}"/>
    <dgm:cxn modelId="{70A1617A-F7C5-41ED-9703-D91F53534697}" srcId="{6DEF63DE-5F12-4C66-93AC-8961E72AE227}" destId="{46F9076F-C335-4374-8D81-98D01338AE76}" srcOrd="0" destOrd="0" parTransId="{24218593-80DC-455E-A8A1-2AFB2B9EF588}" sibTransId="{CFDA7C7F-FF81-4A30-8F51-14049AC62A7D}"/>
    <dgm:cxn modelId="{8A16EF81-B6A3-554A-83F4-FF5BD59DCAA7}" type="presOf" srcId="{C8C723D1-9403-4F64-8AB1-85CF3AE03DA0}" destId="{BD71B044-AB28-8C41-8375-6E68834B1B57}" srcOrd="0" destOrd="0" presId="urn:microsoft.com/office/officeart/2008/layout/LinedList"/>
    <dgm:cxn modelId="{BC65368B-9FB7-E44C-988A-C390707289E2}" type="presOf" srcId="{6DEF63DE-5F12-4C66-93AC-8961E72AE227}" destId="{E504E342-5F7C-6A48-A124-AB7CE5EC4F21}" srcOrd="0" destOrd="0" presId="urn:microsoft.com/office/officeart/2008/layout/LinedList"/>
    <dgm:cxn modelId="{377F2CBC-B98D-484F-8039-37D37622F752}" type="presOf" srcId="{A0F468E7-8502-445D-9ED3-03184A08DABA}" destId="{5045246B-2E31-A742-89CE-FD0CECEBB4B3}" srcOrd="0" destOrd="0" presId="urn:microsoft.com/office/officeart/2008/layout/LinedList"/>
    <dgm:cxn modelId="{1968D2CF-5676-9449-B486-E338A49811F4}" type="presOf" srcId="{46F9076F-C335-4374-8D81-98D01338AE76}" destId="{9CAD4FE0-2122-5C45-A6B5-E481897D9428}" srcOrd="0" destOrd="0" presId="urn:microsoft.com/office/officeart/2008/layout/LinedList"/>
    <dgm:cxn modelId="{B84799EF-27C1-46EA-BBFD-68C8A703C1D6}" srcId="{6DEF63DE-5F12-4C66-93AC-8961E72AE227}" destId="{A0F468E7-8502-445D-9ED3-03184A08DABA}" srcOrd="3" destOrd="0" parTransId="{16552563-B92D-4187-9F23-B0B3D8F28A0C}" sibTransId="{F1095155-859E-4938-A5FF-214728ABE1A9}"/>
    <dgm:cxn modelId="{384A9339-0219-DC40-943E-45C2C5884A59}" type="presParOf" srcId="{E504E342-5F7C-6A48-A124-AB7CE5EC4F21}" destId="{7F8FBE81-0A7B-EA4E-8231-8094392B5CD6}" srcOrd="0" destOrd="0" presId="urn:microsoft.com/office/officeart/2008/layout/LinedList"/>
    <dgm:cxn modelId="{E9E4E7A4-F4F7-844A-90BF-4F095C0B8213}" type="presParOf" srcId="{E504E342-5F7C-6A48-A124-AB7CE5EC4F21}" destId="{9565E547-CB87-BF4E-A8AC-A4E2476677AC}" srcOrd="1" destOrd="0" presId="urn:microsoft.com/office/officeart/2008/layout/LinedList"/>
    <dgm:cxn modelId="{058B95EA-5547-DA42-9533-9C059C3583F5}" type="presParOf" srcId="{9565E547-CB87-BF4E-A8AC-A4E2476677AC}" destId="{9CAD4FE0-2122-5C45-A6B5-E481897D9428}" srcOrd="0" destOrd="0" presId="urn:microsoft.com/office/officeart/2008/layout/LinedList"/>
    <dgm:cxn modelId="{57FF20F3-CDF8-8E41-819F-D2715369E5D4}" type="presParOf" srcId="{9565E547-CB87-BF4E-A8AC-A4E2476677AC}" destId="{94F573C6-2A8B-5B4D-A8BD-F529F253DBC5}" srcOrd="1" destOrd="0" presId="urn:microsoft.com/office/officeart/2008/layout/LinedList"/>
    <dgm:cxn modelId="{FF9223EB-2987-F740-AD57-496430AD8208}" type="presParOf" srcId="{E504E342-5F7C-6A48-A124-AB7CE5EC4F21}" destId="{F0F45D63-3AFF-594D-80B8-354CEC76B794}" srcOrd="2" destOrd="0" presId="urn:microsoft.com/office/officeart/2008/layout/LinedList"/>
    <dgm:cxn modelId="{92F5F192-2EC9-8C42-AE09-3284AC6486A7}" type="presParOf" srcId="{E504E342-5F7C-6A48-A124-AB7CE5EC4F21}" destId="{464DA496-242A-CB4E-A43C-CB0C0D901B2C}" srcOrd="3" destOrd="0" presId="urn:microsoft.com/office/officeart/2008/layout/LinedList"/>
    <dgm:cxn modelId="{39AF8EA7-53CE-5448-A07F-8BF0CB5E5701}" type="presParOf" srcId="{464DA496-242A-CB4E-A43C-CB0C0D901B2C}" destId="{BD71B044-AB28-8C41-8375-6E68834B1B57}" srcOrd="0" destOrd="0" presId="urn:microsoft.com/office/officeart/2008/layout/LinedList"/>
    <dgm:cxn modelId="{A2902D5F-2E1A-524F-9925-5523D73A7679}" type="presParOf" srcId="{464DA496-242A-CB4E-A43C-CB0C0D901B2C}" destId="{A4C5105C-A40C-0546-9105-C41ECD1FF2CB}" srcOrd="1" destOrd="0" presId="urn:microsoft.com/office/officeart/2008/layout/LinedList"/>
    <dgm:cxn modelId="{2E7C34E2-8594-E145-83DC-856DC50345D4}" type="presParOf" srcId="{E504E342-5F7C-6A48-A124-AB7CE5EC4F21}" destId="{81717EC3-31C1-F941-99E2-851CACADE251}" srcOrd="4" destOrd="0" presId="urn:microsoft.com/office/officeart/2008/layout/LinedList"/>
    <dgm:cxn modelId="{1830D644-60D2-F148-AB00-0CBD1075A0D2}" type="presParOf" srcId="{E504E342-5F7C-6A48-A124-AB7CE5EC4F21}" destId="{E847F5A8-5EC2-2849-A7AC-1F4849A169C0}" srcOrd="5" destOrd="0" presId="urn:microsoft.com/office/officeart/2008/layout/LinedList"/>
    <dgm:cxn modelId="{DD09B58F-346E-D843-80D4-CC086C1D4A36}" type="presParOf" srcId="{E847F5A8-5EC2-2849-A7AC-1F4849A169C0}" destId="{FFDB1221-9897-E342-8E46-33B203E9340F}" srcOrd="0" destOrd="0" presId="urn:microsoft.com/office/officeart/2008/layout/LinedList"/>
    <dgm:cxn modelId="{F5D05C25-2626-3B41-9A0D-47050CCF4658}" type="presParOf" srcId="{E847F5A8-5EC2-2849-A7AC-1F4849A169C0}" destId="{898A06BA-10C0-2F4C-AA66-B23B237FD26A}" srcOrd="1" destOrd="0" presId="urn:microsoft.com/office/officeart/2008/layout/LinedList"/>
    <dgm:cxn modelId="{BAA47A4B-16B6-E347-9EE8-75642FF60032}" type="presParOf" srcId="{E504E342-5F7C-6A48-A124-AB7CE5EC4F21}" destId="{0452E33A-5EEE-D644-A3B8-633D776E5198}" srcOrd="6" destOrd="0" presId="urn:microsoft.com/office/officeart/2008/layout/LinedList"/>
    <dgm:cxn modelId="{F4179F81-2396-E343-873A-CAD76A58B5EC}" type="presParOf" srcId="{E504E342-5F7C-6A48-A124-AB7CE5EC4F21}" destId="{F4F85803-E0E7-A34C-87A4-EDD379057E99}" srcOrd="7" destOrd="0" presId="urn:microsoft.com/office/officeart/2008/layout/LinedList"/>
    <dgm:cxn modelId="{51588BE9-4A77-6347-A6F0-F939FAE5E62B}" type="presParOf" srcId="{F4F85803-E0E7-A34C-87A4-EDD379057E99}" destId="{5045246B-2E31-A742-89CE-FD0CECEBB4B3}" srcOrd="0" destOrd="0" presId="urn:microsoft.com/office/officeart/2008/layout/LinedList"/>
    <dgm:cxn modelId="{63C68ECA-2101-714D-9CB7-7CDC9BAF61FC}" type="presParOf" srcId="{F4F85803-E0E7-A34C-87A4-EDD379057E99}" destId="{D5569090-08D2-F942-BC18-0F6A684474F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8FBE81-0A7B-EA4E-8231-8094392B5CD6}">
      <dsp:nvSpPr>
        <dsp:cNvPr id="0" name=""/>
        <dsp:cNvSpPr/>
      </dsp:nvSpPr>
      <dsp:spPr>
        <a:xfrm>
          <a:off x="0" y="0"/>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CAD4FE0-2122-5C45-A6B5-E481897D9428}">
      <dsp:nvSpPr>
        <dsp:cNvPr id="0" name=""/>
        <dsp:cNvSpPr/>
      </dsp:nvSpPr>
      <dsp:spPr>
        <a:xfrm>
          <a:off x="0" y="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l" defTabSz="2222500">
            <a:lnSpc>
              <a:spcPct val="90000"/>
            </a:lnSpc>
            <a:spcBef>
              <a:spcPct val="0"/>
            </a:spcBef>
            <a:spcAft>
              <a:spcPct val="35000"/>
            </a:spcAft>
            <a:buNone/>
          </a:pPr>
          <a:r>
            <a:rPr lang="el-GR" sz="5000" kern="1200" dirty="0"/>
            <a:t>Ορισμοί</a:t>
          </a:r>
          <a:endParaRPr lang="en-US" sz="5000" kern="1200" dirty="0"/>
        </a:p>
      </dsp:txBody>
      <dsp:txXfrm>
        <a:off x="0" y="0"/>
        <a:ext cx="6900512" cy="1384035"/>
      </dsp:txXfrm>
    </dsp:sp>
    <dsp:sp modelId="{F0F45D63-3AFF-594D-80B8-354CEC76B794}">
      <dsp:nvSpPr>
        <dsp:cNvPr id="0" name=""/>
        <dsp:cNvSpPr/>
      </dsp:nvSpPr>
      <dsp:spPr>
        <a:xfrm>
          <a:off x="0" y="1384035"/>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D71B044-AB28-8C41-8375-6E68834B1B57}">
      <dsp:nvSpPr>
        <dsp:cNvPr id="0" name=""/>
        <dsp:cNvSpPr/>
      </dsp:nvSpPr>
      <dsp:spPr>
        <a:xfrm>
          <a:off x="0" y="138403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l" defTabSz="2222500">
            <a:lnSpc>
              <a:spcPct val="90000"/>
            </a:lnSpc>
            <a:spcBef>
              <a:spcPct val="0"/>
            </a:spcBef>
            <a:spcAft>
              <a:spcPct val="35000"/>
            </a:spcAft>
            <a:buNone/>
          </a:pPr>
          <a:r>
            <a:rPr lang="el-GR" sz="5000" kern="1200" dirty="0"/>
            <a:t>Διαστάσεις </a:t>
          </a:r>
          <a:endParaRPr lang="en-US" sz="5000" kern="1200" dirty="0"/>
        </a:p>
      </dsp:txBody>
      <dsp:txXfrm>
        <a:off x="0" y="1384035"/>
        <a:ext cx="6900512" cy="1384035"/>
      </dsp:txXfrm>
    </dsp:sp>
    <dsp:sp modelId="{81717EC3-31C1-F941-99E2-851CACADE251}">
      <dsp:nvSpPr>
        <dsp:cNvPr id="0" name=""/>
        <dsp:cNvSpPr/>
      </dsp:nvSpPr>
      <dsp:spPr>
        <a:xfrm>
          <a:off x="0" y="2768070"/>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FDB1221-9897-E342-8E46-33B203E9340F}">
      <dsp:nvSpPr>
        <dsp:cNvPr id="0" name=""/>
        <dsp:cNvSpPr/>
      </dsp:nvSpPr>
      <dsp:spPr>
        <a:xfrm>
          <a:off x="0" y="276807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l" defTabSz="2222500">
            <a:lnSpc>
              <a:spcPct val="90000"/>
            </a:lnSpc>
            <a:spcBef>
              <a:spcPct val="0"/>
            </a:spcBef>
            <a:spcAft>
              <a:spcPct val="35000"/>
            </a:spcAft>
            <a:buNone/>
          </a:pPr>
          <a:r>
            <a:rPr lang="el-GR" sz="5000" kern="1200" dirty="0"/>
            <a:t>Ιστορική εξέλιξη εννοιών</a:t>
          </a:r>
          <a:endParaRPr lang="en-US" sz="5000" kern="1200" dirty="0"/>
        </a:p>
      </dsp:txBody>
      <dsp:txXfrm>
        <a:off x="0" y="2768070"/>
        <a:ext cx="6900512" cy="1384035"/>
      </dsp:txXfrm>
    </dsp:sp>
    <dsp:sp modelId="{0452E33A-5EEE-D644-A3B8-633D776E5198}">
      <dsp:nvSpPr>
        <dsp:cNvPr id="0" name=""/>
        <dsp:cNvSpPr/>
      </dsp:nvSpPr>
      <dsp:spPr>
        <a:xfrm>
          <a:off x="0" y="4152105"/>
          <a:ext cx="69005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045246B-2E31-A742-89CE-FD0CECEBB4B3}">
      <dsp:nvSpPr>
        <dsp:cNvPr id="0" name=""/>
        <dsp:cNvSpPr/>
      </dsp:nvSpPr>
      <dsp:spPr>
        <a:xfrm>
          <a:off x="0" y="415210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l" defTabSz="2222500">
            <a:lnSpc>
              <a:spcPct val="90000"/>
            </a:lnSpc>
            <a:spcBef>
              <a:spcPct val="0"/>
            </a:spcBef>
            <a:spcAft>
              <a:spcPct val="35000"/>
            </a:spcAft>
            <a:buNone/>
          </a:pPr>
          <a:r>
            <a:rPr lang="el-GR" sz="5000" kern="1200" dirty="0"/>
            <a:t>Αλληλεπιδράσεις</a:t>
          </a:r>
          <a:endParaRPr lang="en-US" sz="5000" kern="1200" dirty="0"/>
        </a:p>
      </dsp:txBody>
      <dsp:txXfrm>
        <a:off x="0" y="4152105"/>
        <a:ext cx="6900512" cy="138403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094226-BC91-0247-80BD-B7D13E847868}" type="datetimeFigureOut">
              <a:rPr lang="en-US" smtClean="0"/>
              <a:t>9/30/2025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666956-CCD8-D547-B562-237594FB57A9}" type="slidenum">
              <a:rPr lang="en-US" smtClean="0"/>
              <a:t>‹#›</a:t>
            </a:fld>
            <a:endParaRPr lang="en-US"/>
          </a:p>
        </p:txBody>
      </p:sp>
    </p:spTree>
    <p:extLst>
      <p:ext uri="{BB962C8B-B14F-4D97-AF65-F5344CB8AC3E}">
        <p14:creationId xmlns:p14="http://schemas.microsoft.com/office/powerpoint/2010/main" val="1847148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9510D13-A928-A344-B767-180D9FF0F4CF}"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190CD-A38A-CD42-8F13-151DCF01D88C}" type="slidenum">
              <a:rPr lang="en-US" smtClean="0"/>
              <a:t>‹#›</a:t>
            </a:fld>
            <a:endParaRPr lang="en-US"/>
          </a:p>
        </p:txBody>
      </p:sp>
    </p:spTree>
    <p:extLst>
      <p:ext uri="{BB962C8B-B14F-4D97-AF65-F5344CB8AC3E}">
        <p14:creationId xmlns:p14="http://schemas.microsoft.com/office/powerpoint/2010/main" val="633649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510D13-A928-A344-B767-180D9FF0F4CF}"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190CD-A38A-CD42-8F13-151DCF01D88C}" type="slidenum">
              <a:rPr lang="en-US" smtClean="0"/>
              <a:t>‹#›</a:t>
            </a:fld>
            <a:endParaRPr lang="en-US"/>
          </a:p>
        </p:txBody>
      </p:sp>
    </p:spTree>
    <p:extLst>
      <p:ext uri="{BB962C8B-B14F-4D97-AF65-F5344CB8AC3E}">
        <p14:creationId xmlns:p14="http://schemas.microsoft.com/office/powerpoint/2010/main" val="1268818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510D13-A928-A344-B767-180D9FF0F4CF}"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190CD-A38A-CD42-8F13-151DCF01D88C}" type="slidenum">
              <a:rPr lang="en-US" smtClean="0"/>
              <a:t>‹#›</a:t>
            </a:fld>
            <a:endParaRPr lang="en-US"/>
          </a:p>
        </p:txBody>
      </p:sp>
    </p:spTree>
    <p:extLst>
      <p:ext uri="{BB962C8B-B14F-4D97-AF65-F5344CB8AC3E}">
        <p14:creationId xmlns:p14="http://schemas.microsoft.com/office/powerpoint/2010/main" val="514402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510D13-A928-A344-B767-180D9FF0F4CF}"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190CD-A38A-CD42-8F13-151DCF01D88C}" type="slidenum">
              <a:rPr lang="en-US" smtClean="0"/>
              <a:t>‹#›</a:t>
            </a:fld>
            <a:endParaRPr lang="en-US"/>
          </a:p>
        </p:txBody>
      </p:sp>
    </p:spTree>
    <p:extLst>
      <p:ext uri="{BB962C8B-B14F-4D97-AF65-F5344CB8AC3E}">
        <p14:creationId xmlns:p14="http://schemas.microsoft.com/office/powerpoint/2010/main" val="382413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510D13-A928-A344-B767-180D9FF0F4CF}"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190CD-A38A-CD42-8F13-151DCF01D88C}" type="slidenum">
              <a:rPr lang="en-US" smtClean="0"/>
              <a:t>‹#›</a:t>
            </a:fld>
            <a:endParaRPr lang="en-US"/>
          </a:p>
        </p:txBody>
      </p:sp>
    </p:spTree>
    <p:extLst>
      <p:ext uri="{BB962C8B-B14F-4D97-AF65-F5344CB8AC3E}">
        <p14:creationId xmlns:p14="http://schemas.microsoft.com/office/powerpoint/2010/main" val="1951042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9510D13-A928-A344-B767-180D9FF0F4CF}"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1190CD-A38A-CD42-8F13-151DCF01D88C}" type="slidenum">
              <a:rPr lang="en-US" smtClean="0"/>
              <a:t>‹#›</a:t>
            </a:fld>
            <a:endParaRPr lang="en-US"/>
          </a:p>
        </p:txBody>
      </p:sp>
    </p:spTree>
    <p:extLst>
      <p:ext uri="{BB962C8B-B14F-4D97-AF65-F5344CB8AC3E}">
        <p14:creationId xmlns:p14="http://schemas.microsoft.com/office/powerpoint/2010/main" val="1248836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9510D13-A928-A344-B767-180D9FF0F4CF}" type="datetimeFigureOut">
              <a:rPr lang="en-US" smtClean="0"/>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1190CD-A38A-CD42-8F13-151DCF01D88C}" type="slidenum">
              <a:rPr lang="en-US" smtClean="0"/>
              <a:t>‹#›</a:t>
            </a:fld>
            <a:endParaRPr lang="en-US"/>
          </a:p>
        </p:txBody>
      </p:sp>
    </p:spTree>
    <p:extLst>
      <p:ext uri="{BB962C8B-B14F-4D97-AF65-F5344CB8AC3E}">
        <p14:creationId xmlns:p14="http://schemas.microsoft.com/office/powerpoint/2010/main" val="1830364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9510D13-A928-A344-B767-180D9FF0F4CF}" type="datetimeFigureOut">
              <a:rPr lang="en-US" smtClean="0"/>
              <a:t>9/30/2025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1190CD-A38A-CD42-8F13-151DCF01D88C}" type="slidenum">
              <a:rPr lang="en-US" smtClean="0"/>
              <a:t>‹#›</a:t>
            </a:fld>
            <a:endParaRPr lang="en-US"/>
          </a:p>
        </p:txBody>
      </p:sp>
    </p:spTree>
    <p:extLst>
      <p:ext uri="{BB962C8B-B14F-4D97-AF65-F5344CB8AC3E}">
        <p14:creationId xmlns:p14="http://schemas.microsoft.com/office/powerpoint/2010/main" val="238790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510D13-A928-A344-B767-180D9FF0F4CF}" type="datetimeFigureOut">
              <a:rPr lang="en-US" smtClean="0"/>
              <a:t>9/30/2025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1190CD-A38A-CD42-8F13-151DCF01D88C}" type="slidenum">
              <a:rPr lang="en-US" smtClean="0"/>
              <a:t>‹#›</a:t>
            </a:fld>
            <a:endParaRPr lang="en-US"/>
          </a:p>
        </p:txBody>
      </p:sp>
    </p:spTree>
    <p:extLst>
      <p:ext uri="{BB962C8B-B14F-4D97-AF65-F5344CB8AC3E}">
        <p14:creationId xmlns:p14="http://schemas.microsoft.com/office/powerpoint/2010/main" val="1855422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510D13-A928-A344-B767-180D9FF0F4CF}"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1190CD-A38A-CD42-8F13-151DCF01D88C}" type="slidenum">
              <a:rPr lang="en-US" smtClean="0"/>
              <a:t>‹#›</a:t>
            </a:fld>
            <a:endParaRPr lang="en-US"/>
          </a:p>
        </p:txBody>
      </p:sp>
    </p:spTree>
    <p:extLst>
      <p:ext uri="{BB962C8B-B14F-4D97-AF65-F5344CB8AC3E}">
        <p14:creationId xmlns:p14="http://schemas.microsoft.com/office/powerpoint/2010/main" val="469684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510D13-A928-A344-B767-180D9FF0F4CF}"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1190CD-A38A-CD42-8F13-151DCF01D88C}" type="slidenum">
              <a:rPr lang="en-US" smtClean="0"/>
              <a:t>‹#›</a:t>
            </a:fld>
            <a:endParaRPr lang="en-US"/>
          </a:p>
        </p:txBody>
      </p:sp>
    </p:spTree>
    <p:extLst>
      <p:ext uri="{BB962C8B-B14F-4D97-AF65-F5344CB8AC3E}">
        <p14:creationId xmlns:p14="http://schemas.microsoft.com/office/powerpoint/2010/main" val="1976854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510D13-A928-A344-B767-180D9FF0F4CF}" type="datetimeFigureOut">
              <a:rPr lang="en-US" smtClean="0"/>
              <a:t>9/30/2025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1190CD-A38A-CD42-8F13-151DCF01D88C}" type="slidenum">
              <a:rPr lang="en-US" smtClean="0"/>
              <a:t>‹#›</a:t>
            </a:fld>
            <a:endParaRPr lang="en-US"/>
          </a:p>
        </p:txBody>
      </p:sp>
    </p:spTree>
    <p:extLst>
      <p:ext uri="{BB962C8B-B14F-4D97-AF65-F5344CB8AC3E}">
        <p14:creationId xmlns:p14="http://schemas.microsoft.com/office/powerpoint/2010/main" val="1101781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s://youtu.be/PoRvtMnJqnU" TargetMode="External"/><Relationship Id="rId2" Type="http://schemas.openxmlformats.org/officeDocument/2006/relationships/hyperlink" Target="https://www.youtube.com/watch?v=PoRvtMnJqnU" TargetMode="External"/><Relationship Id="rId1" Type="http://schemas.openxmlformats.org/officeDocument/2006/relationships/slideLayout" Target="../slideLayouts/slideLayout2.xml"/><Relationship Id="rId4" Type="http://schemas.openxmlformats.org/officeDocument/2006/relationships/hyperlink" Target="https://cultureindex.digital/" TargetMode="Externa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Freeform: Shape 11">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4" name="Freeform: Shape 13">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p:cNvSpPr>
            <a:spLocks noGrp="1"/>
          </p:cNvSpPr>
          <p:nvPr>
            <p:ph type="ctrTitle"/>
          </p:nvPr>
        </p:nvSpPr>
        <p:spPr>
          <a:xfrm>
            <a:off x="1524003" y="1999615"/>
            <a:ext cx="9144000" cy="2764028"/>
          </a:xfrm>
        </p:spPr>
        <p:txBody>
          <a:bodyPr anchor="ctr">
            <a:normAutofit fontScale="90000"/>
          </a:bodyPr>
          <a:lstStyle/>
          <a:p>
            <a:r>
              <a:rPr lang="el-GR" sz="7200" b="1" dirty="0"/>
              <a:t>Πολιτισμός και παγκοσμιοποίηση </a:t>
            </a:r>
            <a:br>
              <a:rPr lang="el-GR" sz="7200" b="1" dirty="0"/>
            </a:br>
            <a:r>
              <a:rPr lang="el-GR" sz="7200" b="1" dirty="0"/>
              <a:t>Βασικές έννοιες</a:t>
            </a:r>
            <a:endParaRPr lang="en-US" sz="7200" b="1" dirty="0"/>
          </a:p>
        </p:txBody>
      </p:sp>
      <p:sp>
        <p:nvSpPr>
          <p:cNvPr id="5" name="Subtitle 4"/>
          <p:cNvSpPr>
            <a:spLocks noGrp="1"/>
          </p:cNvSpPr>
          <p:nvPr>
            <p:ph type="subTitle" idx="1"/>
          </p:nvPr>
        </p:nvSpPr>
        <p:spPr>
          <a:xfrm>
            <a:off x="1966912" y="5645150"/>
            <a:ext cx="8258176" cy="631825"/>
          </a:xfrm>
        </p:spPr>
        <p:txBody>
          <a:bodyPr anchor="ctr">
            <a:normAutofit fontScale="85000" lnSpcReduction="20000"/>
          </a:bodyPr>
          <a:lstStyle/>
          <a:p>
            <a:r>
              <a:rPr lang="el-GR" sz="2800" dirty="0"/>
              <a:t>Σημειώσεις μαθήματος ΠΟΛΙΤΙΣΜΟΣ ΚΑΙ ΠΑΓΚΟΣΜΙΟΠΟΙΗΣΗ Κατερίνα Χρυσανθοπούλου</a:t>
            </a:r>
            <a:endParaRPr lang="en-US" sz="2800" dirty="0"/>
          </a:p>
        </p:txBody>
      </p:sp>
      <p:sp>
        <p:nvSpPr>
          <p:cNvPr id="16" name="Rectangle 15">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53313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3CBCD0F-63F3-4D13-C557-B97AC2B59C3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FC5678-6EF2-D71E-95BA-3F10E1860E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4B8B0F-38E9-ADE1-FAA7-2A3FC41A2395}"/>
              </a:ext>
            </a:extLst>
          </p:cNvPr>
          <p:cNvSpPr>
            <a:spLocks noGrp="1"/>
          </p:cNvSpPr>
          <p:nvPr>
            <p:ph type="title"/>
          </p:nvPr>
        </p:nvSpPr>
        <p:spPr>
          <a:xfrm>
            <a:off x="838200" y="365125"/>
            <a:ext cx="10515600" cy="1325563"/>
          </a:xfrm>
        </p:spPr>
        <p:txBody>
          <a:bodyPr>
            <a:normAutofit/>
          </a:bodyPr>
          <a:lstStyle/>
          <a:p>
            <a:pPr algn="ctr"/>
            <a:r>
              <a:rPr lang="el-GR" b="1" dirty="0"/>
              <a:t>Βασικές έννοιες παγκοσμιοποίησης</a:t>
            </a:r>
            <a:endParaRPr lang="en-GB" dirty="0"/>
          </a:p>
        </p:txBody>
      </p:sp>
      <p:sp>
        <p:nvSpPr>
          <p:cNvPr id="10" name="sketch line">
            <a:extLst>
              <a:ext uri="{FF2B5EF4-FFF2-40B4-BE49-F238E27FC236}">
                <a16:creationId xmlns:a16="http://schemas.microsoft.com/office/drawing/2014/main" id="{865DF6B9-1CDD-F4AF-4239-CE6F731301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ACE6B87-19D5-10A3-7F79-4E54B5E439C5}"/>
              </a:ext>
            </a:extLst>
          </p:cNvPr>
          <p:cNvSpPr>
            <a:spLocks noGrp="1"/>
          </p:cNvSpPr>
          <p:nvPr>
            <p:ph idx="1"/>
          </p:nvPr>
        </p:nvSpPr>
        <p:spPr>
          <a:xfrm>
            <a:off x="838200" y="1929384"/>
            <a:ext cx="10515600" cy="4251960"/>
          </a:xfrm>
        </p:spPr>
        <p:txBody>
          <a:bodyPr>
            <a:normAutofit/>
          </a:bodyPr>
          <a:lstStyle/>
          <a:p>
            <a:pPr lvl="0"/>
            <a:r>
              <a:rPr lang="el-GR" b="1" dirty="0"/>
              <a:t>Διεθνοποίηση</a:t>
            </a:r>
            <a:r>
              <a:rPr lang="el-GR" dirty="0"/>
              <a:t>: Η ενίσχυση των σχέσεων μεταξύ κρατών</a:t>
            </a:r>
          </a:p>
          <a:p>
            <a:pPr lvl="0"/>
            <a:r>
              <a:rPr lang="el-GR" b="1" dirty="0"/>
              <a:t>Υπερεθνικοί οργανισμοί</a:t>
            </a:r>
            <a:r>
              <a:rPr lang="el-GR" dirty="0"/>
              <a:t>: ΟΗΕ, ΔΝΤ, Παγκόσμια Τράπεζα.</a:t>
            </a:r>
            <a:endParaRPr lang="en-GB" dirty="0"/>
          </a:p>
          <a:p>
            <a:pPr lvl="0"/>
            <a:r>
              <a:rPr lang="el-GR" b="1" dirty="0"/>
              <a:t>Παγκόσμια αγορά</a:t>
            </a:r>
            <a:r>
              <a:rPr lang="el-GR" dirty="0"/>
              <a:t>: Αλληλεξαρτώμενο οικονομικό σύστημα σε διεθνές επίπεδο.</a:t>
            </a:r>
            <a:endParaRPr lang="en-GB" dirty="0"/>
          </a:p>
          <a:p>
            <a:pPr lvl="0"/>
            <a:r>
              <a:rPr lang="el-GR" b="1" dirty="0" err="1"/>
              <a:t>Τοπικοποίηση</a:t>
            </a:r>
            <a:r>
              <a:rPr lang="el-GR" b="1" dirty="0"/>
              <a:t> (</a:t>
            </a:r>
            <a:r>
              <a:rPr lang="en-GB" b="1" dirty="0"/>
              <a:t>glocalization</a:t>
            </a:r>
            <a:r>
              <a:rPr lang="el-GR" b="1" dirty="0"/>
              <a:t>)</a:t>
            </a:r>
            <a:r>
              <a:rPr lang="el-GR" dirty="0"/>
              <a:t>: Η προσαρμογή παγκόσμιων προϊόντων και ιδεών σε τοπικά πλαίσια.</a:t>
            </a:r>
            <a:endParaRPr lang="en-GB" dirty="0"/>
          </a:p>
          <a:p>
            <a:pPr lvl="0"/>
            <a:r>
              <a:rPr lang="el-GR" b="1" dirty="0" err="1"/>
              <a:t>Αντι</a:t>
            </a:r>
            <a:r>
              <a:rPr lang="el-GR" b="1" dirty="0"/>
              <a:t>-παγκοσμιοποίηση</a:t>
            </a:r>
            <a:r>
              <a:rPr lang="el-GR" dirty="0"/>
              <a:t>: Κοινωνικά κινήματα που αντιδρούν στις ανισότητες και στις επιπτώσεις της παγκοσμιοποίησης.</a:t>
            </a:r>
            <a:endParaRPr lang="en-GB" dirty="0"/>
          </a:p>
          <a:p>
            <a:pPr marL="0" indent="0">
              <a:buNone/>
            </a:pPr>
            <a:endParaRPr lang="en-GB" dirty="0"/>
          </a:p>
        </p:txBody>
      </p:sp>
    </p:spTree>
    <p:extLst>
      <p:ext uri="{BB962C8B-B14F-4D97-AF65-F5344CB8AC3E}">
        <p14:creationId xmlns:p14="http://schemas.microsoft.com/office/powerpoint/2010/main" val="2373869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35D9332-A2EC-A011-A4E0-AED12561339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4E36EE3-A629-39DE-0A24-013BC149D3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6A8DF0-99CA-FE37-B7A2-7606F9A2978C}"/>
              </a:ext>
            </a:extLst>
          </p:cNvPr>
          <p:cNvSpPr>
            <a:spLocks noGrp="1"/>
          </p:cNvSpPr>
          <p:nvPr>
            <p:ph type="title"/>
          </p:nvPr>
        </p:nvSpPr>
        <p:spPr>
          <a:xfrm>
            <a:off x="838200" y="365125"/>
            <a:ext cx="10515600" cy="1325563"/>
          </a:xfrm>
        </p:spPr>
        <p:txBody>
          <a:bodyPr>
            <a:normAutofit/>
          </a:bodyPr>
          <a:lstStyle/>
          <a:p>
            <a:pPr algn="ctr"/>
            <a:r>
              <a:rPr lang="el-GR" b="1" dirty="0"/>
              <a:t>Παραδείγματα παγκοσμιοποίησης</a:t>
            </a:r>
            <a:endParaRPr lang="en-GB" dirty="0"/>
          </a:p>
        </p:txBody>
      </p:sp>
      <p:sp>
        <p:nvSpPr>
          <p:cNvPr id="10" name="sketch line">
            <a:extLst>
              <a:ext uri="{FF2B5EF4-FFF2-40B4-BE49-F238E27FC236}">
                <a16:creationId xmlns:a16="http://schemas.microsoft.com/office/drawing/2014/main" id="{3D553A8B-60C2-C63C-7656-32F66D0FA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19EC55F-26D0-0C52-1628-D46351B39B87}"/>
              </a:ext>
            </a:extLst>
          </p:cNvPr>
          <p:cNvSpPr>
            <a:spLocks noGrp="1"/>
          </p:cNvSpPr>
          <p:nvPr>
            <p:ph idx="1"/>
          </p:nvPr>
        </p:nvSpPr>
        <p:spPr>
          <a:xfrm>
            <a:off x="838200" y="1929384"/>
            <a:ext cx="10515600" cy="4251960"/>
          </a:xfrm>
        </p:spPr>
        <p:txBody>
          <a:bodyPr>
            <a:normAutofit/>
          </a:bodyPr>
          <a:lstStyle/>
          <a:p>
            <a:pPr lvl="0"/>
            <a:r>
              <a:rPr lang="el-GR" b="1" dirty="0"/>
              <a:t>Οικονομία</a:t>
            </a:r>
            <a:r>
              <a:rPr lang="el-GR" dirty="0"/>
              <a:t>: Παγκόσμιες εφοδιαστικές αλυσίδες, </a:t>
            </a:r>
            <a:r>
              <a:rPr lang="en-GB" dirty="0"/>
              <a:t>outsourcing</a:t>
            </a:r>
            <a:r>
              <a:rPr lang="el-GR" dirty="0"/>
              <a:t> στην Ινδία και την Κίνα.</a:t>
            </a:r>
            <a:endParaRPr lang="en-GB" dirty="0"/>
          </a:p>
          <a:p>
            <a:pPr lvl="0"/>
            <a:r>
              <a:rPr lang="el-GR" b="1" dirty="0"/>
              <a:t>Πολιτισμός</a:t>
            </a:r>
            <a:r>
              <a:rPr lang="el-GR" dirty="0"/>
              <a:t>: Η παγκόσμια απήχηση πλατφορμών ή ΜΚΔ.</a:t>
            </a:r>
            <a:endParaRPr lang="en-GB" dirty="0"/>
          </a:p>
          <a:p>
            <a:pPr lvl="0"/>
            <a:r>
              <a:rPr lang="el-GR" b="1" dirty="0"/>
              <a:t>Κοινωνία</a:t>
            </a:r>
            <a:r>
              <a:rPr lang="el-GR" dirty="0"/>
              <a:t>: Η μετανάστευση εργατικού δυναμικού στην ΕΕ.</a:t>
            </a:r>
            <a:endParaRPr lang="en-GB" dirty="0"/>
          </a:p>
          <a:p>
            <a:pPr lvl="0"/>
            <a:r>
              <a:rPr lang="el-GR" b="1" dirty="0"/>
              <a:t>Περιβάλλον</a:t>
            </a:r>
            <a:r>
              <a:rPr lang="el-GR" dirty="0"/>
              <a:t>: Συλλογική δράση για τη μείωση εκπομπών </a:t>
            </a:r>
            <a:r>
              <a:rPr lang="en-GB" dirty="0"/>
              <a:t>CO</a:t>
            </a:r>
            <a:r>
              <a:rPr lang="el-GR" dirty="0"/>
              <a:t>₂.</a:t>
            </a:r>
            <a:endParaRPr lang="en-GB" dirty="0"/>
          </a:p>
          <a:p>
            <a:pPr marL="0" indent="0">
              <a:buNone/>
            </a:pPr>
            <a:endParaRPr lang="en-GB" dirty="0"/>
          </a:p>
        </p:txBody>
      </p:sp>
    </p:spTree>
    <p:extLst>
      <p:ext uri="{BB962C8B-B14F-4D97-AF65-F5344CB8AC3E}">
        <p14:creationId xmlns:p14="http://schemas.microsoft.com/office/powerpoint/2010/main" val="31428103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8A4A182-D0E1-B0D6-784B-6BA9A2B7A70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E4103D8-F9CA-0594-7EDA-78ACED901E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6ED6D59C-C661-A121-76A6-C407F93DAC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A959094-FBC2-9735-BD70-9A40006FD4F0}"/>
              </a:ext>
            </a:extLst>
          </p:cNvPr>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Υλικός και άυλος πολιτισμός</a:t>
            </a:r>
            <a:endParaRPr lang="en-US" b="1" dirty="0">
              <a:solidFill>
                <a:srgbClr val="FFFFFF"/>
              </a:solidFill>
              <a:latin typeface="+mn-lt"/>
            </a:endParaRPr>
          </a:p>
        </p:txBody>
      </p:sp>
      <p:sp>
        <p:nvSpPr>
          <p:cNvPr id="12" name="Arc 11">
            <a:extLst>
              <a:ext uri="{FF2B5EF4-FFF2-40B4-BE49-F238E27FC236}">
                <a16:creationId xmlns:a16="http://schemas.microsoft.com/office/drawing/2014/main" id="{8144DF28-E161-F36E-A1D0-18E06F647A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A91B5A4-429A-ED03-152A-DC7279124ADC}"/>
              </a:ext>
            </a:extLst>
          </p:cNvPr>
          <p:cNvSpPr>
            <a:spLocks noGrp="1"/>
          </p:cNvSpPr>
          <p:nvPr>
            <p:ph idx="1"/>
          </p:nvPr>
        </p:nvSpPr>
        <p:spPr>
          <a:xfrm>
            <a:off x="4447308" y="591344"/>
            <a:ext cx="6906491" cy="5585619"/>
          </a:xfrm>
        </p:spPr>
        <p:txBody>
          <a:bodyPr anchor="ctr">
            <a:normAutofit/>
          </a:bodyPr>
          <a:lstStyle/>
          <a:p>
            <a:pPr marL="0" indent="0">
              <a:buNone/>
            </a:pPr>
            <a:r>
              <a:rPr lang="el-GR" dirty="0"/>
              <a:t>Το σύνολο των στοιχείων που συγκροτούν τον πολιτισμό μιας κοινωνίας μπορεί να διακριθεί σε δύο βασικές κατηγορίες:</a:t>
            </a:r>
            <a:endParaRPr lang="en-GB" dirty="0"/>
          </a:p>
        </p:txBody>
      </p:sp>
    </p:spTree>
    <p:extLst>
      <p:ext uri="{BB962C8B-B14F-4D97-AF65-F5344CB8AC3E}">
        <p14:creationId xmlns:p14="http://schemas.microsoft.com/office/powerpoint/2010/main" val="11501616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B6A8DEA-F199-05C6-A638-33C5BF4B7D3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FBC154D-C4B5-C3C8-7CC8-49D60EA15A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9FD792-BA3A-DDE9-2383-774316354B88}"/>
              </a:ext>
            </a:extLst>
          </p:cNvPr>
          <p:cNvSpPr>
            <a:spLocks noGrp="1"/>
          </p:cNvSpPr>
          <p:nvPr>
            <p:ph type="title"/>
          </p:nvPr>
        </p:nvSpPr>
        <p:spPr>
          <a:xfrm>
            <a:off x="838200" y="365125"/>
            <a:ext cx="10515600" cy="1325563"/>
          </a:xfrm>
        </p:spPr>
        <p:txBody>
          <a:bodyPr>
            <a:normAutofit/>
          </a:bodyPr>
          <a:lstStyle/>
          <a:p>
            <a:pPr algn="ctr"/>
            <a:r>
              <a:rPr lang="el-GR" b="1" dirty="0"/>
              <a:t>Υλικός πολιτισμός</a:t>
            </a:r>
            <a:endParaRPr lang="en-GB" dirty="0"/>
          </a:p>
        </p:txBody>
      </p:sp>
      <p:sp>
        <p:nvSpPr>
          <p:cNvPr id="10" name="sketch line">
            <a:extLst>
              <a:ext uri="{FF2B5EF4-FFF2-40B4-BE49-F238E27FC236}">
                <a16:creationId xmlns:a16="http://schemas.microsoft.com/office/drawing/2014/main" id="{5222F950-6BCE-7C52-92F1-A2D1EC9DD0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FF53F1A-32AD-9B59-1327-069B4F2DD7F6}"/>
              </a:ext>
            </a:extLst>
          </p:cNvPr>
          <p:cNvSpPr>
            <a:spLocks noGrp="1"/>
          </p:cNvSpPr>
          <p:nvPr>
            <p:ph idx="1"/>
          </p:nvPr>
        </p:nvSpPr>
        <p:spPr>
          <a:xfrm>
            <a:off x="838200" y="1929384"/>
            <a:ext cx="10515600" cy="4251960"/>
          </a:xfrm>
        </p:spPr>
        <p:txBody>
          <a:bodyPr>
            <a:normAutofit/>
          </a:bodyPr>
          <a:lstStyle/>
          <a:p>
            <a:pPr marL="0" indent="0">
              <a:buNone/>
            </a:pPr>
            <a:r>
              <a:rPr lang="el-GR" dirty="0"/>
              <a:t>Αναφέρεται σε όλα τα απτά δημιουργήματα του ανθρώπου, τα οποία προκύπτουν μέσα από σωματική και πνευματική δραστηριότητα. </a:t>
            </a:r>
            <a:r>
              <a:rPr lang="en-GB" dirty="0"/>
              <a:t>Στα </a:t>
            </a:r>
            <a:r>
              <a:rPr lang="en-GB" dirty="0" err="1"/>
              <a:t>στοιχεί</a:t>
            </a:r>
            <a:r>
              <a:rPr lang="en-GB" dirty="0"/>
              <a:t>α του υλικού πολιτισμού συγκαταλέγονται:</a:t>
            </a:r>
          </a:p>
          <a:p>
            <a:pPr lvl="0"/>
            <a:r>
              <a:rPr lang="en-GB" dirty="0" err="1"/>
              <a:t>κτήρι</a:t>
            </a:r>
            <a:r>
              <a:rPr lang="en-GB" dirty="0"/>
              <a:t>α και κατασκευές,</a:t>
            </a:r>
          </a:p>
          <a:p>
            <a:pPr lvl="0"/>
            <a:r>
              <a:rPr lang="el-GR" dirty="0"/>
              <a:t>έργα τέχνης με υλική υπόσταση,</a:t>
            </a:r>
            <a:endParaRPr lang="en-GB" dirty="0"/>
          </a:p>
          <a:p>
            <a:pPr lvl="0"/>
            <a:r>
              <a:rPr lang="en-GB" dirty="0" err="1"/>
              <a:t>μηχ</a:t>
            </a:r>
            <a:r>
              <a:rPr lang="en-GB" dirty="0"/>
              <a:t>ανήματα και τεχνολογικά εργαλεία,</a:t>
            </a:r>
          </a:p>
          <a:p>
            <a:pPr lvl="0"/>
            <a:r>
              <a:rPr lang="en-GB" dirty="0"/>
              <a:t>α</a:t>
            </a:r>
            <a:r>
              <a:rPr lang="en-GB" dirty="0" err="1"/>
              <a:t>ντικείμεν</a:t>
            </a:r>
            <a:r>
              <a:rPr lang="en-GB" dirty="0"/>
              <a:t>α καθημερινής χρήσης,</a:t>
            </a:r>
          </a:p>
          <a:p>
            <a:pPr lvl="0"/>
            <a:r>
              <a:rPr lang="en-GB" dirty="0"/>
              <a:t>π</a:t>
            </a:r>
            <a:r>
              <a:rPr lang="en-GB" dirty="0" err="1"/>
              <a:t>ολεοδομί</a:t>
            </a:r>
            <a:r>
              <a:rPr lang="en-GB" dirty="0"/>
              <a:t>α και αρχιτεκτονική.</a:t>
            </a:r>
          </a:p>
          <a:p>
            <a:pPr marL="0" indent="0">
              <a:buNone/>
            </a:pPr>
            <a:endParaRPr lang="en-GB" dirty="0"/>
          </a:p>
        </p:txBody>
      </p:sp>
    </p:spTree>
    <p:extLst>
      <p:ext uri="{BB962C8B-B14F-4D97-AF65-F5344CB8AC3E}">
        <p14:creationId xmlns:p14="http://schemas.microsoft.com/office/powerpoint/2010/main" val="35437194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17BA851-E3B6-8CDA-D632-0C5EE7C88E4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B0B0449-72D9-1741-A5D0-7F073A183D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DE5F03-5FAB-B05B-52D1-39BD4BB9DA19}"/>
              </a:ext>
            </a:extLst>
          </p:cNvPr>
          <p:cNvSpPr>
            <a:spLocks noGrp="1"/>
          </p:cNvSpPr>
          <p:nvPr>
            <p:ph type="title"/>
          </p:nvPr>
        </p:nvSpPr>
        <p:spPr>
          <a:xfrm>
            <a:off x="838200" y="365125"/>
            <a:ext cx="10515600" cy="1325563"/>
          </a:xfrm>
        </p:spPr>
        <p:txBody>
          <a:bodyPr>
            <a:normAutofit/>
          </a:bodyPr>
          <a:lstStyle/>
          <a:p>
            <a:pPr algn="ctr"/>
            <a:r>
              <a:rPr lang="el-GR" b="1" dirty="0"/>
              <a:t>Άυλος πολιτισμός</a:t>
            </a:r>
            <a:endParaRPr lang="en-GB" dirty="0"/>
          </a:p>
        </p:txBody>
      </p:sp>
      <p:sp>
        <p:nvSpPr>
          <p:cNvPr id="10" name="sketch line">
            <a:extLst>
              <a:ext uri="{FF2B5EF4-FFF2-40B4-BE49-F238E27FC236}">
                <a16:creationId xmlns:a16="http://schemas.microsoft.com/office/drawing/2014/main" id="{0727E019-0EE1-5FE2-7BE9-73E53EEE5A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4FAB2DA-8DA3-0578-5A45-1E1BF6FF5EA9}"/>
              </a:ext>
            </a:extLst>
          </p:cNvPr>
          <p:cNvSpPr>
            <a:spLocks noGrp="1"/>
          </p:cNvSpPr>
          <p:nvPr>
            <p:ph idx="1"/>
          </p:nvPr>
        </p:nvSpPr>
        <p:spPr>
          <a:xfrm>
            <a:off x="838200" y="1929384"/>
            <a:ext cx="10515600" cy="4251960"/>
          </a:xfrm>
        </p:spPr>
        <p:txBody>
          <a:bodyPr>
            <a:normAutofit fontScale="92500" lnSpcReduction="10000"/>
          </a:bodyPr>
          <a:lstStyle/>
          <a:p>
            <a:pPr marL="0" indent="0">
              <a:buNone/>
            </a:pPr>
            <a:r>
              <a:rPr lang="el-GR" dirty="0"/>
              <a:t>Περιλαμβάνει τα προϊόντα της ανθρώπινης νόησης και δημιουργικότητας που δεν έχουν υλική μορφή, αλλά αποτελούν θεμέλια της κοινωνικής ζωής. </a:t>
            </a:r>
            <a:r>
              <a:rPr lang="en-GB" dirty="0"/>
              <a:t>Στα </a:t>
            </a:r>
            <a:r>
              <a:rPr lang="en-GB" dirty="0" err="1"/>
              <a:t>στοιχεί</a:t>
            </a:r>
            <a:r>
              <a:rPr lang="en-GB" dirty="0"/>
              <a:t>α του άυλου πολιτισμού ανήκουν:</a:t>
            </a:r>
          </a:p>
          <a:p>
            <a:pPr lvl="0"/>
            <a:r>
              <a:rPr lang="en-GB" dirty="0"/>
              <a:t>α</a:t>
            </a:r>
            <a:r>
              <a:rPr lang="en-GB" dirty="0" err="1"/>
              <a:t>ξίες</a:t>
            </a:r>
            <a:r>
              <a:rPr lang="en-GB" dirty="0"/>
              <a:t> και </a:t>
            </a:r>
            <a:r>
              <a:rPr lang="en-GB" dirty="0" err="1"/>
              <a:t>ιδεολογίες</a:t>
            </a:r>
            <a:r>
              <a:rPr lang="en-GB" dirty="0"/>
              <a:t>,</a:t>
            </a:r>
          </a:p>
          <a:p>
            <a:pPr lvl="0"/>
            <a:r>
              <a:rPr lang="en-GB" dirty="0" err="1"/>
              <a:t>γλώσσ</a:t>
            </a:r>
            <a:r>
              <a:rPr lang="en-GB" dirty="0"/>
              <a:t>α και τρόποι επικοινωνίας,</a:t>
            </a:r>
          </a:p>
          <a:p>
            <a:pPr lvl="0"/>
            <a:r>
              <a:rPr lang="en-GB" dirty="0" err="1"/>
              <a:t>έθιμ</a:t>
            </a:r>
            <a:r>
              <a:rPr lang="en-GB" dirty="0"/>
              <a:t>α, συνήθειες και παραδόσεις,</a:t>
            </a:r>
          </a:p>
          <a:p>
            <a:pPr lvl="0"/>
            <a:r>
              <a:rPr lang="en-GB" dirty="0" err="1"/>
              <a:t>θρησκευτικές</a:t>
            </a:r>
            <a:r>
              <a:rPr lang="en-GB" dirty="0"/>
              <a:t> πεπ</a:t>
            </a:r>
            <a:r>
              <a:rPr lang="en-GB" dirty="0" err="1"/>
              <a:t>οιθήσεις</a:t>
            </a:r>
            <a:r>
              <a:rPr lang="en-GB" dirty="0"/>
              <a:t>,</a:t>
            </a:r>
          </a:p>
          <a:p>
            <a:pPr lvl="0"/>
            <a:r>
              <a:rPr lang="en-GB" dirty="0"/>
              <a:t>π</a:t>
            </a:r>
            <a:r>
              <a:rPr lang="en-GB" dirty="0" err="1"/>
              <a:t>νευμ</a:t>
            </a:r>
            <a:r>
              <a:rPr lang="en-GB" dirty="0"/>
              <a:t>ατικά έργα, λογοτεχνία, μουσική,</a:t>
            </a:r>
          </a:p>
          <a:p>
            <a:pPr lvl="0"/>
            <a:r>
              <a:rPr lang="el-GR" dirty="0"/>
              <a:t>ιστορική μνήμη και συλλογική ταυτότητα,</a:t>
            </a:r>
            <a:endParaRPr lang="en-GB" dirty="0"/>
          </a:p>
          <a:p>
            <a:pPr lvl="0"/>
            <a:r>
              <a:rPr lang="en-GB" dirty="0"/>
              <a:t>π</a:t>
            </a:r>
            <a:r>
              <a:rPr lang="en-GB" dirty="0" err="1"/>
              <a:t>ολιτει</a:t>
            </a:r>
            <a:r>
              <a:rPr lang="en-GB" dirty="0"/>
              <a:t>ακή οργάνωση και θεσμοί.</a:t>
            </a:r>
          </a:p>
          <a:p>
            <a:pPr marL="0" indent="0">
              <a:buNone/>
            </a:pPr>
            <a:endParaRPr lang="en-GB" dirty="0"/>
          </a:p>
        </p:txBody>
      </p:sp>
    </p:spTree>
    <p:extLst>
      <p:ext uri="{BB962C8B-B14F-4D97-AF65-F5344CB8AC3E}">
        <p14:creationId xmlns:p14="http://schemas.microsoft.com/office/powerpoint/2010/main" val="9892901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154AF2A-9A3E-43FE-3CE5-CDEDCFC8D61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09A9FA3-9265-7FED-45A5-5C3EC37F4F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B4E6DFB-1E5D-7016-05F7-993EB2045E15}"/>
              </a:ext>
            </a:extLst>
          </p:cNvPr>
          <p:cNvSpPr>
            <a:spLocks noGrp="1"/>
          </p:cNvSpPr>
          <p:nvPr>
            <p:ph type="title"/>
          </p:nvPr>
        </p:nvSpPr>
        <p:spPr>
          <a:xfrm>
            <a:off x="838200" y="365125"/>
            <a:ext cx="10515600" cy="1325563"/>
          </a:xfrm>
        </p:spPr>
        <p:txBody>
          <a:bodyPr>
            <a:normAutofit/>
          </a:bodyPr>
          <a:lstStyle/>
          <a:p>
            <a:pPr algn="ctr"/>
            <a:r>
              <a:rPr lang="el-GR" b="1" dirty="0"/>
              <a:t>Σύγκριση πολιτισμών</a:t>
            </a:r>
            <a:endParaRPr lang="en-GB" dirty="0"/>
          </a:p>
        </p:txBody>
      </p:sp>
      <p:sp>
        <p:nvSpPr>
          <p:cNvPr id="10" name="sketch line">
            <a:extLst>
              <a:ext uri="{FF2B5EF4-FFF2-40B4-BE49-F238E27FC236}">
                <a16:creationId xmlns:a16="http://schemas.microsoft.com/office/drawing/2014/main" id="{08C38ED2-8FFE-3BB8-344B-5A70B8E9A5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BB5C7BF-04CC-E851-6FA2-CF0E00825E4D}"/>
              </a:ext>
            </a:extLst>
          </p:cNvPr>
          <p:cNvSpPr>
            <a:spLocks noGrp="1"/>
          </p:cNvSpPr>
          <p:nvPr>
            <p:ph idx="1"/>
          </p:nvPr>
        </p:nvSpPr>
        <p:spPr>
          <a:xfrm>
            <a:off x="838200" y="1929384"/>
            <a:ext cx="10515600" cy="4251960"/>
          </a:xfrm>
        </p:spPr>
        <p:txBody>
          <a:bodyPr>
            <a:normAutofit/>
          </a:bodyPr>
          <a:lstStyle/>
          <a:p>
            <a:pPr marL="0" indent="0">
              <a:buNone/>
            </a:pPr>
            <a:r>
              <a:rPr lang="el-GR" dirty="0"/>
              <a:t>Οι πολιτισμοί μπορούν να συγκριθούν μεταξύ τους, αλλά με προσοχή, για να αποφευχθεί ο </a:t>
            </a:r>
            <a:r>
              <a:rPr lang="el-GR" b="1" dirty="0"/>
              <a:t>εθνοκεντρισμός</a:t>
            </a:r>
            <a:r>
              <a:rPr lang="el-GR" dirty="0"/>
              <a:t> (κρίση με βάση τα δικά μας μέτρα και αξίες). </a:t>
            </a:r>
          </a:p>
          <a:p>
            <a:pPr marL="0" indent="0">
              <a:buNone/>
            </a:pPr>
            <a:r>
              <a:rPr lang="el-GR" dirty="0"/>
              <a:t>Στη σύγχρονη κοινωνιολογία και ανθρωπολογία χρησιμοποιείται η αρχή της </a:t>
            </a:r>
            <a:r>
              <a:rPr lang="el-GR" b="1" dirty="0"/>
              <a:t>πολιτισμικής σχετικότητας</a:t>
            </a:r>
            <a:r>
              <a:rPr lang="el-GR" dirty="0"/>
              <a:t>, δηλαδή κάθε πολιτισμός εξετάζεται με βάση τα δικά του χαρακτηριστικά.</a:t>
            </a:r>
            <a:endParaRPr lang="en-GB" dirty="0"/>
          </a:p>
        </p:txBody>
      </p:sp>
    </p:spTree>
    <p:extLst>
      <p:ext uri="{BB962C8B-B14F-4D97-AF65-F5344CB8AC3E}">
        <p14:creationId xmlns:p14="http://schemas.microsoft.com/office/powerpoint/2010/main" val="42177265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38D3533-531D-8428-67EB-9857CC385FE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2E3B4A5-C7B3-CE2F-A86F-CBAB8737AF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90B004-0F1F-F2AE-694F-5C9AF828E7AB}"/>
              </a:ext>
            </a:extLst>
          </p:cNvPr>
          <p:cNvSpPr>
            <a:spLocks noGrp="1"/>
          </p:cNvSpPr>
          <p:nvPr>
            <p:ph type="title"/>
          </p:nvPr>
        </p:nvSpPr>
        <p:spPr>
          <a:xfrm>
            <a:off x="838200" y="365125"/>
            <a:ext cx="10515600" cy="1325563"/>
          </a:xfrm>
        </p:spPr>
        <p:txBody>
          <a:bodyPr>
            <a:normAutofit/>
          </a:bodyPr>
          <a:lstStyle/>
          <a:p>
            <a:pPr algn="ctr"/>
            <a:r>
              <a:rPr lang="el-GR" b="1" dirty="0"/>
              <a:t>Σύγκριση πολιτισμών - κριτήρια</a:t>
            </a:r>
            <a:endParaRPr lang="en-GB" dirty="0"/>
          </a:p>
        </p:txBody>
      </p:sp>
      <p:sp>
        <p:nvSpPr>
          <p:cNvPr id="10" name="sketch line">
            <a:extLst>
              <a:ext uri="{FF2B5EF4-FFF2-40B4-BE49-F238E27FC236}">
                <a16:creationId xmlns:a16="http://schemas.microsoft.com/office/drawing/2014/main" id="{09142190-F199-BB92-0DF1-49C71FF5E2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19C873E-971E-6BF0-BB13-25C9304064FD}"/>
              </a:ext>
            </a:extLst>
          </p:cNvPr>
          <p:cNvSpPr>
            <a:spLocks noGrp="1"/>
          </p:cNvSpPr>
          <p:nvPr>
            <p:ph idx="1"/>
          </p:nvPr>
        </p:nvSpPr>
        <p:spPr>
          <a:xfrm>
            <a:off x="838200" y="1929384"/>
            <a:ext cx="10515600" cy="4251960"/>
          </a:xfrm>
        </p:spPr>
        <p:txBody>
          <a:bodyPr>
            <a:noAutofit/>
          </a:bodyPr>
          <a:lstStyle/>
          <a:p>
            <a:pPr marL="0" indent="0">
              <a:buNone/>
            </a:pPr>
            <a:r>
              <a:rPr lang="en-GB" sz="2000" b="1" dirty="0" err="1"/>
              <a:t>Κοινωνική</a:t>
            </a:r>
            <a:r>
              <a:rPr lang="en-GB" sz="2000" b="1" dirty="0"/>
              <a:t> και π</a:t>
            </a:r>
            <a:r>
              <a:rPr lang="en-GB" sz="2000" b="1" dirty="0" err="1"/>
              <a:t>ολιτική</a:t>
            </a:r>
            <a:r>
              <a:rPr lang="en-GB" sz="2000" b="1" dirty="0"/>
              <a:t> </a:t>
            </a:r>
            <a:r>
              <a:rPr lang="en-GB" sz="2000" b="1" dirty="0" err="1"/>
              <a:t>οργάνωση</a:t>
            </a:r>
            <a:r>
              <a:rPr lang="el-GR" sz="2000" b="1" dirty="0"/>
              <a:t> - </a:t>
            </a:r>
            <a:r>
              <a:rPr lang="el-GR" sz="2000" dirty="0"/>
              <a:t>Τρόπος διακυβέρνησης, ιεραρχίες, κοινωνική κινητικότητα, θεσμοί.</a:t>
            </a:r>
            <a:endParaRPr lang="en-GB" sz="2000" dirty="0"/>
          </a:p>
          <a:p>
            <a:pPr lvl="0"/>
            <a:r>
              <a:rPr lang="el-GR" sz="2000" dirty="0"/>
              <a:t>Παράδειγμα: Η δημοκρατία στην αρχαία Αθήνα &lt;&gt; η αυτοκρατορική δομή της Ρώμης.</a:t>
            </a:r>
            <a:endParaRPr lang="en-GB" sz="2000" dirty="0"/>
          </a:p>
          <a:p>
            <a:pPr marL="0" indent="0">
              <a:buNone/>
            </a:pPr>
            <a:r>
              <a:rPr lang="en-GB" sz="2000" b="1" dirty="0" err="1"/>
              <a:t>Οικονομί</a:t>
            </a:r>
            <a:r>
              <a:rPr lang="en-GB" sz="2000" b="1" dirty="0"/>
              <a:t>α</a:t>
            </a:r>
            <a:r>
              <a:rPr lang="el-GR" sz="2000" b="1" dirty="0"/>
              <a:t> - </a:t>
            </a:r>
            <a:r>
              <a:rPr lang="el-GR" sz="2000" dirty="0"/>
              <a:t>Παραγωγικό σύστημα, εμπόριο, διανομή πλούτου.</a:t>
            </a:r>
            <a:endParaRPr lang="en-GB" sz="2000" dirty="0"/>
          </a:p>
          <a:p>
            <a:pPr lvl="0"/>
            <a:r>
              <a:rPr lang="el-GR" sz="2000" dirty="0"/>
              <a:t>Παράδειγμα: Ο εμπορικός χαρακτήρας των Φοινίκων &lt;&gt; αγροτικές κοινωνίες της Μεσοποταμίας.</a:t>
            </a:r>
            <a:endParaRPr lang="en-GB" sz="2000" dirty="0"/>
          </a:p>
          <a:p>
            <a:pPr marL="0" indent="0">
              <a:buNone/>
            </a:pPr>
            <a:r>
              <a:rPr lang="en-GB" sz="2000" b="1" dirty="0"/>
              <a:t>Επ</a:t>
            </a:r>
            <a:r>
              <a:rPr lang="en-GB" sz="2000" b="1" dirty="0" err="1"/>
              <a:t>ίδρ</a:t>
            </a:r>
            <a:r>
              <a:rPr lang="en-GB" sz="2000" b="1" dirty="0"/>
              <a:t>αση και διάδοση</a:t>
            </a:r>
            <a:r>
              <a:rPr lang="el-GR" sz="2000" b="1" dirty="0"/>
              <a:t> - </a:t>
            </a:r>
            <a:r>
              <a:rPr lang="el-GR" sz="2000" dirty="0"/>
              <a:t>Ο βαθμός στον οποίο ένας πολιτισμός επηρέασε άλλους ή αφομοίωσε ξένα στοιχεία.</a:t>
            </a:r>
            <a:endParaRPr lang="en-GB" sz="2000" dirty="0"/>
          </a:p>
          <a:p>
            <a:pPr lvl="0"/>
            <a:r>
              <a:rPr lang="el-GR" sz="2000" dirty="0"/>
              <a:t>Παράδειγμα: Η διάδοση της ρωμαϊκής νομοθεσίας, η εξάπλωση της κινεζικής γραφής στην Ασία.</a:t>
            </a:r>
            <a:endParaRPr lang="en-GB" sz="2000" dirty="0"/>
          </a:p>
          <a:p>
            <a:pPr marL="0" indent="0">
              <a:buNone/>
            </a:pPr>
            <a:r>
              <a:rPr lang="en-GB" sz="2000" b="1" dirty="0" err="1"/>
              <a:t>Προσ</a:t>
            </a:r>
            <a:r>
              <a:rPr lang="en-GB" sz="2000" b="1" dirty="0"/>
              <a:t>αρμοστικότητα και εξέλιξη</a:t>
            </a:r>
            <a:r>
              <a:rPr lang="el-GR" sz="2000" b="1" dirty="0"/>
              <a:t> – </a:t>
            </a:r>
            <a:r>
              <a:rPr lang="el-GR" sz="2000" dirty="0"/>
              <a:t>ανταπόκριση σε αλλαγές (φυσικές, κοινωνικές, τεχνολογικές).</a:t>
            </a:r>
            <a:endParaRPr lang="en-GB" sz="2000" dirty="0"/>
          </a:p>
          <a:p>
            <a:pPr lvl="0"/>
            <a:r>
              <a:rPr lang="el-GR" sz="2000" dirty="0"/>
              <a:t>Παράδειγμα: Η βιομηχανική επανάσταση στην Ευρώπη σε σχέση με την αργή τεχνολογική εξέλιξη σε παραδοσιακές κοινωνίες.</a:t>
            </a:r>
            <a:endParaRPr lang="en-GB" sz="2000" dirty="0"/>
          </a:p>
        </p:txBody>
      </p:sp>
    </p:spTree>
    <p:extLst>
      <p:ext uri="{BB962C8B-B14F-4D97-AF65-F5344CB8AC3E}">
        <p14:creationId xmlns:p14="http://schemas.microsoft.com/office/powerpoint/2010/main" val="4008214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73E9D5A-6D2E-FFC7-9FE1-6955D551492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4063DB7-5A4C-54FA-3B03-BE664A6F5B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6075516-C51B-CB91-AA94-2667AE6DCF83}"/>
              </a:ext>
            </a:extLst>
          </p:cNvPr>
          <p:cNvSpPr>
            <a:spLocks noGrp="1"/>
          </p:cNvSpPr>
          <p:nvPr>
            <p:ph type="title"/>
          </p:nvPr>
        </p:nvSpPr>
        <p:spPr>
          <a:xfrm>
            <a:off x="838200" y="365125"/>
            <a:ext cx="10515600" cy="1325563"/>
          </a:xfrm>
        </p:spPr>
        <p:txBody>
          <a:bodyPr>
            <a:normAutofit/>
          </a:bodyPr>
          <a:lstStyle/>
          <a:p>
            <a:pPr algn="ctr"/>
            <a:r>
              <a:rPr lang="el-GR" b="1" dirty="0"/>
              <a:t>Σύγκριση πολιτισμών – κριτήρια</a:t>
            </a:r>
            <a:endParaRPr lang="en-GB" dirty="0"/>
          </a:p>
        </p:txBody>
      </p:sp>
      <p:sp>
        <p:nvSpPr>
          <p:cNvPr id="10" name="sketch line">
            <a:extLst>
              <a:ext uri="{FF2B5EF4-FFF2-40B4-BE49-F238E27FC236}">
                <a16:creationId xmlns:a16="http://schemas.microsoft.com/office/drawing/2014/main" id="{47F2183F-13CB-CE00-A0E7-1993F16409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1BA802C-A093-3684-3410-02D679BB69A4}"/>
              </a:ext>
            </a:extLst>
          </p:cNvPr>
          <p:cNvSpPr>
            <a:spLocks noGrp="1"/>
          </p:cNvSpPr>
          <p:nvPr>
            <p:ph idx="1"/>
          </p:nvPr>
        </p:nvSpPr>
        <p:spPr>
          <a:xfrm>
            <a:off x="838200" y="1929384"/>
            <a:ext cx="10515600" cy="4251960"/>
          </a:xfrm>
        </p:spPr>
        <p:txBody>
          <a:bodyPr>
            <a:noAutofit/>
          </a:bodyPr>
          <a:lstStyle/>
          <a:p>
            <a:pPr lvl="0"/>
            <a:r>
              <a:rPr lang="el-GR" sz="2000" dirty="0"/>
              <a:t>Η τεχνολογική πρόοδος μιας κοινωνίας και οι εφαρμογές της στην καθημερινότητα </a:t>
            </a:r>
            <a:endParaRPr lang="en-GB" sz="2000" dirty="0"/>
          </a:p>
          <a:p>
            <a:pPr lvl="0"/>
            <a:r>
              <a:rPr lang="el-GR" sz="2000" dirty="0"/>
              <a:t>Η πνευματική και καλλιτεχνική δραστηριότητα που αναπτύσσεται (γράμματα, τέχνες, επιστήμες) </a:t>
            </a:r>
            <a:endParaRPr lang="en-GB" sz="2000" dirty="0"/>
          </a:p>
          <a:p>
            <a:pPr lvl="0"/>
            <a:r>
              <a:rPr lang="el-GR" sz="2000" dirty="0"/>
              <a:t>Το μορφωτικό επίπεδο των ανθρώπων (ποσοστά αλφαβητισμού, ή ψηφιακού γραμματισμού, </a:t>
            </a:r>
            <a:endParaRPr lang="en-GB" sz="2000" dirty="0"/>
          </a:p>
          <a:p>
            <a:pPr lvl="0"/>
            <a:r>
              <a:rPr lang="el-GR" sz="2000" dirty="0"/>
              <a:t>Το εκπαιδευτικό σύστημα (η ποιότητά του, η πρόσβαση στην εκπαίδευση, το ποσοστό αποφοίτων μέσης ή ανώτατης εκπαίδευσης) </a:t>
            </a:r>
            <a:endParaRPr lang="en-GB" sz="2000" dirty="0"/>
          </a:p>
          <a:p>
            <a:pPr lvl="0"/>
            <a:r>
              <a:rPr lang="el-GR" sz="2000" dirty="0"/>
              <a:t>Το εισόδημα των ανθρώπων σε σχέση με την κάλυψη των αναγκών τους (οι πηγές εισοδήματος, η αγοραστική δύναμη, η κατανομή του πλούτου, τα ποσοστά απασχόλησης, φτώχειας και ανεργίας) </a:t>
            </a:r>
            <a:endParaRPr lang="en-GB" sz="2000" dirty="0"/>
          </a:p>
        </p:txBody>
      </p:sp>
    </p:spTree>
    <p:extLst>
      <p:ext uri="{BB962C8B-B14F-4D97-AF65-F5344CB8AC3E}">
        <p14:creationId xmlns:p14="http://schemas.microsoft.com/office/powerpoint/2010/main" val="29926443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14016EB-F5D4-31D8-5AB9-08D4A42A959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4DA5EA1-9226-DCFB-2EBF-CE3CDF876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B5860E-DFF3-B0C2-373F-30EC789F9C94}"/>
              </a:ext>
            </a:extLst>
          </p:cNvPr>
          <p:cNvSpPr>
            <a:spLocks noGrp="1"/>
          </p:cNvSpPr>
          <p:nvPr>
            <p:ph type="title"/>
          </p:nvPr>
        </p:nvSpPr>
        <p:spPr>
          <a:xfrm>
            <a:off x="838200" y="365125"/>
            <a:ext cx="10515600" cy="1325563"/>
          </a:xfrm>
        </p:spPr>
        <p:txBody>
          <a:bodyPr>
            <a:normAutofit/>
          </a:bodyPr>
          <a:lstStyle/>
          <a:p>
            <a:pPr algn="ctr"/>
            <a:r>
              <a:rPr lang="el-GR" b="1" dirty="0"/>
              <a:t>Σύγκριση πολιτισμών - παραδείγματα</a:t>
            </a:r>
            <a:endParaRPr lang="en-GB" dirty="0"/>
          </a:p>
        </p:txBody>
      </p:sp>
      <p:sp>
        <p:nvSpPr>
          <p:cNvPr id="10" name="sketch line">
            <a:extLst>
              <a:ext uri="{FF2B5EF4-FFF2-40B4-BE49-F238E27FC236}">
                <a16:creationId xmlns:a16="http://schemas.microsoft.com/office/drawing/2014/main" id="{8C110D69-6F83-8A00-6D2A-2F5376335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7F8C03D-C9B4-AAB3-9373-06EB5A100B8F}"/>
              </a:ext>
            </a:extLst>
          </p:cNvPr>
          <p:cNvSpPr>
            <a:spLocks noGrp="1"/>
          </p:cNvSpPr>
          <p:nvPr>
            <p:ph idx="1"/>
          </p:nvPr>
        </p:nvSpPr>
        <p:spPr>
          <a:xfrm>
            <a:off x="838200" y="1929384"/>
            <a:ext cx="10515600" cy="4251960"/>
          </a:xfrm>
        </p:spPr>
        <p:txBody>
          <a:bodyPr>
            <a:noAutofit/>
          </a:bodyPr>
          <a:lstStyle/>
          <a:p>
            <a:pPr lvl="0"/>
            <a:r>
              <a:rPr lang="el-GR" sz="2000" dirty="0"/>
              <a:t>Η αναγνώριση και κατοχύρωση των θεμελιωδών ανθρώπινων δικαιωμάτων για τους πολίτες της κοινωνίας, αλλά και τους ξένους </a:t>
            </a:r>
            <a:endParaRPr lang="en-GB" sz="2000" dirty="0"/>
          </a:p>
          <a:p>
            <a:pPr lvl="0"/>
            <a:r>
              <a:rPr lang="el-GR" sz="2000" dirty="0"/>
              <a:t>Ο βαθμός στον οποίο λειτουργεί το δημοκρατικό πολίτευμα, και γενικότερα ο τρόπος οργάνωσης και άσκησης της εξουσίας </a:t>
            </a:r>
            <a:endParaRPr lang="en-GB" sz="2000" dirty="0"/>
          </a:p>
          <a:p>
            <a:pPr lvl="0"/>
            <a:r>
              <a:rPr lang="el-GR" sz="2000" dirty="0"/>
              <a:t>Η κατάσταση του φυσικού περιβάλλοντος, η ρύπανση, οι πολιτικές για την προστασία της φύσης </a:t>
            </a:r>
            <a:endParaRPr lang="en-GB" sz="2000" dirty="0"/>
          </a:p>
          <a:p>
            <a:pPr lvl="0"/>
            <a:r>
              <a:rPr lang="el-GR" sz="2000" dirty="0"/>
              <a:t>Η οικονομική ελευθερία, δηλαδή ίσες ευκαιρίες για επιχειρηματική δράση και υγιής ανταγωνισμός</a:t>
            </a:r>
            <a:endParaRPr lang="en-GB" sz="2000" dirty="0"/>
          </a:p>
          <a:p>
            <a:pPr lvl="0"/>
            <a:r>
              <a:rPr lang="el-GR" sz="2000" dirty="0"/>
              <a:t>Το σύστημα υγείας και η ανταπόκρισή του σε περιόδους κρίσεων </a:t>
            </a:r>
            <a:endParaRPr lang="en-GB" sz="2000" dirty="0"/>
          </a:p>
          <a:p>
            <a:pPr lvl="0"/>
            <a:r>
              <a:rPr lang="el-GR" sz="2000" dirty="0"/>
              <a:t>Το σύστημα κοινωνικής προστασίας (οι πολιτικές που ασκούνται για την προστασία της οικογένειας, των ευάλωτων ομάδων, την πρόληψη του εγκλήματος κλπ.) </a:t>
            </a:r>
            <a:endParaRPr lang="en-GB" sz="2000" dirty="0"/>
          </a:p>
        </p:txBody>
      </p:sp>
    </p:spTree>
    <p:extLst>
      <p:ext uri="{BB962C8B-B14F-4D97-AF65-F5344CB8AC3E}">
        <p14:creationId xmlns:p14="http://schemas.microsoft.com/office/powerpoint/2010/main" val="22846650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680B7B1-9F20-383A-5A1A-04A0A10E59E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6871D48-F575-FCD3-0BE4-29C8081C0A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56F5BC-110C-1207-86D4-7E91AA4E789C}"/>
              </a:ext>
            </a:extLst>
          </p:cNvPr>
          <p:cNvSpPr>
            <a:spLocks noGrp="1"/>
          </p:cNvSpPr>
          <p:nvPr>
            <p:ph type="title"/>
          </p:nvPr>
        </p:nvSpPr>
        <p:spPr>
          <a:xfrm>
            <a:off x="838200" y="365125"/>
            <a:ext cx="10515600" cy="1325563"/>
          </a:xfrm>
        </p:spPr>
        <p:txBody>
          <a:bodyPr>
            <a:normAutofit/>
          </a:bodyPr>
          <a:lstStyle/>
          <a:p>
            <a:pPr algn="ctr"/>
            <a:r>
              <a:rPr lang="el-GR" b="1" dirty="0"/>
              <a:t>«Πολιτισμένοι» πολιτισμοί</a:t>
            </a:r>
            <a:endParaRPr lang="en-GB" dirty="0"/>
          </a:p>
        </p:txBody>
      </p:sp>
      <p:sp>
        <p:nvSpPr>
          <p:cNvPr id="10" name="sketch line">
            <a:extLst>
              <a:ext uri="{FF2B5EF4-FFF2-40B4-BE49-F238E27FC236}">
                <a16:creationId xmlns:a16="http://schemas.microsoft.com/office/drawing/2014/main" id="{093DCFB3-8728-5E17-A2F2-37F6499EE9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62CCDFC-58AF-9EA7-4514-597D571208A2}"/>
              </a:ext>
            </a:extLst>
          </p:cNvPr>
          <p:cNvSpPr>
            <a:spLocks noGrp="1"/>
          </p:cNvSpPr>
          <p:nvPr>
            <p:ph idx="1"/>
          </p:nvPr>
        </p:nvSpPr>
        <p:spPr>
          <a:xfrm>
            <a:off x="828964" y="1929384"/>
            <a:ext cx="10515600" cy="4251960"/>
          </a:xfrm>
        </p:spPr>
        <p:txBody>
          <a:bodyPr>
            <a:noAutofit/>
          </a:bodyPr>
          <a:lstStyle/>
          <a:p>
            <a:pPr marL="0" lvl="0" indent="0">
              <a:buNone/>
            </a:pPr>
            <a:r>
              <a:rPr lang="el-GR" sz="2400" dirty="0"/>
              <a:t>Συχνά χαρακτηρίζουμε ως «πολιτισμένες» τις κοινωνίες που υιοθετούν τον δυτικό τρόπο ζωής και τις αξίες του. Οι θεωρίες του εκσυγχρονισμού στην κοινωνιολογία υποστηρίζουν ότι η κοινωνική πρόοδος μπορεί να επιτευχθεί εφόσον οι κοινωνίες εντάξουν σταδιακά στις δομές τους τις δυτικές αρχές, όπως η δημοκρατία, το φιλελεύθερο οικονομικό σύστημα, το κράτος δικαίου και η κατοχύρωση των ανθρωπίνων δικαιωμάτων. </a:t>
            </a:r>
          </a:p>
          <a:p>
            <a:pPr marL="0" lvl="0" indent="0">
              <a:buNone/>
            </a:pPr>
            <a:r>
              <a:rPr lang="el-GR" sz="2400" dirty="0"/>
              <a:t>Ωστόσο, η έννοια της «προόδου» δεν είναι μονοδιάστατη ούτε εξελίσσεται με γραμμικό τρόπο, ενώ παράλληλα δεν διαθέτουμε μια ενιαία και αξιόπιστη μονάδα μέτρησης που να επιτρέπει αντικειμενικές συγκρίσεις μεταξύ πολιτισμών.</a:t>
            </a:r>
          </a:p>
        </p:txBody>
      </p:sp>
    </p:spTree>
    <p:extLst>
      <p:ext uri="{BB962C8B-B14F-4D97-AF65-F5344CB8AC3E}">
        <p14:creationId xmlns:p14="http://schemas.microsoft.com/office/powerpoint/2010/main" val="3495960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5000" y="640823"/>
            <a:ext cx="3418659" cy="5583148"/>
          </a:xfrm>
        </p:spPr>
        <p:txBody>
          <a:bodyPr anchor="ctr">
            <a:normAutofit/>
          </a:bodyPr>
          <a:lstStyle/>
          <a:p>
            <a:r>
              <a:rPr lang="el-GR" sz="5400" b="1" dirty="0">
                <a:latin typeface="+mn-lt"/>
              </a:rPr>
              <a:t>Βασικά θέματα:</a:t>
            </a:r>
            <a:endParaRPr lang="en-US" sz="5400" b="1" dirty="0">
              <a:latin typeface="+mn-lt"/>
            </a:endParaRP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8E9D5E20-8547-088C-DE06-79F1FD424582}"/>
              </a:ext>
            </a:extLst>
          </p:cNvPr>
          <p:cNvGraphicFramePr>
            <a:graphicFrameLocks noGrp="1"/>
          </p:cNvGraphicFramePr>
          <p:nvPr>
            <p:ph idx="1"/>
            <p:extLst>
              <p:ext uri="{D42A27DB-BD31-4B8C-83A1-F6EECF244321}">
                <p14:modId xmlns:p14="http://schemas.microsoft.com/office/powerpoint/2010/main" val="1289131381"/>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220213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745573C-CD4D-E50C-5F3B-0416C0FF93A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30EC01B-1E8F-CDF3-1973-3986E92C65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F649D9C-20BF-53BB-A132-A298343015BE}"/>
              </a:ext>
            </a:extLst>
          </p:cNvPr>
          <p:cNvSpPr>
            <a:spLocks noGrp="1"/>
          </p:cNvSpPr>
          <p:nvPr>
            <p:ph type="title"/>
          </p:nvPr>
        </p:nvSpPr>
        <p:spPr>
          <a:xfrm>
            <a:off x="838200" y="365125"/>
            <a:ext cx="10515600" cy="1325563"/>
          </a:xfrm>
        </p:spPr>
        <p:txBody>
          <a:bodyPr>
            <a:normAutofit/>
          </a:bodyPr>
          <a:lstStyle/>
          <a:p>
            <a:pPr algn="ctr"/>
            <a:r>
              <a:rPr lang="el-GR" b="1" dirty="0"/>
              <a:t>Κριτική διάσταση</a:t>
            </a:r>
            <a:endParaRPr lang="en-GB" dirty="0"/>
          </a:p>
        </p:txBody>
      </p:sp>
      <p:sp>
        <p:nvSpPr>
          <p:cNvPr id="10" name="sketch line">
            <a:extLst>
              <a:ext uri="{FF2B5EF4-FFF2-40B4-BE49-F238E27FC236}">
                <a16:creationId xmlns:a16="http://schemas.microsoft.com/office/drawing/2014/main" id="{F36232E3-EE5F-6DC0-39DC-E68A331AB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217AC99-5541-B2C9-4232-8A9795E043C8}"/>
              </a:ext>
            </a:extLst>
          </p:cNvPr>
          <p:cNvSpPr>
            <a:spLocks noGrp="1"/>
          </p:cNvSpPr>
          <p:nvPr>
            <p:ph idx="1"/>
          </p:nvPr>
        </p:nvSpPr>
        <p:spPr>
          <a:xfrm>
            <a:off x="828964" y="1929384"/>
            <a:ext cx="10515600" cy="4251960"/>
          </a:xfrm>
        </p:spPr>
        <p:txBody>
          <a:bodyPr>
            <a:noAutofit/>
          </a:bodyPr>
          <a:lstStyle/>
          <a:p>
            <a:r>
              <a:rPr lang="el-GR" sz="2400" dirty="0"/>
              <a:t>Η κυριαρχία του δυτικού πολιτισμού στη σύγχρονη εποχή συχνά οδηγεί σε </a:t>
            </a:r>
            <a:r>
              <a:rPr lang="el-GR" sz="2400" b="1" dirty="0"/>
              <a:t>εθνοκεντρισμό</a:t>
            </a:r>
            <a:r>
              <a:rPr lang="el-GR" sz="2400" dirty="0"/>
              <a:t>, δηλαδή στην τάση να θεωρούμε τις δυτικές αξίες και πρακτικές ως παγκόσμιες και «ανώτερες». Αυτό περιορίζει την ικανότητα κατανόησης και σεβασμού της διαφορετικότητας άλλων πολιτισμών.</a:t>
            </a:r>
          </a:p>
          <a:p>
            <a:r>
              <a:rPr lang="el-GR" sz="2400" dirty="0"/>
              <a:t>Στο πλαίσιο της </a:t>
            </a:r>
            <a:r>
              <a:rPr lang="el-GR" sz="2400" b="1" dirty="0"/>
              <a:t>παγκοσμιοποίησης</a:t>
            </a:r>
            <a:r>
              <a:rPr lang="el-GR" sz="2400" dirty="0"/>
              <a:t>, ο δυτικός τρόπος ζωής έχει εξαπλωθεί σε ολόκληρο τον κόσμο (π.χ. μέσω της τεχνολογίας, των ΜΜΕ και της οικονομίας της αγοράς), κάποιες φορές εις βάρος τοπικών παραδόσεων και ταυτοτήτων. Αυτό προκαλεί εντάσεις, καθώς άλλοι πολιτισμοί είτε προσαρμόζονται είτε αντιδρούν στην «ομογενοποίηση» που φέρνει η </a:t>
            </a:r>
            <a:r>
              <a:rPr lang="el-GR" sz="2400" dirty="0" err="1"/>
              <a:t>δυτικοποίηση</a:t>
            </a:r>
            <a:r>
              <a:rPr lang="el-GR" sz="2400" dirty="0"/>
              <a:t>.</a:t>
            </a:r>
          </a:p>
        </p:txBody>
      </p:sp>
    </p:spTree>
    <p:extLst>
      <p:ext uri="{BB962C8B-B14F-4D97-AF65-F5344CB8AC3E}">
        <p14:creationId xmlns:p14="http://schemas.microsoft.com/office/powerpoint/2010/main" val="2039155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E7805AA-98FD-6DB3-608C-C6C3BDD51CA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E53CADB-F636-3885-186C-D39580F27A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2FA216-EC19-6345-5A7F-89E4A1564F89}"/>
              </a:ext>
            </a:extLst>
          </p:cNvPr>
          <p:cNvSpPr>
            <a:spLocks noGrp="1"/>
          </p:cNvSpPr>
          <p:nvPr>
            <p:ph type="title"/>
          </p:nvPr>
        </p:nvSpPr>
        <p:spPr>
          <a:xfrm>
            <a:off x="838200" y="365125"/>
            <a:ext cx="10515600" cy="1325563"/>
          </a:xfrm>
        </p:spPr>
        <p:txBody>
          <a:bodyPr>
            <a:normAutofit/>
          </a:bodyPr>
          <a:lstStyle/>
          <a:p>
            <a:pPr algn="ctr"/>
            <a:r>
              <a:rPr lang="el-GR" b="1" dirty="0"/>
              <a:t>Διαφοροποίηση πολιτισμών</a:t>
            </a:r>
            <a:endParaRPr lang="en-GB" dirty="0"/>
          </a:p>
        </p:txBody>
      </p:sp>
      <p:sp>
        <p:nvSpPr>
          <p:cNvPr id="10" name="sketch line">
            <a:extLst>
              <a:ext uri="{FF2B5EF4-FFF2-40B4-BE49-F238E27FC236}">
                <a16:creationId xmlns:a16="http://schemas.microsoft.com/office/drawing/2014/main" id="{3B4076E7-7697-6117-F4AD-50C3111A6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B50DF6E-37D7-76CD-B5E6-156441CBACAD}"/>
              </a:ext>
            </a:extLst>
          </p:cNvPr>
          <p:cNvSpPr>
            <a:spLocks noGrp="1"/>
          </p:cNvSpPr>
          <p:nvPr>
            <p:ph idx="1"/>
          </p:nvPr>
        </p:nvSpPr>
        <p:spPr>
          <a:xfrm>
            <a:off x="828964" y="1929384"/>
            <a:ext cx="10515600" cy="4251960"/>
          </a:xfrm>
        </p:spPr>
        <p:txBody>
          <a:bodyPr>
            <a:noAutofit/>
          </a:bodyPr>
          <a:lstStyle/>
          <a:p>
            <a:r>
              <a:rPr lang="el-GR" dirty="0"/>
              <a:t>Η ανθρωπολογική και ιστορική έρευνα έχουν δείξει τεράστιες διαφοροποιήσεις ανάμεσα στους ανθρώπινους πολιτισμούς, στον χώρο και στον χρόνο </a:t>
            </a:r>
          </a:p>
          <a:p>
            <a:r>
              <a:rPr lang="el-GR" dirty="0"/>
              <a:t>Πέρα από πολιτισμικά χαρακτηριστικά όπως η γλώσσα, η θρησκεία, η πολιτική οργάνωση, οι διαφοροποιήσεις εκτείνονται σε λεπτομέρειες της καθημερινής ζωής όπως οι διατροφικές συνήθειες, ή ιδέες, αξίες, βασικές αρχές, αλλά και θεσμούς, κανόνες και έθιμα. </a:t>
            </a:r>
            <a:endParaRPr lang="en-GB" sz="2400" dirty="0"/>
          </a:p>
        </p:txBody>
      </p:sp>
    </p:spTree>
    <p:extLst>
      <p:ext uri="{BB962C8B-B14F-4D97-AF65-F5344CB8AC3E}">
        <p14:creationId xmlns:p14="http://schemas.microsoft.com/office/powerpoint/2010/main" val="17097271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E3A9AE9-884C-2851-5EB2-26E45A90ACA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647D03D-A3D9-F43A-2348-B346F8134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DDFF59-5F24-69FF-CAE8-0BF91D789F16}"/>
              </a:ext>
            </a:extLst>
          </p:cNvPr>
          <p:cNvSpPr>
            <a:spLocks noGrp="1"/>
          </p:cNvSpPr>
          <p:nvPr>
            <p:ph type="title"/>
          </p:nvPr>
        </p:nvSpPr>
        <p:spPr>
          <a:xfrm>
            <a:off x="838200" y="365125"/>
            <a:ext cx="10515600" cy="1325563"/>
          </a:xfrm>
        </p:spPr>
        <p:txBody>
          <a:bodyPr>
            <a:normAutofit/>
          </a:bodyPr>
          <a:lstStyle/>
          <a:p>
            <a:pPr algn="ctr"/>
            <a:r>
              <a:rPr lang="el-GR" b="1" dirty="0"/>
              <a:t>Γλώσσα </a:t>
            </a:r>
            <a:endParaRPr lang="en-GB" dirty="0"/>
          </a:p>
        </p:txBody>
      </p:sp>
      <p:sp>
        <p:nvSpPr>
          <p:cNvPr id="10" name="sketch line">
            <a:extLst>
              <a:ext uri="{FF2B5EF4-FFF2-40B4-BE49-F238E27FC236}">
                <a16:creationId xmlns:a16="http://schemas.microsoft.com/office/drawing/2014/main" id="{F38047D7-EE83-6E68-65C8-B4147302FB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4AA783D-99F9-1ACF-9ACE-7690C101C012}"/>
              </a:ext>
            </a:extLst>
          </p:cNvPr>
          <p:cNvSpPr>
            <a:spLocks noGrp="1"/>
          </p:cNvSpPr>
          <p:nvPr>
            <p:ph idx="1"/>
          </p:nvPr>
        </p:nvSpPr>
        <p:spPr>
          <a:xfrm>
            <a:off x="828964" y="1929384"/>
            <a:ext cx="10515600" cy="4251960"/>
          </a:xfrm>
        </p:spPr>
        <p:txBody>
          <a:bodyPr>
            <a:noAutofit/>
          </a:bodyPr>
          <a:lstStyle/>
          <a:p>
            <a:pPr marL="0" indent="0">
              <a:buNone/>
            </a:pPr>
            <a:r>
              <a:rPr lang="el-GR" dirty="0"/>
              <a:t>Κεντρικό στοιχείο ενός πολιτισμού και ο συνεκτικός ιστός του. </a:t>
            </a:r>
          </a:p>
          <a:p>
            <a:pPr marL="0" indent="0">
              <a:buNone/>
            </a:pPr>
            <a:r>
              <a:rPr lang="el-GR" dirty="0"/>
              <a:t>Αν θεωρήσουμε τον πολιτισμό ως ένα σύνολο ανθρώπινων συμπεριφορών και δημιουργημάτων, η γλώσσα, ως κώδικας επικοινωνίας, συνδέει τους ανθρώπους που τη χρησιμοποιούν, και κωδικοποιεί τον τρόπο με τον οποίο αντιλαμβάνονται τον κόσμο, τον προσδιορίζουν και τον περιγράφουν, άρα και τον τρόπο με τον οποίο δημιουργούν πολιτισμό </a:t>
            </a:r>
            <a:endParaRPr lang="en-GB" sz="2400" dirty="0"/>
          </a:p>
        </p:txBody>
      </p:sp>
    </p:spTree>
    <p:extLst>
      <p:ext uri="{BB962C8B-B14F-4D97-AF65-F5344CB8AC3E}">
        <p14:creationId xmlns:p14="http://schemas.microsoft.com/office/powerpoint/2010/main" val="5638704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C6CA279-2586-60AF-BD72-62A47087AE9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153AF2D-D83B-DBDF-7059-DEE743C8D3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298504D-15AC-4F11-B6AE-345E105581BB}"/>
              </a:ext>
            </a:extLst>
          </p:cNvPr>
          <p:cNvSpPr>
            <a:spLocks noGrp="1"/>
          </p:cNvSpPr>
          <p:nvPr>
            <p:ph type="title"/>
          </p:nvPr>
        </p:nvSpPr>
        <p:spPr>
          <a:xfrm>
            <a:off x="838200" y="365125"/>
            <a:ext cx="10515600" cy="1325563"/>
          </a:xfrm>
        </p:spPr>
        <p:txBody>
          <a:bodyPr>
            <a:normAutofit/>
          </a:bodyPr>
          <a:lstStyle/>
          <a:p>
            <a:pPr algn="ctr"/>
            <a:r>
              <a:rPr lang="el-GR" b="1" dirty="0" err="1"/>
              <a:t>Γλώσσσα</a:t>
            </a:r>
            <a:r>
              <a:rPr lang="el-GR" b="1" dirty="0"/>
              <a:t> </a:t>
            </a:r>
            <a:endParaRPr lang="en-GB" dirty="0"/>
          </a:p>
        </p:txBody>
      </p:sp>
      <p:sp>
        <p:nvSpPr>
          <p:cNvPr id="10" name="sketch line">
            <a:extLst>
              <a:ext uri="{FF2B5EF4-FFF2-40B4-BE49-F238E27FC236}">
                <a16:creationId xmlns:a16="http://schemas.microsoft.com/office/drawing/2014/main" id="{093D4369-DFD4-693E-E839-24143BB3B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8F49A3D-9C87-822E-2DB3-EE1827B36A87}"/>
              </a:ext>
            </a:extLst>
          </p:cNvPr>
          <p:cNvSpPr>
            <a:spLocks noGrp="1"/>
          </p:cNvSpPr>
          <p:nvPr>
            <p:ph idx="1"/>
          </p:nvPr>
        </p:nvSpPr>
        <p:spPr>
          <a:xfrm>
            <a:off x="828964" y="1929384"/>
            <a:ext cx="10515600" cy="4251960"/>
          </a:xfrm>
        </p:spPr>
        <p:txBody>
          <a:bodyPr>
            <a:noAutofit/>
          </a:bodyPr>
          <a:lstStyle/>
          <a:p>
            <a:pPr marL="0" indent="0">
              <a:buNone/>
            </a:pPr>
            <a:r>
              <a:rPr lang="el-GR" sz="2000" b="1" dirty="0"/>
              <a:t>Ποικιλομορφία </a:t>
            </a:r>
            <a:endParaRPr lang="el-GR" sz="2000" dirty="0"/>
          </a:p>
          <a:p>
            <a:r>
              <a:rPr lang="el-GR" sz="2000" dirty="0"/>
              <a:t>Η γλωσσική ποικιλομορφία μας δείχνει και την πολιτισμική ποικιλομορφία </a:t>
            </a:r>
          </a:p>
          <a:p>
            <a:r>
              <a:rPr lang="el-GR" sz="2000" dirty="0"/>
              <a:t>Οι άνθρωποι «κωδικοποιούν» πανανθρώπινες έννοιες με διαφορετικό τρόπο στη γλώσσα τους </a:t>
            </a:r>
          </a:p>
          <a:p>
            <a:pPr marL="0" indent="0">
              <a:buNone/>
            </a:pPr>
            <a:r>
              <a:rPr lang="el-GR" sz="2000" b="1" dirty="0"/>
              <a:t>Ονομάζω = κατανοώ = </a:t>
            </a:r>
            <a:r>
              <a:rPr lang="el-GR" sz="2000" b="1" dirty="0" err="1"/>
              <a:t>αλληλεπιδρώ</a:t>
            </a:r>
            <a:r>
              <a:rPr lang="el-GR" sz="2000" b="1" dirty="0"/>
              <a:t> </a:t>
            </a:r>
            <a:endParaRPr lang="el-GR" sz="2000" dirty="0"/>
          </a:p>
          <a:p>
            <a:r>
              <a:rPr lang="el-GR" sz="2000" dirty="0"/>
              <a:t>Ονομάζοντας κάτι, ένας πολιτισμός δείχνει τον τρόπο με τον </a:t>
            </a:r>
            <a:r>
              <a:rPr lang="el-GR" sz="2000" dirty="0" err="1"/>
              <a:t>οποιό</a:t>
            </a:r>
            <a:r>
              <a:rPr lang="el-GR" sz="2000" dirty="0"/>
              <a:t> το αντιλαμβάνεται, και μέσα από τους μηχανισμούς της γλώσσας του μπορεί να το επεξεργαστεί. </a:t>
            </a:r>
          </a:p>
          <a:p>
            <a:r>
              <a:rPr lang="el-GR" sz="2000" dirty="0"/>
              <a:t>Η γλώσσα παράγει ΛΟΓΟ, και ο λόγος είναι στοιχείο της ανθρώπινης δράσης και συμπεριφοράς, καθοριστικό για τον πολιτισμό κάθε κοινωνίας </a:t>
            </a:r>
          </a:p>
          <a:p>
            <a:pPr marL="0" indent="0">
              <a:buNone/>
            </a:pPr>
            <a:r>
              <a:rPr lang="el-GR" sz="2000" b="1" dirty="0"/>
              <a:t>Η γλώσσα «αποτυπώνει» τον κόσμο </a:t>
            </a:r>
            <a:endParaRPr lang="el-GR" sz="2000" dirty="0"/>
          </a:p>
          <a:p>
            <a:r>
              <a:rPr lang="el-GR" sz="2000" dirty="0"/>
              <a:t>«Τα όρια της γλώσσας μου σημαίνουν τα όρια του κόσμου μου» είπε ο Λούντβιχ </a:t>
            </a:r>
            <a:r>
              <a:rPr lang="el-GR" sz="2000" dirty="0" err="1"/>
              <a:t>Βιτγκενστάιν</a:t>
            </a:r>
            <a:r>
              <a:rPr lang="el-GR" sz="2000" dirty="0"/>
              <a:t> </a:t>
            </a:r>
          </a:p>
          <a:p>
            <a:r>
              <a:rPr lang="el-GR" sz="2000" dirty="0"/>
              <a:t>Ο πολιτισμός κατασκευάζεται, αναπαράγεται και εξελίσσεται με τη γλώσσα. </a:t>
            </a:r>
            <a:endParaRPr lang="en-GB" sz="2000" dirty="0"/>
          </a:p>
        </p:txBody>
      </p:sp>
    </p:spTree>
    <p:extLst>
      <p:ext uri="{BB962C8B-B14F-4D97-AF65-F5344CB8AC3E}">
        <p14:creationId xmlns:p14="http://schemas.microsoft.com/office/powerpoint/2010/main" val="13328695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41FE9CA-9F13-7412-21EC-9EB17447783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4CC8090-AA4B-8253-3F9F-C592659F5F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9B84C0-4DF1-4D13-8084-5A47130CF1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E620742-0C5E-C7AF-D489-F0717956FD8D}"/>
              </a:ext>
            </a:extLst>
          </p:cNvPr>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Σχέση πολιτισμού – </a:t>
            </a:r>
            <a:r>
              <a:rPr lang="el-GR" b="1" dirty="0" err="1">
                <a:solidFill>
                  <a:srgbClr val="FFFFFF"/>
                </a:solidFill>
                <a:latin typeface="+mn-lt"/>
              </a:rPr>
              <a:t>παγκοσμιο</a:t>
            </a:r>
            <a:r>
              <a:rPr lang="el-GR" b="1" dirty="0">
                <a:solidFill>
                  <a:srgbClr val="FFFFFF"/>
                </a:solidFill>
                <a:latin typeface="+mn-lt"/>
              </a:rPr>
              <a:t> ποίησης</a:t>
            </a:r>
            <a:endParaRPr lang="en-US" b="1" dirty="0">
              <a:solidFill>
                <a:srgbClr val="FFFFFF"/>
              </a:solidFill>
              <a:latin typeface="+mn-lt"/>
            </a:endParaRPr>
          </a:p>
        </p:txBody>
      </p:sp>
      <p:sp>
        <p:nvSpPr>
          <p:cNvPr id="12" name="Arc 11">
            <a:extLst>
              <a:ext uri="{FF2B5EF4-FFF2-40B4-BE49-F238E27FC236}">
                <a16:creationId xmlns:a16="http://schemas.microsoft.com/office/drawing/2014/main" id="{46731E93-8896-82DA-A149-E7A7034FF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B6FFD02-22B3-7751-1B4C-2FAA4FB8EB30}"/>
              </a:ext>
            </a:extLst>
          </p:cNvPr>
          <p:cNvSpPr>
            <a:spLocks noGrp="1"/>
          </p:cNvSpPr>
          <p:nvPr>
            <p:ph idx="1"/>
          </p:nvPr>
        </p:nvSpPr>
        <p:spPr>
          <a:xfrm>
            <a:off x="4447308" y="591344"/>
            <a:ext cx="6906491" cy="5585619"/>
          </a:xfrm>
        </p:spPr>
        <p:txBody>
          <a:bodyPr anchor="ctr">
            <a:normAutofit/>
          </a:bodyPr>
          <a:lstStyle/>
          <a:p>
            <a:pPr marL="0" indent="0">
              <a:buNone/>
            </a:pPr>
            <a:r>
              <a:rPr lang="el-GR" dirty="0"/>
              <a:t>Ο πολιτισμός και η παγκοσμιοποίηση βρίσκονται σε </a:t>
            </a:r>
            <a:r>
              <a:rPr lang="el-GR" b="1" dirty="0"/>
              <a:t>σχέση αλληλεπίδρασης</a:t>
            </a:r>
            <a:r>
              <a:rPr lang="el-GR" dirty="0"/>
              <a:t>: η παγκοσμιοποίηση επιταχύνει την ανταλλαγή και διάδοση πολιτισμικών στοιχείων, αλλά ταυτόχρονα εγείρει ζητήματα ταυτότητας, εξομοίωσης και αντίστασης.</a:t>
            </a:r>
            <a:endParaRPr lang="en-GB" dirty="0"/>
          </a:p>
        </p:txBody>
      </p:sp>
    </p:spTree>
    <p:extLst>
      <p:ext uri="{BB962C8B-B14F-4D97-AF65-F5344CB8AC3E}">
        <p14:creationId xmlns:p14="http://schemas.microsoft.com/office/powerpoint/2010/main" val="19869838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A5BA26A-810B-F10F-44B6-419597E8D9F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C6B2E1-C6B0-AAA5-B385-2B5EE3536E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E60F1FE-ABD6-4692-CC1E-AFB9E6DA1F2C}"/>
              </a:ext>
            </a:extLst>
          </p:cNvPr>
          <p:cNvSpPr>
            <a:spLocks noGrp="1"/>
          </p:cNvSpPr>
          <p:nvPr>
            <p:ph type="title"/>
          </p:nvPr>
        </p:nvSpPr>
        <p:spPr>
          <a:xfrm>
            <a:off x="838200" y="365125"/>
            <a:ext cx="10515600" cy="1325563"/>
          </a:xfrm>
        </p:spPr>
        <p:txBody>
          <a:bodyPr>
            <a:normAutofit/>
          </a:bodyPr>
          <a:lstStyle/>
          <a:p>
            <a:pPr algn="ctr"/>
            <a:r>
              <a:rPr lang="el-GR" b="1" dirty="0"/>
              <a:t>Πολιτισμός = αλλαγή</a:t>
            </a:r>
            <a:endParaRPr lang="en-GB" dirty="0"/>
          </a:p>
        </p:txBody>
      </p:sp>
      <p:sp>
        <p:nvSpPr>
          <p:cNvPr id="10" name="sketch line">
            <a:extLst>
              <a:ext uri="{FF2B5EF4-FFF2-40B4-BE49-F238E27FC236}">
                <a16:creationId xmlns:a16="http://schemas.microsoft.com/office/drawing/2014/main" id="{F06AE035-A88E-579F-2C75-B59D309091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8B159DD-0145-D765-4627-AE0CB3065586}"/>
              </a:ext>
            </a:extLst>
          </p:cNvPr>
          <p:cNvSpPr>
            <a:spLocks noGrp="1"/>
          </p:cNvSpPr>
          <p:nvPr>
            <p:ph idx="1"/>
          </p:nvPr>
        </p:nvSpPr>
        <p:spPr>
          <a:xfrm>
            <a:off x="828964" y="1929384"/>
            <a:ext cx="10515600" cy="4251960"/>
          </a:xfrm>
        </p:spPr>
        <p:txBody>
          <a:bodyPr>
            <a:noAutofit/>
          </a:bodyPr>
          <a:lstStyle/>
          <a:p>
            <a:r>
              <a:rPr lang="el-GR" sz="1800" dirty="0"/>
              <a:t>Όλοι οι πολιτισμοί του κόσμου είναι «δυναμικοί». Εξελίσσονται - αλλάζουν στο πέρασμα του χρόνου </a:t>
            </a:r>
          </a:p>
          <a:p>
            <a:r>
              <a:rPr lang="el-GR" sz="1800" dirty="0"/>
              <a:t>Ενσωματώνουν νέα στοιχεία, ενώ άλλα στοιχεία, σταδιακά ή ραγδαία, αδρανούν </a:t>
            </a:r>
          </a:p>
          <a:p>
            <a:r>
              <a:rPr lang="el-GR" sz="1800" dirty="0"/>
              <a:t>Περιέχουν την προηγούμενη εμπειρία και ενσωματώνουν την εμπειρία του παρόντος </a:t>
            </a:r>
          </a:p>
          <a:p>
            <a:pPr marL="0" indent="0">
              <a:buNone/>
            </a:pPr>
            <a:r>
              <a:rPr lang="el-GR" sz="1800" dirty="0"/>
              <a:t>Οι αλλαγές αφορούν όλες τις εκφάνσεις του πολιτισμού. Σε κάποιες εκφάνσεις οι αλλαγές γίνονται πολύ πιο εύκολα και είναι περισσότερο εμφανείς. Σε άλλες, οι αλλαγές γίνονται δυσκολότερα ή πιο αργά.</a:t>
            </a:r>
          </a:p>
          <a:p>
            <a:pPr marL="0" indent="0">
              <a:buNone/>
            </a:pPr>
            <a:r>
              <a:rPr lang="el-GR" sz="1800" dirty="0"/>
              <a:t>Συχνά δεν συνειδητοποιούμε τις αλλαγές τη στιγμή που συντελούνται, όταν τις βιώνουμε, αλλά μόνον όταν συγκρίνουμε, ως αντικειμενικοί παρατηρητές, δύο χρονικές στιγμές με κάποια απόσταση μεταξύ τους </a:t>
            </a:r>
          </a:p>
          <a:p>
            <a:pPr marL="0" indent="0">
              <a:buNone/>
            </a:pPr>
            <a:r>
              <a:rPr lang="el-GR" sz="1800" dirty="0"/>
              <a:t>Πάντοτε οι αλλαγές είναι αποτέλεσμα </a:t>
            </a:r>
          </a:p>
          <a:p>
            <a:r>
              <a:rPr lang="el-GR" sz="1800" dirty="0"/>
              <a:t>Συγκρούσεων </a:t>
            </a:r>
          </a:p>
          <a:p>
            <a:r>
              <a:rPr lang="el-GR" sz="1800" dirty="0"/>
              <a:t>Αντιδράσεων </a:t>
            </a:r>
          </a:p>
          <a:p>
            <a:r>
              <a:rPr lang="el-GR" sz="1800" dirty="0"/>
              <a:t>Συνθέσεων ανάμεσα στο παλιό και στο καινούριο </a:t>
            </a:r>
          </a:p>
          <a:p>
            <a:endParaRPr lang="el-GR" sz="2000" dirty="0"/>
          </a:p>
        </p:txBody>
      </p:sp>
    </p:spTree>
    <p:extLst>
      <p:ext uri="{BB962C8B-B14F-4D97-AF65-F5344CB8AC3E}">
        <p14:creationId xmlns:p14="http://schemas.microsoft.com/office/powerpoint/2010/main" val="13584298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E4E8F5D-8722-6C6E-BC7A-1778ACC13CF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A68529F-1CA6-FD65-9F54-B236E5F0C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5FE2F17-536D-E711-35FC-D644FE998F25}"/>
              </a:ext>
            </a:extLst>
          </p:cNvPr>
          <p:cNvSpPr>
            <a:spLocks noGrp="1"/>
          </p:cNvSpPr>
          <p:nvPr>
            <p:ph type="title"/>
          </p:nvPr>
        </p:nvSpPr>
        <p:spPr>
          <a:xfrm>
            <a:off x="838200" y="365125"/>
            <a:ext cx="10515600" cy="1325563"/>
          </a:xfrm>
        </p:spPr>
        <p:txBody>
          <a:bodyPr>
            <a:normAutofit/>
          </a:bodyPr>
          <a:lstStyle/>
          <a:p>
            <a:pPr algn="ctr"/>
            <a:r>
              <a:rPr lang="el-GR" b="1" dirty="0"/>
              <a:t>Πολιτισμός και παγκοσμιοποίηση</a:t>
            </a:r>
            <a:endParaRPr lang="en-GB" dirty="0"/>
          </a:p>
        </p:txBody>
      </p:sp>
      <p:sp>
        <p:nvSpPr>
          <p:cNvPr id="10" name="sketch line">
            <a:extLst>
              <a:ext uri="{FF2B5EF4-FFF2-40B4-BE49-F238E27FC236}">
                <a16:creationId xmlns:a16="http://schemas.microsoft.com/office/drawing/2014/main" id="{595C067A-5178-D5B7-C841-ABB31E838B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FB0BDB1-4CAB-E899-7D6E-DC5017E6F3A2}"/>
              </a:ext>
            </a:extLst>
          </p:cNvPr>
          <p:cNvSpPr>
            <a:spLocks noGrp="1"/>
          </p:cNvSpPr>
          <p:nvPr>
            <p:ph idx="1"/>
          </p:nvPr>
        </p:nvSpPr>
        <p:spPr>
          <a:xfrm>
            <a:off x="828964" y="1929384"/>
            <a:ext cx="10515600" cy="4251960"/>
          </a:xfrm>
        </p:spPr>
        <p:txBody>
          <a:bodyPr>
            <a:noAutofit/>
          </a:bodyPr>
          <a:lstStyle/>
          <a:p>
            <a:pPr marL="0" indent="0">
              <a:buNone/>
            </a:pPr>
            <a:r>
              <a:rPr lang="el-GR" sz="2000" b="1" dirty="0"/>
              <a:t>Διάδοση και αλληλεπίδραση πολιτισμών</a:t>
            </a:r>
          </a:p>
          <a:p>
            <a:r>
              <a:rPr lang="el-GR" sz="2000" dirty="0"/>
              <a:t>Η παγκοσμιοποίηση διευκολύνει την ταχεία διάδοση πολιτισμικών προϊόντων (μουσική, μόδα, γλώσσες, τρόπος ζωής).</a:t>
            </a:r>
          </a:p>
          <a:p>
            <a:r>
              <a:rPr lang="el-GR" sz="2000" dirty="0"/>
              <a:t>Δημιουργούνται νέες μορφές </a:t>
            </a:r>
            <a:r>
              <a:rPr lang="el-GR" sz="2000" b="1" dirty="0"/>
              <a:t>διαπολιτισμικής επικοινωνίας</a:t>
            </a:r>
            <a:r>
              <a:rPr lang="el-GR" sz="2000" dirty="0"/>
              <a:t> και </a:t>
            </a:r>
            <a:r>
              <a:rPr lang="el-GR" sz="2000" b="1" dirty="0"/>
              <a:t>συγκρητισμού</a:t>
            </a:r>
            <a:r>
              <a:rPr lang="el-GR" sz="2000" dirty="0"/>
              <a:t> (συνδυασμός στοιχείων διαφορετικών πολιτισμών).</a:t>
            </a:r>
          </a:p>
          <a:p>
            <a:r>
              <a:rPr lang="el-GR" sz="2000" dirty="0"/>
              <a:t>Παράδειγμα: Η παγκόσμια διάδοση της K-</a:t>
            </a:r>
            <a:r>
              <a:rPr lang="el-GR" sz="2000" dirty="0" err="1"/>
              <a:t>pop</a:t>
            </a:r>
            <a:r>
              <a:rPr lang="el-GR" sz="2000" dirty="0"/>
              <a:t> ή της μεσογειακής διατροφής.</a:t>
            </a:r>
          </a:p>
          <a:p>
            <a:pPr marL="0" indent="0">
              <a:buNone/>
            </a:pPr>
            <a:r>
              <a:rPr lang="el-GR" sz="2000" b="1" dirty="0"/>
              <a:t>Πολιτισμική ομογενοποίηση</a:t>
            </a:r>
          </a:p>
          <a:p>
            <a:r>
              <a:rPr lang="el-GR" sz="2000" dirty="0"/>
              <a:t>Ο δυτικός τρόπος ζωής και οι αξίες του (καταναλωτισμός, ατομικισμός, τεχνολογική κουλτούρα) συχνά κυριαρχούν σε παγκόσμιο επίπεδο.</a:t>
            </a:r>
          </a:p>
          <a:p>
            <a:r>
              <a:rPr lang="el-GR" sz="2000" dirty="0"/>
              <a:t>Αυτό οδηγεί σε τάσεις πολιτισμικής </a:t>
            </a:r>
            <a:r>
              <a:rPr lang="el-GR" sz="2000" b="1" dirty="0"/>
              <a:t>εξομοίωσης</a:t>
            </a:r>
            <a:r>
              <a:rPr lang="el-GR" sz="2000" dirty="0"/>
              <a:t> και απώλειας τοπικών παραδόσεων.</a:t>
            </a:r>
          </a:p>
          <a:p>
            <a:r>
              <a:rPr lang="el-GR" sz="2000" dirty="0"/>
              <a:t>Παράδειγμα: </a:t>
            </a:r>
            <a:r>
              <a:rPr lang="el-GR" sz="2000" dirty="0" err="1"/>
              <a:t>Fast</a:t>
            </a:r>
            <a:r>
              <a:rPr lang="el-GR" sz="2000" dirty="0"/>
              <a:t> </a:t>
            </a:r>
            <a:r>
              <a:rPr lang="el-GR" sz="2000" dirty="0" err="1"/>
              <a:t>food</a:t>
            </a:r>
            <a:r>
              <a:rPr lang="el-GR" sz="2000" dirty="0"/>
              <a:t> αλυσίδες σε διαφορετικές χώρες.</a:t>
            </a:r>
          </a:p>
        </p:txBody>
      </p:sp>
    </p:spTree>
    <p:extLst>
      <p:ext uri="{BB962C8B-B14F-4D97-AF65-F5344CB8AC3E}">
        <p14:creationId xmlns:p14="http://schemas.microsoft.com/office/powerpoint/2010/main" val="17880199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F1F833C-408E-5E33-529C-E310F22F14C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65AA4F5-561F-45C2-1F10-905413D3B4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23ABD6-4118-DB5C-E0CB-182E159B1665}"/>
              </a:ext>
            </a:extLst>
          </p:cNvPr>
          <p:cNvSpPr>
            <a:spLocks noGrp="1"/>
          </p:cNvSpPr>
          <p:nvPr>
            <p:ph type="title"/>
          </p:nvPr>
        </p:nvSpPr>
        <p:spPr>
          <a:xfrm>
            <a:off x="838200" y="365125"/>
            <a:ext cx="10515600" cy="1325563"/>
          </a:xfrm>
        </p:spPr>
        <p:txBody>
          <a:bodyPr>
            <a:normAutofit/>
          </a:bodyPr>
          <a:lstStyle/>
          <a:p>
            <a:pPr algn="ctr"/>
            <a:r>
              <a:rPr lang="el-GR" b="1" dirty="0"/>
              <a:t>Πολιτισμός και παγκοσμιοποίηση</a:t>
            </a:r>
            <a:endParaRPr lang="en-GB" dirty="0"/>
          </a:p>
        </p:txBody>
      </p:sp>
      <p:sp>
        <p:nvSpPr>
          <p:cNvPr id="10" name="sketch line">
            <a:extLst>
              <a:ext uri="{FF2B5EF4-FFF2-40B4-BE49-F238E27FC236}">
                <a16:creationId xmlns:a16="http://schemas.microsoft.com/office/drawing/2014/main" id="{9D397127-D0ED-C8E3-30D8-FC8A762AAD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213E0DF-2E7F-4771-B465-2B5685D19915}"/>
              </a:ext>
            </a:extLst>
          </p:cNvPr>
          <p:cNvSpPr>
            <a:spLocks noGrp="1"/>
          </p:cNvSpPr>
          <p:nvPr>
            <p:ph idx="1"/>
          </p:nvPr>
        </p:nvSpPr>
        <p:spPr>
          <a:xfrm>
            <a:off x="828964" y="1929384"/>
            <a:ext cx="10515600" cy="4251960"/>
          </a:xfrm>
        </p:spPr>
        <p:txBody>
          <a:bodyPr>
            <a:noAutofit/>
          </a:bodyPr>
          <a:lstStyle/>
          <a:p>
            <a:pPr marL="0" indent="0">
              <a:buNone/>
            </a:pPr>
            <a:r>
              <a:rPr lang="el-GR" sz="2000" b="1" dirty="0"/>
              <a:t>Πολιτισμική αντίσταση</a:t>
            </a:r>
          </a:p>
          <a:p>
            <a:r>
              <a:rPr lang="el-GR" sz="2000" dirty="0"/>
              <a:t>Πολλές κοινωνίες αντιδρούν στην πολιτισμική κυριαρχία της Δύσης, ενισχύοντας την τοπική ταυτότητα και τις παραδόσεις τους.</a:t>
            </a:r>
          </a:p>
          <a:p>
            <a:r>
              <a:rPr lang="el-GR" sz="2000" dirty="0"/>
              <a:t>Παράδειγμα: Η προώθηση εθνικής κουζίνας απέναντι στη διεθνή κουλτούρα φαγητού.</a:t>
            </a:r>
          </a:p>
          <a:p>
            <a:pPr marL="0" indent="0">
              <a:buNone/>
            </a:pPr>
            <a:r>
              <a:rPr lang="el-GR" sz="2000" b="1" dirty="0"/>
              <a:t>Πολυπολιτισμικότητα</a:t>
            </a:r>
          </a:p>
          <a:p>
            <a:r>
              <a:rPr lang="el-GR" sz="2000" dirty="0"/>
              <a:t>Η παγκοσμιοποίηση ενθαρρύνει τη συνύπαρξη και αλληλεπίδραση διαφορετικών πολιτισμών μέσα στην ίδια κοινωνία.</a:t>
            </a:r>
          </a:p>
          <a:p>
            <a:r>
              <a:rPr lang="el-GR" sz="2000" dirty="0"/>
              <a:t>Παράδειγμα: Μεγάλες μητροπόλεις όπως το Λονδίνο, όπου ζουν κοινότητες από όλο τον κόσμο.</a:t>
            </a:r>
          </a:p>
          <a:p>
            <a:pPr marL="0" indent="0">
              <a:buNone/>
            </a:pPr>
            <a:r>
              <a:rPr lang="el-GR" sz="2000" b="1" dirty="0"/>
              <a:t>Πολιτισμική σχετικότητα</a:t>
            </a:r>
          </a:p>
          <a:p>
            <a:r>
              <a:rPr lang="el-GR" sz="2000" dirty="0"/>
              <a:t>Η παγκοσμιοποίηση προβάλλει την ανάγκη να κατανοούμε και να σεβόμαστε διαφορετικούς πολιτισμούς, αποφεύγοντας τον εθνοκεντρισμό.</a:t>
            </a:r>
          </a:p>
        </p:txBody>
      </p:sp>
    </p:spTree>
    <p:extLst>
      <p:ext uri="{BB962C8B-B14F-4D97-AF65-F5344CB8AC3E}">
        <p14:creationId xmlns:p14="http://schemas.microsoft.com/office/powerpoint/2010/main" val="7140839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6B99CBF-1207-3C15-501C-A21FB17A27D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D897CEC-C357-742C-E4C7-93FC248DB1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6ABFC8C-F45D-053C-0D1E-E26BE2BDB945}"/>
              </a:ext>
            </a:extLst>
          </p:cNvPr>
          <p:cNvSpPr>
            <a:spLocks noGrp="1"/>
          </p:cNvSpPr>
          <p:nvPr>
            <p:ph type="title"/>
          </p:nvPr>
        </p:nvSpPr>
        <p:spPr>
          <a:xfrm>
            <a:off x="838200" y="365125"/>
            <a:ext cx="10515600" cy="1325563"/>
          </a:xfrm>
        </p:spPr>
        <p:txBody>
          <a:bodyPr>
            <a:normAutofit/>
          </a:bodyPr>
          <a:lstStyle/>
          <a:p>
            <a:pPr algn="ctr"/>
            <a:r>
              <a:rPr lang="el-GR" b="1" dirty="0"/>
              <a:t>Παράδοση </a:t>
            </a:r>
            <a:endParaRPr lang="en-GB" dirty="0"/>
          </a:p>
        </p:txBody>
      </p:sp>
      <p:sp>
        <p:nvSpPr>
          <p:cNvPr id="10" name="sketch line">
            <a:extLst>
              <a:ext uri="{FF2B5EF4-FFF2-40B4-BE49-F238E27FC236}">
                <a16:creationId xmlns:a16="http://schemas.microsoft.com/office/drawing/2014/main" id="{36746091-386F-5392-B5D9-3B5423B9E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EAD6F18-2D68-1236-5013-E3487F6AE56C}"/>
              </a:ext>
            </a:extLst>
          </p:cNvPr>
          <p:cNvSpPr>
            <a:spLocks noGrp="1"/>
          </p:cNvSpPr>
          <p:nvPr>
            <p:ph idx="1"/>
          </p:nvPr>
        </p:nvSpPr>
        <p:spPr>
          <a:xfrm>
            <a:off x="828964" y="1929384"/>
            <a:ext cx="10515600" cy="4251960"/>
          </a:xfrm>
        </p:spPr>
        <p:txBody>
          <a:bodyPr>
            <a:noAutofit/>
          </a:bodyPr>
          <a:lstStyle/>
          <a:p>
            <a:r>
              <a:rPr lang="el-GR" sz="2000" dirty="0"/>
              <a:t>Ο συντηρητισμός λειτουργεί συχνά ως ανασταλτικός παράγοντας στις πολιτισμικές αλλαγές, καθώς στηρίζεται στην υπεράσπιση της παράδοσης, δηλαδή όσων έχουν παραδοθεί από τις προηγούμενες γενιές. Εκφράζει μια φοβική στάση απέναντι στην αλλαγή, είτε επειδή η υπάρχουσα κατάσταση θεωρείται συμφέρουσα, είτε επειδή η μετάβαση σε κάτι νέο βιώνεται ως απειλή. Στο πλαίσιο αυτό, η εγκατάλειψη παραδοσιακών στοιχείων συχνά ερμηνεύεται ως κίνδυνος για την «αλλοίωση» του πολιτισμού.</a:t>
            </a:r>
          </a:p>
          <a:p>
            <a:r>
              <a:rPr lang="el-GR" sz="2000" dirty="0"/>
              <a:t>Ωστόσο, ο πολιτισμός δεν είναι ένα στατικό μόρφωμα, αλλά ένα δυναμικό σύνολο αντικειμένων, θεσμών και ιδεών που εξελίσσεται συνεχώς, ενσωματώνοντας την εμπειρία του παρελθόντος. Οι παραδόσεις, ακόμα και όταν δεν διατηρούνται πιστά, έχουν ήδη αφήσει το αποτύπωμά τους στη διαμόρφωση της συλλογικής ταυτότητας. Έτσι, ο πολιτισμός δεν αλλοιώνεται όταν αλλάζει· αντίθετα, η αλλαγή αποτελεί θεμελιώδες στοιχείο της ζωντάνιας και της συνέχειάς του.</a:t>
            </a:r>
          </a:p>
          <a:p>
            <a:pPr marL="0" indent="0">
              <a:buNone/>
            </a:pPr>
            <a:endParaRPr lang="el-GR" sz="2000" dirty="0"/>
          </a:p>
        </p:txBody>
      </p:sp>
    </p:spTree>
    <p:extLst>
      <p:ext uri="{BB962C8B-B14F-4D97-AF65-F5344CB8AC3E}">
        <p14:creationId xmlns:p14="http://schemas.microsoft.com/office/powerpoint/2010/main" val="10821929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8A3F5B5-D927-47E1-27A5-99AD256A0BD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CEFD6E9-A99B-7A69-1EDB-599866D18C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2E2B45-1F1A-9180-65BD-0C583964DC17}"/>
              </a:ext>
            </a:extLst>
          </p:cNvPr>
          <p:cNvSpPr>
            <a:spLocks noGrp="1"/>
          </p:cNvSpPr>
          <p:nvPr>
            <p:ph type="title"/>
          </p:nvPr>
        </p:nvSpPr>
        <p:spPr>
          <a:xfrm>
            <a:off x="838200" y="365125"/>
            <a:ext cx="10515600" cy="1325563"/>
          </a:xfrm>
        </p:spPr>
        <p:txBody>
          <a:bodyPr>
            <a:normAutofit/>
          </a:bodyPr>
          <a:lstStyle/>
          <a:p>
            <a:pPr algn="ctr"/>
            <a:r>
              <a:rPr lang="el-GR" b="1" dirty="0"/>
              <a:t>Παράδοση </a:t>
            </a:r>
            <a:endParaRPr lang="en-GB" dirty="0"/>
          </a:p>
        </p:txBody>
      </p:sp>
      <p:sp>
        <p:nvSpPr>
          <p:cNvPr id="10" name="sketch line">
            <a:extLst>
              <a:ext uri="{FF2B5EF4-FFF2-40B4-BE49-F238E27FC236}">
                <a16:creationId xmlns:a16="http://schemas.microsoft.com/office/drawing/2014/main" id="{402D9771-72FC-211A-1A34-95D2750516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402C67B-092F-6311-46CC-1D4E379E1513}"/>
              </a:ext>
            </a:extLst>
          </p:cNvPr>
          <p:cNvSpPr>
            <a:spLocks noGrp="1"/>
          </p:cNvSpPr>
          <p:nvPr>
            <p:ph idx="1"/>
          </p:nvPr>
        </p:nvSpPr>
        <p:spPr>
          <a:xfrm>
            <a:off x="828964" y="1929384"/>
            <a:ext cx="10515600" cy="4251960"/>
          </a:xfrm>
        </p:spPr>
        <p:txBody>
          <a:bodyPr>
            <a:noAutofit/>
          </a:bodyPr>
          <a:lstStyle/>
          <a:p>
            <a:r>
              <a:rPr lang="el-GR" sz="2000" dirty="0"/>
              <a:t>Η </a:t>
            </a:r>
            <a:r>
              <a:rPr lang="el-GR" sz="2000" b="1" dirty="0"/>
              <a:t>παράδοση </a:t>
            </a:r>
            <a:r>
              <a:rPr lang="el-GR" sz="2000" dirty="0"/>
              <a:t>είναι βασικό στοιχείο κάθε πολιτισμού, καθώς διατηρεί τη συλλογική μνήμη, την ταυτότητα και τη συνέχεια μιας κοινωνίας. Μέσα από τις παραδόσεις μεταβιβάζονται αξίες, γνώσεις, έθιμα και τρόποι ζωής που συνδέουν το παρελθόν με το παρόν.</a:t>
            </a:r>
          </a:p>
          <a:p>
            <a:r>
              <a:rPr lang="el-GR" sz="2000" dirty="0"/>
              <a:t>Ωστόσο, η παράδοση μπορεί να λειτουργήσει </a:t>
            </a:r>
            <a:r>
              <a:rPr lang="el-GR" sz="2000" b="1" dirty="0"/>
              <a:t>αρνητικά</a:t>
            </a:r>
            <a:r>
              <a:rPr lang="el-GR" sz="2000" dirty="0"/>
              <a:t> όταν αντιμετωπίζεται ως κάτι απόλυτα αμετάβλητο, που εμποδίζει την προσαρμογή στις νέες συνθήκες. Σε τέτοιες περιπτώσεις μπορεί να περιορίζει την κοινωνική πρόοδο ή να ενισχύει ανισότητες (π.χ. ανισότητα φύλων, προκαταλήψεις).</a:t>
            </a:r>
          </a:p>
          <a:p>
            <a:r>
              <a:rPr lang="el-GR" sz="2000" dirty="0"/>
              <a:t>Η παράδοση είναι πηγή ταυτότητας και πολιτισμικού πλούτου, αλλά όχι ως εμπόδιο για την εξέλιξη</a:t>
            </a:r>
          </a:p>
          <a:p>
            <a:endParaRPr lang="el-GR" sz="2000" dirty="0"/>
          </a:p>
          <a:p>
            <a:pPr marL="0" indent="0">
              <a:buNone/>
            </a:pPr>
            <a:endParaRPr lang="el-GR" sz="2000" dirty="0"/>
          </a:p>
        </p:txBody>
      </p:sp>
    </p:spTree>
    <p:extLst>
      <p:ext uri="{BB962C8B-B14F-4D97-AF65-F5344CB8AC3E}">
        <p14:creationId xmlns:p14="http://schemas.microsoft.com/office/powerpoint/2010/main" val="947550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D82D829-03D4-FB30-CE08-7C300B95D2F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60E3C88-F85E-E470-6E21-F76C595472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20DD065-00A3-2F23-F5DC-EAF335FAD3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7FCD173-8136-AEAB-D3FF-4C6F25ABC283}"/>
              </a:ext>
            </a:extLst>
          </p:cNvPr>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Πολιτισμός </a:t>
            </a:r>
            <a:endParaRPr lang="en-US" b="1" dirty="0">
              <a:solidFill>
                <a:srgbClr val="FFFFFF"/>
              </a:solidFill>
              <a:latin typeface="+mn-lt"/>
            </a:endParaRPr>
          </a:p>
        </p:txBody>
      </p:sp>
      <p:sp>
        <p:nvSpPr>
          <p:cNvPr id="12" name="Arc 11">
            <a:extLst>
              <a:ext uri="{FF2B5EF4-FFF2-40B4-BE49-F238E27FC236}">
                <a16:creationId xmlns:a16="http://schemas.microsoft.com/office/drawing/2014/main" id="{9D729573-BFD3-D4F6-C05C-BBAE1FF32E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D6DBC23-2120-DFC7-6A07-43DD31E899AA}"/>
              </a:ext>
            </a:extLst>
          </p:cNvPr>
          <p:cNvSpPr>
            <a:spLocks noGrp="1"/>
          </p:cNvSpPr>
          <p:nvPr>
            <p:ph idx="1"/>
          </p:nvPr>
        </p:nvSpPr>
        <p:spPr>
          <a:xfrm>
            <a:off x="4447308" y="591344"/>
            <a:ext cx="6906491" cy="5585619"/>
          </a:xfrm>
        </p:spPr>
        <p:txBody>
          <a:bodyPr anchor="ctr">
            <a:normAutofit/>
          </a:bodyPr>
          <a:lstStyle/>
          <a:p>
            <a:pPr marL="0" lvl="0" indent="0">
              <a:buNone/>
            </a:pPr>
            <a:r>
              <a:rPr lang="el-GR" dirty="0"/>
              <a:t>Ο πολιτισμός είναι το σύνολο των αξιών, ιδεών, κανόνων, θεσμών, συμβόλων και τρόπων ζωής που μοιράζεται μια κοινωνία.</a:t>
            </a:r>
            <a:endParaRPr lang="en-GB" dirty="0"/>
          </a:p>
          <a:p>
            <a:pPr marL="0" lvl="0" indent="0">
              <a:buNone/>
            </a:pPr>
            <a:r>
              <a:rPr lang="el-GR" dirty="0"/>
              <a:t>Περιλαμβάνει όλα τα υλικά και άυλα στοιχεία που δημιουργεί ο άνθρωπος σε μια κοινωνία: από τη γλώσσα, τη θρησκεία και την τέχνη, μέχρι τις επιστημονικές γνώσεις, την τεχνολογία και τα ήθη. </a:t>
            </a:r>
            <a:endParaRPr lang="en-GB" dirty="0"/>
          </a:p>
          <a:p>
            <a:pPr marL="0" lvl="0" indent="0">
              <a:buNone/>
            </a:pPr>
            <a:r>
              <a:rPr lang="el-GR" dirty="0"/>
              <a:t>Λειτουργεί ως «κώδικας» που ρυθμίζει τη συμπεριφορά, τη συλλογική ταυτότητα και τις σχέσεις μεταξύ των μελών της κοινωνίας.</a:t>
            </a:r>
            <a:endParaRPr lang="en-GB" dirty="0"/>
          </a:p>
        </p:txBody>
      </p:sp>
    </p:spTree>
    <p:extLst>
      <p:ext uri="{BB962C8B-B14F-4D97-AF65-F5344CB8AC3E}">
        <p14:creationId xmlns:p14="http://schemas.microsoft.com/office/powerpoint/2010/main" val="38945447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C56D28D-0642-8B51-B647-DD75CD0A2D7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AC6691B-A120-E920-5728-272ADC8AC7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8D99BE-D5C2-9B91-0BF5-47770DC3B5F4}"/>
              </a:ext>
            </a:extLst>
          </p:cNvPr>
          <p:cNvSpPr>
            <a:spLocks noGrp="1"/>
          </p:cNvSpPr>
          <p:nvPr>
            <p:ph type="title"/>
          </p:nvPr>
        </p:nvSpPr>
        <p:spPr>
          <a:xfrm>
            <a:off x="838200" y="365125"/>
            <a:ext cx="10515600" cy="1325563"/>
          </a:xfrm>
        </p:spPr>
        <p:txBody>
          <a:bodyPr>
            <a:normAutofit/>
          </a:bodyPr>
          <a:lstStyle/>
          <a:p>
            <a:pPr algn="ctr"/>
            <a:r>
              <a:rPr lang="el-GR" b="1" dirty="0"/>
              <a:t>Πολιτιστικά δάνεια </a:t>
            </a:r>
            <a:endParaRPr lang="en-GB" dirty="0"/>
          </a:p>
        </p:txBody>
      </p:sp>
      <p:sp>
        <p:nvSpPr>
          <p:cNvPr id="10" name="sketch line">
            <a:extLst>
              <a:ext uri="{FF2B5EF4-FFF2-40B4-BE49-F238E27FC236}">
                <a16:creationId xmlns:a16="http://schemas.microsoft.com/office/drawing/2014/main" id="{A7CBD781-BE4D-C643-5D07-DCCC1E48FA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12DC486-8516-7FDA-1876-20E8AAD3FF66}"/>
              </a:ext>
            </a:extLst>
          </p:cNvPr>
          <p:cNvSpPr>
            <a:spLocks noGrp="1"/>
          </p:cNvSpPr>
          <p:nvPr>
            <p:ph idx="1"/>
          </p:nvPr>
        </p:nvSpPr>
        <p:spPr>
          <a:xfrm>
            <a:off x="828964" y="1929384"/>
            <a:ext cx="10515600" cy="4251960"/>
          </a:xfrm>
        </p:spPr>
        <p:txBody>
          <a:bodyPr>
            <a:noAutofit/>
          </a:bodyPr>
          <a:lstStyle/>
          <a:p>
            <a:pPr marL="0" indent="0">
              <a:buNone/>
            </a:pPr>
            <a:r>
              <a:rPr lang="el-GR" sz="1600" dirty="0"/>
              <a:t>Οι πολιτισμοί «δανείζονται» και «δανείζουν» στοιχεία τους σε άλλους πολιτισμούς με τους οποίους επικοινωνούν. </a:t>
            </a:r>
          </a:p>
          <a:p>
            <a:r>
              <a:rPr lang="el-GR" sz="1600" dirty="0"/>
              <a:t>Παραδείγματα: </a:t>
            </a:r>
          </a:p>
          <a:p>
            <a:r>
              <a:rPr lang="el-GR" sz="1600" dirty="0"/>
              <a:t>Οι Έλληνες «δανείζονται» το αλφάβητο από τους Φοίνικες για να κατασκευάσουν το δικό τους, </a:t>
            </a:r>
          </a:p>
          <a:p>
            <a:r>
              <a:rPr lang="el-GR" sz="1600" dirty="0"/>
              <a:t>Η Δύση χρησιμοποιεί τους αραβικούς αριθμούς, η Δυτική Ευρώπη «μαθαίνει» τα μαχαιροπήρουνα από το Βυζάντιο. </a:t>
            </a:r>
            <a:endParaRPr lang="en-GB" sz="1600" dirty="0"/>
          </a:p>
          <a:p>
            <a:r>
              <a:rPr lang="el-GR" sz="1600" dirty="0"/>
              <a:t>Η Δημοκρατία παγκοσμίως έχει πρότυπο την αρχαία Ελλάδα </a:t>
            </a:r>
          </a:p>
          <a:p>
            <a:r>
              <a:rPr lang="el-GR" sz="1600" dirty="0"/>
              <a:t>Ο σύγχρονος κοινοβουλευτισμός (αντιπροσωπευτική Δημοκρατία) έχει «έρθει» από τη Βρετανία. </a:t>
            </a:r>
          </a:p>
          <a:p>
            <a:pPr marL="0" indent="0">
              <a:buNone/>
            </a:pPr>
            <a:r>
              <a:rPr lang="el-GR" sz="1600" dirty="0"/>
              <a:t>Οι ανθρώπινες κοινωνίες «ανταλλάσσουν» πολιτισμικά στοιχεία </a:t>
            </a:r>
          </a:p>
          <a:p>
            <a:r>
              <a:rPr lang="el-GR" sz="1600" dirty="0"/>
              <a:t>Υλικά αντικείμενα (προϊόντα – οι κοινωνίες εμπορεύονται ό,τι τους περισσεύει και αναζητούν ό,τι τους λείπει) </a:t>
            </a:r>
          </a:p>
          <a:p>
            <a:r>
              <a:rPr lang="el-GR" sz="1600" dirty="0"/>
              <a:t>Τεχνογνωσία και πρακτικές</a:t>
            </a:r>
          </a:p>
          <a:p>
            <a:r>
              <a:rPr lang="el-GR" sz="1600" dirty="0"/>
              <a:t>Ιδέες, συμπεριφορές, κοινωνικούς θεσμούς </a:t>
            </a:r>
          </a:p>
          <a:p>
            <a:r>
              <a:rPr lang="el-GR" sz="1600" dirty="0"/>
              <a:t>Γλωσσικά στοιχεία </a:t>
            </a:r>
          </a:p>
          <a:p>
            <a:r>
              <a:rPr lang="el-GR" sz="1600" dirty="0"/>
              <a:t>Θρησκευτικά στοιχεία </a:t>
            </a:r>
          </a:p>
          <a:p>
            <a:endParaRPr lang="el-GR" sz="1600" dirty="0"/>
          </a:p>
          <a:p>
            <a:endParaRPr lang="el-GR" sz="2000" dirty="0"/>
          </a:p>
          <a:p>
            <a:pPr marL="0" indent="0">
              <a:buNone/>
            </a:pPr>
            <a:endParaRPr lang="el-GR" sz="2000" dirty="0"/>
          </a:p>
        </p:txBody>
      </p:sp>
    </p:spTree>
    <p:extLst>
      <p:ext uri="{BB962C8B-B14F-4D97-AF65-F5344CB8AC3E}">
        <p14:creationId xmlns:p14="http://schemas.microsoft.com/office/powerpoint/2010/main" val="12777265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D7A6770-94AA-A740-D09D-1ABFEF41FA9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3319363-3606-35BA-3307-A2EC6FBD1F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0FB189-6752-9F6D-5A68-089216DCB4AD}"/>
              </a:ext>
            </a:extLst>
          </p:cNvPr>
          <p:cNvSpPr>
            <a:spLocks noGrp="1"/>
          </p:cNvSpPr>
          <p:nvPr>
            <p:ph type="title"/>
          </p:nvPr>
        </p:nvSpPr>
        <p:spPr>
          <a:xfrm>
            <a:off x="838200" y="365125"/>
            <a:ext cx="10515600" cy="1325563"/>
          </a:xfrm>
        </p:spPr>
        <p:txBody>
          <a:bodyPr>
            <a:normAutofit/>
          </a:bodyPr>
          <a:lstStyle/>
          <a:p>
            <a:pPr algn="ctr"/>
            <a:r>
              <a:rPr lang="el-GR" b="1" dirty="0"/>
              <a:t>«Καθαροί» πολιτισμοί</a:t>
            </a:r>
            <a:endParaRPr lang="en-GB" dirty="0"/>
          </a:p>
        </p:txBody>
      </p:sp>
      <p:sp>
        <p:nvSpPr>
          <p:cNvPr id="10" name="sketch line">
            <a:extLst>
              <a:ext uri="{FF2B5EF4-FFF2-40B4-BE49-F238E27FC236}">
                <a16:creationId xmlns:a16="http://schemas.microsoft.com/office/drawing/2014/main" id="{2EA518FC-4002-32C4-BE45-642F5566E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9E33C5A-30E5-AAD9-D53A-25DEB39952D4}"/>
              </a:ext>
            </a:extLst>
          </p:cNvPr>
          <p:cNvSpPr>
            <a:spLocks noGrp="1"/>
          </p:cNvSpPr>
          <p:nvPr>
            <p:ph idx="1"/>
          </p:nvPr>
        </p:nvSpPr>
        <p:spPr>
          <a:xfrm>
            <a:off x="828964" y="1929384"/>
            <a:ext cx="10515600" cy="4251960"/>
          </a:xfrm>
        </p:spPr>
        <p:txBody>
          <a:bodyPr>
            <a:noAutofit/>
          </a:bodyPr>
          <a:lstStyle/>
          <a:p>
            <a:pPr marL="0" indent="0">
              <a:buNone/>
            </a:pPr>
            <a:r>
              <a:rPr lang="el-GR" sz="2400" dirty="0"/>
              <a:t>Μπορεί ένας πολιτισμός να παραμείνει «καθαρός», χωρίς αλληλεπίδραση ή δανεισμό στοιχείων από άλλους πολιτισμούς; </a:t>
            </a:r>
          </a:p>
          <a:p>
            <a:pPr marL="0" indent="0">
              <a:buNone/>
            </a:pPr>
            <a:r>
              <a:rPr lang="el-GR" sz="2400" dirty="0"/>
              <a:t>Στην πράξη, κάτι τέτοιο θα ήταν δυνατό μόνο αν μια ομάδα ανθρώπων έμενε απόλυτα απομονωμένη, χωρίς καμία επικοινωνία με άλλες κοινωνίες. </a:t>
            </a:r>
          </a:p>
          <a:p>
            <a:pPr marL="0" indent="0">
              <a:buNone/>
            </a:pPr>
            <a:r>
              <a:rPr lang="el-GR" sz="2400" dirty="0"/>
              <a:t>Υπάρχουν κοινότητες, όπως οι Μορμόνοι, οι Άμις ή οι </a:t>
            </a:r>
            <a:r>
              <a:rPr lang="el-GR" sz="2400" dirty="0" err="1"/>
              <a:t>Υπερ</a:t>
            </a:r>
            <a:r>
              <a:rPr lang="el-GR" sz="2400" dirty="0"/>
              <a:t>-ορθόδοξοι Εβραίοι, που επιδιώκουν περιορισμένη επαφή με τον έξω κόσμο, αλλά δεν είναι απομονωμένοι σε βαθμό που να παραμένουν τελείως ανεπηρέαστοι. </a:t>
            </a:r>
          </a:p>
          <a:p>
            <a:pPr marL="0" indent="0">
              <a:buNone/>
            </a:pPr>
            <a:r>
              <a:rPr lang="el-GR" sz="2400" dirty="0"/>
              <a:t>Στην πραγματικότητα, πλήρης πολιτισμική απομόνωση είναι σχεδόν αδύνατη και υπάρχει μόνο σε λίγες, απομονωμένες πρωτόγονες φυλές.</a:t>
            </a:r>
          </a:p>
          <a:p>
            <a:endParaRPr lang="el-GR" sz="2000" dirty="0"/>
          </a:p>
          <a:p>
            <a:pPr marL="0" indent="0">
              <a:buNone/>
            </a:pPr>
            <a:endParaRPr lang="el-GR" sz="2000" dirty="0"/>
          </a:p>
        </p:txBody>
      </p:sp>
    </p:spTree>
    <p:extLst>
      <p:ext uri="{BB962C8B-B14F-4D97-AF65-F5344CB8AC3E}">
        <p14:creationId xmlns:p14="http://schemas.microsoft.com/office/powerpoint/2010/main" val="7118685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D679F92-A2B3-DFBC-FDFD-44F2E447747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A6AE9F-5A67-C297-95B5-B2FA2F892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292B5A-6A67-8423-EF62-570D6F4E0CAC}"/>
              </a:ext>
            </a:extLst>
          </p:cNvPr>
          <p:cNvSpPr>
            <a:spLocks noGrp="1"/>
          </p:cNvSpPr>
          <p:nvPr>
            <p:ph type="title"/>
          </p:nvPr>
        </p:nvSpPr>
        <p:spPr>
          <a:xfrm>
            <a:off x="838200" y="365125"/>
            <a:ext cx="10515600" cy="1325563"/>
          </a:xfrm>
        </p:spPr>
        <p:txBody>
          <a:bodyPr>
            <a:normAutofit/>
          </a:bodyPr>
          <a:lstStyle/>
          <a:p>
            <a:pPr algn="ctr"/>
            <a:r>
              <a:rPr lang="el-GR" b="1" dirty="0"/>
              <a:t>Υποκουλτούρες</a:t>
            </a:r>
            <a:endParaRPr lang="en-GB" dirty="0"/>
          </a:p>
        </p:txBody>
      </p:sp>
      <p:sp>
        <p:nvSpPr>
          <p:cNvPr id="10" name="sketch line">
            <a:extLst>
              <a:ext uri="{FF2B5EF4-FFF2-40B4-BE49-F238E27FC236}">
                <a16:creationId xmlns:a16="http://schemas.microsoft.com/office/drawing/2014/main" id="{2CBEE0FE-AFCF-55EC-04B9-948544CECA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9F3AA21-2574-B760-5870-062C4FBB26C5}"/>
              </a:ext>
            </a:extLst>
          </p:cNvPr>
          <p:cNvSpPr>
            <a:spLocks noGrp="1"/>
          </p:cNvSpPr>
          <p:nvPr>
            <p:ph idx="1"/>
          </p:nvPr>
        </p:nvSpPr>
        <p:spPr>
          <a:xfrm>
            <a:off x="828964" y="1929384"/>
            <a:ext cx="10515600" cy="4251960"/>
          </a:xfrm>
        </p:spPr>
        <p:txBody>
          <a:bodyPr>
            <a:noAutofit/>
          </a:bodyPr>
          <a:lstStyle/>
          <a:p>
            <a:pPr marL="0" indent="0">
              <a:buNone/>
            </a:pPr>
            <a:r>
              <a:rPr lang="el-GR" sz="2000" dirty="0"/>
              <a:t>Μέσα σε ένα μεγαλύτερο σύνολο ανθρώπων με κοινά πολιτισμικά στοιχεία (μια ενιαία κουλτούρα) υπάρχουν πολιτισμικές ομάδες που έχουν ιδιαίτερα χαρακτηριστικά που τις κάνουν να ξεχωρίζουν από το σύνολο, ως υποκατηγορίες (</a:t>
            </a:r>
            <a:r>
              <a:rPr lang="el-GR" sz="2000" dirty="0" err="1"/>
              <a:t>υπο</a:t>
            </a:r>
            <a:r>
              <a:rPr lang="el-GR" sz="2000" dirty="0"/>
              <a:t>- κουλτούρες, </a:t>
            </a:r>
            <a:r>
              <a:rPr lang="el-GR" sz="2000" dirty="0" err="1"/>
              <a:t>subcultures</a:t>
            </a:r>
            <a:r>
              <a:rPr lang="el-GR" sz="2000" dirty="0"/>
              <a:t>) </a:t>
            </a:r>
          </a:p>
          <a:p>
            <a:r>
              <a:rPr lang="el-GR" sz="2000" dirty="0"/>
              <a:t>Τα ιδιαίτερα χαρακτηριστικά είναι και το «στοιχείο ταυτότητας» της επιμέρους «κουλτούρας» τους, π.χ. </a:t>
            </a:r>
            <a:r>
              <a:rPr lang="el-GR" sz="2000" dirty="0" err="1"/>
              <a:t>Queer</a:t>
            </a:r>
            <a:r>
              <a:rPr lang="el-GR" sz="2000" dirty="0"/>
              <a:t> </a:t>
            </a:r>
            <a:r>
              <a:rPr lang="el-GR" sz="2000" dirty="0" err="1"/>
              <a:t>culture</a:t>
            </a:r>
            <a:r>
              <a:rPr lang="el-GR" sz="2000" dirty="0"/>
              <a:t>, κουλτούρα των </a:t>
            </a:r>
            <a:r>
              <a:rPr lang="el-GR" sz="2000" dirty="0" err="1"/>
              <a:t>Ρομά</a:t>
            </a:r>
            <a:r>
              <a:rPr lang="el-GR" sz="2000" dirty="0"/>
              <a:t> κλπ. </a:t>
            </a:r>
          </a:p>
          <a:p>
            <a:pPr marL="0" indent="0">
              <a:buNone/>
            </a:pPr>
            <a:endParaRPr lang="el-GR" sz="2000" dirty="0"/>
          </a:p>
          <a:p>
            <a:pPr marL="0" indent="0">
              <a:buNone/>
            </a:pPr>
            <a:r>
              <a:rPr lang="el-GR" sz="2000" dirty="0"/>
              <a:t>Συχνά τα ιδιαίτερα πολιτισμικά χαρακτηριστικά αυτά </a:t>
            </a:r>
          </a:p>
          <a:p>
            <a:r>
              <a:rPr lang="el-GR" sz="2000" dirty="0"/>
              <a:t>Κάνουν τις ίδιες τις ομάδες να θέλουν να «ξεχωρίζουν» από το σύνολο </a:t>
            </a:r>
          </a:p>
          <a:p>
            <a:r>
              <a:rPr lang="el-GR" sz="2000" dirty="0"/>
              <a:t>Συμβάλλουν στο να πέφτουν θύματα διακρίσεων εξαιτίας αυτών των χαρακτηριστικών </a:t>
            </a:r>
          </a:p>
          <a:p>
            <a:r>
              <a:rPr lang="el-GR" sz="2000" dirty="0"/>
              <a:t>Πολλές φορές «τροφοδοτούν» το κύριο πολιτισμικό ρεύμα με δικά τους στοιχεία. </a:t>
            </a:r>
          </a:p>
          <a:p>
            <a:endParaRPr lang="el-GR" sz="2000" dirty="0"/>
          </a:p>
          <a:p>
            <a:pPr marL="0" indent="0">
              <a:buNone/>
            </a:pPr>
            <a:endParaRPr lang="el-GR" sz="2000" dirty="0"/>
          </a:p>
        </p:txBody>
      </p:sp>
    </p:spTree>
    <p:extLst>
      <p:ext uri="{BB962C8B-B14F-4D97-AF65-F5344CB8AC3E}">
        <p14:creationId xmlns:p14="http://schemas.microsoft.com/office/powerpoint/2010/main" val="37500314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9B8CBD6-2462-1F54-6EBF-9568A6AA69B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C0A0046-6C63-F0C5-2FE8-F435C78CD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8D2238-0C8F-EF78-0C92-1BC74A675B5D}"/>
              </a:ext>
            </a:extLst>
          </p:cNvPr>
          <p:cNvSpPr>
            <a:spLocks noGrp="1"/>
          </p:cNvSpPr>
          <p:nvPr>
            <p:ph type="title"/>
          </p:nvPr>
        </p:nvSpPr>
        <p:spPr>
          <a:xfrm>
            <a:off x="838200" y="365125"/>
            <a:ext cx="10515600" cy="1325563"/>
          </a:xfrm>
        </p:spPr>
        <p:txBody>
          <a:bodyPr>
            <a:normAutofit/>
          </a:bodyPr>
          <a:lstStyle/>
          <a:p>
            <a:pPr algn="ctr"/>
            <a:r>
              <a:rPr lang="el-GR" b="1" dirty="0"/>
              <a:t>Υποκουλτούρες = ποικιλομορφία</a:t>
            </a:r>
            <a:endParaRPr lang="en-GB" dirty="0"/>
          </a:p>
        </p:txBody>
      </p:sp>
      <p:sp>
        <p:nvSpPr>
          <p:cNvPr id="10" name="sketch line">
            <a:extLst>
              <a:ext uri="{FF2B5EF4-FFF2-40B4-BE49-F238E27FC236}">
                <a16:creationId xmlns:a16="http://schemas.microsoft.com/office/drawing/2014/main" id="{3DACC02A-91E7-25D9-A620-D16629783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AAD247A-3E2C-AC64-2A29-397DE102CE3A}"/>
              </a:ext>
            </a:extLst>
          </p:cNvPr>
          <p:cNvSpPr>
            <a:spLocks noGrp="1"/>
          </p:cNvSpPr>
          <p:nvPr>
            <p:ph idx="1"/>
          </p:nvPr>
        </p:nvSpPr>
        <p:spPr>
          <a:xfrm>
            <a:off x="828964" y="1929384"/>
            <a:ext cx="10515600" cy="4251960"/>
          </a:xfrm>
        </p:spPr>
        <p:txBody>
          <a:bodyPr>
            <a:noAutofit/>
          </a:bodyPr>
          <a:lstStyle/>
          <a:p>
            <a:pPr marL="0" indent="0">
              <a:buNone/>
            </a:pPr>
            <a:r>
              <a:rPr lang="el-GR" sz="2000" dirty="0"/>
              <a:t>Ομάδες που διαφοροποιούνται σε διάφορες εκφάνσεις του ίδιου πολιτισμού. Παραδείγματα: </a:t>
            </a:r>
          </a:p>
          <a:p>
            <a:r>
              <a:rPr lang="el-GR" sz="2000" dirty="0"/>
              <a:t>Θρησκεία: θρησκευτικές μειονότητες </a:t>
            </a:r>
          </a:p>
          <a:p>
            <a:r>
              <a:rPr lang="el-GR" sz="2000" dirty="0"/>
              <a:t>Γλώσσα: τοπικές διάλεκτοι (κρητικά, ποντιακά) ή «μειονοτικές» γλώσσες (π.χ. στην Ελλάδα: αρβανίτικα, τσακώνικα, βλάχικα, </a:t>
            </a:r>
            <a:r>
              <a:rPr lang="el-GR" sz="2000" dirty="0" err="1"/>
              <a:t>σλαβομακεδονικά</a:t>
            </a:r>
            <a:r>
              <a:rPr lang="el-GR" sz="2000" dirty="0"/>
              <a:t>) </a:t>
            </a:r>
          </a:p>
          <a:p>
            <a:r>
              <a:rPr lang="el-GR" sz="2000" dirty="0"/>
              <a:t>Διατροφή: </a:t>
            </a:r>
            <a:r>
              <a:rPr lang="en-GB" sz="2000" dirty="0"/>
              <a:t>Vegetarians, Vegans </a:t>
            </a:r>
          </a:p>
          <a:p>
            <a:r>
              <a:rPr lang="el-GR" sz="2000" dirty="0"/>
              <a:t>Ιδεολογία: Αναρχικοί, σοσιαλιστές, φασίστες, φιλελεύθεροι </a:t>
            </a:r>
          </a:p>
          <a:p>
            <a:r>
              <a:rPr lang="el-GR" sz="2000" dirty="0"/>
              <a:t>Μουσικές προτιμήσεις: Ροκάδες, </a:t>
            </a:r>
            <a:r>
              <a:rPr lang="el-GR" sz="2000" dirty="0" err="1"/>
              <a:t>μεταλάδες</a:t>
            </a:r>
            <a:r>
              <a:rPr lang="el-GR" sz="2000" dirty="0"/>
              <a:t>, </a:t>
            </a:r>
            <a:r>
              <a:rPr lang="el-GR" sz="2000" dirty="0" err="1"/>
              <a:t>χιπ-χοπάδες</a:t>
            </a:r>
            <a:r>
              <a:rPr lang="el-GR" sz="2000" dirty="0"/>
              <a:t> κλπ. </a:t>
            </a:r>
          </a:p>
          <a:p>
            <a:r>
              <a:rPr lang="el-GR" sz="2000" dirty="0"/>
              <a:t>Ταυτότητες φύλου </a:t>
            </a:r>
          </a:p>
          <a:p>
            <a:pPr marL="0" indent="0">
              <a:buNone/>
            </a:pPr>
            <a:r>
              <a:rPr lang="el-GR" sz="2000" dirty="0"/>
              <a:t>Οι επιμέρους «</a:t>
            </a:r>
            <a:r>
              <a:rPr lang="el-GR" sz="2000" dirty="0" err="1"/>
              <a:t>υπο</a:t>
            </a:r>
            <a:r>
              <a:rPr lang="el-GR" sz="2000" dirty="0"/>
              <a:t>-πολιτισμοί», πέρα από τα γενικά χαρακτηριστικά του πολιτισμού στον οποίο είναι ενταγμένοι, έχουν και τα δικά τους, ιδιαίτερα πολιτισμικά χαρακτηριστικά, που συνθέτουν τη δική τους κουλτούρα</a:t>
            </a:r>
          </a:p>
          <a:p>
            <a:pPr marL="0" indent="0">
              <a:buNone/>
            </a:pPr>
            <a:endParaRPr lang="el-GR" sz="2000" dirty="0"/>
          </a:p>
        </p:txBody>
      </p:sp>
    </p:spTree>
    <p:extLst>
      <p:ext uri="{BB962C8B-B14F-4D97-AF65-F5344CB8AC3E}">
        <p14:creationId xmlns:p14="http://schemas.microsoft.com/office/powerpoint/2010/main" val="1968017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BAFA661-1557-C72E-FA87-2746BB09FEF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30C643-68B6-1085-47F6-25087D81B7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EA14D9-E85D-3F96-0FEF-0A04B28158BB}"/>
              </a:ext>
            </a:extLst>
          </p:cNvPr>
          <p:cNvSpPr>
            <a:spLocks noGrp="1"/>
          </p:cNvSpPr>
          <p:nvPr>
            <p:ph type="title"/>
          </p:nvPr>
        </p:nvSpPr>
        <p:spPr>
          <a:xfrm>
            <a:off x="838200" y="365125"/>
            <a:ext cx="10515600" cy="1325563"/>
          </a:xfrm>
        </p:spPr>
        <p:txBody>
          <a:bodyPr>
            <a:normAutofit/>
          </a:bodyPr>
          <a:lstStyle/>
          <a:p>
            <a:pPr algn="ctr"/>
            <a:r>
              <a:rPr lang="el-GR" b="1" dirty="0"/>
              <a:t>Αλληλεπίδραση</a:t>
            </a:r>
            <a:endParaRPr lang="en-GB" dirty="0"/>
          </a:p>
        </p:txBody>
      </p:sp>
      <p:sp>
        <p:nvSpPr>
          <p:cNvPr id="10" name="sketch line">
            <a:extLst>
              <a:ext uri="{FF2B5EF4-FFF2-40B4-BE49-F238E27FC236}">
                <a16:creationId xmlns:a16="http://schemas.microsoft.com/office/drawing/2014/main" id="{5707F7F3-76B1-AC0E-66D0-5C42BDB549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5080CC5-061F-B284-432F-E9B4527C0C21}"/>
              </a:ext>
            </a:extLst>
          </p:cNvPr>
          <p:cNvSpPr>
            <a:spLocks noGrp="1"/>
          </p:cNvSpPr>
          <p:nvPr>
            <p:ph idx="1"/>
          </p:nvPr>
        </p:nvSpPr>
        <p:spPr>
          <a:xfrm>
            <a:off x="828964" y="1929384"/>
            <a:ext cx="10515600" cy="4251960"/>
          </a:xfrm>
        </p:spPr>
        <p:txBody>
          <a:bodyPr>
            <a:noAutofit/>
          </a:bodyPr>
          <a:lstStyle/>
          <a:p>
            <a:r>
              <a:rPr lang="el-GR" sz="2000" dirty="0"/>
              <a:t>Η αλληλεπίδραση μεταξύ των πολιτισμών είναι στοιχείο της ύπαρξής τους. </a:t>
            </a:r>
          </a:p>
          <a:p>
            <a:r>
              <a:rPr lang="el-GR" sz="2000" dirty="0"/>
              <a:t>Ο «δανεισμός», η «υπερίσχυση» η αποδυνάμωση, η εξαφάνιση στοιχείων ενός πολιτισμού είναι ενδεχόμενα στη διαδικασία εξέλιξης των κοινωνιών </a:t>
            </a:r>
          </a:p>
          <a:p>
            <a:r>
              <a:rPr lang="el-GR" sz="2000" dirty="0"/>
              <a:t>Ο πολιτισμός υπάρχει με τις αλλαγές, τους μετασχηματισμούς και τις «συγκρούσεις» του </a:t>
            </a:r>
          </a:p>
          <a:p>
            <a:r>
              <a:rPr lang="el-GR" sz="2000" dirty="0"/>
              <a:t>Η διάσωση, η διατήρηση των πολιτισμικών στοιχείων μιας κοινωνίας ουσιαστικά αποφασίζεται από την ίδια την κοινωνία, την πραγματικότητα, και είναι πολύ δύσκολο να γίνει «κανονιστικά» ή ως αποτέλεσμα μιας πολιτικής </a:t>
            </a:r>
          </a:p>
          <a:p>
            <a:r>
              <a:rPr lang="el-GR" sz="2000" dirty="0"/>
              <a:t>Η πολιτιστική κληρονομιά ενός λαού έχει αξία μόνο αν είναι κομμάτι της ζωής του, αν ο λαός την αισθάνεται δική του, σημερινή. </a:t>
            </a:r>
          </a:p>
          <a:p>
            <a:pPr marL="0" indent="0">
              <a:buNone/>
            </a:pPr>
            <a:endParaRPr lang="el-GR" sz="2000" dirty="0"/>
          </a:p>
        </p:txBody>
      </p:sp>
    </p:spTree>
    <p:extLst>
      <p:ext uri="{BB962C8B-B14F-4D97-AF65-F5344CB8AC3E}">
        <p14:creationId xmlns:p14="http://schemas.microsoft.com/office/powerpoint/2010/main" val="11787149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17BD463-CC76-8506-660D-5B61A9CB01E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0D7A5EC-06D8-ABE6-680B-10744BEDB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84994B0-2861-F8B2-5ED9-0859B69A4114}"/>
              </a:ext>
            </a:extLst>
          </p:cNvPr>
          <p:cNvSpPr>
            <a:spLocks noGrp="1"/>
          </p:cNvSpPr>
          <p:nvPr>
            <p:ph type="title"/>
          </p:nvPr>
        </p:nvSpPr>
        <p:spPr>
          <a:xfrm>
            <a:off x="838200" y="365125"/>
            <a:ext cx="10515600" cy="1325563"/>
          </a:xfrm>
        </p:spPr>
        <p:txBody>
          <a:bodyPr>
            <a:normAutofit/>
          </a:bodyPr>
          <a:lstStyle/>
          <a:p>
            <a:pPr algn="ctr"/>
            <a:r>
              <a:rPr lang="el-GR" b="1" dirty="0"/>
              <a:t>Παράδοση </a:t>
            </a:r>
            <a:endParaRPr lang="en-GB" dirty="0"/>
          </a:p>
        </p:txBody>
      </p:sp>
      <p:sp>
        <p:nvSpPr>
          <p:cNvPr id="10" name="sketch line">
            <a:extLst>
              <a:ext uri="{FF2B5EF4-FFF2-40B4-BE49-F238E27FC236}">
                <a16:creationId xmlns:a16="http://schemas.microsoft.com/office/drawing/2014/main" id="{E0C820D5-8CDB-8752-88FB-CD9269ECA7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142E5BA-8294-C220-59E2-7650044E9B8D}"/>
              </a:ext>
            </a:extLst>
          </p:cNvPr>
          <p:cNvSpPr>
            <a:spLocks noGrp="1"/>
          </p:cNvSpPr>
          <p:nvPr>
            <p:ph idx="1"/>
          </p:nvPr>
        </p:nvSpPr>
        <p:spPr>
          <a:xfrm>
            <a:off x="828964" y="1929384"/>
            <a:ext cx="10515600" cy="4251960"/>
          </a:xfrm>
        </p:spPr>
        <p:txBody>
          <a:bodyPr>
            <a:noAutofit/>
          </a:bodyPr>
          <a:lstStyle/>
          <a:p>
            <a:pPr marL="0" indent="0">
              <a:buNone/>
            </a:pPr>
            <a:r>
              <a:rPr lang="el-GR" sz="1800" b="1" dirty="0"/>
              <a:t> </a:t>
            </a:r>
            <a:r>
              <a:rPr lang="el-GR" sz="1800" dirty="0"/>
              <a:t>Η διατήρηση της παράδοσης δεν είναι αυτοσκοπός, η παράδοση είναι ωστόσο η ενσωματωμένη εμπειρία που παραδίδεται από γενιά σε γενιά. Στο βαθμό που η παράδοση έχει ζωντανά κύτταρα στο σήμερα, η διατήρησή της είναι κομμάτι του σύγχρονου πολιτισμού </a:t>
            </a:r>
          </a:p>
          <a:p>
            <a:r>
              <a:rPr lang="el-GR" sz="1800" dirty="0"/>
              <a:t>Η «αναβίωση» της παράδοσης, με την αναβίωση π.χ. κάποιων εθίμων έχει απλά ιστορική αξία και για να μπορέσει να είναι ζωντανό κομμάτι του σύγχρονου πολιτισμού πρέπει να έχει ζωντανό ρόλο σ’ αυτόν </a:t>
            </a:r>
          </a:p>
          <a:p>
            <a:r>
              <a:rPr lang="el-GR" sz="1800" dirty="0"/>
              <a:t>Η παράδοση επανεντάσσεται στην κουλτούρα ως εμπορεύσιμο αγαθό όταν γίνεται τουριστικό δέλεαρ ή θέαμα</a:t>
            </a:r>
          </a:p>
          <a:p>
            <a:pPr marL="0" indent="0">
              <a:buNone/>
            </a:pPr>
            <a:r>
              <a:rPr lang="el-GR" sz="1800" b="1" dirty="0"/>
              <a:t>Παραδείγματα </a:t>
            </a:r>
            <a:endParaRPr lang="el-GR" sz="1800" dirty="0"/>
          </a:p>
          <a:p>
            <a:r>
              <a:rPr lang="el-GR" sz="1800" dirty="0"/>
              <a:t>Παραδοσιακοί χοροί: Στο βαθμό που εξακολουθούν να επιτελούν τον ρόλο που είχαν, όπως στα πανηγύρια, είναι ζωντανό κομμάτι του σύγχρονου πολιτισμού Όταν τους χρησιμοποιούμε για τις ανάγκες μιας παράστασης, «επανεντάσσονται» στον σύγχρονο πολιτισμό ως ένα δημόσιο θέαμα, δηλαδή κάτι στο οποίο ο θεατής δεν συμμετέχει. Επομένως υπάρχουν </a:t>
            </a:r>
          </a:p>
          <a:p>
            <a:pPr marL="0" indent="0">
              <a:buNone/>
            </a:pPr>
            <a:endParaRPr lang="el-GR" sz="2000" dirty="0"/>
          </a:p>
        </p:txBody>
      </p:sp>
    </p:spTree>
    <p:extLst>
      <p:ext uri="{BB962C8B-B14F-4D97-AF65-F5344CB8AC3E}">
        <p14:creationId xmlns:p14="http://schemas.microsoft.com/office/powerpoint/2010/main" val="14091257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6834" y="1153572"/>
            <a:ext cx="3200400" cy="4461163"/>
          </a:xfrm>
        </p:spPr>
        <p:txBody>
          <a:bodyPr>
            <a:normAutofit/>
          </a:bodyPr>
          <a:lstStyle/>
          <a:p>
            <a:r>
              <a:rPr lang="el-GR" b="1" dirty="0" err="1">
                <a:solidFill>
                  <a:srgbClr val="FFFFFF"/>
                </a:solidFill>
                <a:latin typeface="+mn-lt"/>
              </a:rPr>
              <a:t>Αντι-παγκοσμιο</a:t>
            </a:r>
            <a:r>
              <a:rPr lang="el-GR" b="1" dirty="0">
                <a:solidFill>
                  <a:srgbClr val="FFFFFF"/>
                </a:solidFill>
                <a:latin typeface="+mn-lt"/>
              </a:rPr>
              <a:t> ποίηση</a:t>
            </a:r>
            <a:endParaRPr lang="en-US" b="1" dirty="0">
              <a:solidFill>
                <a:srgbClr val="FFFFFF"/>
              </a:solidFill>
              <a:latin typeface="+mn-lt"/>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4447308" y="591344"/>
            <a:ext cx="6906491" cy="5585619"/>
          </a:xfrm>
        </p:spPr>
        <p:txBody>
          <a:bodyPr anchor="ctr">
            <a:normAutofit/>
          </a:bodyPr>
          <a:lstStyle/>
          <a:p>
            <a:pPr marL="0" indent="0">
              <a:buNone/>
            </a:pPr>
            <a:r>
              <a:rPr lang="el-GR" dirty="0"/>
              <a:t>Η παγκοσμιοποίηση συγκεντρώνει οικονομική ισχύ και πλούτο σε λίγες παγκόσμιες επιχειρήσεις, ενώ οι πολλοί παραμένουν «ελεύθεροι» μόνο ως καταναλωτές. Αντιδράσεις σε όλο τον κόσμο εκφράζονται από διάφορες ομάδες, κυρίως ενάντια στην οικονομική κυριαρχία και στην πολιτισμική επιρροή των ισχυρών.</a:t>
            </a:r>
            <a:endParaRPr lang="en-US" b="1" i="1" dirty="0"/>
          </a:p>
        </p:txBody>
      </p:sp>
    </p:spTree>
    <p:extLst>
      <p:ext uri="{BB962C8B-B14F-4D97-AF65-F5344CB8AC3E}">
        <p14:creationId xmlns:p14="http://schemas.microsoft.com/office/powerpoint/2010/main" val="10199961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3A524F9-5E1B-2B71-C865-6CA8EB8FC46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F394B77-021C-B17A-32DF-DE05726BDF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01ECA0-BE7C-2755-D373-96F94200EEFD}"/>
              </a:ext>
            </a:extLst>
          </p:cNvPr>
          <p:cNvSpPr>
            <a:spLocks noGrp="1"/>
          </p:cNvSpPr>
          <p:nvPr>
            <p:ph type="title"/>
          </p:nvPr>
        </p:nvSpPr>
        <p:spPr>
          <a:xfrm>
            <a:off x="838200" y="365125"/>
            <a:ext cx="10515600" cy="1325563"/>
          </a:xfrm>
        </p:spPr>
        <p:txBody>
          <a:bodyPr>
            <a:normAutofit/>
          </a:bodyPr>
          <a:lstStyle/>
          <a:p>
            <a:pPr algn="ctr"/>
            <a:r>
              <a:rPr lang="el-GR" b="1" dirty="0" err="1"/>
              <a:t>Αντιπαγκοσμιοποίηση</a:t>
            </a:r>
            <a:r>
              <a:rPr lang="el-GR" b="1" dirty="0"/>
              <a:t> </a:t>
            </a:r>
            <a:endParaRPr lang="en-GB" dirty="0"/>
          </a:p>
        </p:txBody>
      </p:sp>
      <p:sp>
        <p:nvSpPr>
          <p:cNvPr id="10" name="sketch line">
            <a:extLst>
              <a:ext uri="{FF2B5EF4-FFF2-40B4-BE49-F238E27FC236}">
                <a16:creationId xmlns:a16="http://schemas.microsoft.com/office/drawing/2014/main" id="{69F034FF-9CD0-7C1A-2EEF-F7ACDD549B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D654599-2F8C-CC0A-44F4-8FF05DE1AF12}"/>
              </a:ext>
            </a:extLst>
          </p:cNvPr>
          <p:cNvSpPr>
            <a:spLocks noGrp="1"/>
          </p:cNvSpPr>
          <p:nvPr>
            <p:ph idx="1"/>
          </p:nvPr>
        </p:nvSpPr>
        <p:spPr>
          <a:xfrm>
            <a:off x="838200" y="1929384"/>
            <a:ext cx="10515600" cy="4251960"/>
          </a:xfrm>
        </p:spPr>
        <p:txBody>
          <a:bodyPr>
            <a:normAutofit/>
          </a:bodyPr>
          <a:lstStyle/>
          <a:p>
            <a:pPr marL="0" indent="0">
              <a:buNone/>
            </a:pPr>
            <a:r>
              <a:rPr lang="el-GR" sz="2400" dirty="0"/>
              <a:t>Η οικονομική πλευρά της παγκοσμιοποίησης χαρακτηρίζεται από τη συγκέντρωση τεράστιων κερδών και ισχύος σε λίγες πολυεθνικές, με άμεσο ή έμμεσο αντίκτυπο στη ζωή εκατομμυρίων ανθρώπων. Αντί για έναν κόσμο χωρίς σύνορα, έχει δημιουργηθεί μια παγκόσμια αγορά που ευνοεί κυρίως λίγους, αφήνοντας τους υπόλοιπους «ελεύθερους» μόνο ως καταναλωτές, ενώ οι οικονομικές ανισότητες περιορίζουν την πρόσβαση σε αγαθά και πολιτιστικά προϊόντα. Οι αντιδράσεις κατά της παγκοσμιοποίησης προέρχονται από διάφορες ιδεολογικές ομάδες σε όλο τον κόσμο, χωρίς να υπάρχει ενιαίο κίνημα, εστιάζοντας κυρίως στις οικονομικές ανισότητες αλλά και στην πολιτισμική απειλή για εθνικές και τοπικές κουλτούρες.</a:t>
            </a:r>
            <a:endParaRPr lang="en-GB" sz="2400" dirty="0"/>
          </a:p>
        </p:txBody>
      </p:sp>
    </p:spTree>
    <p:extLst>
      <p:ext uri="{BB962C8B-B14F-4D97-AF65-F5344CB8AC3E}">
        <p14:creationId xmlns:p14="http://schemas.microsoft.com/office/powerpoint/2010/main" val="30791670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A9F81B9-18EB-B6ED-708B-9761A5F058C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8EA2A9A-9D06-2966-CD37-F9EE478361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BE57EF-091A-6944-AB85-1BFF860EE1A4}"/>
              </a:ext>
            </a:extLst>
          </p:cNvPr>
          <p:cNvSpPr>
            <a:spLocks noGrp="1"/>
          </p:cNvSpPr>
          <p:nvPr>
            <p:ph type="title"/>
          </p:nvPr>
        </p:nvSpPr>
        <p:spPr>
          <a:xfrm>
            <a:off x="838200" y="365125"/>
            <a:ext cx="10515600" cy="1325563"/>
          </a:xfrm>
        </p:spPr>
        <p:txBody>
          <a:bodyPr>
            <a:normAutofit/>
          </a:bodyPr>
          <a:lstStyle/>
          <a:p>
            <a:pPr algn="ctr"/>
            <a:r>
              <a:rPr lang="el-GR" b="1" dirty="0" err="1"/>
              <a:t>Αντιπαγκοσμιοποίηση</a:t>
            </a:r>
            <a:r>
              <a:rPr lang="el-GR" b="1" dirty="0"/>
              <a:t> </a:t>
            </a:r>
            <a:endParaRPr lang="en-GB" dirty="0"/>
          </a:p>
        </p:txBody>
      </p:sp>
      <p:sp>
        <p:nvSpPr>
          <p:cNvPr id="10" name="sketch line">
            <a:extLst>
              <a:ext uri="{FF2B5EF4-FFF2-40B4-BE49-F238E27FC236}">
                <a16:creationId xmlns:a16="http://schemas.microsoft.com/office/drawing/2014/main" id="{6EBA4C08-1CDD-5AD8-540A-6E7C27A498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2088ACC-6EB7-96AD-2AC0-5F397F8489A8}"/>
              </a:ext>
            </a:extLst>
          </p:cNvPr>
          <p:cNvSpPr>
            <a:spLocks noGrp="1"/>
          </p:cNvSpPr>
          <p:nvPr>
            <p:ph idx="1"/>
          </p:nvPr>
        </p:nvSpPr>
        <p:spPr>
          <a:xfrm>
            <a:off x="838200" y="1929384"/>
            <a:ext cx="10515600" cy="4251960"/>
          </a:xfrm>
        </p:spPr>
        <p:txBody>
          <a:bodyPr>
            <a:normAutofit/>
          </a:bodyPr>
          <a:lstStyle/>
          <a:p>
            <a:pPr marL="0" indent="0">
              <a:buNone/>
            </a:pPr>
            <a:r>
              <a:rPr lang="el-GR" dirty="0"/>
              <a:t>Πολλοί υποστηρίζουν ότι οι μεγάλες εταιρείες του χώρου του </a:t>
            </a:r>
            <a:r>
              <a:rPr lang="el-GR" dirty="0" err="1"/>
              <a:t>entertainment</a:t>
            </a:r>
            <a:r>
              <a:rPr lang="el-GR" dirty="0"/>
              <a:t> επιβάλλουν μια ενιαία εμπορική κουλτούρα, σχεδιασμένη να αρέσει σε όλο τον κόσμο και να αποφέρει κέρδη. Ταυτόχρονα, αυτή η κουλτούρα επηρεάζει τις νέες γενιές, οι οποίες «μαθαίνουν» και υιοθετούν τα διεθνή προϊόντα καθώς αυτά διαχέονται. Το αποτέλεσμα είναι η δημιουργία μιας «επίπεδης» παγκόσμιας αγοράς πολιτισμικών αγαθών, με καταναλωτές όλο και πιο προσανατολισμένους σε προϊόντα μαζικής κατανάλωσης.</a:t>
            </a:r>
            <a:endParaRPr lang="en-GB" dirty="0"/>
          </a:p>
        </p:txBody>
      </p:sp>
    </p:spTree>
    <p:extLst>
      <p:ext uri="{BB962C8B-B14F-4D97-AF65-F5344CB8AC3E}">
        <p14:creationId xmlns:p14="http://schemas.microsoft.com/office/powerpoint/2010/main" val="25787124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3DE5233-FB80-AB92-1CF6-D064989BA61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5AA980C-69F8-1776-E2F1-D31B366886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BD41536-1EC3-D2D9-738F-5B9B4AEC1B05}"/>
              </a:ext>
            </a:extLst>
          </p:cNvPr>
          <p:cNvSpPr>
            <a:spLocks noGrp="1"/>
          </p:cNvSpPr>
          <p:nvPr>
            <p:ph type="title"/>
          </p:nvPr>
        </p:nvSpPr>
        <p:spPr>
          <a:xfrm>
            <a:off x="838200" y="365125"/>
            <a:ext cx="10515600" cy="1325563"/>
          </a:xfrm>
        </p:spPr>
        <p:txBody>
          <a:bodyPr>
            <a:normAutofit/>
          </a:bodyPr>
          <a:lstStyle/>
          <a:p>
            <a:pPr algn="ctr"/>
            <a:r>
              <a:rPr lang="el-GR" b="1" dirty="0" err="1"/>
              <a:t>Αντιπαγκοσμιοποίηση</a:t>
            </a:r>
            <a:r>
              <a:rPr lang="el-GR" b="1" dirty="0"/>
              <a:t> </a:t>
            </a:r>
            <a:endParaRPr lang="en-GB" dirty="0"/>
          </a:p>
        </p:txBody>
      </p:sp>
      <p:sp>
        <p:nvSpPr>
          <p:cNvPr id="10" name="sketch line">
            <a:extLst>
              <a:ext uri="{FF2B5EF4-FFF2-40B4-BE49-F238E27FC236}">
                <a16:creationId xmlns:a16="http://schemas.microsoft.com/office/drawing/2014/main" id="{CF3DB479-356E-1B0D-90FC-D1D1A99C3C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A875A2E-AF42-1FF0-5131-D70EE8B08E8B}"/>
              </a:ext>
            </a:extLst>
          </p:cNvPr>
          <p:cNvSpPr>
            <a:spLocks noGrp="1"/>
          </p:cNvSpPr>
          <p:nvPr>
            <p:ph idx="1"/>
          </p:nvPr>
        </p:nvSpPr>
        <p:spPr>
          <a:xfrm>
            <a:off x="838200" y="1929384"/>
            <a:ext cx="10515600" cy="4251960"/>
          </a:xfrm>
        </p:spPr>
        <p:txBody>
          <a:bodyPr>
            <a:normAutofit/>
          </a:bodyPr>
          <a:lstStyle/>
          <a:p>
            <a:pPr marL="0" indent="0">
              <a:buNone/>
            </a:pPr>
            <a:r>
              <a:rPr lang="el-GR" dirty="0"/>
              <a:t>Η οικονομική διάσταση της παγκοσμιοποίησης βλέπει τα πολιτισμικά αγαθά κυρίως ως εμπορεύσιμα προϊόντα, θυμίζοντας μια μορφή «πολιτιστικής αποικιοκρατίας». Σήμερα, η παγκόσμια αγορά πολιτισμού είναι πολύπλοκή και με πολλούς διεθνείς παίκτες, καθιστώντας τα όρια ανάμεσα σε «μητροπόλεις» και «περιφέρειες» δυσδιάκριτα. </a:t>
            </a:r>
            <a:endParaRPr lang="en-GB" dirty="0"/>
          </a:p>
        </p:txBody>
      </p:sp>
    </p:spTree>
    <p:extLst>
      <p:ext uri="{BB962C8B-B14F-4D97-AF65-F5344CB8AC3E}">
        <p14:creationId xmlns:p14="http://schemas.microsoft.com/office/powerpoint/2010/main" val="3653955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A7339F7-335D-08FE-6C16-A7198E1C8DB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9A3C1CA-8523-542E-E8C3-008437CCDF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B94C0C7-DC5E-3780-B461-38FDE623C479}"/>
              </a:ext>
            </a:extLst>
          </p:cNvPr>
          <p:cNvSpPr>
            <a:spLocks noGrp="1"/>
          </p:cNvSpPr>
          <p:nvPr>
            <p:ph type="title"/>
          </p:nvPr>
        </p:nvSpPr>
        <p:spPr>
          <a:xfrm>
            <a:off x="838200" y="365125"/>
            <a:ext cx="10515600" cy="1325563"/>
          </a:xfrm>
        </p:spPr>
        <p:txBody>
          <a:bodyPr>
            <a:normAutofit/>
          </a:bodyPr>
          <a:lstStyle/>
          <a:p>
            <a:pPr algn="ctr"/>
            <a:r>
              <a:rPr lang="el-GR" b="1" dirty="0">
                <a:latin typeface="+mn-lt"/>
              </a:rPr>
              <a:t>Διαστάσεις πολιτισμού</a:t>
            </a:r>
            <a:endParaRPr lang="en-GB" dirty="0">
              <a:latin typeface="+mn-lt"/>
            </a:endParaRPr>
          </a:p>
        </p:txBody>
      </p:sp>
      <p:sp>
        <p:nvSpPr>
          <p:cNvPr id="10" name="sketch line">
            <a:extLst>
              <a:ext uri="{FF2B5EF4-FFF2-40B4-BE49-F238E27FC236}">
                <a16:creationId xmlns:a16="http://schemas.microsoft.com/office/drawing/2014/main" id="{3B732CAB-820B-AD3D-9C24-7862F1ECCA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30D0BBC-B446-A77F-C832-1605E90CD3EA}"/>
              </a:ext>
            </a:extLst>
          </p:cNvPr>
          <p:cNvSpPr>
            <a:spLocks noGrp="1"/>
          </p:cNvSpPr>
          <p:nvPr>
            <p:ph idx="1"/>
          </p:nvPr>
        </p:nvSpPr>
        <p:spPr>
          <a:xfrm>
            <a:off x="838200" y="1929384"/>
            <a:ext cx="10515600" cy="4251960"/>
          </a:xfrm>
        </p:spPr>
        <p:txBody>
          <a:bodyPr>
            <a:normAutofit fontScale="92500" lnSpcReduction="20000"/>
          </a:bodyPr>
          <a:lstStyle/>
          <a:p>
            <a:pPr lvl="0"/>
            <a:r>
              <a:rPr lang="en-GB" b="1" dirty="0" err="1"/>
              <a:t>Υλική</a:t>
            </a:r>
            <a:r>
              <a:rPr lang="en-GB" b="1" dirty="0"/>
              <a:t> </a:t>
            </a:r>
            <a:r>
              <a:rPr lang="en-GB" b="1" dirty="0" err="1"/>
              <a:t>διάστ</a:t>
            </a:r>
            <a:r>
              <a:rPr lang="en-GB" b="1" dirty="0"/>
              <a:t>αση (material culture)</a:t>
            </a:r>
            <a:endParaRPr lang="en-GB" dirty="0"/>
          </a:p>
          <a:p>
            <a:pPr lvl="1"/>
            <a:r>
              <a:rPr lang="el-GR" dirty="0"/>
              <a:t>Αντικείμενα, τεχνολογίες, εργαλεία, αρχιτεκτονική, μέσα μεταφοράς.</a:t>
            </a:r>
            <a:endParaRPr lang="en-GB" dirty="0"/>
          </a:p>
          <a:p>
            <a:pPr lvl="1"/>
            <a:r>
              <a:rPr lang="el-GR" dirty="0"/>
              <a:t>Παράδειγμα: Ο Παρθενώνας, τα </a:t>
            </a:r>
            <a:r>
              <a:rPr lang="en-GB" dirty="0"/>
              <a:t>smartphones</a:t>
            </a:r>
            <a:r>
              <a:rPr lang="el-GR" dirty="0"/>
              <a:t>.</a:t>
            </a:r>
            <a:endParaRPr lang="en-GB" dirty="0"/>
          </a:p>
          <a:p>
            <a:pPr lvl="0"/>
            <a:r>
              <a:rPr lang="en-GB" b="1" dirty="0" err="1"/>
              <a:t>Άυλη</a:t>
            </a:r>
            <a:r>
              <a:rPr lang="en-GB" b="1" dirty="0"/>
              <a:t> </a:t>
            </a:r>
            <a:r>
              <a:rPr lang="en-GB" b="1" dirty="0" err="1"/>
              <a:t>διάστ</a:t>
            </a:r>
            <a:r>
              <a:rPr lang="en-GB" b="1" dirty="0"/>
              <a:t>αση (non-material culture)</a:t>
            </a:r>
            <a:endParaRPr lang="en-GB" dirty="0"/>
          </a:p>
          <a:p>
            <a:pPr lvl="1"/>
            <a:r>
              <a:rPr lang="el-GR" dirty="0"/>
              <a:t>Ιδέες, αξίες, σύμβολα, γλώσσα, μύθοι, έθιμα, κανόνες.</a:t>
            </a:r>
            <a:endParaRPr lang="en-GB" dirty="0"/>
          </a:p>
          <a:p>
            <a:pPr lvl="1"/>
            <a:r>
              <a:rPr lang="el-GR" dirty="0"/>
              <a:t>Παράδειγμα: Η ελληνική γλώσσα, η έννοια της δημοκρατίας.</a:t>
            </a:r>
            <a:endParaRPr lang="en-GB" dirty="0"/>
          </a:p>
          <a:p>
            <a:pPr lvl="0"/>
            <a:r>
              <a:rPr lang="en-GB" b="1" dirty="0" err="1"/>
              <a:t>Συμ</a:t>
            </a:r>
            <a:r>
              <a:rPr lang="en-GB" b="1" dirty="0"/>
              <a:t>βολική διάσταση</a:t>
            </a:r>
            <a:endParaRPr lang="en-GB" dirty="0"/>
          </a:p>
          <a:p>
            <a:pPr lvl="1"/>
            <a:r>
              <a:rPr lang="el-GR" dirty="0"/>
              <a:t>Χρήση συμβόλων για επικοινωνία νοημάτων (π.χ. σημαίες, θρησκευτικά σύμβολα).</a:t>
            </a:r>
            <a:endParaRPr lang="en-GB" dirty="0"/>
          </a:p>
          <a:p>
            <a:pPr lvl="1"/>
            <a:r>
              <a:rPr lang="el-GR" dirty="0"/>
              <a:t>Παράδειγμα: Ο σταυρός, η ελιά ως σύμβολο ειρήνης.</a:t>
            </a:r>
            <a:endParaRPr lang="en-GB" dirty="0"/>
          </a:p>
          <a:p>
            <a:pPr lvl="0"/>
            <a:r>
              <a:rPr lang="en-GB" b="1" dirty="0" err="1"/>
              <a:t>Κοινωνική</a:t>
            </a:r>
            <a:r>
              <a:rPr lang="en-GB" b="1" dirty="0"/>
              <a:t> </a:t>
            </a:r>
            <a:r>
              <a:rPr lang="en-GB" b="1" dirty="0" err="1"/>
              <a:t>διάστ</a:t>
            </a:r>
            <a:r>
              <a:rPr lang="en-GB" b="1" dirty="0"/>
              <a:t>αση</a:t>
            </a:r>
            <a:endParaRPr lang="en-GB" dirty="0"/>
          </a:p>
          <a:p>
            <a:pPr lvl="1"/>
            <a:r>
              <a:rPr lang="el-GR" dirty="0"/>
              <a:t>Θεσμοί και κοινωνικές δομές που μεταφέρουν και αναπαράγουν τον πολιτισμό.</a:t>
            </a:r>
            <a:endParaRPr lang="en-GB" dirty="0"/>
          </a:p>
          <a:p>
            <a:pPr lvl="1"/>
            <a:r>
              <a:rPr lang="el-GR" dirty="0"/>
              <a:t>Παράδειγμα: Εκπαίδευση, οικογένεια, πολιτικό σύστημα.</a:t>
            </a:r>
            <a:endParaRPr lang="en-GB" dirty="0"/>
          </a:p>
        </p:txBody>
      </p:sp>
    </p:spTree>
    <p:extLst>
      <p:ext uri="{BB962C8B-B14F-4D97-AF65-F5344CB8AC3E}">
        <p14:creationId xmlns:p14="http://schemas.microsoft.com/office/powerpoint/2010/main" val="20846855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14F874C-2D4F-D7DF-9DAA-DD4A6758787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EF3CE63-E995-1CB9-A361-B433A60C8F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B5769A2-953B-8A47-1B45-74075C342D45}"/>
              </a:ext>
            </a:extLst>
          </p:cNvPr>
          <p:cNvSpPr>
            <a:spLocks noGrp="1"/>
          </p:cNvSpPr>
          <p:nvPr>
            <p:ph type="title"/>
          </p:nvPr>
        </p:nvSpPr>
        <p:spPr>
          <a:xfrm>
            <a:off x="838200" y="365125"/>
            <a:ext cx="10515600" cy="1325563"/>
          </a:xfrm>
        </p:spPr>
        <p:txBody>
          <a:bodyPr>
            <a:normAutofit/>
          </a:bodyPr>
          <a:lstStyle/>
          <a:p>
            <a:pPr algn="ctr"/>
            <a:r>
              <a:rPr lang="el-GR" b="1" dirty="0"/>
              <a:t>Κριτική στην </a:t>
            </a:r>
            <a:r>
              <a:rPr lang="el-GR" b="1" dirty="0" err="1"/>
              <a:t>αντιπαγκοσμιοποίηση</a:t>
            </a:r>
            <a:r>
              <a:rPr lang="el-GR" b="1" dirty="0"/>
              <a:t> </a:t>
            </a:r>
            <a:endParaRPr lang="en-GB" dirty="0"/>
          </a:p>
        </p:txBody>
      </p:sp>
      <p:sp>
        <p:nvSpPr>
          <p:cNvPr id="10" name="sketch line">
            <a:extLst>
              <a:ext uri="{FF2B5EF4-FFF2-40B4-BE49-F238E27FC236}">
                <a16:creationId xmlns:a16="http://schemas.microsoft.com/office/drawing/2014/main" id="{FEF16CAB-0EC9-A721-D3FF-962F71A2FD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49CBD71-9594-B68D-E51E-8840C334040F}"/>
              </a:ext>
            </a:extLst>
          </p:cNvPr>
          <p:cNvSpPr>
            <a:spLocks noGrp="1"/>
          </p:cNvSpPr>
          <p:nvPr>
            <p:ph idx="1"/>
          </p:nvPr>
        </p:nvSpPr>
        <p:spPr>
          <a:xfrm>
            <a:off x="838200" y="1929384"/>
            <a:ext cx="10515600" cy="4251960"/>
          </a:xfrm>
        </p:spPr>
        <p:txBody>
          <a:bodyPr>
            <a:normAutofit/>
          </a:bodyPr>
          <a:lstStyle/>
          <a:p>
            <a:pPr marL="0" indent="0">
              <a:buNone/>
            </a:pPr>
            <a:r>
              <a:rPr lang="el-GR" dirty="0"/>
              <a:t>Η πολιτισμική παγκοσμιοποίηση θεωρείται απειλή για την εθνική ταυτότητα, αλλά μόνο για ευάλωτα στοιχεία της κουλτούρας. Η ιδέα ενός «σταθερού πυρήνα» πολιτισμού ισχύει μόνο αν ο πολιτισμός ήταν αμετάβλητος. Η εθνική κουλτούρα όμως είναι δυναμική: ταυτότητες και πρακτικές εξελίσσονται στον χρόνο και στον χώρο. Ορισμένα στοιχεία, όπως καθημερινές συνήθειες και αξίες, αλλάζουν εύκολα, ενώ άλλα, όπως η γλώσσα, η θρησκεία και τα έθιμα, είναι πιο ανθεκτικά, χωρίς όμως να παραμένουν απόλυτα αμετάβλητα. Μέσα από αλληλεπίδραση, υποχώρηση ή σύνθεση νέων στοιχείων, οι πολιτισμικές ταυτότητες ανανεώνονται και παραμένουν ζωντανές.</a:t>
            </a:r>
            <a:endParaRPr lang="en-GB" dirty="0"/>
          </a:p>
        </p:txBody>
      </p:sp>
    </p:spTree>
    <p:extLst>
      <p:ext uri="{BB962C8B-B14F-4D97-AF65-F5344CB8AC3E}">
        <p14:creationId xmlns:p14="http://schemas.microsoft.com/office/powerpoint/2010/main" val="41251736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ACA0E68-6340-940A-5BA5-284AD637725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427A9DB-2656-85CE-3B3B-F174AEBB74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7AD3B16-3108-CB8E-B248-A42228425667}"/>
              </a:ext>
            </a:extLst>
          </p:cNvPr>
          <p:cNvSpPr>
            <a:spLocks noGrp="1"/>
          </p:cNvSpPr>
          <p:nvPr>
            <p:ph type="title"/>
          </p:nvPr>
        </p:nvSpPr>
        <p:spPr>
          <a:xfrm>
            <a:off x="838200" y="365125"/>
            <a:ext cx="10515600" cy="1325563"/>
          </a:xfrm>
        </p:spPr>
        <p:txBody>
          <a:bodyPr>
            <a:normAutofit/>
          </a:bodyPr>
          <a:lstStyle/>
          <a:p>
            <a:pPr algn="ctr"/>
            <a:r>
              <a:rPr lang="el-GR" b="1" dirty="0"/>
              <a:t>Κριτική στην </a:t>
            </a:r>
            <a:r>
              <a:rPr lang="el-GR" b="1" dirty="0" err="1"/>
              <a:t>αντιπαγκοσμιοποίηση</a:t>
            </a:r>
            <a:r>
              <a:rPr lang="el-GR" b="1" dirty="0"/>
              <a:t> </a:t>
            </a:r>
            <a:endParaRPr lang="en-GB" dirty="0"/>
          </a:p>
        </p:txBody>
      </p:sp>
      <p:sp>
        <p:nvSpPr>
          <p:cNvPr id="10" name="sketch line">
            <a:extLst>
              <a:ext uri="{FF2B5EF4-FFF2-40B4-BE49-F238E27FC236}">
                <a16:creationId xmlns:a16="http://schemas.microsoft.com/office/drawing/2014/main" id="{4DDFBFC2-A524-07BE-BAF9-0FF0522610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FD014E9-FB6C-3B60-C9AF-B25B9C74F090}"/>
              </a:ext>
            </a:extLst>
          </p:cNvPr>
          <p:cNvSpPr>
            <a:spLocks noGrp="1"/>
          </p:cNvSpPr>
          <p:nvPr>
            <p:ph idx="1"/>
          </p:nvPr>
        </p:nvSpPr>
        <p:spPr>
          <a:xfrm>
            <a:off x="838200" y="1929384"/>
            <a:ext cx="10515600" cy="4251960"/>
          </a:xfrm>
        </p:spPr>
        <p:txBody>
          <a:bodyPr>
            <a:normAutofit/>
          </a:bodyPr>
          <a:lstStyle/>
          <a:p>
            <a:pPr marL="0" indent="0">
              <a:buNone/>
            </a:pPr>
            <a:r>
              <a:rPr lang="el-GR" dirty="0"/>
              <a:t>Η παράδοση και το κοινό παρελθόν αποτελούν στατικά στοιχεία, αλλά το πώς αυτά αποτυπώνονται στο παρόν μεταβάλλεται συνεχώς. Οι ταυτότητες και οι κουλτούρες είναι κοινωνικές κατασκευές, δυναμικές και προσαρμοζόμενες, όπου η κοινωνία επιλέγει τι διατηρεί και τι εγκαταλείπει. </a:t>
            </a:r>
          </a:p>
          <a:p>
            <a:pPr marL="0" indent="0">
              <a:buNone/>
            </a:pPr>
            <a:r>
              <a:rPr lang="el-GR" dirty="0"/>
              <a:t>Για παράδειγμα, η ελληνική ταυτότητα σήμερα δεν ταυτίζεται απαραίτητα με αυτή του παρελθόντος, και η διάκριση ανάμεσα σε «γηγενή» και «ξενόφερτα» στοιχεία είναι υπεραπλουστευμένη· η ένταξη πολιτισμικών στοιχείων είναι σύνθετη και δημιουργική.</a:t>
            </a:r>
            <a:endParaRPr lang="en-GB" dirty="0"/>
          </a:p>
        </p:txBody>
      </p:sp>
    </p:spTree>
    <p:extLst>
      <p:ext uri="{BB962C8B-B14F-4D97-AF65-F5344CB8AC3E}">
        <p14:creationId xmlns:p14="http://schemas.microsoft.com/office/powerpoint/2010/main" val="91653047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E0F8FC7-0D7A-A095-D961-C3A4298623D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32D9003-CC78-714D-4C20-3FB1211CCB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B65A7F6-16CC-3EF2-C620-DA6156EF32FD}"/>
              </a:ext>
            </a:extLst>
          </p:cNvPr>
          <p:cNvSpPr>
            <a:spLocks noGrp="1"/>
          </p:cNvSpPr>
          <p:nvPr>
            <p:ph type="title"/>
          </p:nvPr>
        </p:nvSpPr>
        <p:spPr>
          <a:xfrm>
            <a:off x="838200" y="365125"/>
            <a:ext cx="10515600" cy="1325563"/>
          </a:xfrm>
        </p:spPr>
        <p:txBody>
          <a:bodyPr>
            <a:normAutofit/>
          </a:bodyPr>
          <a:lstStyle/>
          <a:p>
            <a:pPr algn="ctr"/>
            <a:r>
              <a:rPr lang="el-GR" b="1" dirty="0"/>
              <a:t>Κριτική στην </a:t>
            </a:r>
            <a:r>
              <a:rPr lang="el-GR" b="1" dirty="0" err="1"/>
              <a:t>αντιπαγκοσμιοποίηση</a:t>
            </a:r>
            <a:r>
              <a:rPr lang="el-GR" b="1" dirty="0"/>
              <a:t> </a:t>
            </a:r>
            <a:endParaRPr lang="en-GB" dirty="0"/>
          </a:p>
        </p:txBody>
      </p:sp>
      <p:sp>
        <p:nvSpPr>
          <p:cNvPr id="10" name="sketch line">
            <a:extLst>
              <a:ext uri="{FF2B5EF4-FFF2-40B4-BE49-F238E27FC236}">
                <a16:creationId xmlns:a16="http://schemas.microsoft.com/office/drawing/2014/main" id="{F00CA496-8E7F-7415-1C64-6B6E8DFAB3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DEAC2DA-E7A0-BC1C-28D4-97C1364FF92E}"/>
              </a:ext>
            </a:extLst>
          </p:cNvPr>
          <p:cNvSpPr>
            <a:spLocks noGrp="1"/>
          </p:cNvSpPr>
          <p:nvPr>
            <p:ph idx="1"/>
          </p:nvPr>
        </p:nvSpPr>
        <p:spPr>
          <a:xfrm>
            <a:off x="838200" y="1929384"/>
            <a:ext cx="10515600" cy="4251960"/>
          </a:xfrm>
        </p:spPr>
        <p:txBody>
          <a:bodyPr>
            <a:normAutofit/>
          </a:bodyPr>
          <a:lstStyle/>
          <a:p>
            <a:pPr marL="0" indent="0">
              <a:buNone/>
            </a:pPr>
            <a:r>
              <a:rPr lang="el-GR" dirty="0"/>
              <a:t>Η κοινωνία επιλέγει «τι κρατάει και τι πετάει» </a:t>
            </a:r>
          </a:p>
          <a:p>
            <a:r>
              <a:rPr lang="el-GR" dirty="0"/>
              <a:t>Οι ταυτότητες και οι κουλτούρες είναι «κοινωνικές κατασκευές», δηλαδή ένα δυναμικό σύνολο από σχέσεις μεταξύ ανθρώπων, κοινωνικών ομάδων, θεσμών της κοινωνίας </a:t>
            </a:r>
          </a:p>
          <a:p>
            <a:r>
              <a:rPr lang="el-GR" dirty="0"/>
              <a:t>Τα πολιτισμικά στοιχεία που επιβιώνουν και αναπτύσσονται, αλλά και εκείνα που θα παρακμάσουν και θα χαθούν, καθορίζονται από την ίδια την κοινωνία </a:t>
            </a:r>
          </a:p>
        </p:txBody>
      </p:sp>
    </p:spTree>
    <p:extLst>
      <p:ext uri="{BB962C8B-B14F-4D97-AF65-F5344CB8AC3E}">
        <p14:creationId xmlns:p14="http://schemas.microsoft.com/office/powerpoint/2010/main" val="25352359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22B0945-AF34-ACED-1EDD-DAF95AF326A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25C47F-B212-CADC-E62C-0DE88629CA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ADFEC3B-982C-79A3-41D4-37D377E0575A}"/>
              </a:ext>
            </a:extLst>
          </p:cNvPr>
          <p:cNvSpPr>
            <a:spLocks noGrp="1"/>
          </p:cNvSpPr>
          <p:nvPr>
            <p:ph type="title"/>
          </p:nvPr>
        </p:nvSpPr>
        <p:spPr>
          <a:xfrm>
            <a:off x="838200" y="365125"/>
            <a:ext cx="10515600" cy="1325563"/>
          </a:xfrm>
        </p:spPr>
        <p:txBody>
          <a:bodyPr>
            <a:normAutofit/>
          </a:bodyPr>
          <a:lstStyle/>
          <a:p>
            <a:pPr algn="ctr"/>
            <a:r>
              <a:rPr lang="el-GR" b="1" dirty="0"/>
              <a:t>Κριτική στην </a:t>
            </a:r>
            <a:r>
              <a:rPr lang="el-GR" b="1" dirty="0" err="1"/>
              <a:t>αντιπαγκοσμιοποίηση</a:t>
            </a:r>
            <a:r>
              <a:rPr lang="el-GR" b="1" dirty="0"/>
              <a:t> </a:t>
            </a:r>
            <a:endParaRPr lang="en-GB" dirty="0"/>
          </a:p>
        </p:txBody>
      </p:sp>
      <p:sp>
        <p:nvSpPr>
          <p:cNvPr id="10" name="sketch line">
            <a:extLst>
              <a:ext uri="{FF2B5EF4-FFF2-40B4-BE49-F238E27FC236}">
                <a16:creationId xmlns:a16="http://schemas.microsoft.com/office/drawing/2014/main" id="{7E355778-7BF7-6515-10BE-66B0710865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E6575FB-C7A3-05D6-9BBA-395482D91155}"/>
              </a:ext>
            </a:extLst>
          </p:cNvPr>
          <p:cNvSpPr>
            <a:spLocks noGrp="1"/>
          </p:cNvSpPr>
          <p:nvPr>
            <p:ph idx="1"/>
          </p:nvPr>
        </p:nvSpPr>
        <p:spPr>
          <a:xfrm>
            <a:off x="838200" y="1929384"/>
            <a:ext cx="10515600" cy="4251960"/>
          </a:xfrm>
        </p:spPr>
        <p:txBody>
          <a:bodyPr>
            <a:normAutofit/>
          </a:bodyPr>
          <a:lstStyle/>
          <a:p>
            <a:pPr marL="0" indent="0">
              <a:buNone/>
            </a:pPr>
            <a:r>
              <a:rPr lang="el-GR" sz="2400" dirty="0"/>
              <a:t>Οι βίαιες προσπάθειες αλλαγής της ταυτότητας μιας κοινωνίας σπάνια επιτυγχάνουν, συχνά ενισχύοντας την περιχαράκωση και περιορίζοντας την εξέλιξη και την αλληλεπίδραση με τον κόσμο. Αντίθετα, ο σεβασμός στην πολιτισμική ποικιλομορφία, με αναγνώριση και στήριξη των στοιχείων που οι ίδιες οι κοινωνίες θεωρούν σημαντικά, επιτρέπει τη συνύπαρξη παραδοσιακών και σύγχρονων στοιχείων, ενισχύοντας την προσωπική και συλλογική έκφραση χωρίς φόβο ή επιβολή</a:t>
            </a:r>
          </a:p>
        </p:txBody>
      </p:sp>
    </p:spTree>
    <p:extLst>
      <p:ext uri="{BB962C8B-B14F-4D97-AF65-F5344CB8AC3E}">
        <p14:creationId xmlns:p14="http://schemas.microsoft.com/office/powerpoint/2010/main" val="8605480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7661EE2-4E02-7248-00BF-4BD332C1C45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7A7BB91-6358-238E-3774-5C9283D3D1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2931BC41-EA38-0BDE-BEAB-660413F937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9C2CB3-BA33-82E9-16AE-A7425A211699}"/>
              </a:ext>
            </a:extLst>
          </p:cNvPr>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Πρόοδος </a:t>
            </a:r>
            <a:endParaRPr lang="en-US" b="1" dirty="0">
              <a:solidFill>
                <a:srgbClr val="FFFFFF"/>
              </a:solidFill>
              <a:latin typeface="+mn-lt"/>
            </a:endParaRPr>
          </a:p>
        </p:txBody>
      </p:sp>
      <p:sp>
        <p:nvSpPr>
          <p:cNvPr id="12" name="Arc 11">
            <a:extLst>
              <a:ext uri="{FF2B5EF4-FFF2-40B4-BE49-F238E27FC236}">
                <a16:creationId xmlns:a16="http://schemas.microsoft.com/office/drawing/2014/main" id="{8157A3DB-05E2-1C20-00D8-366450041B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DA7AEA9-27E8-266E-FB80-7333DC2609FB}"/>
              </a:ext>
            </a:extLst>
          </p:cNvPr>
          <p:cNvSpPr>
            <a:spLocks noGrp="1"/>
          </p:cNvSpPr>
          <p:nvPr>
            <p:ph idx="1"/>
          </p:nvPr>
        </p:nvSpPr>
        <p:spPr>
          <a:xfrm>
            <a:off x="4447308" y="591344"/>
            <a:ext cx="6906491" cy="5585619"/>
          </a:xfrm>
        </p:spPr>
        <p:txBody>
          <a:bodyPr anchor="ctr">
            <a:normAutofit/>
          </a:bodyPr>
          <a:lstStyle/>
          <a:p>
            <a:pPr marL="0" indent="0">
              <a:buNone/>
            </a:pPr>
            <a:r>
              <a:rPr lang="el-GR" dirty="0"/>
              <a:t>Η πρόοδος δεν έρχεται ούτε από την πλήρη διατήρηση ούτε από την ολοκληρωτική κατάργηση του παρελθόντος. Το παλιό και το νέο συνυπάρχουν και </a:t>
            </a:r>
            <a:r>
              <a:rPr lang="el-GR" dirty="0" err="1"/>
              <a:t>συνδιαμορφώνονται</a:t>
            </a:r>
            <a:r>
              <a:rPr lang="el-GR" dirty="0"/>
              <a:t> διαρκώς, όπως ανέκαθεν συνέβαινε στην ανθρώπινη ιστορία, διατηρώντας ζωντανή την ταυτότητα των κοινωνιών μέσα στον χρόνο.</a:t>
            </a:r>
          </a:p>
        </p:txBody>
      </p:sp>
    </p:spTree>
    <p:extLst>
      <p:ext uri="{BB962C8B-B14F-4D97-AF65-F5344CB8AC3E}">
        <p14:creationId xmlns:p14="http://schemas.microsoft.com/office/powerpoint/2010/main" val="211047416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478B2E7-36BE-06B9-816C-E46664EC628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A5349AF-7041-E01D-B920-C4AA98B13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9AC5D3-6121-6C79-7B9E-B4DBDC3A8486}"/>
              </a:ext>
            </a:extLst>
          </p:cNvPr>
          <p:cNvSpPr>
            <a:spLocks noGrp="1"/>
          </p:cNvSpPr>
          <p:nvPr>
            <p:ph type="title"/>
          </p:nvPr>
        </p:nvSpPr>
        <p:spPr>
          <a:xfrm>
            <a:off x="838200" y="365125"/>
            <a:ext cx="10515600" cy="1325563"/>
          </a:xfrm>
        </p:spPr>
        <p:txBody>
          <a:bodyPr>
            <a:normAutofit/>
          </a:bodyPr>
          <a:lstStyle/>
          <a:p>
            <a:pPr algn="ctr"/>
            <a:r>
              <a:rPr lang="el-GR" b="1" dirty="0"/>
              <a:t>Πώς ένα στοιχείο γίνεται «παγκόσμιο»</a:t>
            </a:r>
            <a:endParaRPr lang="en-GB" dirty="0"/>
          </a:p>
        </p:txBody>
      </p:sp>
      <p:sp>
        <p:nvSpPr>
          <p:cNvPr id="10" name="sketch line">
            <a:extLst>
              <a:ext uri="{FF2B5EF4-FFF2-40B4-BE49-F238E27FC236}">
                <a16:creationId xmlns:a16="http://schemas.microsoft.com/office/drawing/2014/main" id="{5CAA3F11-7846-7CC6-AD4E-1FBFBE92BB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FEAF6D0-1011-2BCA-7A5C-2D1FCF4A312D}"/>
              </a:ext>
            </a:extLst>
          </p:cNvPr>
          <p:cNvSpPr>
            <a:spLocks noGrp="1"/>
          </p:cNvSpPr>
          <p:nvPr>
            <p:ph idx="1"/>
          </p:nvPr>
        </p:nvSpPr>
        <p:spPr>
          <a:xfrm>
            <a:off x="838200" y="1929384"/>
            <a:ext cx="10515600" cy="4251960"/>
          </a:xfrm>
        </p:spPr>
        <p:txBody>
          <a:bodyPr>
            <a:normAutofit/>
          </a:bodyPr>
          <a:lstStyle/>
          <a:p>
            <a:pPr marL="0" indent="0">
              <a:buNone/>
            </a:pPr>
            <a:r>
              <a:rPr lang="el-GR" sz="2400" dirty="0"/>
              <a:t>Ένα πολιτισμικό στοιχείο γίνεται «παγκόσμιο» όταν ξεπερνά τα τοπικά όρια και υιοθετείται ευρέως σε διάφορες κοινωνίες. Η δυνατότητα παγκοσμιοποίησής του εξαρτάται από το είδος του (υλικό ή άυλο αγαθό, θεσμός, αξία/ιδέα) και το περιβάλλον μέσα στο οποίο αναπτύσσεται. Στην περίπτωση υλικών αγαθών, κρίσιμα χαρακτηριστικά είναι η χρηστική αξία, η ανταλλακτική και οικονομική αξία, καθώς και η απουσία πολιτισμικών εμποδίων που να δυσχεραίνουν την ένταξή του σε διαφορετικές κοινωνίες.</a:t>
            </a:r>
          </a:p>
          <a:p>
            <a:r>
              <a:rPr lang="el-GR" sz="2400" dirty="0"/>
              <a:t>Παράδειγμα - Ένα τηγάνι </a:t>
            </a:r>
            <a:r>
              <a:rPr lang="el-GR" sz="2400" dirty="0" err="1"/>
              <a:t>γουόκ</a:t>
            </a:r>
            <a:r>
              <a:rPr lang="el-GR" sz="2400" dirty="0"/>
              <a:t> από την Κίνα μπορεί να είναι χρήσιμο σε όλον τον κόσμο, καλύπτει δηλαδή μια πανανθρώπινη ανάγκη </a:t>
            </a:r>
          </a:p>
          <a:p>
            <a:pPr lvl="1"/>
            <a:endParaRPr lang="el-GR" b="1" dirty="0"/>
          </a:p>
        </p:txBody>
      </p:sp>
    </p:spTree>
    <p:extLst>
      <p:ext uri="{BB962C8B-B14F-4D97-AF65-F5344CB8AC3E}">
        <p14:creationId xmlns:p14="http://schemas.microsoft.com/office/powerpoint/2010/main" val="40297046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95B48D5-E537-A4FA-D74D-1882E2D2E3E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8C8B3D1-E1BB-12CE-E2DD-59B672EB3A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C7785D-91E2-20E5-DCDD-1B6C2ECAD28E}"/>
              </a:ext>
            </a:extLst>
          </p:cNvPr>
          <p:cNvSpPr>
            <a:spLocks noGrp="1"/>
          </p:cNvSpPr>
          <p:nvPr>
            <p:ph type="title"/>
          </p:nvPr>
        </p:nvSpPr>
        <p:spPr>
          <a:xfrm>
            <a:off x="838200" y="365125"/>
            <a:ext cx="10515600" cy="1325563"/>
          </a:xfrm>
        </p:spPr>
        <p:txBody>
          <a:bodyPr>
            <a:normAutofit/>
          </a:bodyPr>
          <a:lstStyle/>
          <a:p>
            <a:pPr algn="ctr"/>
            <a:r>
              <a:rPr lang="el-GR" b="1" dirty="0"/>
              <a:t>Πώς ένα στοιχείο γίνεται «παγκόσμιο»</a:t>
            </a:r>
            <a:endParaRPr lang="en-GB" dirty="0"/>
          </a:p>
        </p:txBody>
      </p:sp>
      <p:sp>
        <p:nvSpPr>
          <p:cNvPr id="10" name="sketch line">
            <a:extLst>
              <a:ext uri="{FF2B5EF4-FFF2-40B4-BE49-F238E27FC236}">
                <a16:creationId xmlns:a16="http://schemas.microsoft.com/office/drawing/2014/main" id="{34C85DF8-46E8-A4EC-2059-E79C259725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4347F3A-F307-653F-0EF7-6B523D6CD2D5}"/>
              </a:ext>
            </a:extLst>
          </p:cNvPr>
          <p:cNvSpPr>
            <a:spLocks noGrp="1"/>
          </p:cNvSpPr>
          <p:nvPr>
            <p:ph idx="1"/>
          </p:nvPr>
        </p:nvSpPr>
        <p:spPr>
          <a:xfrm>
            <a:off x="838200" y="1929384"/>
            <a:ext cx="10515600" cy="4251960"/>
          </a:xfrm>
        </p:spPr>
        <p:txBody>
          <a:bodyPr>
            <a:normAutofit fontScale="92500" lnSpcReduction="20000"/>
          </a:bodyPr>
          <a:lstStyle/>
          <a:p>
            <a:r>
              <a:rPr lang="el-GR" dirty="0"/>
              <a:t>Υλικά αγαθά γίνονται πιο εύκολα παγκόσμια αν έχουν χρηστική, οικονομική και ανταλλακτική αξία, ενώ η απουσία πολιτισμικών εμποδίων διευκολύνει την αποδοχή τους.</a:t>
            </a:r>
          </a:p>
          <a:p>
            <a:r>
              <a:rPr lang="el-GR" dirty="0"/>
              <a:t>Αντίστοιχα, άυλα πολιτισμικά αγαθά, όπως έργα τέχνης, μουσική ή ψηφιακές εφαρμογές, </a:t>
            </a:r>
            <a:r>
              <a:rPr lang="el-GR" dirty="0" err="1"/>
              <a:t>παγκοσμιοποιούνται</a:t>
            </a:r>
            <a:r>
              <a:rPr lang="el-GR" dirty="0"/>
              <a:t> όταν είναι προσβάσιμα, κατανοητά από ευρύ κοινό και έχουν </a:t>
            </a:r>
            <a:r>
              <a:rPr lang="el-GR" dirty="0" err="1"/>
              <a:t>υπερτοπικό</a:t>
            </a:r>
            <a:r>
              <a:rPr lang="el-GR" dirty="0"/>
              <a:t> περιεχόμενο, ενώ η οικονομική τους αξία και η αποδοχή από διαφορετικές κουλτούρες ενισχύουν τη διάδοσή τους.</a:t>
            </a:r>
          </a:p>
          <a:p>
            <a:r>
              <a:rPr lang="el-GR" dirty="0"/>
              <a:t>Η διεθνοποίηση κοινωνικών θεσμών και αξιών είναι πιο σύνθετη: θεσμοί όπως η οικογένεια ή η εκπαίδευση υιοθετούνται με διαφοροποιήσεις ανά τόπο, και οι κοινωνικές αξίες (π.χ. δημοκρατία, ισότητα) ερμηνεύονται διαφορετικά σε κάθε πολιτισμικό πλαίσιο, καθιστώντας δύσκολη την ομοιόμορφη παγκόσμια εξάπλωσή τους.</a:t>
            </a:r>
          </a:p>
          <a:p>
            <a:pPr lvl="1"/>
            <a:endParaRPr lang="el-GR" b="1" dirty="0"/>
          </a:p>
        </p:txBody>
      </p:sp>
    </p:spTree>
    <p:extLst>
      <p:ext uri="{BB962C8B-B14F-4D97-AF65-F5344CB8AC3E}">
        <p14:creationId xmlns:p14="http://schemas.microsoft.com/office/powerpoint/2010/main" val="392394891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F8BBCEF-0CBB-A889-1EEB-BEF2658CF05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6C23B6-B6AD-496E-0961-29F337C429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771EBF6-2A7E-E429-16CE-503481155EAA}"/>
              </a:ext>
            </a:extLst>
          </p:cNvPr>
          <p:cNvSpPr>
            <a:spLocks noGrp="1"/>
          </p:cNvSpPr>
          <p:nvPr>
            <p:ph type="title"/>
          </p:nvPr>
        </p:nvSpPr>
        <p:spPr>
          <a:xfrm>
            <a:off x="838200" y="365125"/>
            <a:ext cx="10515600" cy="1325563"/>
          </a:xfrm>
        </p:spPr>
        <p:txBody>
          <a:bodyPr>
            <a:normAutofit/>
          </a:bodyPr>
          <a:lstStyle/>
          <a:p>
            <a:pPr algn="ctr"/>
            <a:r>
              <a:rPr lang="el-GR" b="1" dirty="0"/>
              <a:t>Πώς ένα στοιχείο γίνεται «παγκόσμιο»</a:t>
            </a:r>
            <a:endParaRPr lang="en-GB" dirty="0"/>
          </a:p>
        </p:txBody>
      </p:sp>
      <p:sp>
        <p:nvSpPr>
          <p:cNvPr id="10" name="sketch line">
            <a:extLst>
              <a:ext uri="{FF2B5EF4-FFF2-40B4-BE49-F238E27FC236}">
                <a16:creationId xmlns:a16="http://schemas.microsoft.com/office/drawing/2014/main" id="{E381751F-D8B5-8D74-390E-474F64660A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E1E5C3D-C270-DCF5-F496-7BF25EE83C8B}"/>
              </a:ext>
            </a:extLst>
          </p:cNvPr>
          <p:cNvSpPr>
            <a:spLocks noGrp="1"/>
          </p:cNvSpPr>
          <p:nvPr>
            <p:ph idx="1"/>
          </p:nvPr>
        </p:nvSpPr>
        <p:spPr>
          <a:xfrm>
            <a:off x="838200" y="1929384"/>
            <a:ext cx="10300855" cy="4251960"/>
          </a:xfrm>
        </p:spPr>
        <p:txBody>
          <a:bodyPr>
            <a:normAutofit/>
          </a:bodyPr>
          <a:lstStyle/>
          <a:p>
            <a:pPr marL="457200" lvl="1" indent="0">
              <a:buNone/>
            </a:pPr>
            <a:r>
              <a:rPr lang="el-GR" dirty="0"/>
              <a:t>Ορισμένα πολιτισμικά στοιχεία γίνονται παγκόσμια όχι επειδή πληρούν τις «τυπικές» προϋποθέσεις, αλλά επειδή είναι «ιδιότυπα» και ξεχωρίζουν, με μοναδική ταυτότητα. </a:t>
            </a:r>
          </a:p>
          <a:p>
            <a:pPr marL="457200" lvl="1" indent="0">
              <a:buNone/>
            </a:pPr>
            <a:r>
              <a:rPr lang="el-GR" dirty="0"/>
              <a:t>Η παγκόσμια διάδοσή τους ενισχύεται από μηχανισμούς όπως η διαφήμιση και η μόδα. </a:t>
            </a:r>
          </a:p>
          <a:p>
            <a:pPr marL="457200" lvl="1" indent="0">
              <a:buNone/>
            </a:pPr>
            <a:r>
              <a:rPr lang="el-GR" dirty="0"/>
              <a:t>Η διάδοση ενός πολιτισμικού στοιχείου εξαρτάται όχι μόνο από τα χαρακτηριστικά του, αλλά και από τις ιστορικές, οικονομικές και κοινωνικές συνθήκες. Κρίσεις, τεχνολογικές αλλαγές, λογοκρισία ή κοινωνικές προσδοκίες μπορούν να ενισχύσουν ή να περιορίσουν την απήχησή του. </a:t>
            </a:r>
          </a:p>
          <a:p>
            <a:pPr marL="457200" lvl="1" indent="0">
              <a:buNone/>
            </a:pPr>
            <a:endParaRPr lang="el-GR" b="1" dirty="0"/>
          </a:p>
        </p:txBody>
      </p:sp>
    </p:spTree>
    <p:extLst>
      <p:ext uri="{BB962C8B-B14F-4D97-AF65-F5344CB8AC3E}">
        <p14:creationId xmlns:p14="http://schemas.microsoft.com/office/powerpoint/2010/main" val="19883066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B756C9B-EBEB-AC59-698E-6D7B804FE07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FE17A27-8C92-3B81-48E6-51F30F4DC6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3E87AD-5440-5DF2-4736-B05B9F3B6481}"/>
              </a:ext>
            </a:extLst>
          </p:cNvPr>
          <p:cNvSpPr>
            <a:spLocks noGrp="1"/>
          </p:cNvSpPr>
          <p:nvPr>
            <p:ph type="title"/>
          </p:nvPr>
        </p:nvSpPr>
        <p:spPr>
          <a:xfrm>
            <a:off x="838200" y="365125"/>
            <a:ext cx="10515600" cy="1325563"/>
          </a:xfrm>
        </p:spPr>
        <p:txBody>
          <a:bodyPr>
            <a:normAutofit/>
          </a:bodyPr>
          <a:lstStyle/>
          <a:p>
            <a:pPr algn="ctr"/>
            <a:r>
              <a:rPr lang="el-GR" b="1" dirty="0"/>
              <a:t>Πληθωρισμός πολιτισμού</a:t>
            </a:r>
            <a:endParaRPr lang="en-GB" dirty="0"/>
          </a:p>
        </p:txBody>
      </p:sp>
      <p:sp>
        <p:nvSpPr>
          <p:cNvPr id="10" name="sketch line">
            <a:extLst>
              <a:ext uri="{FF2B5EF4-FFF2-40B4-BE49-F238E27FC236}">
                <a16:creationId xmlns:a16="http://schemas.microsoft.com/office/drawing/2014/main" id="{35AE03D9-8331-6FB9-107A-984B1E4502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08BAD43-A5AC-04F8-2814-0646180DDB55}"/>
              </a:ext>
            </a:extLst>
          </p:cNvPr>
          <p:cNvSpPr>
            <a:spLocks noGrp="1"/>
          </p:cNvSpPr>
          <p:nvPr>
            <p:ph idx="1"/>
          </p:nvPr>
        </p:nvSpPr>
        <p:spPr>
          <a:xfrm>
            <a:off x="838200" y="1929384"/>
            <a:ext cx="10319327" cy="4251960"/>
          </a:xfrm>
        </p:spPr>
        <p:txBody>
          <a:bodyPr>
            <a:normAutofit/>
          </a:bodyPr>
          <a:lstStyle/>
          <a:p>
            <a:pPr marL="457200" lvl="1" indent="0">
              <a:buNone/>
            </a:pPr>
            <a:r>
              <a:rPr lang="el-GR" dirty="0"/>
              <a:t>Η μαζική παραγωγή και ψηφιοποίηση πολιτισμικών αγαθών στο διαδίκτυο δημιουργεί πληθωρισμό περιεχομένου, όπου η προσφορά υπερβαίνει τη ζήτηση. Οι καταναλωτές έχουν περιορισμένο χρόνο για κατανάλωση, ενώ οι παραγωγοί αντιμετωπίζουν την πρόκληση να ξεχωρίσουν ποια αγαθά θα κυριαρχήσουν παγκοσμίως. Στο παρελθόν, η διάδοση ήταν πιο αργή και ελεγχόμενη μέσω συγκεκριμένων καναλιών, που εξασφάλιζαν την προσβασιμότητα και την </a:t>
            </a:r>
            <a:r>
              <a:rPr lang="el-GR" dirty="0" err="1"/>
              <a:t>αναγνωρισιμότητα</a:t>
            </a:r>
            <a:r>
              <a:rPr lang="el-GR" dirty="0"/>
              <a:t> των πολιτισμικών αγαθών, καθώς και την επιθυμία γι’ αυτά</a:t>
            </a:r>
            <a:endParaRPr lang="el-GR" b="1" dirty="0"/>
          </a:p>
        </p:txBody>
      </p:sp>
    </p:spTree>
    <p:extLst>
      <p:ext uri="{BB962C8B-B14F-4D97-AF65-F5344CB8AC3E}">
        <p14:creationId xmlns:p14="http://schemas.microsoft.com/office/powerpoint/2010/main" val="32750185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0890573-74C6-5884-26C8-516BD5B37AB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85625D8-1D1A-094E-F4FF-EFB2D010A3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F0202C-8020-B0D0-7B7A-5C58E359940B}"/>
              </a:ext>
            </a:extLst>
          </p:cNvPr>
          <p:cNvSpPr>
            <a:spLocks noGrp="1"/>
          </p:cNvSpPr>
          <p:nvPr>
            <p:ph type="title"/>
          </p:nvPr>
        </p:nvSpPr>
        <p:spPr>
          <a:xfrm>
            <a:off x="838200" y="365125"/>
            <a:ext cx="10515600" cy="1325563"/>
          </a:xfrm>
        </p:spPr>
        <p:txBody>
          <a:bodyPr>
            <a:normAutofit/>
          </a:bodyPr>
          <a:lstStyle/>
          <a:p>
            <a:pPr algn="ctr"/>
            <a:r>
              <a:rPr lang="el-GR" b="1" dirty="0"/>
              <a:t>Πληθωρισμός πολιτισμού</a:t>
            </a:r>
            <a:endParaRPr lang="en-GB" dirty="0"/>
          </a:p>
        </p:txBody>
      </p:sp>
      <p:sp>
        <p:nvSpPr>
          <p:cNvPr id="10" name="sketch line">
            <a:extLst>
              <a:ext uri="{FF2B5EF4-FFF2-40B4-BE49-F238E27FC236}">
                <a16:creationId xmlns:a16="http://schemas.microsoft.com/office/drawing/2014/main" id="{7F88D9A8-A231-9449-4A42-B08756C018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76800BC-EFC2-7401-5957-1C1FF44533FE}"/>
              </a:ext>
            </a:extLst>
          </p:cNvPr>
          <p:cNvSpPr>
            <a:spLocks noGrp="1"/>
          </p:cNvSpPr>
          <p:nvPr>
            <p:ph idx="1"/>
          </p:nvPr>
        </p:nvSpPr>
        <p:spPr>
          <a:xfrm>
            <a:off x="838200" y="1929384"/>
            <a:ext cx="10515600" cy="4251960"/>
          </a:xfrm>
        </p:spPr>
        <p:txBody>
          <a:bodyPr>
            <a:normAutofit/>
          </a:bodyPr>
          <a:lstStyle/>
          <a:p>
            <a:pPr marL="457200" lvl="1" indent="0">
              <a:buNone/>
            </a:pPr>
            <a:r>
              <a:rPr lang="el-GR" dirty="0"/>
              <a:t>Τα «παγκόσμια» πολιτισμικά αγαθά, ως εμπορεύματα, βασίζονται σε οικονομική αξία και στρατηγικές κερδοφορίας. Η διάδοσή τους στηρίζεται σε μηχανισμούς προβολής, διαφήμισης και επικοινωνιακής στρατηγικής, τόσο μέσω παραδοσιακών μέσων όσο και των κοινωνικών δικτύων, με έμφαση στην προσωποποιημένη διαφήμιση. Η διάρκεια ζωής τους εξαρτάται από συνεχή υποστήριξη και προσαρμογή, γεγονός που οδηγεί σε μικρότερη διάρκεια αγαθών, πιο σύντομες μορφές περιεχομένου και γρήγορη αντικατάσταση ειδώλων, ενώ η ποικιλία και η ταχύτητα κατανάλωσης αυξάνονται.</a:t>
            </a:r>
            <a:endParaRPr lang="el-GR" b="1" dirty="0"/>
          </a:p>
        </p:txBody>
      </p:sp>
    </p:spTree>
    <p:extLst>
      <p:ext uri="{BB962C8B-B14F-4D97-AF65-F5344CB8AC3E}">
        <p14:creationId xmlns:p14="http://schemas.microsoft.com/office/powerpoint/2010/main" val="853363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413BCA1-43D5-2314-25DB-FF0D8D49B94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CDC42F-9A07-6949-8DAE-8745FDB913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9D276B-D02B-8633-16B8-75573F61AEAB}"/>
              </a:ext>
            </a:extLst>
          </p:cNvPr>
          <p:cNvSpPr>
            <a:spLocks noGrp="1"/>
          </p:cNvSpPr>
          <p:nvPr>
            <p:ph type="title"/>
          </p:nvPr>
        </p:nvSpPr>
        <p:spPr>
          <a:xfrm>
            <a:off x="838200" y="365125"/>
            <a:ext cx="10515600" cy="1325563"/>
          </a:xfrm>
        </p:spPr>
        <p:txBody>
          <a:bodyPr>
            <a:normAutofit/>
          </a:bodyPr>
          <a:lstStyle/>
          <a:p>
            <a:pPr algn="ctr"/>
            <a:r>
              <a:rPr lang="el-GR" b="1" dirty="0">
                <a:latin typeface="+mn-lt"/>
              </a:rPr>
              <a:t>Βασικές έννοιες πολιτισμού</a:t>
            </a:r>
            <a:endParaRPr lang="en-GB" dirty="0">
              <a:latin typeface="+mn-lt"/>
            </a:endParaRPr>
          </a:p>
        </p:txBody>
      </p:sp>
      <p:sp>
        <p:nvSpPr>
          <p:cNvPr id="10" name="sketch line">
            <a:extLst>
              <a:ext uri="{FF2B5EF4-FFF2-40B4-BE49-F238E27FC236}">
                <a16:creationId xmlns:a16="http://schemas.microsoft.com/office/drawing/2014/main" id="{0202D9E7-D9AD-728C-BD78-F69B4931F8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CFC5517-6F4A-13AC-7F59-CD6C26A8C49C}"/>
              </a:ext>
            </a:extLst>
          </p:cNvPr>
          <p:cNvSpPr>
            <a:spLocks noGrp="1"/>
          </p:cNvSpPr>
          <p:nvPr>
            <p:ph idx="1"/>
          </p:nvPr>
        </p:nvSpPr>
        <p:spPr>
          <a:xfrm>
            <a:off x="838200" y="1929384"/>
            <a:ext cx="10515600" cy="4251960"/>
          </a:xfrm>
        </p:spPr>
        <p:txBody>
          <a:bodyPr>
            <a:normAutofit lnSpcReduction="10000"/>
          </a:bodyPr>
          <a:lstStyle/>
          <a:p>
            <a:pPr lvl="0"/>
            <a:r>
              <a:rPr lang="el-GR" b="1" dirty="0"/>
              <a:t>Εθνοκεντρισμός</a:t>
            </a:r>
            <a:r>
              <a:rPr lang="el-GR" dirty="0"/>
              <a:t>: Ως προς την συμπεριφορά, αναφέρεται στην τάση να κρίνουμε άλλους πολιτισμούς με βάση τα δικά μας πρότυπα.</a:t>
            </a:r>
            <a:endParaRPr lang="en-GB" dirty="0"/>
          </a:p>
          <a:p>
            <a:pPr lvl="0"/>
            <a:r>
              <a:rPr lang="el-GR" b="1" dirty="0"/>
              <a:t>Πολυπολιτισμικότητα</a:t>
            </a:r>
            <a:r>
              <a:rPr lang="el-GR" dirty="0"/>
              <a:t>: Η συνύπαρξη και αλληλεπίδραση πολλών διαφορετικών πολιτισμών στην ίδια κοινωνία.</a:t>
            </a:r>
            <a:endParaRPr lang="en-GB" dirty="0"/>
          </a:p>
          <a:p>
            <a:pPr lvl="0"/>
            <a:r>
              <a:rPr lang="el-GR" b="1" dirty="0"/>
              <a:t>Υποκουλτούρα</a:t>
            </a:r>
            <a:r>
              <a:rPr lang="el-GR" dirty="0"/>
              <a:t>: Ομάδα με ιδιαίτερα πολιτισμικά χαρακτηριστικά εντός μιας ευρύτερης κοινωνίας.</a:t>
            </a:r>
            <a:endParaRPr lang="en-GB" dirty="0"/>
          </a:p>
          <a:p>
            <a:pPr lvl="0"/>
            <a:r>
              <a:rPr lang="el-GR" b="1" dirty="0"/>
              <a:t>Αντικουλτούρα</a:t>
            </a:r>
            <a:r>
              <a:rPr lang="el-GR" dirty="0"/>
              <a:t>: Ομάδα που απορρίπτει ενεργά τις κυρίαρχες αξίες και πρότυπα.</a:t>
            </a:r>
            <a:endParaRPr lang="en-GB" dirty="0"/>
          </a:p>
          <a:p>
            <a:pPr lvl="0"/>
            <a:r>
              <a:rPr lang="el-GR" b="1" dirty="0"/>
              <a:t>Πολιτισμική σχετικότητα</a:t>
            </a:r>
            <a:r>
              <a:rPr lang="el-GR" dirty="0"/>
              <a:t>: Η αρχή ότι κάθε πολιτισμός πρέπει να μελετάται με βάση τα δικά του κριτήρια και όχι με ξένα μέτρα.</a:t>
            </a:r>
            <a:endParaRPr lang="en-GB" dirty="0"/>
          </a:p>
        </p:txBody>
      </p:sp>
    </p:spTree>
    <p:extLst>
      <p:ext uri="{BB962C8B-B14F-4D97-AF65-F5344CB8AC3E}">
        <p14:creationId xmlns:p14="http://schemas.microsoft.com/office/powerpoint/2010/main" val="232893161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C29832B-DFD9-07E3-329E-8EE1DA48790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AF5EAF-0F4B-FC9B-61ED-F8E22C1802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752AAB-D81A-94D8-D90A-B19ED26E961A}"/>
              </a:ext>
            </a:extLst>
          </p:cNvPr>
          <p:cNvSpPr>
            <a:spLocks noGrp="1"/>
          </p:cNvSpPr>
          <p:nvPr>
            <p:ph type="title"/>
          </p:nvPr>
        </p:nvSpPr>
        <p:spPr>
          <a:xfrm>
            <a:off x="838200" y="365125"/>
            <a:ext cx="10515600" cy="1325563"/>
          </a:xfrm>
        </p:spPr>
        <p:txBody>
          <a:bodyPr>
            <a:normAutofit/>
          </a:bodyPr>
          <a:lstStyle/>
          <a:p>
            <a:pPr algn="ctr"/>
            <a:r>
              <a:rPr lang="el-GR" b="1" dirty="0"/>
              <a:t>Επίλογος </a:t>
            </a:r>
            <a:endParaRPr lang="en-GB" dirty="0"/>
          </a:p>
        </p:txBody>
      </p:sp>
      <p:sp>
        <p:nvSpPr>
          <p:cNvPr id="10" name="sketch line">
            <a:extLst>
              <a:ext uri="{FF2B5EF4-FFF2-40B4-BE49-F238E27FC236}">
                <a16:creationId xmlns:a16="http://schemas.microsoft.com/office/drawing/2014/main" id="{BC43E73E-EFA9-2445-E0F7-34B25C384D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CE592D7-5AB7-E181-8CEB-5AC999D05253}"/>
              </a:ext>
            </a:extLst>
          </p:cNvPr>
          <p:cNvSpPr>
            <a:spLocks noGrp="1"/>
          </p:cNvSpPr>
          <p:nvPr>
            <p:ph idx="1"/>
          </p:nvPr>
        </p:nvSpPr>
        <p:spPr>
          <a:xfrm>
            <a:off x="838200" y="1929384"/>
            <a:ext cx="10515600" cy="4251960"/>
          </a:xfrm>
        </p:spPr>
        <p:txBody>
          <a:bodyPr>
            <a:normAutofit fontScale="92500" lnSpcReduction="20000"/>
          </a:bodyPr>
          <a:lstStyle/>
          <a:p>
            <a:r>
              <a:rPr lang="el-GR" dirty="0"/>
              <a:t>Η πολιτισμική παγκοσμιοποίηση βασίζεται σε μεγάλο βαθμό </a:t>
            </a:r>
            <a:r>
              <a:rPr lang="el-GR" b="1" dirty="0"/>
              <a:t>και</a:t>
            </a:r>
            <a:r>
              <a:rPr lang="el-GR" dirty="0"/>
              <a:t> σε οικονομικούς παράγοντες, καθώς πολιτισμικά στοιχεία και αξίες, ακόμη και ανθρωπιστικές ή πνευματικές, μετατρέπονται σε εμπορεύσιμα αγαθά. Ακόμη και υποκουλτούρες ή πρακτικές όπως η γιόγκα και το </a:t>
            </a:r>
            <a:r>
              <a:rPr lang="el-GR" dirty="0" err="1"/>
              <a:t>φενγκ-σούι</a:t>
            </a:r>
            <a:r>
              <a:rPr lang="el-GR" dirty="0"/>
              <a:t> αποκτούν οικονομική αξία και διαδίδονται παγκοσμίως. Η παγκόσμια διάδοση καθορίζεται περισσότερο από οικονομικά κίνητρα παρά από το ιδεολογικό ή </a:t>
            </a:r>
            <a:r>
              <a:rPr lang="el-GR" dirty="0" err="1"/>
              <a:t>αξιακό</a:t>
            </a:r>
            <a:r>
              <a:rPr lang="el-GR" dirty="0"/>
              <a:t> τους φορτίο.</a:t>
            </a:r>
          </a:p>
          <a:p>
            <a:r>
              <a:rPr lang="el-GR" dirty="0"/>
              <a:t>Η παγκοσμιοποίηση μπορεί να προσφέρει «παράπλευρα </a:t>
            </a:r>
            <a:r>
              <a:rPr lang="el-GR" dirty="0" err="1"/>
              <a:t>ωφέλη</a:t>
            </a:r>
            <a:r>
              <a:rPr lang="el-GR" dirty="0"/>
              <a:t>» στις κοινωνίες, όπως η προώθηση δημοκρατικών αξιών, ανεκτικότητας, αλληλεγγύης και ελευθερίας έκφρασης. </a:t>
            </a:r>
          </a:p>
          <a:p>
            <a:r>
              <a:rPr lang="el-GR" dirty="0"/>
              <a:t>Η απομόνωση και η περιχαράκωση γύρω από μια στατική ταυτότητα δεν εξασφαλίζουν τη συνέχεια, ενώ η συνειδητή αλληλεπίδραση με την </a:t>
            </a:r>
            <a:r>
              <a:rPr lang="el-GR" dirty="0" err="1"/>
              <a:t>παγκοσμιοποιημένη</a:t>
            </a:r>
            <a:r>
              <a:rPr lang="el-GR" dirty="0"/>
              <a:t> κοινωνία επιτρέπει την εξέλιξη της ταυτότητας και του πολιτισμού μαζί με την κοινωνία.</a:t>
            </a:r>
          </a:p>
        </p:txBody>
      </p:sp>
    </p:spTree>
    <p:extLst>
      <p:ext uri="{BB962C8B-B14F-4D97-AF65-F5344CB8AC3E}">
        <p14:creationId xmlns:p14="http://schemas.microsoft.com/office/powerpoint/2010/main" val="207870374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3535482-7CDE-7263-6467-5950465811C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841FDD7-4051-626C-3A8F-4E4D38988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97D6151-668B-8ACE-FAE2-72EC4250A754}"/>
              </a:ext>
            </a:extLst>
          </p:cNvPr>
          <p:cNvSpPr>
            <a:spLocks noGrp="1"/>
          </p:cNvSpPr>
          <p:nvPr>
            <p:ph type="title"/>
          </p:nvPr>
        </p:nvSpPr>
        <p:spPr>
          <a:xfrm>
            <a:off x="838200" y="365125"/>
            <a:ext cx="10515600" cy="1325563"/>
          </a:xfrm>
        </p:spPr>
        <p:txBody>
          <a:bodyPr>
            <a:normAutofit/>
          </a:bodyPr>
          <a:lstStyle/>
          <a:p>
            <a:pPr algn="ctr"/>
            <a:r>
              <a:rPr lang="el-GR" sz="5400" b="1" dirty="0"/>
              <a:t>Βίντεο  </a:t>
            </a:r>
            <a:endParaRPr lang="en-GB" sz="5400" dirty="0"/>
          </a:p>
        </p:txBody>
      </p:sp>
      <p:sp>
        <p:nvSpPr>
          <p:cNvPr id="10" name="sketch line">
            <a:extLst>
              <a:ext uri="{FF2B5EF4-FFF2-40B4-BE49-F238E27FC236}">
                <a16:creationId xmlns:a16="http://schemas.microsoft.com/office/drawing/2014/main" id="{57E9FFA3-C135-D272-212E-21685D6CC1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3DF4171-AB9D-09CD-581F-AA02E5A7EE73}"/>
              </a:ext>
            </a:extLst>
          </p:cNvPr>
          <p:cNvSpPr>
            <a:spLocks noGrp="1"/>
          </p:cNvSpPr>
          <p:nvPr>
            <p:ph idx="1"/>
          </p:nvPr>
        </p:nvSpPr>
        <p:spPr>
          <a:xfrm>
            <a:off x="838200" y="1690688"/>
            <a:ext cx="10515600" cy="4807648"/>
          </a:xfrm>
        </p:spPr>
        <p:txBody>
          <a:bodyPr>
            <a:normAutofit/>
          </a:bodyPr>
          <a:lstStyle/>
          <a:p>
            <a:pPr marL="0" indent="0" algn="ctr">
              <a:buNone/>
            </a:pPr>
            <a:endParaRPr lang="el-GR" b="1" u="sng" dirty="0">
              <a:hlinkClick r:id="rId2"/>
            </a:endParaRPr>
          </a:p>
          <a:p>
            <a:pPr marL="0" indent="0" algn="ctr">
              <a:buNone/>
            </a:pPr>
            <a:r>
              <a:rPr lang="en-GB" b="1" u="sng" dirty="0">
                <a:hlinkClick r:id="rId2"/>
              </a:rPr>
              <a:t>Making Cultural Connections Through Technology</a:t>
            </a:r>
            <a:endParaRPr lang="en-GB" dirty="0"/>
          </a:p>
          <a:p>
            <a:pPr marL="0" indent="0" algn="ctr">
              <a:buNone/>
            </a:pPr>
            <a:endParaRPr lang="el-GR" b="1" dirty="0"/>
          </a:p>
          <a:p>
            <a:pPr marL="0" indent="0" algn="ctr">
              <a:buNone/>
            </a:pPr>
            <a:r>
              <a:rPr lang="en-GB" b="1" dirty="0"/>
              <a:t> </a:t>
            </a:r>
            <a:endParaRPr lang="en-GB" dirty="0"/>
          </a:p>
          <a:p>
            <a:pPr marL="0" indent="0" algn="ctr">
              <a:buNone/>
            </a:pPr>
            <a:r>
              <a:rPr lang="el-GR" b="1" u="sng" dirty="0">
                <a:hlinkClick r:id="rId3"/>
              </a:rPr>
              <a:t>https://youtu.be/PoRvtMnJqnU</a:t>
            </a:r>
            <a:endParaRPr lang="en-GB" dirty="0"/>
          </a:p>
          <a:p>
            <a:pPr marL="0" indent="0" algn="ctr">
              <a:buNone/>
            </a:pPr>
            <a:endParaRPr lang="el-GR" b="1" dirty="0"/>
          </a:p>
          <a:p>
            <a:pPr marL="0" indent="0" algn="ctr">
              <a:buNone/>
            </a:pPr>
            <a:r>
              <a:rPr lang="en-GB" b="1" dirty="0"/>
              <a:t> </a:t>
            </a:r>
            <a:endParaRPr lang="en-GB" dirty="0"/>
          </a:p>
          <a:p>
            <a:pPr marL="0" indent="0" algn="ctr">
              <a:buNone/>
            </a:pPr>
            <a:r>
              <a:rPr lang="en-GB" b="1" u="sng" dirty="0">
                <a:hlinkClick r:id="rId4"/>
              </a:rPr>
              <a:t>https://cultureindex.digital/</a:t>
            </a:r>
            <a:endParaRPr lang="en-GB" dirty="0"/>
          </a:p>
          <a:p>
            <a:endParaRPr lang="en-US" sz="2200" dirty="0"/>
          </a:p>
        </p:txBody>
      </p:sp>
    </p:spTree>
    <p:extLst>
      <p:ext uri="{BB962C8B-B14F-4D97-AF65-F5344CB8AC3E}">
        <p14:creationId xmlns:p14="http://schemas.microsoft.com/office/powerpoint/2010/main" val="106904566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p:cNvSpPr>
            <a:spLocks noGrp="1"/>
          </p:cNvSpPr>
          <p:nvPr>
            <p:ph type="title"/>
          </p:nvPr>
        </p:nvSpPr>
        <p:spPr>
          <a:xfrm>
            <a:off x="1524003" y="1999615"/>
            <a:ext cx="9144000" cy="2764028"/>
          </a:xfrm>
        </p:spPr>
        <p:txBody>
          <a:bodyPr vert="horz" lIns="91440" tIns="45720" rIns="91440" bIns="45720" rtlCol="0" anchor="ctr">
            <a:normAutofit fontScale="90000"/>
          </a:bodyPr>
          <a:lstStyle/>
          <a:p>
            <a:r>
              <a:rPr lang="el-GR" sz="2700" b="1" kern="1200" dirty="0">
                <a:solidFill>
                  <a:schemeClr val="tx1"/>
                </a:solidFill>
                <a:latin typeface="+mj-lt"/>
                <a:ea typeface="+mj-ea"/>
                <a:cs typeface="+mj-cs"/>
              </a:rPr>
              <a:t>Βασική βιβλιογραφία</a:t>
            </a:r>
            <a:br>
              <a:rPr lang="el-GR" sz="2700" kern="1200" dirty="0">
                <a:solidFill>
                  <a:schemeClr val="tx1"/>
                </a:solidFill>
                <a:latin typeface="+mj-lt"/>
                <a:ea typeface="+mj-ea"/>
                <a:cs typeface="+mj-cs"/>
              </a:rPr>
            </a:br>
            <a:r>
              <a:rPr lang="el-GR" sz="2700" kern="1200" dirty="0">
                <a:solidFill>
                  <a:schemeClr val="tx1"/>
                </a:solidFill>
                <a:latin typeface="+mj-lt"/>
                <a:ea typeface="+mj-ea"/>
                <a:cs typeface="+mj-cs"/>
              </a:rPr>
              <a:t>- </a:t>
            </a:r>
            <a:r>
              <a:rPr lang="en-GB" sz="2700" dirty="0"/>
              <a:t>Jenkins, H. (2006). Convergence culture: Where old and new media </a:t>
            </a:r>
            <a:r>
              <a:rPr lang="en-GB" sz="2700" dirty="0" err="1"/>
              <a:t>collid</a:t>
            </a:r>
            <a:r>
              <a:rPr lang="en-GB" sz="2700" dirty="0"/>
              <a:t>. </a:t>
            </a:r>
            <a:r>
              <a:rPr lang="en-GB" sz="2700" i="1" dirty="0"/>
              <a:t>New York, NY: New</a:t>
            </a:r>
            <a:r>
              <a:rPr lang="en-GB" sz="2700" dirty="0"/>
              <a:t>, 1-2.</a:t>
            </a:r>
            <a:br>
              <a:rPr lang="el-GR" sz="2700" dirty="0"/>
            </a:br>
            <a:r>
              <a:rPr lang="el-GR" sz="2700" dirty="0"/>
              <a:t>- </a:t>
            </a:r>
            <a:r>
              <a:rPr lang="en-GB" sz="2700" dirty="0"/>
              <a:t>Manovich, L. (2002). The language of new media.</a:t>
            </a:r>
            <a:br>
              <a:rPr lang="el-GR" sz="2700" dirty="0"/>
            </a:br>
            <a:r>
              <a:rPr lang="el-GR" sz="2700" dirty="0"/>
              <a:t>- </a:t>
            </a:r>
            <a:r>
              <a:rPr lang="en-GB" sz="2700" dirty="0"/>
              <a:t>Castells, M. (2011). </a:t>
            </a:r>
            <a:r>
              <a:rPr lang="en-GB" sz="2700" i="1" dirty="0"/>
              <a:t>The rise of the network society</a:t>
            </a:r>
            <a:r>
              <a:rPr lang="en-GB" sz="2700" dirty="0"/>
              <a:t>. John </a:t>
            </a:r>
            <a:r>
              <a:rPr lang="en-GB" sz="2700" dirty="0" err="1"/>
              <a:t>wiley</a:t>
            </a:r>
            <a:r>
              <a:rPr lang="en-GB" sz="2700" dirty="0"/>
              <a:t> &amp; sons.</a:t>
            </a:r>
            <a:br>
              <a:rPr lang="el-GR" sz="2700" dirty="0"/>
            </a:br>
            <a:r>
              <a:rPr lang="el-GR" sz="2700" dirty="0"/>
              <a:t>- </a:t>
            </a:r>
            <a:r>
              <a:rPr lang="en-GB" sz="2700" dirty="0"/>
              <a:t>Young, J. O., &amp; Brunk, C. G. (Eds.). (2012). </a:t>
            </a:r>
            <a:r>
              <a:rPr lang="en-GB" sz="2700" i="1" dirty="0"/>
              <a:t>The ethics of cultural appropriation</a:t>
            </a:r>
            <a:r>
              <a:rPr lang="en-GB" sz="2700" dirty="0"/>
              <a:t>. John Wiley &amp; Sons.</a:t>
            </a:r>
            <a:br>
              <a:rPr lang="el-GR" sz="4000" kern="1200" dirty="0">
                <a:solidFill>
                  <a:schemeClr val="tx1"/>
                </a:solidFill>
                <a:latin typeface="+mj-lt"/>
                <a:ea typeface="+mj-ea"/>
                <a:cs typeface="+mj-cs"/>
              </a:rPr>
            </a:br>
            <a:endParaRPr lang="en-US" sz="4000" kern="1200" dirty="0">
              <a:solidFill>
                <a:schemeClr val="tx1"/>
              </a:solidFill>
              <a:latin typeface="+mj-lt"/>
              <a:ea typeface="+mj-ea"/>
              <a:cs typeface="+mj-cs"/>
            </a:endParaRPr>
          </a:p>
        </p:txBody>
      </p:sp>
      <p:sp>
        <p:nvSpPr>
          <p:cNvPr id="15" name="Rectangle 14">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35784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42A4457-8D02-11A4-36BE-D9A296E4297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5F75937-9AC9-DB96-2722-E80F7F48FC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A2AFBF5-2458-7BFA-4BC2-CC1EAFA95123}"/>
              </a:ext>
            </a:extLst>
          </p:cNvPr>
          <p:cNvSpPr>
            <a:spLocks noGrp="1"/>
          </p:cNvSpPr>
          <p:nvPr>
            <p:ph type="title"/>
          </p:nvPr>
        </p:nvSpPr>
        <p:spPr>
          <a:xfrm>
            <a:off x="838200" y="365125"/>
            <a:ext cx="10515600" cy="1325563"/>
          </a:xfrm>
        </p:spPr>
        <p:txBody>
          <a:bodyPr>
            <a:normAutofit/>
          </a:bodyPr>
          <a:lstStyle/>
          <a:p>
            <a:pPr algn="ctr"/>
            <a:r>
              <a:rPr lang="el-GR" b="1" dirty="0">
                <a:latin typeface="+mn-lt"/>
              </a:rPr>
              <a:t>Παραδείγματα πολιτισμών</a:t>
            </a:r>
            <a:endParaRPr lang="en-GB" dirty="0">
              <a:latin typeface="+mn-lt"/>
            </a:endParaRPr>
          </a:p>
        </p:txBody>
      </p:sp>
      <p:sp>
        <p:nvSpPr>
          <p:cNvPr id="10" name="sketch line">
            <a:extLst>
              <a:ext uri="{FF2B5EF4-FFF2-40B4-BE49-F238E27FC236}">
                <a16:creationId xmlns:a16="http://schemas.microsoft.com/office/drawing/2014/main" id="{DC0CE9B4-BCC1-21E8-995C-EC8E6E6597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984E80D-7DD5-785E-F51B-331CD90EEEA5}"/>
              </a:ext>
            </a:extLst>
          </p:cNvPr>
          <p:cNvSpPr>
            <a:spLocks noGrp="1"/>
          </p:cNvSpPr>
          <p:nvPr>
            <p:ph idx="1"/>
          </p:nvPr>
        </p:nvSpPr>
        <p:spPr>
          <a:xfrm>
            <a:off x="838200" y="1929384"/>
            <a:ext cx="10515600" cy="4251960"/>
          </a:xfrm>
        </p:spPr>
        <p:txBody>
          <a:bodyPr>
            <a:normAutofit/>
          </a:bodyPr>
          <a:lstStyle/>
          <a:p>
            <a:pPr lvl="0"/>
            <a:r>
              <a:rPr lang="el-GR" b="1" dirty="0"/>
              <a:t>Ελληνικός πολιτισμός</a:t>
            </a:r>
            <a:r>
              <a:rPr lang="el-GR" dirty="0"/>
              <a:t>: Η φιλοσοφία, η δημοκρατία, τα Ολυμπιακά ιδεώδη.</a:t>
            </a:r>
            <a:endParaRPr lang="en-GB" dirty="0"/>
          </a:p>
          <a:p>
            <a:pPr lvl="0"/>
            <a:r>
              <a:rPr lang="el-GR" b="1" dirty="0"/>
              <a:t>Δυτικός πολιτισμός</a:t>
            </a:r>
            <a:r>
              <a:rPr lang="el-GR" dirty="0"/>
              <a:t>: Ατομικά δικαιώματα, επιστημονική μέθοδος, τεχνολογική πρόοδος.</a:t>
            </a:r>
            <a:endParaRPr lang="en-GB" dirty="0"/>
          </a:p>
          <a:p>
            <a:pPr lvl="0"/>
            <a:r>
              <a:rPr lang="el-GR" b="1" dirty="0"/>
              <a:t>Ιαπωνικός πολιτισμός</a:t>
            </a:r>
            <a:r>
              <a:rPr lang="el-GR" dirty="0"/>
              <a:t>: Συνδυασμός παραδοσιακών στοιχείων (σαμουράι, τσάι, σιντοϊσμός) με τεχνολογικό εκσυγχρονισμό.</a:t>
            </a:r>
            <a:endParaRPr lang="en-GB" dirty="0"/>
          </a:p>
        </p:txBody>
      </p:sp>
    </p:spTree>
    <p:extLst>
      <p:ext uri="{BB962C8B-B14F-4D97-AF65-F5344CB8AC3E}">
        <p14:creationId xmlns:p14="http://schemas.microsoft.com/office/powerpoint/2010/main" val="3211531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047745A-ADE5-5450-1F81-4F8F2259C9D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1BD73B9-4828-0EF5-3CE7-867BF5E68F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B4F0DFDA-B596-AC1F-BC4D-50534E78E7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0EAD40-F945-617F-19D3-199CE390BB67}"/>
              </a:ext>
            </a:extLst>
          </p:cNvPr>
          <p:cNvSpPr>
            <a:spLocks noGrp="1"/>
          </p:cNvSpPr>
          <p:nvPr>
            <p:ph type="title"/>
          </p:nvPr>
        </p:nvSpPr>
        <p:spPr>
          <a:xfrm>
            <a:off x="686834" y="1153572"/>
            <a:ext cx="3200400" cy="4461163"/>
          </a:xfrm>
        </p:spPr>
        <p:txBody>
          <a:bodyPr>
            <a:normAutofit/>
          </a:bodyPr>
          <a:lstStyle/>
          <a:p>
            <a:r>
              <a:rPr lang="el-GR" b="1" dirty="0" err="1">
                <a:solidFill>
                  <a:srgbClr val="FFFFFF"/>
                </a:solidFill>
                <a:latin typeface="+mn-lt"/>
              </a:rPr>
              <a:t>Παγκοσμιο</a:t>
            </a:r>
            <a:r>
              <a:rPr lang="el-GR" b="1" dirty="0">
                <a:solidFill>
                  <a:srgbClr val="FFFFFF"/>
                </a:solidFill>
                <a:latin typeface="+mn-lt"/>
              </a:rPr>
              <a:t> ποίηση </a:t>
            </a:r>
            <a:endParaRPr lang="en-US" b="1" dirty="0">
              <a:solidFill>
                <a:srgbClr val="FFFFFF"/>
              </a:solidFill>
              <a:latin typeface="+mn-lt"/>
            </a:endParaRPr>
          </a:p>
        </p:txBody>
      </p:sp>
      <p:sp>
        <p:nvSpPr>
          <p:cNvPr id="12" name="Arc 11">
            <a:extLst>
              <a:ext uri="{FF2B5EF4-FFF2-40B4-BE49-F238E27FC236}">
                <a16:creationId xmlns:a16="http://schemas.microsoft.com/office/drawing/2014/main" id="{9CC3DFE9-7933-3E66-02D5-910C8AB3E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23625F8-C02D-65C2-7EF0-C32DAAAFCA0A}"/>
              </a:ext>
            </a:extLst>
          </p:cNvPr>
          <p:cNvSpPr>
            <a:spLocks noGrp="1"/>
          </p:cNvSpPr>
          <p:nvPr>
            <p:ph idx="1"/>
          </p:nvPr>
        </p:nvSpPr>
        <p:spPr>
          <a:xfrm>
            <a:off x="4447308" y="591344"/>
            <a:ext cx="6906491" cy="5585619"/>
          </a:xfrm>
        </p:spPr>
        <p:txBody>
          <a:bodyPr anchor="ctr">
            <a:normAutofit/>
          </a:bodyPr>
          <a:lstStyle/>
          <a:p>
            <a:pPr marL="0" lvl="0" indent="0">
              <a:buNone/>
            </a:pPr>
            <a:r>
              <a:rPr lang="el-GR" dirty="0"/>
              <a:t>Η διαδικασία μέσω της οποίας οι κοινωνίες, οι οικονομίες και οι πολιτισμοί του κόσμου γίνονται ολοένα και πιο </a:t>
            </a:r>
            <a:r>
              <a:rPr lang="el-GR" dirty="0" err="1"/>
              <a:t>αλληλοεξαρτώμενοι</a:t>
            </a:r>
            <a:r>
              <a:rPr lang="el-GR" dirty="0"/>
              <a:t> και διασυνδεδεμένοι.</a:t>
            </a:r>
            <a:endParaRPr lang="en-GB" dirty="0"/>
          </a:p>
          <a:p>
            <a:pPr marL="0" lvl="0" indent="0">
              <a:buNone/>
            </a:pPr>
            <a:r>
              <a:rPr lang="el-GR" dirty="0"/>
              <a:t>Πρόκειται για ένα πολυδιάστατο φαινόμενο που αφορά την αυξανόμενη κίνηση και ροή αγαθών, υπηρεσιών, κεφαλαίου, ανθρώπων, πληροφοριών, τεχνολογίας και ιδεών σε παγκόσμιο επίπεδο. </a:t>
            </a:r>
          </a:p>
          <a:p>
            <a:pPr marL="0" lvl="0" indent="0">
              <a:buNone/>
            </a:pPr>
            <a:r>
              <a:rPr lang="el-GR" dirty="0"/>
              <a:t>Επηρεάζει όχι μόνο την οικονομία, αλλά και την πολιτική, την κοινωνία, τον πολιτισμό και το περιβάλλον, δημιουργώντας ευκαιρίες αλλά και προκλήσεις.</a:t>
            </a:r>
            <a:endParaRPr lang="en-GB" dirty="0"/>
          </a:p>
        </p:txBody>
      </p:sp>
    </p:spTree>
    <p:extLst>
      <p:ext uri="{BB962C8B-B14F-4D97-AF65-F5344CB8AC3E}">
        <p14:creationId xmlns:p14="http://schemas.microsoft.com/office/powerpoint/2010/main" val="3039364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1B03077-3B51-C5D1-A7A2-0B510262E34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9318B9-19DA-23C7-5067-0354FF45D0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5BE3D0-C5D5-2C6E-CC7E-FFD3FA8465A1}"/>
              </a:ext>
            </a:extLst>
          </p:cNvPr>
          <p:cNvSpPr>
            <a:spLocks noGrp="1"/>
          </p:cNvSpPr>
          <p:nvPr>
            <p:ph type="title"/>
          </p:nvPr>
        </p:nvSpPr>
        <p:spPr>
          <a:xfrm>
            <a:off x="838200" y="365125"/>
            <a:ext cx="10515600" cy="1325563"/>
          </a:xfrm>
        </p:spPr>
        <p:txBody>
          <a:bodyPr>
            <a:normAutofit/>
          </a:bodyPr>
          <a:lstStyle/>
          <a:p>
            <a:pPr algn="ctr"/>
            <a:r>
              <a:rPr lang="el-GR" b="1" dirty="0"/>
              <a:t>Διαστάσεις της παγκοσμιοποίησης</a:t>
            </a:r>
            <a:endParaRPr lang="en-GB" dirty="0"/>
          </a:p>
        </p:txBody>
      </p:sp>
      <p:sp>
        <p:nvSpPr>
          <p:cNvPr id="10" name="sketch line">
            <a:extLst>
              <a:ext uri="{FF2B5EF4-FFF2-40B4-BE49-F238E27FC236}">
                <a16:creationId xmlns:a16="http://schemas.microsoft.com/office/drawing/2014/main" id="{D2C5E564-D424-255D-18ED-9DACC9C845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3672355-1C02-6E45-6BFB-682DEA9E8958}"/>
              </a:ext>
            </a:extLst>
          </p:cNvPr>
          <p:cNvSpPr>
            <a:spLocks noGrp="1"/>
          </p:cNvSpPr>
          <p:nvPr>
            <p:ph idx="1"/>
          </p:nvPr>
        </p:nvSpPr>
        <p:spPr>
          <a:xfrm>
            <a:off x="838200" y="1929384"/>
            <a:ext cx="10515600" cy="4251960"/>
          </a:xfrm>
        </p:spPr>
        <p:txBody>
          <a:bodyPr>
            <a:normAutofit fontScale="92500"/>
          </a:bodyPr>
          <a:lstStyle/>
          <a:p>
            <a:pPr lvl="0"/>
            <a:r>
              <a:rPr lang="en-GB" b="1" dirty="0" err="1"/>
              <a:t>Οικονομική</a:t>
            </a:r>
            <a:r>
              <a:rPr lang="en-GB" b="1" dirty="0"/>
              <a:t> </a:t>
            </a:r>
            <a:r>
              <a:rPr lang="en-GB" b="1" dirty="0" err="1"/>
              <a:t>διάστ</a:t>
            </a:r>
            <a:r>
              <a:rPr lang="en-GB" b="1" dirty="0"/>
              <a:t>αση</a:t>
            </a:r>
            <a:endParaRPr lang="en-GB" dirty="0"/>
          </a:p>
          <a:p>
            <a:pPr lvl="1"/>
            <a:r>
              <a:rPr lang="el-GR" dirty="0"/>
              <a:t>Ενοποίηση των αγορών, διεθνές εμπόριο, πολυεθνικές εταιρείες, ροή κεφαλαίων.</a:t>
            </a:r>
            <a:endParaRPr lang="en-GB" dirty="0"/>
          </a:p>
          <a:p>
            <a:pPr lvl="1"/>
            <a:r>
              <a:rPr lang="el-GR" dirty="0"/>
              <a:t>Παράδειγμα: Διεθνείς συμφωνίες εμπορίου, λειτουργία πολυεθνικών εταιρειών</a:t>
            </a:r>
            <a:endParaRPr lang="en-GB" dirty="0"/>
          </a:p>
          <a:p>
            <a:pPr lvl="0"/>
            <a:r>
              <a:rPr lang="en-GB" b="1" dirty="0" err="1"/>
              <a:t>Πολιτική</a:t>
            </a:r>
            <a:r>
              <a:rPr lang="en-GB" b="1" dirty="0"/>
              <a:t> </a:t>
            </a:r>
            <a:r>
              <a:rPr lang="en-GB" b="1" dirty="0" err="1"/>
              <a:t>διάστ</a:t>
            </a:r>
            <a:r>
              <a:rPr lang="en-GB" b="1" dirty="0"/>
              <a:t>αση</a:t>
            </a:r>
            <a:endParaRPr lang="en-GB" dirty="0"/>
          </a:p>
          <a:p>
            <a:pPr lvl="1"/>
            <a:r>
              <a:rPr lang="el-GR" dirty="0"/>
              <a:t>Υπερεθνικοί οργανισμοί, διεθνείς συμφωνίες, παγκόσμια διακυβέρνηση.</a:t>
            </a:r>
            <a:endParaRPr lang="en-GB" dirty="0"/>
          </a:p>
          <a:p>
            <a:pPr lvl="1"/>
            <a:r>
              <a:rPr lang="el-GR" dirty="0"/>
              <a:t>Παράδειγμα: Ευρωπαϊκή Ένωση, Οργανισμός Ηνωμένων Εθνών.</a:t>
            </a:r>
            <a:endParaRPr lang="en-GB" dirty="0"/>
          </a:p>
          <a:p>
            <a:pPr lvl="0"/>
            <a:r>
              <a:rPr lang="en-GB" b="1" dirty="0" err="1"/>
              <a:t>Πολιτισμική</a:t>
            </a:r>
            <a:r>
              <a:rPr lang="en-GB" b="1" dirty="0"/>
              <a:t> </a:t>
            </a:r>
            <a:r>
              <a:rPr lang="en-GB" b="1" dirty="0" err="1"/>
              <a:t>διάστ</a:t>
            </a:r>
            <a:r>
              <a:rPr lang="en-GB" b="1" dirty="0"/>
              <a:t>αση</a:t>
            </a:r>
            <a:endParaRPr lang="en-GB" dirty="0"/>
          </a:p>
          <a:p>
            <a:pPr lvl="1"/>
            <a:r>
              <a:rPr lang="el-GR" dirty="0"/>
              <a:t>Διάδοση πολιτισμικών προτύπων, τρόπων ζωής και αξιών πέρα από εθνικά σύνορα.</a:t>
            </a:r>
            <a:endParaRPr lang="en-GB" dirty="0"/>
          </a:p>
          <a:p>
            <a:pPr lvl="1"/>
            <a:r>
              <a:rPr lang="el-GR" dirty="0"/>
              <a:t>Παράδειγμα: Διεθνής διάδοση μουσικής (</a:t>
            </a:r>
            <a:r>
              <a:rPr lang="en-GB" dirty="0"/>
              <a:t>hip</a:t>
            </a:r>
            <a:r>
              <a:rPr lang="el-GR" dirty="0"/>
              <a:t>-</a:t>
            </a:r>
            <a:r>
              <a:rPr lang="en-GB" dirty="0"/>
              <a:t>hop</a:t>
            </a:r>
            <a:r>
              <a:rPr lang="el-GR" dirty="0"/>
              <a:t>, </a:t>
            </a:r>
            <a:r>
              <a:rPr lang="en-GB" dirty="0"/>
              <a:t>K</a:t>
            </a:r>
            <a:r>
              <a:rPr lang="el-GR" dirty="0"/>
              <a:t>-</a:t>
            </a:r>
            <a:r>
              <a:rPr lang="en-GB" dirty="0"/>
              <a:t>pop</a:t>
            </a:r>
            <a:r>
              <a:rPr lang="el-GR" dirty="0"/>
              <a:t>), </a:t>
            </a:r>
            <a:r>
              <a:rPr lang="en-GB" dirty="0"/>
              <a:t>fast food</a:t>
            </a:r>
            <a:r>
              <a:rPr lang="el-GR" dirty="0"/>
              <a:t>, </a:t>
            </a:r>
            <a:r>
              <a:rPr lang="en-GB" dirty="0"/>
              <a:t>Hollywood</a:t>
            </a:r>
            <a:r>
              <a:rPr lang="el-GR" dirty="0"/>
              <a:t>.</a:t>
            </a:r>
            <a:endParaRPr lang="en-GB" dirty="0"/>
          </a:p>
        </p:txBody>
      </p:sp>
    </p:spTree>
    <p:extLst>
      <p:ext uri="{BB962C8B-B14F-4D97-AF65-F5344CB8AC3E}">
        <p14:creationId xmlns:p14="http://schemas.microsoft.com/office/powerpoint/2010/main" val="636900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1BAF7F6-1F47-E58A-BB9F-BE1518D0CA4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B9F3C53-C2A1-167D-7838-D90C561078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8B7703D-78CE-2781-DE86-7518D5AFE438}"/>
              </a:ext>
            </a:extLst>
          </p:cNvPr>
          <p:cNvSpPr>
            <a:spLocks noGrp="1"/>
          </p:cNvSpPr>
          <p:nvPr>
            <p:ph type="title"/>
          </p:nvPr>
        </p:nvSpPr>
        <p:spPr>
          <a:xfrm>
            <a:off x="838200" y="365125"/>
            <a:ext cx="10515600" cy="1325563"/>
          </a:xfrm>
        </p:spPr>
        <p:txBody>
          <a:bodyPr>
            <a:normAutofit/>
          </a:bodyPr>
          <a:lstStyle/>
          <a:p>
            <a:pPr algn="ctr"/>
            <a:r>
              <a:rPr lang="el-GR" b="1" dirty="0"/>
              <a:t>Διαστάσεις της παγκοσμιοποίησης</a:t>
            </a:r>
            <a:endParaRPr lang="en-GB" dirty="0"/>
          </a:p>
        </p:txBody>
      </p:sp>
      <p:sp>
        <p:nvSpPr>
          <p:cNvPr id="10" name="sketch line">
            <a:extLst>
              <a:ext uri="{FF2B5EF4-FFF2-40B4-BE49-F238E27FC236}">
                <a16:creationId xmlns:a16="http://schemas.microsoft.com/office/drawing/2014/main" id="{077004E7-0478-77F4-5BEA-B52C3D12DD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F77F36F-D4FE-D3B1-DD7B-E8D4F65730FB}"/>
              </a:ext>
            </a:extLst>
          </p:cNvPr>
          <p:cNvSpPr>
            <a:spLocks noGrp="1"/>
          </p:cNvSpPr>
          <p:nvPr>
            <p:ph idx="1"/>
          </p:nvPr>
        </p:nvSpPr>
        <p:spPr>
          <a:xfrm>
            <a:off x="838200" y="1929384"/>
            <a:ext cx="10515600" cy="4251960"/>
          </a:xfrm>
        </p:spPr>
        <p:txBody>
          <a:bodyPr>
            <a:normAutofit fontScale="92500"/>
          </a:bodyPr>
          <a:lstStyle/>
          <a:p>
            <a:pPr lvl="0"/>
            <a:r>
              <a:rPr lang="en-GB" b="1" dirty="0" err="1"/>
              <a:t>Κοινωνική</a:t>
            </a:r>
            <a:r>
              <a:rPr lang="en-GB" b="1" dirty="0"/>
              <a:t> </a:t>
            </a:r>
            <a:r>
              <a:rPr lang="en-GB" b="1" dirty="0" err="1"/>
              <a:t>διάστ</a:t>
            </a:r>
            <a:r>
              <a:rPr lang="en-GB" b="1" dirty="0"/>
              <a:t>αση</a:t>
            </a:r>
            <a:endParaRPr lang="en-GB" dirty="0"/>
          </a:p>
          <a:p>
            <a:pPr lvl="1"/>
            <a:r>
              <a:rPr lang="el-GR" dirty="0"/>
              <a:t>Επικοινωνία μεταξύ κοινωνιών, μετανάστευση, τουρισμός, κοινωνικά κινήματα.</a:t>
            </a:r>
            <a:endParaRPr lang="en-GB" dirty="0"/>
          </a:p>
          <a:p>
            <a:pPr lvl="1"/>
            <a:r>
              <a:rPr lang="el-GR" dirty="0"/>
              <a:t>Παράδειγμα: Δίκτυα κοινωνικής δικτύωσης που ενώνουν άτομα από όλο τον κόσμο.</a:t>
            </a:r>
            <a:endParaRPr lang="en-GB" dirty="0"/>
          </a:p>
          <a:p>
            <a:pPr lvl="0"/>
            <a:r>
              <a:rPr lang="en-GB" b="1" dirty="0" err="1"/>
              <a:t>Τεχνολογική</a:t>
            </a:r>
            <a:r>
              <a:rPr lang="en-GB" b="1" dirty="0"/>
              <a:t> </a:t>
            </a:r>
            <a:r>
              <a:rPr lang="en-GB" b="1" dirty="0" err="1"/>
              <a:t>διάστ</a:t>
            </a:r>
            <a:r>
              <a:rPr lang="en-GB" b="1" dirty="0"/>
              <a:t>αση</a:t>
            </a:r>
            <a:endParaRPr lang="en-GB" dirty="0"/>
          </a:p>
          <a:p>
            <a:pPr lvl="1"/>
            <a:r>
              <a:rPr lang="el-GR" dirty="0"/>
              <a:t>Ανάπτυξη των επικοινωνιών και του διαδικτύου που διευκολύνει τη διασύνδεση.</a:t>
            </a:r>
            <a:endParaRPr lang="en-GB" dirty="0"/>
          </a:p>
          <a:p>
            <a:pPr lvl="1"/>
            <a:r>
              <a:rPr lang="en-GB" dirty="0"/>
              <a:t>Πα</a:t>
            </a:r>
            <a:r>
              <a:rPr lang="en-GB" dirty="0" err="1"/>
              <a:t>ράδειγμ</a:t>
            </a:r>
            <a:r>
              <a:rPr lang="en-GB" dirty="0"/>
              <a:t>α: Παγκόσμια διάδοση των social media, e-commerce.</a:t>
            </a:r>
          </a:p>
          <a:p>
            <a:pPr lvl="0"/>
            <a:r>
              <a:rPr lang="en-GB" b="1" dirty="0" err="1"/>
              <a:t>Περι</a:t>
            </a:r>
            <a:r>
              <a:rPr lang="en-GB" b="1" dirty="0"/>
              <a:t>βαλλοντική διάσταση</a:t>
            </a:r>
            <a:endParaRPr lang="en-GB" dirty="0"/>
          </a:p>
          <a:p>
            <a:pPr lvl="1"/>
            <a:r>
              <a:rPr lang="el-GR" dirty="0"/>
              <a:t>Διασυνοριακά προβλήματα που απαιτούν παγκόσμιες λύσεις.</a:t>
            </a:r>
            <a:endParaRPr lang="en-GB" dirty="0"/>
          </a:p>
          <a:p>
            <a:pPr lvl="1"/>
            <a:r>
              <a:rPr lang="el-GR" dirty="0"/>
              <a:t>Παράδειγμα: Κλιματική αλλαγή, συμφωνία του Παρισιού.</a:t>
            </a:r>
            <a:endParaRPr lang="en-GB" dirty="0"/>
          </a:p>
        </p:txBody>
      </p:sp>
    </p:spTree>
    <p:extLst>
      <p:ext uri="{BB962C8B-B14F-4D97-AF65-F5344CB8AC3E}">
        <p14:creationId xmlns:p14="http://schemas.microsoft.com/office/powerpoint/2010/main" val="33830530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3930</TotalTime>
  <Words>4320</Words>
  <Application>Microsoft Office PowerPoint</Application>
  <PresentationFormat>Widescreen</PresentationFormat>
  <Paragraphs>269</Paragraphs>
  <Slides>52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52</vt:i4>
      </vt:variant>
    </vt:vector>
  </HeadingPairs>
  <TitlesOfParts>
    <vt:vector size="56" baseType="lpstr">
      <vt:lpstr>Arial</vt:lpstr>
      <vt:lpstr>Calibri</vt:lpstr>
      <vt:lpstr>Calibri Light</vt:lpstr>
      <vt:lpstr>Office Theme</vt:lpstr>
      <vt:lpstr>Πολιτισμός και παγκοσμιοποίηση  Βασικές έννοιες</vt:lpstr>
      <vt:lpstr>Βασικά θέματα:</vt:lpstr>
      <vt:lpstr>Πολιτισμός </vt:lpstr>
      <vt:lpstr>Διαστάσεις πολιτισμού</vt:lpstr>
      <vt:lpstr>Βασικές έννοιες πολιτισμού</vt:lpstr>
      <vt:lpstr>Παραδείγματα πολιτισμών</vt:lpstr>
      <vt:lpstr>Παγκοσμιο ποίηση </vt:lpstr>
      <vt:lpstr>Διαστάσεις της παγκοσμιοποίησης</vt:lpstr>
      <vt:lpstr>Διαστάσεις της παγκοσμιοποίησης</vt:lpstr>
      <vt:lpstr>Βασικές έννοιες παγκοσμιοποίησης</vt:lpstr>
      <vt:lpstr>Παραδείγματα παγκοσμιοποίησης</vt:lpstr>
      <vt:lpstr>Υλικός και άυλος πολιτισμός</vt:lpstr>
      <vt:lpstr>Υλικός πολιτισμός</vt:lpstr>
      <vt:lpstr>Άυλος πολιτισμός</vt:lpstr>
      <vt:lpstr>Σύγκριση πολιτισμών</vt:lpstr>
      <vt:lpstr>Σύγκριση πολιτισμών - κριτήρια</vt:lpstr>
      <vt:lpstr>Σύγκριση πολιτισμών – κριτήρια</vt:lpstr>
      <vt:lpstr>Σύγκριση πολιτισμών - παραδείγματα</vt:lpstr>
      <vt:lpstr>«Πολιτισμένοι» πολιτισμοί</vt:lpstr>
      <vt:lpstr>Κριτική διάσταση</vt:lpstr>
      <vt:lpstr>Διαφοροποίηση πολιτισμών</vt:lpstr>
      <vt:lpstr>Γλώσσα </vt:lpstr>
      <vt:lpstr>Γλώσσσα </vt:lpstr>
      <vt:lpstr>Σχέση πολιτισμού – παγκοσμιο ποίησης</vt:lpstr>
      <vt:lpstr>Πολιτισμός = αλλαγή</vt:lpstr>
      <vt:lpstr>Πολιτισμός και παγκοσμιοποίηση</vt:lpstr>
      <vt:lpstr>Πολιτισμός και παγκοσμιοποίηση</vt:lpstr>
      <vt:lpstr>Παράδοση </vt:lpstr>
      <vt:lpstr>Παράδοση </vt:lpstr>
      <vt:lpstr>Πολιτιστικά δάνεια </vt:lpstr>
      <vt:lpstr>«Καθαροί» πολιτισμοί</vt:lpstr>
      <vt:lpstr>Υποκουλτούρες</vt:lpstr>
      <vt:lpstr>Υποκουλτούρες = ποικιλομορφία</vt:lpstr>
      <vt:lpstr>Αλληλεπίδραση</vt:lpstr>
      <vt:lpstr>Παράδοση </vt:lpstr>
      <vt:lpstr>Αντι-παγκοσμιο ποίηση</vt:lpstr>
      <vt:lpstr>Αντιπαγκοσμιοποίηση </vt:lpstr>
      <vt:lpstr>Αντιπαγκοσμιοποίηση </vt:lpstr>
      <vt:lpstr>Αντιπαγκοσμιοποίηση </vt:lpstr>
      <vt:lpstr>Κριτική στην αντιπαγκοσμιοποίηση </vt:lpstr>
      <vt:lpstr>Κριτική στην αντιπαγκοσμιοποίηση </vt:lpstr>
      <vt:lpstr>Κριτική στην αντιπαγκοσμιοποίηση </vt:lpstr>
      <vt:lpstr>Κριτική στην αντιπαγκοσμιοποίηση </vt:lpstr>
      <vt:lpstr>Πρόοδος </vt:lpstr>
      <vt:lpstr>Πώς ένα στοιχείο γίνεται «παγκόσμιο»</vt:lpstr>
      <vt:lpstr>Πώς ένα στοιχείο γίνεται «παγκόσμιο»</vt:lpstr>
      <vt:lpstr>Πώς ένα στοιχείο γίνεται «παγκόσμιο»</vt:lpstr>
      <vt:lpstr>Πληθωρισμός πολιτισμού</vt:lpstr>
      <vt:lpstr>Πληθωρισμός πολιτισμού</vt:lpstr>
      <vt:lpstr>Επίλογος </vt:lpstr>
      <vt:lpstr>Βίντεο  </vt:lpstr>
      <vt:lpstr>Βασική βιβλιογραφία - Jenkins, H. (2006). Convergence culture: Where old and new media collid. New York, NY: New, 1-2. - Manovich, L. (2002). The language of new media. - Castells, M. (2011). The rise of the network society. John wiley &amp; sons. - Young, J. O., &amp; Brunk, C. G. (Eds.). (2012). The ethics of cultural appropriation. John Wiley &amp; Sons.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Marina Angelaki</dc:creator>
  <cp:lastModifiedBy>Katerina Chryssanthopoulou</cp:lastModifiedBy>
  <cp:revision>157</cp:revision>
  <dcterms:created xsi:type="dcterms:W3CDTF">2022-06-15T06:28:49Z</dcterms:created>
  <dcterms:modified xsi:type="dcterms:W3CDTF">2025-09-30T13:41:05Z</dcterms:modified>
</cp:coreProperties>
</file>