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05"/>
  </p:normalViewPr>
  <p:slideViewPr>
    <p:cSldViewPr snapToGrid="0" snapToObjects="1">
      <p:cViewPr varScale="1">
        <p:scale>
          <a:sx n="107" d="100"/>
          <a:sy n="107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fanos Vlachopoulos" userId="3f0cb4ebf1b38eea" providerId="LiveId" clId="{8FE115AC-8823-424F-9A2D-2298F964A852}"/>
    <pc:docChg chg="addSld modSld">
      <pc:chgData name="Stefanos Vlachopoulos" userId="3f0cb4ebf1b38eea" providerId="LiveId" clId="{8FE115AC-8823-424F-9A2D-2298F964A852}" dt="2020-10-28T06:56:23.940" v="4" actId="20577"/>
      <pc:docMkLst>
        <pc:docMk/>
      </pc:docMkLst>
      <pc:sldChg chg="modSp new mod">
        <pc:chgData name="Stefanos Vlachopoulos" userId="3f0cb4ebf1b38eea" providerId="LiveId" clId="{8FE115AC-8823-424F-9A2D-2298F964A852}" dt="2020-10-28T06:56:23.940" v="4" actId="20577"/>
        <pc:sldMkLst>
          <pc:docMk/>
          <pc:sldMk cId="3333370490" sldId="265"/>
        </pc:sldMkLst>
        <pc:spChg chg="mod">
          <ac:chgData name="Stefanos Vlachopoulos" userId="3f0cb4ebf1b38eea" providerId="LiveId" clId="{8FE115AC-8823-424F-9A2D-2298F964A852}" dt="2020-10-28T06:56:23.940" v="4" actId="20577"/>
          <ac:spMkLst>
            <pc:docMk/>
            <pc:sldMk cId="3333370490" sldId="265"/>
            <ac:spMk id="2" creationId="{5892C0A4-40F9-A647-A415-9A181E1DF79F}"/>
          </ac:spMkLst>
        </pc:spChg>
      </pc:sldChg>
    </pc:docChg>
  </pc:docChgLst>
  <pc:docChgLst>
    <pc:chgData name="Stefanos Vlachopoulos" userId="3f0cb4ebf1b38eea" providerId="LiveId" clId="{115CD38A-F2AF-F644-92F0-CB9F24EC51DB}"/>
    <pc:docChg chg="addSld delSld modSld sldOrd">
      <pc:chgData name="Stefanos Vlachopoulos" userId="3f0cb4ebf1b38eea" providerId="LiveId" clId="{115CD38A-F2AF-F644-92F0-CB9F24EC51DB}" dt="2020-10-01T19:51:37.367" v="2" actId="2696"/>
      <pc:docMkLst>
        <pc:docMk/>
      </pc:docMkLst>
      <pc:sldChg chg="add del ord">
        <pc:chgData name="Stefanos Vlachopoulos" userId="3f0cb4ebf1b38eea" providerId="LiveId" clId="{115CD38A-F2AF-F644-92F0-CB9F24EC51DB}" dt="2020-10-01T19:51:37.367" v="2" actId="2696"/>
        <pc:sldMkLst>
          <pc:docMk/>
          <pc:sldMk cId="1939033612" sldId="26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CAD75-BFDF-1146-8131-B92D4FE9A7E4}" type="datetimeFigureOut">
              <a:rPr lang="el-GR" smtClean="0"/>
              <a:t>28/10/20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F820A-0EA1-9649-BF9A-59107E9C34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621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CAD75-BFDF-1146-8131-B92D4FE9A7E4}" type="datetimeFigureOut">
              <a:rPr lang="el-GR" smtClean="0"/>
              <a:t>28/10/20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F820A-0EA1-9649-BF9A-59107E9C34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3067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CAD75-BFDF-1146-8131-B92D4FE9A7E4}" type="datetimeFigureOut">
              <a:rPr lang="el-GR" smtClean="0"/>
              <a:t>28/10/20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F820A-0EA1-9649-BF9A-59107E9C34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2492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CAD75-BFDF-1146-8131-B92D4FE9A7E4}" type="datetimeFigureOut">
              <a:rPr lang="el-GR" smtClean="0"/>
              <a:t>28/10/20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F820A-0EA1-9649-BF9A-59107E9C34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94071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CAD75-BFDF-1146-8131-B92D4FE9A7E4}" type="datetimeFigureOut">
              <a:rPr lang="el-GR" smtClean="0"/>
              <a:t>28/10/20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F820A-0EA1-9649-BF9A-59107E9C34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6934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CAD75-BFDF-1146-8131-B92D4FE9A7E4}" type="datetimeFigureOut">
              <a:rPr lang="el-GR" smtClean="0"/>
              <a:t>28/10/20</a:t>
            </a:fld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F820A-0EA1-9649-BF9A-59107E9C34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1338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CAD75-BFDF-1146-8131-B92D4FE9A7E4}" type="datetimeFigureOut">
              <a:rPr lang="el-GR" smtClean="0"/>
              <a:t>28/10/20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F820A-0EA1-9649-BF9A-59107E9C341F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250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CAD75-BFDF-1146-8131-B92D4FE9A7E4}" type="datetimeFigureOut">
              <a:rPr lang="el-GR" smtClean="0"/>
              <a:t>28/10/20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F820A-0EA1-9649-BF9A-59107E9C34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829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CAD75-BFDF-1146-8131-B92D4FE9A7E4}" type="datetimeFigureOut">
              <a:rPr lang="el-GR" smtClean="0"/>
              <a:t>28/10/20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F820A-0EA1-9649-BF9A-59107E9C34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974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CAD75-BFDF-1146-8131-B92D4FE9A7E4}" type="datetimeFigureOut">
              <a:rPr lang="el-GR" smtClean="0"/>
              <a:t>28/10/20</a:t>
            </a:fld>
            <a:endParaRPr lang="el-G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l-G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F820A-0EA1-9649-BF9A-59107E9C34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3007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89CAD75-BFDF-1146-8131-B92D4FE9A7E4}" type="datetimeFigureOut">
              <a:rPr lang="el-GR" smtClean="0"/>
              <a:t>28/10/20</a:t>
            </a:fld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l-G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F820A-0EA1-9649-BF9A-59107E9C34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90969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89CAD75-BFDF-1146-8131-B92D4FE9A7E4}" type="datetimeFigureOut">
              <a:rPr lang="el-GR" smtClean="0"/>
              <a:t>28/10/20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CAF820A-0EA1-9649-BF9A-59107E9C34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7304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3LagCVBKK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81CB48F-34D3-3E41-90D9-303DA9E21D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Familienleben</a:t>
            </a:r>
            <a:r>
              <a:rPr lang="en-US" dirty="0"/>
              <a:t> in der </a:t>
            </a:r>
            <a:r>
              <a:rPr lang="en-US" dirty="0" err="1"/>
              <a:t>brd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98330211-F1B9-DE47-A454-CF02FCAA0A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8076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892C0A4-40F9-A647-A415-9A181E1DF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1AB2DA4-0861-C04B-B268-C3AEE57821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3370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5AEAD3-771B-8F40-9A77-B7BB0C121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38D7AD8-90E4-D349-8E35-9B9EAB26CF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Die </a:t>
            </a:r>
            <a:r>
              <a:rPr lang="en-US" dirty="0" err="1"/>
              <a:t>Mehrheit</a:t>
            </a:r>
            <a:r>
              <a:rPr lang="en-US" dirty="0"/>
              <a:t> der </a:t>
            </a:r>
            <a:r>
              <a:rPr lang="en-US" dirty="0" err="1"/>
              <a:t>Familien</a:t>
            </a:r>
            <a:r>
              <a:rPr lang="en-US" dirty="0"/>
              <a:t> </a:t>
            </a:r>
            <a:r>
              <a:rPr lang="en-US" dirty="0" err="1"/>
              <a:t>empfindet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wirtschaftliche</a:t>
            </a:r>
            <a:r>
              <a:rPr lang="en-US" dirty="0"/>
              <a:t> Lage </a:t>
            </a:r>
            <a:r>
              <a:rPr lang="en-US" dirty="0" err="1"/>
              <a:t>heute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gut bis </a:t>
            </a:r>
            <a:r>
              <a:rPr lang="en-US" dirty="0" err="1"/>
              <a:t>sehr</a:t>
            </a:r>
            <a:r>
              <a:rPr lang="en-US" dirty="0"/>
              <a:t> gut. </a:t>
            </a:r>
            <a:r>
              <a:rPr lang="en-US" dirty="0" err="1"/>
              <a:t>Tatsächlich</a:t>
            </a:r>
            <a:r>
              <a:rPr lang="en-US" dirty="0"/>
              <a:t> </a:t>
            </a:r>
            <a:r>
              <a:rPr lang="en-US" dirty="0" err="1"/>
              <a:t>sind</a:t>
            </a:r>
            <a:r>
              <a:rPr lang="en-US" dirty="0"/>
              <a:t> die </a:t>
            </a:r>
            <a:r>
              <a:rPr lang="en-US" dirty="0" err="1"/>
              <a:t>durchschnittlichen</a:t>
            </a:r>
            <a:r>
              <a:rPr lang="en-US" dirty="0"/>
              <a:t> (</a:t>
            </a:r>
            <a:r>
              <a:rPr lang="en-US" dirty="0" err="1"/>
              <a:t>bedarfsgewichteten</a:t>
            </a:r>
            <a:r>
              <a:rPr lang="en-US" dirty="0"/>
              <a:t>) Pro-Kopf-</a:t>
            </a:r>
            <a:r>
              <a:rPr lang="en-US" dirty="0" err="1"/>
              <a:t>Einkommen</a:t>
            </a:r>
            <a:r>
              <a:rPr lang="en-US" dirty="0"/>
              <a:t> von </a:t>
            </a:r>
            <a:r>
              <a:rPr lang="en-US" dirty="0" err="1"/>
              <a:t>Familien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Report </a:t>
            </a:r>
            <a:r>
              <a:rPr lang="en-US" dirty="0" err="1"/>
              <a:t>zwischen</a:t>
            </a:r>
            <a:r>
              <a:rPr lang="en-US" dirty="0"/>
              <a:t> 2004 und 2014 um </a:t>
            </a:r>
            <a:r>
              <a:rPr lang="en-US" dirty="0" err="1"/>
              <a:t>knapp</a:t>
            </a:r>
            <a:r>
              <a:rPr lang="en-US" dirty="0"/>
              <a:t> 23 </a:t>
            </a:r>
            <a:r>
              <a:rPr lang="en-US" dirty="0" err="1"/>
              <a:t>Prozent</a:t>
            </a:r>
            <a:r>
              <a:rPr lang="en-US" dirty="0"/>
              <a:t> </a:t>
            </a:r>
            <a:r>
              <a:rPr lang="en-US" dirty="0" err="1"/>
              <a:t>gestiegen</a:t>
            </a:r>
            <a:r>
              <a:rPr lang="en-US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9262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924251-51D5-F143-B9BC-706BD2503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53 </a:t>
            </a:r>
            <a:r>
              <a:rPr lang="en-US" dirty="0" err="1"/>
              <a:t>Prozent</a:t>
            </a:r>
            <a:r>
              <a:rPr lang="en-US" dirty="0"/>
              <a:t> der </a:t>
            </a:r>
            <a:r>
              <a:rPr lang="en-US" dirty="0" err="1"/>
              <a:t>Familien</a:t>
            </a:r>
            <a:r>
              <a:rPr lang="en-US" dirty="0"/>
              <a:t> in Deutschland </a:t>
            </a:r>
            <a:r>
              <a:rPr lang="en-US" dirty="0" err="1"/>
              <a:t>haben</a:t>
            </a:r>
            <a:r>
              <a:rPr lang="en-US" dirty="0"/>
              <a:t> </a:t>
            </a:r>
            <a:r>
              <a:rPr lang="en-US" dirty="0" err="1"/>
              <a:t>nur</a:t>
            </a:r>
            <a:r>
              <a:rPr lang="en-US" dirty="0"/>
              <a:t> </a:t>
            </a:r>
            <a:r>
              <a:rPr lang="en-US" dirty="0" err="1"/>
              <a:t>ein</a:t>
            </a:r>
            <a:r>
              <a:rPr lang="en-US" dirty="0"/>
              <a:t> Kind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58CC34F-3A69-FD4F-9775-83DD10E50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 err="1"/>
              <a:t>Vor</a:t>
            </a:r>
            <a:r>
              <a:rPr lang="en-US" dirty="0"/>
              <a:t> </a:t>
            </a:r>
            <a:r>
              <a:rPr lang="en-US" dirty="0" err="1"/>
              <a:t>allem</a:t>
            </a:r>
            <a:r>
              <a:rPr lang="en-US" dirty="0"/>
              <a:t> </a:t>
            </a:r>
            <a:r>
              <a:rPr lang="en-US" dirty="0" err="1"/>
              <a:t>viele</a:t>
            </a:r>
            <a:r>
              <a:rPr lang="en-US" dirty="0"/>
              <a:t> </a:t>
            </a:r>
            <a:r>
              <a:rPr lang="en-US" dirty="0" err="1"/>
              <a:t>junge</a:t>
            </a:r>
            <a:r>
              <a:rPr lang="en-US" dirty="0"/>
              <a:t> </a:t>
            </a:r>
            <a:r>
              <a:rPr lang="en-US" dirty="0" err="1"/>
              <a:t>Akademiker</a:t>
            </a:r>
            <a:r>
              <a:rPr lang="en-US" dirty="0"/>
              <a:t> </a:t>
            </a:r>
            <a:r>
              <a:rPr lang="en-US" dirty="0" err="1"/>
              <a:t>schieben</a:t>
            </a:r>
            <a:r>
              <a:rPr lang="en-US" dirty="0"/>
              <a:t> die </a:t>
            </a:r>
            <a:r>
              <a:rPr lang="en-US" dirty="0" err="1"/>
              <a:t>Familiengründung</a:t>
            </a:r>
            <a:r>
              <a:rPr lang="en-US" dirty="0"/>
              <a:t> </a:t>
            </a:r>
            <a:r>
              <a:rPr lang="en-US" dirty="0" err="1"/>
              <a:t>lange</a:t>
            </a:r>
            <a:r>
              <a:rPr lang="en-US" dirty="0"/>
              <a:t> auf – erst </a:t>
            </a:r>
            <a:r>
              <a:rPr lang="en-US" dirty="0" err="1"/>
              <a:t>möchten</a:t>
            </a:r>
            <a:r>
              <a:rPr lang="en-US" dirty="0"/>
              <a:t> </a:t>
            </a:r>
            <a:r>
              <a:rPr lang="en-US" dirty="0" err="1"/>
              <a:t>sie</a:t>
            </a:r>
            <a:r>
              <a:rPr lang="en-US" dirty="0"/>
              <a:t> </a:t>
            </a:r>
            <a:r>
              <a:rPr lang="en-US" dirty="0" err="1"/>
              <a:t>ihr</a:t>
            </a:r>
            <a:r>
              <a:rPr lang="en-US" dirty="0"/>
              <a:t> </a:t>
            </a:r>
            <a:r>
              <a:rPr lang="en-US" dirty="0" err="1"/>
              <a:t>Studium</a:t>
            </a:r>
            <a:r>
              <a:rPr lang="en-US" dirty="0"/>
              <a:t> </a:t>
            </a:r>
            <a:r>
              <a:rPr lang="en-US" dirty="0" err="1"/>
              <a:t>absolvieren</a:t>
            </a:r>
            <a:r>
              <a:rPr lang="en-US" dirty="0"/>
              <a:t> und </a:t>
            </a:r>
            <a:r>
              <a:rPr lang="en-US" dirty="0" err="1"/>
              <a:t>dann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Beruf</a:t>
            </a:r>
            <a:r>
              <a:rPr lang="en-US" dirty="0"/>
              <a:t> </a:t>
            </a:r>
            <a:r>
              <a:rPr lang="en-US" dirty="0" err="1"/>
              <a:t>durchstarten</a:t>
            </a:r>
            <a:r>
              <a:rPr lang="en-US" dirty="0"/>
              <a:t>. </a:t>
            </a:r>
            <a:r>
              <a:rPr lang="en-US" dirty="0" err="1"/>
              <a:t>Deshalb</a:t>
            </a:r>
            <a:r>
              <a:rPr lang="en-US" dirty="0"/>
              <a:t> </a:t>
            </a:r>
            <a:r>
              <a:rPr lang="en-US" dirty="0" err="1"/>
              <a:t>sind</a:t>
            </a:r>
            <a:r>
              <a:rPr lang="en-US" dirty="0"/>
              <a:t> </a:t>
            </a:r>
            <a:r>
              <a:rPr lang="en-US" dirty="0" err="1"/>
              <a:t>Mütter</a:t>
            </a:r>
            <a:r>
              <a:rPr lang="en-US" dirty="0"/>
              <a:t> </a:t>
            </a:r>
            <a:r>
              <a:rPr lang="en-US" dirty="0" err="1"/>
              <a:t>bei</a:t>
            </a:r>
            <a:r>
              <a:rPr lang="en-US" dirty="0"/>
              <a:t> der </a:t>
            </a:r>
            <a:r>
              <a:rPr lang="en-US" dirty="0" err="1"/>
              <a:t>Geburt</a:t>
            </a:r>
            <a:r>
              <a:rPr lang="en-US" dirty="0"/>
              <a:t> des </a:t>
            </a:r>
            <a:r>
              <a:rPr lang="en-US" dirty="0" err="1"/>
              <a:t>ersten</a:t>
            </a:r>
            <a:r>
              <a:rPr lang="en-US" dirty="0"/>
              <a:t> </a:t>
            </a:r>
            <a:r>
              <a:rPr lang="en-US" dirty="0" err="1"/>
              <a:t>Kindes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Durchschnitt</a:t>
            </a:r>
            <a:r>
              <a:rPr lang="en-US" dirty="0"/>
              <a:t> </a:t>
            </a:r>
            <a:r>
              <a:rPr lang="en-US" dirty="0" err="1"/>
              <a:t>schon</a:t>
            </a:r>
            <a:r>
              <a:rPr lang="en-US" dirty="0"/>
              <a:t> </a:t>
            </a:r>
            <a:r>
              <a:rPr lang="en-US" dirty="0" err="1"/>
              <a:t>knapp</a:t>
            </a:r>
            <a:r>
              <a:rPr lang="en-US" dirty="0"/>
              <a:t> 30 und </a:t>
            </a:r>
            <a:r>
              <a:rPr lang="en-US" dirty="0" err="1"/>
              <a:t>Väter</a:t>
            </a:r>
            <a:r>
              <a:rPr lang="en-US" dirty="0"/>
              <a:t> 35 Jahre alt. Auch das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ein</a:t>
            </a:r>
            <a:r>
              <a:rPr lang="en-US" dirty="0"/>
              <a:t> </a:t>
            </a:r>
            <a:r>
              <a:rPr lang="en-US" dirty="0" err="1"/>
              <a:t>Grund</a:t>
            </a:r>
            <a:r>
              <a:rPr lang="en-US" dirty="0"/>
              <a:t> </a:t>
            </a:r>
            <a:r>
              <a:rPr lang="en-US" dirty="0" err="1"/>
              <a:t>für</a:t>
            </a:r>
            <a:r>
              <a:rPr lang="en-US" dirty="0"/>
              <a:t> die </a:t>
            </a:r>
            <a:r>
              <a:rPr lang="en-US" dirty="0" err="1"/>
              <a:t>niedrige</a:t>
            </a:r>
            <a:r>
              <a:rPr lang="en-US" dirty="0"/>
              <a:t> </a:t>
            </a:r>
            <a:r>
              <a:rPr lang="en-US" dirty="0" err="1"/>
              <a:t>Kinderzahl</a:t>
            </a:r>
            <a:r>
              <a:rPr lang="en-US" dirty="0"/>
              <a:t> pro </a:t>
            </a:r>
            <a:r>
              <a:rPr lang="en-US" dirty="0" err="1"/>
              <a:t>Familie</a:t>
            </a:r>
            <a:r>
              <a:rPr lang="en-US" dirty="0"/>
              <a:t>. </a:t>
            </a:r>
            <a:r>
              <a:rPr lang="en-US" dirty="0" err="1"/>
              <a:t>Denn</a:t>
            </a:r>
            <a:r>
              <a:rPr lang="en-US" dirty="0"/>
              <a:t> 53 </a:t>
            </a:r>
            <a:r>
              <a:rPr lang="en-US" dirty="0" err="1"/>
              <a:t>Prozent</a:t>
            </a:r>
            <a:r>
              <a:rPr lang="en-US" dirty="0"/>
              <a:t> der </a:t>
            </a:r>
            <a:r>
              <a:rPr lang="en-US" dirty="0" err="1"/>
              <a:t>Familien</a:t>
            </a:r>
            <a:r>
              <a:rPr lang="en-US" dirty="0"/>
              <a:t> in Deutschland </a:t>
            </a:r>
            <a:r>
              <a:rPr lang="en-US" dirty="0" err="1"/>
              <a:t>haben</a:t>
            </a:r>
            <a:r>
              <a:rPr lang="en-US" dirty="0"/>
              <a:t> </a:t>
            </a:r>
            <a:r>
              <a:rPr lang="en-US" dirty="0" err="1"/>
              <a:t>nur</a:t>
            </a:r>
            <a:r>
              <a:rPr lang="en-US" dirty="0"/>
              <a:t> </a:t>
            </a:r>
            <a:r>
              <a:rPr lang="en-US" dirty="0" err="1"/>
              <a:t>ein</a:t>
            </a:r>
            <a:r>
              <a:rPr lang="en-US" dirty="0"/>
              <a:t> Kind.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13278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D6AB859B-39F0-7240-9ED5-F44A89C47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Das </a:t>
            </a:r>
            <a:r>
              <a:rPr lang="en-US" dirty="0" err="1"/>
              <a:t>Familienpanorama</a:t>
            </a:r>
            <a:endParaRPr lang="el-GR" dirty="0"/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506A84B9-6B9A-1640-9D74-DC662EB8A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153412"/>
            <a:ext cx="7729728" cy="3586615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Ein </a:t>
            </a:r>
            <a:r>
              <a:rPr lang="en-US" dirty="0" err="1"/>
              <a:t>Ehepaar</a:t>
            </a:r>
            <a:r>
              <a:rPr lang="en-US" dirty="0"/>
              <a:t> </a:t>
            </a:r>
            <a:r>
              <a:rPr lang="en-US" dirty="0" err="1"/>
              <a:t>mit</a:t>
            </a:r>
            <a:r>
              <a:rPr lang="en-US" dirty="0"/>
              <a:t> </a:t>
            </a:r>
            <a:r>
              <a:rPr lang="en-US" dirty="0" err="1"/>
              <a:t>einem</a:t>
            </a:r>
            <a:r>
              <a:rPr lang="en-US" dirty="0"/>
              <a:t> </a:t>
            </a:r>
            <a:r>
              <a:rPr lang="en-US" dirty="0" err="1"/>
              <a:t>oder</a:t>
            </a:r>
            <a:r>
              <a:rPr lang="en-US" dirty="0"/>
              <a:t> </a:t>
            </a:r>
            <a:r>
              <a:rPr lang="en-US" dirty="0" err="1"/>
              <a:t>zwei</a:t>
            </a:r>
            <a:r>
              <a:rPr lang="en-US" dirty="0"/>
              <a:t> </a:t>
            </a:r>
            <a:r>
              <a:rPr lang="en-US" dirty="0" err="1"/>
              <a:t>Kindern</a:t>
            </a:r>
            <a:r>
              <a:rPr lang="en-US" dirty="0"/>
              <a:t> – das </a:t>
            </a:r>
            <a:r>
              <a:rPr lang="en-US" dirty="0" err="1"/>
              <a:t>ist</a:t>
            </a:r>
            <a:r>
              <a:rPr lang="en-US" dirty="0"/>
              <a:t> die deutsche </a:t>
            </a:r>
            <a:r>
              <a:rPr lang="en-US" dirty="0" err="1"/>
              <a:t>Durchschnittsfamilie</a:t>
            </a:r>
            <a:r>
              <a:rPr lang="en-US" dirty="0"/>
              <a:t>. </a:t>
            </a:r>
          </a:p>
          <a:p>
            <a:r>
              <a:rPr lang="en-US" dirty="0"/>
              <a:t>2015 gab es </a:t>
            </a:r>
            <a:r>
              <a:rPr lang="en-US" dirty="0" err="1"/>
              <a:t>rund</a:t>
            </a:r>
            <a:r>
              <a:rPr lang="en-US" dirty="0"/>
              <a:t> </a:t>
            </a:r>
            <a:r>
              <a:rPr lang="en-US" dirty="0" err="1"/>
              <a:t>acht</a:t>
            </a:r>
            <a:r>
              <a:rPr lang="en-US" dirty="0"/>
              <a:t> </a:t>
            </a:r>
            <a:r>
              <a:rPr lang="en-US" dirty="0" err="1"/>
              <a:t>Millionen</a:t>
            </a:r>
            <a:r>
              <a:rPr lang="en-US" dirty="0"/>
              <a:t> </a:t>
            </a:r>
            <a:r>
              <a:rPr lang="en-US" dirty="0" err="1"/>
              <a:t>Familien</a:t>
            </a:r>
            <a:r>
              <a:rPr lang="en-US" dirty="0"/>
              <a:t> </a:t>
            </a:r>
            <a:r>
              <a:rPr lang="en-US" dirty="0" err="1"/>
              <a:t>mit</a:t>
            </a:r>
            <a:r>
              <a:rPr lang="en-US" dirty="0"/>
              <a:t> </a:t>
            </a:r>
            <a:r>
              <a:rPr lang="en-US" dirty="0" err="1"/>
              <a:t>minderjährigen</a:t>
            </a:r>
            <a:r>
              <a:rPr lang="en-US" dirty="0"/>
              <a:t> </a:t>
            </a:r>
            <a:r>
              <a:rPr lang="en-US" dirty="0" err="1"/>
              <a:t>Kindern</a:t>
            </a:r>
            <a:r>
              <a:rPr lang="en-US" dirty="0"/>
              <a:t>. </a:t>
            </a:r>
          </a:p>
          <a:p>
            <a:r>
              <a:rPr lang="en-US" dirty="0"/>
              <a:t>Der </a:t>
            </a:r>
            <a:r>
              <a:rPr lang="en-US" dirty="0" err="1"/>
              <a:t>überwiegende</a:t>
            </a:r>
            <a:r>
              <a:rPr lang="en-US" dirty="0"/>
              <a:t> Teil der </a:t>
            </a:r>
            <a:r>
              <a:rPr lang="en-US" dirty="0" err="1"/>
              <a:t>Eltern</a:t>
            </a:r>
            <a:r>
              <a:rPr lang="en-US" dirty="0"/>
              <a:t> </a:t>
            </a:r>
            <a:r>
              <a:rPr lang="en-US" dirty="0" err="1"/>
              <a:t>sind</a:t>
            </a:r>
            <a:r>
              <a:rPr lang="en-US" dirty="0"/>
              <a:t> </a:t>
            </a:r>
            <a:r>
              <a:rPr lang="en-US" dirty="0" err="1"/>
              <a:t>zwar</a:t>
            </a:r>
            <a:r>
              <a:rPr lang="en-US" dirty="0"/>
              <a:t> </a:t>
            </a:r>
            <a:r>
              <a:rPr lang="en-US" dirty="0" err="1"/>
              <a:t>miteinander</a:t>
            </a:r>
            <a:r>
              <a:rPr lang="en-US" dirty="0"/>
              <a:t> </a:t>
            </a:r>
            <a:r>
              <a:rPr lang="en-US" dirty="0" err="1"/>
              <a:t>verheiratet</a:t>
            </a:r>
            <a:r>
              <a:rPr lang="en-US" dirty="0"/>
              <a:t> (5,5 </a:t>
            </a:r>
            <a:r>
              <a:rPr lang="en-US" dirty="0" err="1"/>
              <a:t>Millionen</a:t>
            </a:r>
            <a:r>
              <a:rPr lang="en-US" dirty="0"/>
              <a:t>)</a:t>
            </a:r>
          </a:p>
          <a:p>
            <a:r>
              <a:rPr lang="en-US" dirty="0"/>
              <a:t>Die </a:t>
            </a:r>
            <a:r>
              <a:rPr lang="en-US" dirty="0" err="1"/>
              <a:t>uneheliche</a:t>
            </a:r>
            <a:r>
              <a:rPr lang="en-US" dirty="0"/>
              <a:t> </a:t>
            </a:r>
            <a:r>
              <a:rPr lang="en-US" dirty="0" err="1"/>
              <a:t>Lebensgemeinschaft</a:t>
            </a:r>
            <a:r>
              <a:rPr lang="en-US" dirty="0"/>
              <a:t> (843.000)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keine</a:t>
            </a:r>
            <a:r>
              <a:rPr lang="en-US" dirty="0"/>
              <a:t> </a:t>
            </a:r>
            <a:r>
              <a:rPr lang="en-US" dirty="0" err="1"/>
              <a:t>Seltenheit</a:t>
            </a:r>
            <a:r>
              <a:rPr lang="en-US" dirty="0"/>
              <a:t> </a:t>
            </a:r>
            <a:r>
              <a:rPr lang="en-US" dirty="0" err="1"/>
              <a:t>mehr</a:t>
            </a:r>
            <a:r>
              <a:rPr lang="en-US" dirty="0"/>
              <a:t>. </a:t>
            </a:r>
          </a:p>
          <a:p>
            <a:r>
              <a:rPr lang="en-US" dirty="0" err="1"/>
              <a:t>Neben</a:t>
            </a:r>
            <a:r>
              <a:rPr lang="en-US" dirty="0"/>
              <a:t> der </a:t>
            </a:r>
            <a:r>
              <a:rPr lang="en-US" dirty="0" err="1"/>
              <a:t>Durchschnittsfamilie</a:t>
            </a:r>
            <a:r>
              <a:rPr lang="en-US" dirty="0"/>
              <a:t> </a:t>
            </a:r>
            <a:r>
              <a:rPr lang="en-US" dirty="0" err="1"/>
              <a:t>gibt</a:t>
            </a:r>
            <a:r>
              <a:rPr lang="en-US" dirty="0"/>
              <a:t> es </a:t>
            </a:r>
            <a:r>
              <a:rPr lang="en-US" dirty="0" err="1"/>
              <a:t>auch</a:t>
            </a:r>
            <a:r>
              <a:rPr lang="en-US" dirty="0"/>
              <a:t> </a:t>
            </a:r>
            <a:r>
              <a:rPr lang="en-US" dirty="0" err="1"/>
              <a:t>viele</a:t>
            </a:r>
            <a:r>
              <a:rPr lang="en-US" dirty="0"/>
              <a:t> </a:t>
            </a:r>
            <a:r>
              <a:rPr lang="en-US" dirty="0" err="1"/>
              <a:t>alleinerziehende</a:t>
            </a:r>
            <a:r>
              <a:rPr lang="en-US" dirty="0"/>
              <a:t> </a:t>
            </a:r>
            <a:r>
              <a:rPr lang="en-US" dirty="0" err="1"/>
              <a:t>Eltern</a:t>
            </a:r>
            <a:r>
              <a:rPr lang="en-US" dirty="0"/>
              <a:t> (1,6 </a:t>
            </a:r>
            <a:r>
              <a:rPr lang="en-US" dirty="0" err="1"/>
              <a:t>Millionen</a:t>
            </a:r>
            <a:r>
              <a:rPr lang="en-US" dirty="0"/>
              <a:t>). </a:t>
            </a:r>
          </a:p>
          <a:p>
            <a:r>
              <a:rPr lang="en-US" dirty="0"/>
              <a:t>Der </a:t>
            </a:r>
            <a:r>
              <a:rPr lang="en-US" dirty="0" err="1"/>
              <a:t>überwiegende</a:t>
            </a:r>
            <a:r>
              <a:rPr lang="en-US" dirty="0"/>
              <a:t> Teil </a:t>
            </a:r>
            <a:r>
              <a:rPr lang="en-US" dirty="0" err="1"/>
              <a:t>davon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weiblich</a:t>
            </a:r>
            <a:r>
              <a:rPr lang="en-US" dirty="0"/>
              <a:t> (1,5 </a:t>
            </a:r>
            <a:r>
              <a:rPr lang="en-US" dirty="0" err="1"/>
              <a:t>Millionen</a:t>
            </a:r>
            <a:r>
              <a:rPr lang="en-US" dirty="0"/>
              <a:t>), </a:t>
            </a:r>
            <a:r>
              <a:rPr lang="en-US" dirty="0" err="1"/>
              <a:t>denn</a:t>
            </a:r>
            <a:r>
              <a:rPr lang="en-US" dirty="0"/>
              <a:t> </a:t>
            </a:r>
            <a:r>
              <a:rPr lang="en-US" dirty="0" err="1"/>
              <a:t>nur</a:t>
            </a:r>
            <a:r>
              <a:rPr lang="en-US" dirty="0"/>
              <a:t> </a:t>
            </a:r>
            <a:r>
              <a:rPr lang="en-US" dirty="0" err="1"/>
              <a:t>etwa</a:t>
            </a:r>
            <a:r>
              <a:rPr lang="en-US" dirty="0"/>
              <a:t> 11 </a:t>
            </a:r>
            <a:r>
              <a:rPr lang="en-US" dirty="0" err="1"/>
              <a:t>Prozent</a:t>
            </a:r>
            <a:r>
              <a:rPr lang="en-US" dirty="0"/>
              <a:t> der Kinder </a:t>
            </a:r>
            <a:r>
              <a:rPr lang="en-US" dirty="0" err="1"/>
              <a:t>Alleinerziehender</a:t>
            </a:r>
            <a:r>
              <a:rPr lang="en-US" dirty="0"/>
              <a:t> leben </a:t>
            </a:r>
            <a:r>
              <a:rPr lang="en-US" dirty="0" err="1"/>
              <a:t>bei</a:t>
            </a:r>
            <a:r>
              <a:rPr lang="en-US" dirty="0"/>
              <a:t> </a:t>
            </a:r>
            <a:r>
              <a:rPr lang="en-US" dirty="0" err="1"/>
              <a:t>ihrem</a:t>
            </a:r>
            <a:r>
              <a:rPr lang="en-US" dirty="0"/>
              <a:t> </a:t>
            </a:r>
            <a:r>
              <a:rPr lang="en-US" dirty="0" err="1"/>
              <a:t>Vater</a:t>
            </a:r>
            <a:r>
              <a:rPr lang="en-US" dirty="0"/>
              <a:t>. </a:t>
            </a:r>
          </a:p>
          <a:p>
            <a:r>
              <a:rPr lang="en-US" dirty="0"/>
              <a:t>Die </a:t>
            </a:r>
            <a:r>
              <a:rPr lang="en-US" dirty="0" err="1"/>
              <a:t>Zahl</a:t>
            </a:r>
            <a:r>
              <a:rPr lang="en-US" dirty="0"/>
              <a:t> der </a:t>
            </a:r>
            <a:r>
              <a:rPr lang="en-US" dirty="0" err="1"/>
              <a:t>Regenbogenfamilien</a:t>
            </a:r>
            <a:r>
              <a:rPr lang="en-US" dirty="0"/>
              <a:t> </a:t>
            </a:r>
            <a:r>
              <a:rPr lang="en-US" dirty="0" err="1"/>
              <a:t>mit</a:t>
            </a:r>
            <a:r>
              <a:rPr lang="en-US" dirty="0"/>
              <a:t> </a:t>
            </a:r>
            <a:r>
              <a:rPr lang="en-US" dirty="0" err="1"/>
              <a:t>gleichgeschlechtlichen</a:t>
            </a:r>
            <a:r>
              <a:rPr lang="en-US" dirty="0"/>
              <a:t> </a:t>
            </a:r>
            <a:r>
              <a:rPr lang="en-US" dirty="0" err="1"/>
              <a:t>Paaren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 in Deutschland </a:t>
            </a:r>
            <a:r>
              <a:rPr lang="en-US" dirty="0" err="1"/>
              <a:t>zwar</a:t>
            </a:r>
            <a:r>
              <a:rPr lang="en-US" dirty="0"/>
              <a:t> </a:t>
            </a:r>
            <a:r>
              <a:rPr lang="en-US" dirty="0" err="1"/>
              <a:t>noch</a:t>
            </a:r>
            <a:r>
              <a:rPr lang="en-US" dirty="0"/>
              <a:t> </a:t>
            </a:r>
            <a:r>
              <a:rPr lang="en-US" dirty="0" err="1"/>
              <a:t>vergleichsweise</a:t>
            </a:r>
            <a:r>
              <a:rPr lang="en-US" dirty="0"/>
              <a:t> </a:t>
            </a:r>
            <a:r>
              <a:rPr lang="en-US" dirty="0" err="1"/>
              <a:t>gering</a:t>
            </a:r>
            <a:r>
              <a:rPr lang="en-US" dirty="0"/>
              <a:t>, hat </a:t>
            </a:r>
            <a:r>
              <a:rPr lang="en-US" dirty="0" err="1"/>
              <a:t>sich</a:t>
            </a:r>
            <a:r>
              <a:rPr lang="en-US" dirty="0"/>
              <a:t> </a:t>
            </a:r>
            <a:r>
              <a:rPr lang="en-US" dirty="0" err="1"/>
              <a:t>aber</a:t>
            </a:r>
            <a:r>
              <a:rPr lang="en-US" dirty="0"/>
              <a:t> </a:t>
            </a:r>
            <a:r>
              <a:rPr lang="en-US" dirty="0" err="1"/>
              <a:t>seit</a:t>
            </a:r>
            <a:r>
              <a:rPr lang="en-US" dirty="0"/>
              <a:t> 1996 von 3.000 auf 7.000 </a:t>
            </a:r>
            <a:r>
              <a:rPr lang="en-US" dirty="0" err="1"/>
              <a:t>mehr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</a:t>
            </a:r>
            <a:r>
              <a:rPr lang="en-US" dirty="0" err="1"/>
              <a:t>verdoppelt</a:t>
            </a:r>
            <a:r>
              <a:rPr lang="en-US" dirty="0"/>
              <a:t>. </a:t>
            </a:r>
          </a:p>
          <a:p>
            <a:r>
              <a:rPr lang="en-US" dirty="0" err="1"/>
              <a:t>Großfamilien</a:t>
            </a:r>
            <a:r>
              <a:rPr lang="en-US" dirty="0"/>
              <a:t> </a:t>
            </a:r>
            <a:r>
              <a:rPr lang="en-US" dirty="0" err="1"/>
              <a:t>mit</a:t>
            </a:r>
            <a:r>
              <a:rPr lang="en-US" dirty="0"/>
              <a:t> </a:t>
            </a:r>
            <a:r>
              <a:rPr lang="en-US" dirty="0" err="1"/>
              <a:t>mehreren</a:t>
            </a:r>
            <a:r>
              <a:rPr lang="en-US" dirty="0"/>
              <a:t> </a:t>
            </a:r>
            <a:r>
              <a:rPr lang="en-US" dirty="0" err="1"/>
              <a:t>Generationen</a:t>
            </a:r>
            <a:r>
              <a:rPr lang="en-US" dirty="0"/>
              <a:t> </a:t>
            </a:r>
            <a:r>
              <a:rPr lang="en-US" dirty="0" err="1"/>
              <a:t>unter</a:t>
            </a:r>
            <a:r>
              <a:rPr lang="en-US" dirty="0"/>
              <a:t> </a:t>
            </a:r>
            <a:r>
              <a:rPr lang="en-US" dirty="0" err="1"/>
              <a:t>einem</a:t>
            </a:r>
            <a:r>
              <a:rPr lang="en-US" dirty="0"/>
              <a:t> </a:t>
            </a:r>
            <a:r>
              <a:rPr lang="en-US" dirty="0" err="1"/>
              <a:t>Dach</a:t>
            </a:r>
            <a:r>
              <a:rPr lang="en-US" dirty="0"/>
              <a:t> </a:t>
            </a:r>
            <a:r>
              <a:rPr lang="en-US" dirty="0" err="1"/>
              <a:t>sind</a:t>
            </a:r>
            <a:r>
              <a:rPr lang="en-US" dirty="0"/>
              <a:t> </a:t>
            </a:r>
            <a:r>
              <a:rPr lang="en-US" dirty="0" err="1"/>
              <a:t>dagegen</a:t>
            </a:r>
            <a:r>
              <a:rPr lang="en-US" dirty="0"/>
              <a:t> </a:t>
            </a:r>
            <a:r>
              <a:rPr lang="en-US" dirty="0" err="1"/>
              <a:t>seit</a:t>
            </a:r>
            <a:r>
              <a:rPr lang="en-US" dirty="0"/>
              <a:t> 1995 von 351.000 auf 209.000 </a:t>
            </a:r>
            <a:r>
              <a:rPr lang="en-US" dirty="0" err="1"/>
              <a:t>zurückgegangen</a:t>
            </a:r>
            <a:r>
              <a:rPr lang="en-US" dirty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45337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70AC31E-3E78-5B46-80A1-E52C908CE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D4A4825-B7F9-084F-ABAE-C43583003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fontAlgn="base"/>
            <a:r>
              <a:rPr lang="en-US" dirty="0"/>
              <a:t>Deutschland </a:t>
            </a:r>
            <a:r>
              <a:rPr lang="en-US" dirty="0" err="1"/>
              <a:t>braucht</a:t>
            </a:r>
            <a:r>
              <a:rPr lang="en-US" dirty="0"/>
              <a:t> </a:t>
            </a:r>
            <a:r>
              <a:rPr lang="en-US" dirty="0" err="1"/>
              <a:t>mehr</a:t>
            </a:r>
            <a:r>
              <a:rPr lang="en-US" dirty="0"/>
              <a:t> Kinder, </a:t>
            </a:r>
            <a:r>
              <a:rPr lang="en-US" dirty="0" err="1"/>
              <a:t>denn</a:t>
            </a:r>
            <a:r>
              <a:rPr lang="en-US" dirty="0"/>
              <a:t> </a:t>
            </a:r>
            <a:r>
              <a:rPr lang="en-US" dirty="0" err="1"/>
              <a:t>nach</a:t>
            </a:r>
            <a:r>
              <a:rPr lang="en-US" dirty="0"/>
              <a:t> Japan </a:t>
            </a:r>
            <a:r>
              <a:rPr lang="en-US" dirty="0" err="1"/>
              <a:t>ist</a:t>
            </a:r>
            <a:r>
              <a:rPr lang="en-US" dirty="0"/>
              <a:t> es das Land </a:t>
            </a:r>
            <a:r>
              <a:rPr lang="en-US" dirty="0" err="1"/>
              <a:t>mit</a:t>
            </a:r>
            <a:r>
              <a:rPr lang="en-US" dirty="0"/>
              <a:t> der </a:t>
            </a:r>
            <a:r>
              <a:rPr lang="en-US" dirty="0" err="1"/>
              <a:t>ältesten</a:t>
            </a:r>
            <a:r>
              <a:rPr lang="en-US" dirty="0"/>
              <a:t> </a:t>
            </a:r>
            <a:r>
              <a:rPr lang="en-US" dirty="0" err="1"/>
              <a:t>Bevölkerung</a:t>
            </a:r>
            <a:r>
              <a:rPr lang="en-US" dirty="0"/>
              <a:t>. Die </a:t>
            </a:r>
            <a:r>
              <a:rPr lang="en-US" dirty="0" err="1"/>
              <a:t>Geburtenrate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mit</a:t>
            </a:r>
            <a:r>
              <a:rPr lang="en-US" dirty="0"/>
              <a:t> 1,5 </a:t>
            </a:r>
            <a:r>
              <a:rPr lang="en-US" dirty="0" err="1"/>
              <a:t>Kindern</a:t>
            </a:r>
            <a:r>
              <a:rPr lang="en-US" dirty="0"/>
              <a:t> pro Frau auf dem </a:t>
            </a:r>
            <a:r>
              <a:rPr lang="en-US" dirty="0" err="1"/>
              <a:t>Höchststand</a:t>
            </a:r>
            <a:r>
              <a:rPr lang="en-US" dirty="0"/>
              <a:t> </a:t>
            </a:r>
            <a:r>
              <a:rPr lang="en-US" dirty="0" err="1"/>
              <a:t>seit</a:t>
            </a:r>
            <a:r>
              <a:rPr lang="en-US" dirty="0"/>
              <a:t> der </a:t>
            </a:r>
            <a:r>
              <a:rPr lang="en-US" dirty="0" err="1"/>
              <a:t>Wiedervereinigung</a:t>
            </a:r>
            <a:r>
              <a:rPr lang="en-US" dirty="0"/>
              <a:t>, </a:t>
            </a:r>
            <a:r>
              <a:rPr lang="en-US" dirty="0" err="1"/>
              <a:t>liegt</a:t>
            </a:r>
            <a:r>
              <a:rPr lang="en-US" dirty="0"/>
              <a:t> </a:t>
            </a:r>
            <a:r>
              <a:rPr lang="en-US" dirty="0" err="1"/>
              <a:t>aber</a:t>
            </a:r>
            <a:r>
              <a:rPr lang="en-US" dirty="0"/>
              <a:t> </a:t>
            </a:r>
            <a:r>
              <a:rPr lang="en-US" dirty="0" err="1"/>
              <a:t>immer</a:t>
            </a:r>
            <a:r>
              <a:rPr lang="en-US" dirty="0"/>
              <a:t> </a:t>
            </a:r>
            <a:r>
              <a:rPr lang="en-US" dirty="0" err="1"/>
              <a:t>noch</a:t>
            </a:r>
            <a:r>
              <a:rPr lang="en-US" dirty="0"/>
              <a:t> </a:t>
            </a:r>
            <a:r>
              <a:rPr lang="en-US" dirty="0" err="1"/>
              <a:t>unter</a:t>
            </a:r>
            <a:r>
              <a:rPr lang="en-US" dirty="0"/>
              <a:t> dem EU-</a:t>
            </a:r>
            <a:r>
              <a:rPr lang="en-US" dirty="0" err="1"/>
              <a:t>Durchschnitt</a:t>
            </a:r>
            <a:r>
              <a:rPr lang="en-US" dirty="0"/>
              <a:t> von 1,58.</a:t>
            </a:r>
          </a:p>
          <a:p>
            <a:pPr fontAlgn="base"/>
            <a:r>
              <a:rPr lang="en-US" dirty="0" err="1"/>
              <a:t>Deshalb</a:t>
            </a:r>
            <a:r>
              <a:rPr lang="en-US" dirty="0"/>
              <a:t> </a:t>
            </a:r>
            <a:r>
              <a:rPr lang="en-US" dirty="0" err="1"/>
              <a:t>gibt</a:t>
            </a:r>
            <a:r>
              <a:rPr lang="en-US" dirty="0"/>
              <a:t> es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Vielzahl</a:t>
            </a:r>
            <a:r>
              <a:rPr lang="en-US" dirty="0"/>
              <a:t> </a:t>
            </a:r>
            <a:r>
              <a:rPr lang="en-US" dirty="0" err="1"/>
              <a:t>staatlicher</a:t>
            </a:r>
            <a:r>
              <a:rPr lang="en-US" dirty="0"/>
              <a:t> </a:t>
            </a:r>
            <a:r>
              <a:rPr lang="en-US" dirty="0" err="1"/>
              <a:t>Hilfen</a:t>
            </a:r>
            <a:r>
              <a:rPr lang="en-US" dirty="0"/>
              <a:t> </a:t>
            </a:r>
            <a:r>
              <a:rPr lang="en-US" dirty="0" err="1"/>
              <a:t>zur</a:t>
            </a:r>
            <a:r>
              <a:rPr lang="en-US" dirty="0"/>
              <a:t> </a:t>
            </a:r>
            <a:r>
              <a:rPr lang="en-US" dirty="0" err="1"/>
              <a:t>Förderung</a:t>
            </a:r>
            <a:r>
              <a:rPr lang="en-US" dirty="0"/>
              <a:t> von </a:t>
            </a:r>
            <a:r>
              <a:rPr lang="en-US" dirty="0" err="1"/>
              <a:t>Familien</a:t>
            </a:r>
            <a:r>
              <a:rPr lang="en-US" dirty="0"/>
              <a:t>. Die </a:t>
            </a:r>
            <a:r>
              <a:rPr lang="en-US" dirty="0" err="1"/>
              <a:t>wichtigsten</a:t>
            </a:r>
            <a:r>
              <a:rPr lang="en-US" dirty="0"/>
              <a:t> </a:t>
            </a:r>
            <a:r>
              <a:rPr lang="en-US" dirty="0" err="1"/>
              <a:t>sind</a:t>
            </a:r>
            <a:r>
              <a:rPr lang="en-US" dirty="0"/>
              <a:t> </a:t>
            </a:r>
            <a:r>
              <a:rPr lang="en-US" dirty="0" err="1"/>
              <a:t>Kindergeld</a:t>
            </a:r>
            <a:r>
              <a:rPr lang="en-US" dirty="0"/>
              <a:t>, </a:t>
            </a:r>
            <a:r>
              <a:rPr lang="en-US" dirty="0" err="1"/>
              <a:t>Elterngeld</a:t>
            </a:r>
            <a:r>
              <a:rPr lang="en-US" dirty="0"/>
              <a:t>, </a:t>
            </a:r>
            <a:r>
              <a:rPr lang="en-US" dirty="0" err="1"/>
              <a:t>Steuervergünstigungen</a:t>
            </a:r>
            <a:r>
              <a:rPr lang="en-US" dirty="0"/>
              <a:t> </a:t>
            </a:r>
            <a:r>
              <a:rPr lang="en-US" dirty="0" err="1"/>
              <a:t>sowie</a:t>
            </a:r>
            <a:r>
              <a:rPr lang="en-US" dirty="0"/>
              <a:t> </a:t>
            </a:r>
            <a:r>
              <a:rPr lang="en-US" dirty="0" err="1"/>
              <a:t>Zuschüsse</a:t>
            </a:r>
            <a:r>
              <a:rPr lang="en-US" dirty="0"/>
              <a:t> </a:t>
            </a:r>
            <a:r>
              <a:rPr lang="en-US" dirty="0" err="1"/>
              <a:t>für</a:t>
            </a:r>
            <a:r>
              <a:rPr lang="en-US" dirty="0"/>
              <a:t> </a:t>
            </a:r>
            <a:r>
              <a:rPr lang="en-US" dirty="0" err="1"/>
              <a:t>Schwangere</a:t>
            </a:r>
            <a:r>
              <a:rPr lang="en-US" dirty="0"/>
              <a:t> und </a:t>
            </a:r>
            <a:r>
              <a:rPr lang="en-US" dirty="0" err="1"/>
              <a:t>Familien</a:t>
            </a:r>
            <a:r>
              <a:rPr lang="en-US" dirty="0"/>
              <a:t>, </a:t>
            </a:r>
            <a:r>
              <a:rPr lang="en-US" dirty="0" err="1"/>
              <a:t>deren</a:t>
            </a:r>
            <a:r>
              <a:rPr lang="en-US" dirty="0"/>
              <a:t> </a:t>
            </a:r>
            <a:r>
              <a:rPr lang="en-US" dirty="0" err="1"/>
              <a:t>Einkommen</a:t>
            </a:r>
            <a:r>
              <a:rPr lang="en-US" dirty="0"/>
              <a:t> </a:t>
            </a:r>
            <a:r>
              <a:rPr lang="en-US" dirty="0" err="1"/>
              <a:t>nicht</a:t>
            </a:r>
            <a:r>
              <a:rPr lang="en-US" dirty="0"/>
              <a:t> </a:t>
            </a:r>
            <a:r>
              <a:rPr lang="en-US" dirty="0" err="1"/>
              <a:t>reicht</a:t>
            </a:r>
            <a:r>
              <a:rPr lang="en-US" dirty="0"/>
              <a:t>, um die </a:t>
            </a:r>
            <a:r>
              <a:rPr lang="en-US" dirty="0" err="1"/>
              <a:t>Grundbedürfnisse</a:t>
            </a:r>
            <a:r>
              <a:rPr lang="en-US" dirty="0"/>
              <a:t> </a:t>
            </a:r>
            <a:r>
              <a:rPr lang="en-US" dirty="0" err="1"/>
              <a:t>ihrer</a:t>
            </a:r>
            <a:r>
              <a:rPr lang="en-US" dirty="0"/>
              <a:t> Kinder </a:t>
            </a:r>
            <a:r>
              <a:rPr lang="en-US" dirty="0" err="1"/>
              <a:t>zu</a:t>
            </a:r>
            <a:r>
              <a:rPr lang="en-US" dirty="0"/>
              <a:t> </a:t>
            </a:r>
            <a:r>
              <a:rPr lang="en-US" dirty="0" err="1"/>
              <a:t>erfüllen</a:t>
            </a:r>
            <a:r>
              <a:rPr lang="en-US" dirty="0"/>
              <a:t>. </a:t>
            </a:r>
            <a:r>
              <a:rPr lang="en-US" dirty="0" err="1"/>
              <a:t>Hinzu</a:t>
            </a:r>
            <a:r>
              <a:rPr lang="en-US" dirty="0"/>
              <a:t> </a:t>
            </a:r>
            <a:r>
              <a:rPr lang="en-US" dirty="0" err="1"/>
              <a:t>kommt</a:t>
            </a:r>
            <a:r>
              <a:rPr lang="en-US" dirty="0"/>
              <a:t> </a:t>
            </a:r>
            <a:r>
              <a:rPr lang="en-US" dirty="0" err="1"/>
              <a:t>gebührenfreie</a:t>
            </a:r>
            <a:r>
              <a:rPr lang="en-US" dirty="0"/>
              <a:t> </a:t>
            </a:r>
            <a:r>
              <a:rPr lang="en-US" dirty="0" err="1"/>
              <a:t>Schulbildung</a:t>
            </a:r>
            <a:r>
              <a:rPr lang="en-US" dirty="0"/>
              <a:t>.</a:t>
            </a:r>
          </a:p>
          <a:p>
            <a:pPr fontAlgn="base"/>
            <a:r>
              <a:rPr lang="en-US" dirty="0" err="1"/>
              <a:t>Trotzdem</a:t>
            </a:r>
            <a:r>
              <a:rPr lang="en-US" dirty="0"/>
              <a:t> </a:t>
            </a:r>
            <a:r>
              <a:rPr lang="en-US" dirty="0" err="1"/>
              <a:t>gehören</a:t>
            </a:r>
            <a:r>
              <a:rPr lang="en-US" dirty="0"/>
              <a:t> </a:t>
            </a:r>
            <a:r>
              <a:rPr lang="en-US" dirty="0" err="1"/>
              <a:t>Alleinerziehende</a:t>
            </a:r>
            <a:r>
              <a:rPr lang="en-US" dirty="0"/>
              <a:t> </a:t>
            </a:r>
            <a:r>
              <a:rPr lang="en-US" dirty="0" err="1"/>
              <a:t>zu</a:t>
            </a:r>
            <a:r>
              <a:rPr lang="en-US" dirty="0"/>
              <a:t> den </a:t>
            </a:r>
            <a:r>
              <a:rPr lang="en-US" dirty="0" err="1"/>
              <a:t>Bevölkerungsgruppen</a:t>
            </a:r>
            <a:r>
              <a:rPr lang="en-US" dirty="0"/>
              <a:t> </a:t>
            </a:r>
            <a:r>
              <a:rPr lang="en-US" dirty="0" err="1"/>
              <a:t>mit</a:t>
            </a:r>
            <a:r>
              <a:rPr lang="en-US" dirty="0"/>
              <a:t> dem </a:t>
            </a:r>
            <a:r>
              <a:rPr lang="en-US" dirty="0" err="1"/>
              <a:t>höchsten</a:t>
            </a:r>
            <a:r>
              <a:rPr lang="en-US" dirty="0"/>
              <a:t> </a:t>
            </a:r>
            <a:r>
              <a:rPr lang="en-US" dirty="0" err="1"/>
              <a:t>Armutsrisiko</a:t>
            </a:r>
            <a:r>
              <a:rPr lang="en-US" dirty="0"/>
              <a:t>, </a:t>
            </a:r>
            <a:r>
              <a:rPr lang="en-US" dirty="0" err="1"/>
              <a:t>wenn</a:t>
            </a:r>
            <a:r>
              <a:rPr lang="en-US" dirty="0"/>
              <a:t> der </a:t>
            </a:r>
            <a:r>
              <a:rPr lang="en-US" dirty="0" err="1"/>
              <a:t>andere</a:t>
            </a:r>
            <a:r>
              <a:rPr lang="en-US" dirty="0"/>
              <a:t> </a:t>
            </a:r>
            <a:r>
              <a:rPr lang="en-US" dirty="0" err="1"/>
              <a:t>Elternteil</a:t>
            </a:r>
            <a:r>
              <a:rPr lang="en-US" dirty="0"/>
              <a:t> </a:t>
            </a:r>
            <a:r>
              <a:rPr lang="en-US" dirty="0" err="1"/>
              <a:t>sich</a:t>
            </a:r>
            <a:r>
              <a:rPr lang="en-US" dirty="0"/>
              <a:t> </a:t>
            </a:r>
            <a:r>
              <a:rPr lang="en-US" dirty="0" err="1"/>
              <a:t>weigert</a:t>
            </a:r>
            <a:r>
              <a:rPr lang="en-US" dirty="0"/>
              <a:t>, </a:t>
            </a:r>
            <a:r>
              <a:rPr lang="en-US" dirty="0" err="1"/>
              <a:t>Unterhalt</a:t>
            </a:r>
            <a:r>
              <a:rPr lang="en-US" dirty="0"/>
              <a:t> </a:t>
            </a:r>
            <a:r>
              <a:rPr lang="en-US" dirty="0" err="1"/>
              <a:t>für</a:t>
            </a:r>
            <a:r>
              <a:rPr lang="en-US" dirty="0"/>
              <a:t> sein Kind </a:t>
            </a:r>
            <a:r>
              <a:rPr lang="en-US" dirty="0" err="1"/>
              <a:t>zu</a:t>
            </a:r>
            <a:r>
              <a:rPr lang="en-US" dirty="0"/>
              <a:t> </a:t>
            </a:r>
            <a:r>
              <a:rPr lang="en-US" dirty="0" err="1"/>
              <a:t>zahlen</a:t>
            </a:r>
            <a:r>
              <a:rPr lang="en-US" dirty="0"/>
              <a:t>.</a:t>
            </a:r>
          </a:p>
          <a:p>
            <a:pPr fontAlgn="base"/>
            <a:br>
              <a:rPr lang="en-US" dirty="0"/>
            </a:br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62159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620477-7344-7649-8352-2E02B10DC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Job und </a:t>
            </a:r>
            <a:r>
              <a:rPr lang="en-US" dirty="0" err="1"/>
              <a:t>familie</a:t>
            </a:r>
            <a:r>
              <a:rPr lang="en-US" dirty="0"/>
              <a:t> 1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228DA1B-29E3-6E46-A977-EE316BF4C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endParaRPr lang="en-US" dirty="0"/>
          </a:p>
          <a:p>
            <a:pPr marL="0" indent="0" fontAlgn="base">
              <a:buNone/>
            </a:pPr>
            <a:r>
              <a:rPr lang="en-US" dirty="0"/>
              <a:t>Kinder </a:t>
            </a:r>
            <a:r>
              <a:rPr lang="en-US" dirty="0" err="1"/>
              <a:t>oder</a:t>
            </a:r>
            <a:r>
              <a:rPr lang="en-US" dirty="0"/>
              <a:t> </a:t>
            </a:r>
            <a:r>
              <a:rPr lang="en-US" dirty="0" err="1"/>
              <a:t>Karriere</a:t>
            </a:r>
            <a:r>
              <a:rPr lang="en-US" dirty="0"/>
              <a:t>? Frauen und </a:t>
            </a:r>
            <a:r>
              <a:rPr lang="en-US" dirty="0" err="1"/>
              <a:t>Männer</a:t>
            </a:r>
            <a:r>
              <a:rPr lang="en-US" dirty="0"/>
              <a:t> </a:t>
            </a:r>
            <a:r>
              <a:rPr lang="en-US" dirty="0" err="1"/>
              <a:t>sollen</a:t>
            </a:r>
            <a:r>
              <a:rPr lang="en-US" dirty="0"/>
              <a:t> es </a:t>
            </a:r>
            <a:r>
              <a:rPr lang="en-US" dirty="0" err="1"/>
              <a:t>leichter</a:t>
            </a:r>
            <a:r>
              <a:rPr lang="en-US" dirty="0"/>
              <a:t> </a:t>
            </a:r>
            <a:r>
              <a:rPr lang="en-US" dirty="0" err="1"/>
              <a:t>haben</a:t>
            </a:r>
            <a:r>
              <a:rPr lang="en-US" dirty="0"/>
              <a:t>, </a:t>
            </a:r>
            <a:r>
              <a:rPr lang="en-US" dirty="0" err="1"/>
              <a:t>beides</a:t>
            </a:r>
            <a:r>
              <a:rPr lang="en-US" dirty="0"/>
              <a:t> </a:t>
            </a:r>
            <a:r>
              <a:rPr lang="en-US" dirty="0" err="1"/>
              <a:t>miteinander</a:t>
            </a:r>
            <a:r>
              <a:rPr lang="en-US" dirty="0"/>
              <a:t> </a:t>
            </a:r>
            <a:r>
              <a:rPr lang="en-US" dirty="0" err="1"/>
              <a:t>zu</a:t>
            </a:r>
            <a:r>
              <a:rPr lang="en-US" dirty="0"/>
              <a:t> </a:t>
            </a:r>
            <a:r>
              <a:rPr lang="en-US" dirty="0" err="1"/>
              <a:t>vereinbaren</a:t>
            </a:r>
            <a:r>
              <a:rPr lang="en-US" dirty="0"/>
              <a:t>. </a:t>
            </a:r>
            <a:r>
              <a:rPr lang="en-US" dirty="0" err="1"/>
              <a:t>Seit</a:t>
            </a:r>
            <a:r>
              <a:rPr lang="en-US" dirty="0"/>
              <a:t> 2013 gilt </a:t>
            </a:r>
            <a:r>
              <a:rPr lang="en-US" dirty="0" err="1"/>
              <a:t>für</a:t>
            </a:r>
            <a:r>
              <a:rPr lang="en-US" dirty="0"/>
              <a:t> </a:t>
            </a:r>
            <a:r>
              <a:rPr lang="en-US" dirty="0" err="1"/>
              <a:t>jedes</a:t>
            </a:r>
            <a:r>
              <a:rPr lang="en-US" dirty="0"/>
              <a:t> Kind ab dem </a:t>
            </a:r>
            <a:r>
              <a:rPr lang="en-US" dirty="0" err="1"/>
              <a:t>ersten</a:t>
            </a:r>
            <a:r>
              <a:rPr lang="en-US" dirty="0"/>
              <a:t> </a:t>
            </a:r>
            <a:r>
              <a:rPr lang="en-US" dirty="0" err="1"/>
              <a:t>Lebensjahr</a:t>
            </a:r>
            <a:r>
              <a:rPr lang="en-US" dirty="0"/>
              <a:t> </a:t>
            </a:r>
            <a:r>
              <a:rPr lang="en-US" dirty="0" err="1"/>
              <a:t>ein</a:t>
            </a:r>
            <a:r>
              <a:rPr lang="en-US" dirty="0"/>
              <a:t> </a:t>
            </a:r>
            <a:r>
              <a:rPr lang="en-US" dirty="0" err="1"/>
              <a:t>Rechtsanspruch</a:t>
            </a:r>
            <a:r>
              <a:rPr lang="en-US" dirty="0"/>
              <a:t> auf </a:t>
            </a:r>
            <a:r>
              <a:rPr lang="en-US" dirty="0" err="1"/>
              <a:t>einen</a:t>
            </a:r>
            <a:r>
              <a:rPr lang="en-US" dirty="0"/>
              <a:t> </a:t>
            </a:r>
            <a:r>
              <a:rPr lang="en-US" dirty="0" err="1"/>
              <a:t>Kindergartenplatz</a:t>
            </a:r>
            <a:r>
              <a:rPr lang="en-US" dirty="0"/>
              <a:t>. Die </a:t>
            </a:r>
            <a:r>
              <a:rPr lang="en-US" dirty="0" err="1"/>
              <a:t>Bundesländer</a:t>
            </a:r>
            <a:r>
              <a:rPr lang="en-US" dirty="0"/>
              <a:t> </a:t>
            </a:r>
            <a:r>
              <a:rPr lang="en-US" dirty="0" err="1"/>
              <a:t>haben</a:t>
            </a:r>
            <a:r>
              <a:rPr lang="en-US" dirty="0"/>
              <a:t> stark in den </a:t>
            </a:r>
            <a:r>
              <a:rPr lang="en-US" dirty="0" err="1"/>
              <a:t>Ausbau</a:t>
            </a:r>
            <a:r>
              <a:rPr lang="en-US" dirty="0"/>
              <a:t> von </a:t>
            </a:r>
            <a:r>
              <a:rPr lang="en-US" dirty="0" err="1"/>
              <a:t>Betreuungsangeboten</a:t>
            </a:r>
            <a:r>
              <a:rPr lang="en-US" dirty="0"/>
              <a:t> </a:t>
            </a:r>
            <a:r>
              <a:rPr lang="en-US" dirty="0" err="1"/>
              <a:t>für</a:t>
            </a:r>
            <a:r>
              <a:rPr lang="en-US" dirty="0"/>
              <a:t> </a:t>
            </a:r>
            <a:r>
              <a:rPr lang="en-US" dirty="0" err="1"/>
              <a:t>Kleinkinder</a:t>
            </a:r>
            <a:r>
              <a:rPr lang="en-US" dirty="0"/>
              <a:t> und </a:t>
            </a:r>
            <a:r>
              <a:rPr lang="en-US" dirty="0" err="1"/>
              <a:t>Schulkinder</a:t>
            </a:r>
            <a:r>
              <a:rPr lang="en-US" dirty="0"/>
              <a:t> </a:t>
            </a:r>
            <a:r>
              <a:rPr lang="en-US" dirty="0" err="1"/>
              <a:t>investiert</a:t>
            </a:r>
            <a:r>
              <a:rPr lang="en-US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9951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BAFC9FC-D992-2345-A996-9624AE09E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Job und </a:t>
            </a:r>
            <a:r>
              <a:rPr lang="en-US" dirty="0" err="1"/>
              <a:t>Familie</a:t>
            </a:r>
            <a:r>
              <a:rPr lang="en-US" dirty="0"/>
              <a:t> 2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8638C23-60B3-DE4F-94EF-B8016469E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err="1"/>
              <a:t>Seit</a:t>
            </a:r>
            <a:r>
              <a:rPr lang="en-US" dirty="0"/>
              <a:t> 2007 </a:t>
            </a:r>
            <a:r>
              <a:rPr lang="en-US" dirty="0" err="1"/>
              <a:t>können</a:t>
            </a:r>
            <a:r>
              <a:rPr lang="en-US" dirty="0"/>
              <a:t> </a:t>
            </a:r>
            <a:r>
              <a:rPr lang="en-US" dirty="0" err="1"/>
              <a:t>Mütter</a:t>
            </a:r>
            <a:r>
              <a:rPr lang="en-US" dirty="0"/>
              <a:t> und </a:t>
            </a:r>
            <a:r>
              <a:rPr lang="en-US" dirty="0" err="1"/>
              <a:t>Väter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bezahlte</a:t>
            </a:r>
            <a:r>
              <a:rPr lang="en-US" dirty="0"/>
              <a:t> </a:t>
            </a:r>
            <a:r>
              <a:rPr lang="en-US" dirty="0" err="1"/>
              <a:t>Auszeit</a:t>
            </a:r>
            <a:r>
              <a:rPr lang="en-US" dirty="0"/>
              <a:t> </a:t>
            </a:r>
            <a:r>
              <a:rPr lang="en-US" dirty="0" err="1"/>
              <a:t>vom</a:t>
            </a:r>
            <a:r>
              <a:rPr lang="en-US" dirty="0"/>
              <a:t> </a:t>
            </a:r>
            <a:r>
              <a:rPr lang="en-US" dirty="0" err="1"/>
              <a:t>Beruf</a:t>
            </a:r>
            <a:r>
              <a:rPr lang="en-US" dirty="0"/>
              <a:t> </a:t>
            </a:r>
            <a:r>
              <a:rPr lang="en-US" dirty="0" err="1"/>
              <a:t>nehmen</a:t>
            </a:r>
            <a:r>
              <a:rPr lang="en-US" dirty="0"/>
              <a:t>. </a:t>
            </a:r>
          </a:p>
          <a:p>
            <a:r>
              <a:rPr lang="en-US" dirty="0" err="1"/>
              <a:t>Für</a:t>
            </a:r>
            <a:r>
              <a:rPr lang="en-US" dirty="0"/>
              <a:t> </a:t>
            </a:r>
            <a:r>
              <a:rPr lang="en-US" dirty="0" err="1"/>
              <a:t>insgesamt</a:t>
            </a:r>
            <a:r>
              <a:rPr lang="en-US" dirty="0"/>
              <a:t> 14 </a:t>
            </a:r>
            <a:r>
              <a:rPr lang="en-US" dirty="0" err="1"/>
              <a:t>Monate</a:t>
            </a:r>
            <a:r>
              <a:rPr lang="en-US" dirty="0"/>
              <a:t> </a:t>
            </a:r>
            <a:r>
              <a:rPr lang="en-US" dirty="0" err="1"/>
              <a:t>zahlt</a:t>
            </a:r>
            <a:r>
              <a:rPr lang="en-US" dirty="0"/>
              <a:t> der </a:t>
            </a:r>
            <a:r>
              <a:rPr lang="en-US" dirty="0" err="1"/>
              <a:t>Staat</a:t>
            </a:r>
            <a:r>
              <a:rPr lang="en-US" dirty="0"/>
              <a:t> </a:t>
            </a:r>
            <a:r>
              <a:rPr lang="en-US" dirty="0" err="1"/>
              <a:t>Elterngeld</a:t>
            </a:r>
            <a:r>
              <a:rPr lang="en-US" dirty="0"/>
              <a:t> in </a:t>
            </a:r>
            <a:r>
              <a:rPr lang="en-US" dirty="0" err="1"/>
              <a:t>Höhe</a:t>
            </a:r>
            <a:r>
              <a:rPr lang="en-US" dirty="0"/>
              <a:t> von 65 </a:t>
            </a:r>
            <a:r>
              <a:rPr lang="en-US" dirty="0" err="1"/>
              <a:t>Prozent</a:t>
            </a:r>
            <a:r>
              <a:rPr lang="en-US" dirty="0"/>
              <a:t> des </a:t>
            </a:r>
            <a:r>
              <a:rPr lang="en-US" dirty="0" err="1"/>
              <a:t>Nettoeinkommens</a:t>
            </a:r>
            <a:r>
              <a:rPr lang="en-US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92377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337EC54-C1C1-A64B-BF34-7E0B55560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Job und </a:t>
            </a:r>
            <a:r>
              <a:rPr lang="en-US" dirty="0" err="1"/>
              <a:t>Familien</a:t>
            </a:r>
            <a:r>
              <a:rPr lang="en-US" dirty="0"/>
              <a:t> 3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D22D161-29A4-2E43-B5EF-44C370F01E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70 </a:t>
            </a:r>
            <a:r>
              <a:rPr lang="en-US" dirty="0" err="1"/>
              <a:t>Prozent</a:t>
            </a:r>
            <a:r>
              <a:rPr lang="en-US" dirty="0"/>
              <a:t> der </a:t>
            </a:r>
            <a:r>
              <a:rPr lang="en-US" dirty="0" err="1"/>
              <a:t>Mütter</a:t>
            </a:r>
            <a:r>
              <a:rPr lang="en-US" dirty="0"/>
              <a:t> </a:t>
            </a:r>
            <a:r>
              <a:rPr lang="en-US" dirty="0" err="1"/>
              <a:t>arbeiten</a:t>
            </a:r>
            <a:r>
              <a:rPr lang="en-US" dirty="0"/>
              <a:t>, </a:t>
            </a:r>
            <a:r>
              <a:rPr lang="en-US" dirty="0" err="1"/>
              <a:t>allerdings</a:t>
            </a:r>
            <a:r>
              <a:rPr lang="en-US" dirty="0"/>
              <a:t> 40 </a:t>
            </a:r>
            <a:r>
              <a:rPr lang="en-US" dirty="0" err="1"/>
              <a:t>Prozent</a:t>
            </a:r>
            <a:r>
              <a:rPr lang="en-US" dirty="0"/>
              <a:t> </a:t>
            </a:r>
            <a:r>
              <a:rPr lang="en-US" dirty="0" err="1"/>
              <a:t>nur</a:t>
            </a:r>
            <a:r>
              <a:rPr lang="en-US" dirty="0"/>
              <a:t> in </a:t>
            </a:r>
            <a:r>
              <a:rPr lang="en-US" dirty="0" err="1"/>
              <a:t>Teilzeit</a:t>
            </a:r>
            <a:r>
              <a:rPr lang="en-US" dirty="0"/>
              <a:t>. </a:t>
            </a:r>
          </a:p>
          <a:p>
            <a:r>
              <a:rPr lang="en-US" dirty="0"/>
              <a:t>Die </a:t>
            </a:r>
            <a:r>
              <a:rPr lang="en-US" dirty="0" err="1"/>
              <a:t>junge</a:t>
            </a:r>
            <a:r>
              <a:rPr lang="en-US" dirty="0"/>
              <a:t> </a:t>
            </a:r>
            <a:r>
              <a:rPr lang="en-US" dirty="0" err="1"/>
              <a:t>Vätergeneration</a:t>
            </a:r>
            <a:r>
              <a:rPr lang="en-US" dirty="0"/>
              <a:t> </a:t>
            </a:r>
            <a:r>
              <a:rPr lang="en-US" dirty="0" err="1"/>
              <a:t>möchte</a:t>
            </a:r>
            <a:r>
              <a:rPr lang="en-US" dirty="0"/>
              <a:t> </a:t>
            </a:r>
            <a:r>
              <a:rPr lang="en-US" dirty="0" err="1"/>
              <a:t>mehr</a:t>
            </a:r>
            <a:r>
              <a:rPr lang="en-US" dirty="0"/>
              <a:t> Zeit </a:t>
            </a:r>
            <a:r>
              <a:rPr lang="en-US" dirty="0" err="1"/>
              <a:t>mit</a:t>
            </a:r>
            <a:r>
              <a:rPr lang="en-US" dirty="0"/>
              <a:t> den </a:t>
            </a:r>
            <a:r>
              <a:rPr lang="en-US" dirty="0" err="1"/>
              <a:t>Kindern</a:t>
            </a:r>
            <a:r>
              <a:rPr lang="en-US" dirty="0"/>
              <a:t> </a:t>
            </a:r>
            <a:r>
              <a:rPr lang="en-US" dirty="0" err="1"/>
              <a:t>verbringen</a:t>
            </a:r>
            <a:r>
              <a:rPr lang="en-US" dirty="0"/>
              <a:t> und </a:t>
            </a:r>
            <a:r>
              <a:rPr lang="en-US" dirty="0" err="1"/>
              <a:t>sich</a:t>
            </a:r>
            <a:r>
              <a:rPr lang="en-US" dirty="0"/>
              <a:t> </a:t>
            </a:r>
            <a:r>
              <a:rPr lang="en-US" dirty="0" err="1"/>
              <a:t>stärker</a:t>
            </a:r>
            <a:r>
              <a:rPr lang="en-US" dirty="0"/>
              <a:t> an der </a:t>
            </a:r>
            <a:r>
              <a:rPr lang="en-US" dirty="0" err="1"/>
              <a:t>Erziehung</a:t>
            </a:r>
            <a:r>
              <a:rPr lang="en-US" dirty="0"/>
              <a:t> </a:t>
            </a:r>
            <a:r>
              <a:rPr lang="en-US" dirty="0" err="1"/>
              <a:t>zu</a:t>
            </a:r>
            <a:r>
              <a:rPr lang="en-US" dirty="0"/>
              <a:t> </a:t>
            </a:r>
            <a:r>
              <a:rPr lang="en-US" dirty="0" err="1"/>
              <a:t>beteiligen</a:t>
            </a:r>
            <a:r>
              <a:rPr lang="en-US" dirty="0"/>
              <a:t>. </a:t>
            </a:r>
          </a:p>
          <a:p>
            <a:r>
              <a:rPr lang="en-US" dirty="0" err="1"/>
              <a:t>Derzeit</a:t>
            </a:r>
            <a:r>
              <a:rPr lang="en-US" dirty="0"/>
              <a:t> </a:t>
            </a:r>
            <a:r>
              <a:rPr lang="en-US" dirty="0" err="1"/>
              <a:t>nimmt</a:t>
            </a:r>
            <a:r>
              <a:rPr lang="en-US" dirty="0"/>
              <a:t> </a:t>
            </a:r>
            <a:r>
              <a:rPr lang="en-US" dirty="0" err="1"/>
              <a:t>jeder</a:t>
            </a:r>
            <a:r>
              <a:rPr lang="en-US" dirty="0"/>
              <a:t> </a:t>
            </a:r>
            <a:r>
              <a:rPr lang="en-US" dirty="0" err="1"/>
              <a:t>dritte</a:t>
            </a:r>
            <a:r>
              <a:rPr lang="en-US" dirty="0"/>
              <a:t> </a:t>
            </a:r>
            <a:r>
              <a:rPr lang="en-US" dirty="0" err="1"/>
              <a:t>Vater</a:t>
            </a:r>
            <a:r>
              <a:rPr lang="en-US" dirty="0"/>
              <a:t> </a:t>
            </a:r>
            <a:r>
              <a:rPr lang="en-US" dirty="0" err="1"/>
              <a:t>immerhin</a:t>
            </a:r>
            <a:r>
              <a:rPr lang="en-US" dirty="0"/>
              <a:t> </a:t>
            </a:r>
            <a:r>
              <a:rPr lang="en-US" dirty="0" err="1"/>
              <a:t>zwei</a:t>
            </a:r>
            <a:r>
              <a:rPr lang="en-US" dirty="0"/>
              <a:t> bis </a:t>
            </a:r>
            <a:r>
              <a:rPr lang="en-US" dirty="0" err="1"/>
              <a:t>drei</a:t>
            </a:r>
            <a:r>
              <a:rPr lang="en-US" dirty="0"/>
              <a:t> </a:t>
            </a:r>
            <a:r>
              <a:rPr lang="en-US" dirty="0" err="1"/>
              <a:t>Monate</a:t>
            </a:r>
            <a:r>
              <a:rPr lang="en-US" dirty="0"/>
              <a:t> </a:t>
            </a:r>
            <a:r>
              <a:rPr lang="en-US" dirty="0" err="1"/>
              <a:t>Elternzeit</a:t>
            </a:r>
            <a:r>
              <a:rPr lang="en-US" dirty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93603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A0816B4-F018-AA42-8A10-FC8D8285B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Berufstätige</a:t>
            </a:r>
            <a:r>
              <a:rPr lang="en-US" dirty="0"/>
              <a:t> </a:t>
            </a:r>
            <a:r>
              <a:rPr lang="en-US" dirty="0" err="1"/>
              <a:t>mütter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C4DF17D-8453-9943-8FFC-136DBDC6A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https://www.youtube.com/watch?v=B3LagCVBKKc</a:t>
            </a:r>
            <a:endParaRPr lang="en-US" dirty="0"/>
          </a:p>
          <a:p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61480327"/>
      </p:ext>
    </p:extLst>
  </p:cSld>
  <p:clrMapOvr>
    <a:masterClrMapping/>
  </p:clrMapOvr>
</p:sld>
</file>

<file path=ppt/theme/theme1.xml><?xml version="1.0" encoding="utf-8"?>
<a:theme xmlns:a="http://schemas.openxmlformats.org/drawingml/2006/main" name="Δέμα">
  <a:themeElements>
    <a:clrScheme name="Δέμα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Δέμα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Δέμα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{1BD7D5A2-8636-424D-B136-71F7DBE96B9D}tf10001120</Template>
  <TotalTime>1</TotalTime>
  <Words>511</Words>
  <Application>Microsoft Macintosh PowerPoint</Application>
  <PresentationFormat>Ευρεία οθόνη</PresentationFormat>
  <Paragraphs>33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4" baseType="lpstr">
      <vt:lpstr>Arial</vt:lpstr>
      <vt:lpstr>Corbel</vt:lpstr>
      <vt:lpstr>Gill Sans MT</vt:lpstr>
      <vt:lpstr>Δέμα</vt:lpstr>
      <vt:lpstr>Familienleben in der brd</vt:lpstr>
      <vt:lpstr>Παρουσίαση του PowerPoint</vt:lpstr>
      <vt:lpstr>53 Prozent der Familien in Deutschland haben nur ein Kind</vt:lpstr>
      <vt:lpstr>Das Familienpanorama</vt:lpstr>
      <vt:lpstr>Παρουσίαση του PowerPoint</vt:lpstr>
      <vt:lpstr>Job und familie 1</vt:lpstr>
      <vt:lpstr>Job und Familie 2</vt:lpstr>
      <vt:lpstr>Job und Familien 3</vt:lpstr>
      <vt:lpstr>Berufstätige mütter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Familienleben in der brd</dc:title>
  <dc:creator>ΣΤΕΦΑΝΟΣ ΒΛΑΧΟΠΟΥΛΟΣ</dc:creator>
  <cp:lastModifiedBy>Stefanos Vlachopoulos</cp:lastModifiedBy>
  <cp:revision>4</cp:revision>
  <dcterms:created xsi:type="dcterms:W3CDTF">2020-10-01T13:07:28Z</dcterms:created>
  <dcterms:modified xsi:type="dcterms:W3CDTF">2020-10-28T06:56:38Z</dcterms:modified>
</cp:coreProperties>
</file>