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5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os Vlachopoulos" userId="3f0cb4ebf1b38eea" providerId="LiveId" clId="{8FE115AC-8823-424F-9A2D-2298F964A852}"/>
    <pc:docChg chg="addSld modSld">
      <pc:chgData name="Stefanos Vlachopoulos" userId="3f0cb4ebf1b38eea" providerId="LiveId" clId="{8FE115AC-8823-424F-9A2D-2298F964A852}" dt="2020-10-28T06:56:23.940" v="4" actId="20577"/>
      <pc:docMkLst>
        <pc:docMk/>
      </pc:docMkLst>
      <pc:sldChg chg="modSp new mod">
        <pc:chgData name="Stefanos Vlachopoulos" userId="3f0cb4ebf1b38eea" providerId="LiveId" clId="{8FE115AC-8823-424F-9A2D-2298F964A852}" dt="2020-10-28T06:56:23.940" v="4" actId="20577"/>
        <pc:sldMkLst>
          <pc:docMk/>
          <pc:sldMk cId="3333370490" sldId="265"/>
        </pc:sldMkLst>
        <pc:spChg chg="mod">
          <ac:chgData name="Stefanos Vlachopoulos" userId="3f0cb4ebf1b38eea" providerId="LiveId" clId="{8FE115AC-8823-424F-9A2D-2298F964A852}" dt="2020-10-28T06:56:23.940" v="4" actId="20577"/>
          <ac:spMkLst>
            <pc:docMk/>
            <pc:sldMk cId="3333370490" sldId="265"/>
            <ac:spMk id="2" creationId="{5892C0A4-40F9-A647-A415-9A181E1DF79F}"/>
          </ac:spMkLst>
        </pc:spChg>
      </pc:sldChg>
    </pc:docChg>
  </pc:docChgLst>
  <pc:docChgLst>
    <pc:chgData name="Stefanos Vlachopoulos" userId="3f0cb4ebf1b38eea" providerId="LiveId" clId="{115CD38A-F2AF-F644-92F0-CB9F24EC51DB}"/>
    <pc:docChg chg="addSld delSld modSld sldOrd">
      <pc:chgData name="Stefanos Vlachopoulos" userId="3f0cb4ebf1b38eea" providerId="LiveId" clId="{115CD38A-F2AF-F644-92F0-CB9F24EC51DB}" dt="2020-10-01T19:51:37.367" v="2" actId="2696"/>
      <pc:docMkLst>
        <pc:docMk/>
      </pc:docMkLst>
      <pc:sldChg chg="add del ord">
        <pc:chgData name="Stefanos Vlachopoulos" userId="3f0cb4ebf1b38eea" providerId="LiveId" clId="{115CD38A-F2AF-F644-92F0-CB9F24EC51DB}" dt="2020-10-01T19:51:37.367" v="2" actId="2696"/>
        <pc:sldMkLst>
          <pc:docMk/>
          <pc:sldMk cId="1939033612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62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306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249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4071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693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33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5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82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97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300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96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89CAD75-BFDF-1146-8131-B92D4FE9A7E4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CAF820A-0EA1-9649-BF9A-59107E9C34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730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3LagCVBKK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1CB48F-34D3-3E41-90D9-303DA9E21D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Familienleben</a:t>
            </a:r>
            <a:r>
              <a:rPr lang="en-US" dirty="0"/>
              <a:t> in der </a:t>
            </a:r>
            <a:r>
              <a:rPr lang="en-US" dirty="0" err="1"/>
              <a:t>brd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8330211-F1B9-DE47-A454-CF02FCAA0A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8076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92C0A4-40F9-A647-A415-9A181E1DF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AB2DA4-0861-C04B-B268-C3AEE578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37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5AEAD3-771B-8F40-9A77-B7BB0C121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8D7AD8-90E4-D349-8E35-9B9EAB26C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Die </a:t>
            </a:r>
            <a:r>
              <a:rPr lang="en-US" dirty="0" err="1"/>
              <a:t>Mehrheit</a:t>
            </a:r>
            <a:r>
              <a:rPr lang="en-US" dirty="0"/>
              <a:t> der </a:t>
            </a:r>
            <a:r>
              <a:rPr lang="en-US" dirty="0" err="1"/>
              <a:t>Familien</a:t>
            </a:r>
            <a:r>
              <a:rPr lang="en-US" dirty="0"/>
              <a:t> </a:t>
            </a:r>
            <a:r>
              <a:rPr lang="en-US" dirty="0" err="1"/>
              <a:t>empfindet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wirtschaftliche</a:t>
            </a:r>
            <a:r>
              <a:rPr lang="en-US" dirty="0"/>
              <a:t> Lage </a:t>
            </a:r>
            <a:r>
              <a:rPr lang="en-US" dirty="0" err="1"/>
              <a:t>heute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gut bis </a:t>
            </a:r>
            <a:r>
              <a:rPr lang="en-US" dirty="0" err="1"/>
              <a:t>sehr</a:t>
            </a:r>
            <a:r>
              <a:rPr lang="en-US" dirty="0"/>
              <a:t> gut. </a:t>
            </a:r>
            <a:r>
              <a:rPr lang="en-US" dirty="0" err="1"/>
              <a:t>Tatsächlich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die </a:t>
            </a:r>
            <a:r>
              <a:rPr lang="en-US" dirty="0" err="1"/>
              <a:t>durchschnittlichen</a:t>
            </a:r>
            <a:r>
              <a:rPr lang="en-US" dirty="0"/>
              <a:t> (</a:t>
            </a:r>
            <a:r>
              <a:rPr lang="en-US" dirty="0" err="1"/>
              <a:t>bedarfsgewichteten</a:t>
            </a:r>
            <a:r>
              <a:rPr lang="en-US" dirty="0"/>
              <a:t>) Pro-Kopf-</a:t>
            </a:r>
            <a:r>
              <a:rPr lang="en-US" dirty="0" err="1"/>
              <a:t>Einkommen</a:t>
            </a:r>
            <a:r>
              <a:rPr lang="en-US" dirty="0"/>
              <a:t> von </a:t>
            </a:r>
            <a:r>
              <a:rPr lang="en-US" dirty="0" err="1"/>
              <a:t>Familien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Report </a:t>
            </a:r>
            <a:r>
              <a:rPr lang="en-US" dirty="0" err="1"/>
              <a:t>zwischen</a:t>
            </a:r>
            <a:r>
              <a:rPr lang="en-US" dirty="0"/>
              <a:t> 2004 und 2014 um </a:t>
            </a:r>
            <a:r>
              <a:rPr lang="en-US" dirty="0" err="1"/>
              <a:t>knapp</a:t>
            </a:r>
            <a:r>
              <a:rPr lang="en-US" dirty="0"/>
              <a:t> 23 </a:t>
            </a:r>
            <a:r>
              <a:rPr lang="en-US" dirty="0" err="1"/>
              <a:t>Prozent</a:t>
            </a:r>
            <a:r>
              <a:rPr lang="en-US" dirty="0"/>
              <a:t> </a:t>
            </a:r>
            <a:r>
              <a:rPr lang="en-US" dirty="0" err="1"/>
              <a:t>gestiegen</a:t>
            </a:r>
            <a:r>
              <a:rPr lang="en-US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26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924251-51D5-F143-B9BC-706BD250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53 </a:t>
            </a:r>
            <a:r>
              <a:rPr lang="en-US" dirty="0" err="1"/>
              <a:t>Prozent</a:t>
            </a:r>
            <a:r>
              <a:rPr lang="en-US" dirty="0"/>
              <a:t> der </a:t>
            </a:r>
            <a:r>
              <a:rPr lang="en-US" dirty="0" err="1"/>
              <a:t>Familien</a:t>
            </a:r>
            <a:r>
              <a:rPr lang="en-US" dirty="0"/>
              <a:t> in Deutschland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Kind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58CC34F-3A69-FD4F-9775-83DD10E50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allem</a:t>
            </a:r>
            <a:r>
              <a:rPr lang="en-US" dirty="0"/>
              <a:t>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junge</a:t>
            </a:r>
            <a:r>
              <a:rPr lang="en-US" dirty="0"/>
              <a:t> </a:t>
            </a:r>
            <a:r>
              <a:rPr lang="en-US" dirty="0" err="1"/>
              <a:t>Akademiker</a:t>
            </a:r>
            <a:r>
              <a:rPr lang="en-US" dirty="0"/>
              <a:t> </a:t>
            </a:r>
            <a:r>
              <a:rPr lang="en-US" dirty="0" err="1"/>
              <a:t>schieben</a:t>
            </a:r>
            <a:r>
              <a:rPr lang="en-US" dirty="0"/>
              <a:t> die </a:t>
            </a:r>
            <a:r>
              <a:rPr lang="en-US" dirty="0" err="1"/>
              <a:t>Familiengründung</a:t>
            </a:r>
            <a:r>
              <a:rPr lang="en-US" dirty="0"/>
              <a:t> </a:t>
            </a:r>
            <a:r>
              <a:rPr lang="en-US" dirty="0" err="1"/>
              <a:t>lange</a:t>
            </a:r>
            <a:r>
              <a:rPr lang="en-US" dirty="0"/>
              <a:t> auf – erst </a:t>
            </a:r>
            <a:r>
              <a:rPr lang="en-US" dirty="0" err="1"/>
              <a:t>möchten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Studium</a:t>
            </a:r>
            <a:r>
              <a:rPr lang="en-US" dirty="0"/>
              <a:t> </a:t>
            </a:r>
            <a:r>
              <a:rPr lang="en-US" dirty="0" err="1"/>
              <a:t>absolvieren</a:t>
            </a:r>
            <a:r>
              <a:rPr lang="en-US" dirty="0"/>
              <a:t> und </a:t>
            </a:r>
            <a:r>
              <a:rPr lang="en-US" dirty="0" err="1"/>
              <a:t>dann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Beruf</a:t>
            </a:r>
            <a:r>
              <a:rPr lang="en-US" dirty="0"/>
              <a:t> </a:t>
            </a:r>
            <a:r>
              <a:rPr lang="en-US" dirty="0" err="1"/>
              <a:t>durchstarten</a:t>
            </a:r>
            <a:r>
              <a:rPr lang="en-US" dirty="0"/>
              <a:t>. </a:t>
            </a:r>
            <a:r>
              <a:rPr lang="en-US" dirty="0" err="1"/>
              <a:t>Deshalb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Mütter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Geburt</a:t>
            </a:r>
            <a:r>
              <a:rPr lang="en-US" dirty="0"/>
              <a:t> des </a:t>
            </a:r>
            <a:r>
              <a:rPr lang="en-US" dirty="0" err="1"/>
              <a:t>ersten</a:t>
            </a:r>
            <a:r>
              <a:rPr lang="en-US" dirty="0"/>
              <a:t> </a:t>
            </a:r>
            <a:r>
              <a:rPr lang="en-US" dirty="0" err="1"/>
              <a:t>Kindes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Durchschnitt</a:t>
            </a:r>
            <a:r>
              <a:rPr lang="en-US" dirty="0"/>
              <a:t> </a:t>
            </a:r>
            <a:r>
              <a:rPr lang="en-US" dirty="0" err="1"/>
              <a:t>schon</a:t>
            </a:r>
            <a:r>
              <a:rPr lang="en-US" dirty="0"/>
              <a:t> </a:t>
            </a:r>
            <a:r>
              <a:rPr lang="en-US" dirty="0" err="1"/>
              <a:t>knapp</a:t>
            </a:r>
            <a:r>
              <a:rPr lang="en-US" dirty="0"/>
              <a:t> 30 und </a:t>
            </a:r>
            <a:r>
              <a:rPr lang="en-US" dirty="0" err="1"/>
              <a:t>Väter</a:t>
            </a:r>
            <a:r>
              <a:rPr lang="en-US" dirty="0"/>
              <a:t> 35 Jahre alt. Auch das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Grund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niedrige</a:t>
            </a:r>
            <a:r>
              <a:rPr lang="en-US" dirty="0"/>
              <a:t> </a:t>
            </a:r>
            <a:r>
              <a:rPr lang="en-US" dirty="0" err="1"/>
              <a:t>Kinderzahl</a:t>
            </a:r>
            <a:r>
              <a:rPr lang="en-US" dirty="0"/>
              <a:t> pro </a:t>
            </a:r>
            <a:r>
              <a:rPr lang="en-US" dirty="0" err="1"/>
              <a:t>Familie</a:t>
            </a:r>
            <a:r>
              <a:rPr lang="en-US" dirty="0"/>
              <a:t>. </a:t>
            </a:r>
            <a:r>
              <a:rPr lang="en-US" dirty="0" err="1"/>
              <a:t>Denn</a:t>
            </a:r>
            <a:r>
              <a:rPr lang="en-US" dirty="0"/>
              <a:t> 53 </a:t>
            </a:r>
            <a:r>
              <a:rPr lang="en-US" dirty="0" err="1"/>
              <a:t>Prozent</a:t>
            </a:r>
            <a:r>
              <a:rPr lang="en-US" dirty="0"/>
              <a:t> der </a:t>
            </a:r>
            <a:r>
              <a:rPr lang="en-US" dirty="0" err="1"/>
              <a:t>Familien</a:t>
            </a:r>
            <a:r>
              <a:rPr lang="en-US" dirty="0"/>
              <a:t> in Deutschland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Kind.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3278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D6AB859B-39F0-7240-9ED5-F44A89C47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 </a:t>
            </a:r>
            <a:r>
              <a:rPr lang="en-US" dirty="0" err="1"/>
              <a:t>Familienpanorama</a:t>
            </a:r>
            <a:endParaRPr lang="el-GR" dirty="0"/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506A84B9-6B9A-1640-9D74-DC662EB8A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153412"/>
            <a:ext cx="7729728" cy="358661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Ein </a:t>
            </a:r>
            <a:r>
              <a:rPr lang="en-US" dirty="0" err="1"/>
              <a:t>Ehepaar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zwei</a:t>
            </a:r>
            <a:r>
              <a:rPr lang="en-US" dirty="0"/>
              <a:t> </a:t>
            </a:r>
            <a:r>
              <a:rPr lang="en-US" dirty="0" err="1"/>
              <a:t>Kindern</a:t>
            </a:r>
            <a:r>
              <a:rPr lang="en-US" dirty="0"/>
              <a:t> – das </a:t>
            </a:r>
            <a:r>
              <a:rPr lang="en-US" dirty="0" err="1"/>
              <a:t>ist</a:t>
            </a:r>
            <a:r>
              <a:rPr lang="en-US" dirty="0"/>
              <a:t> die deutsche </a:t>
            </a:r>
            <a:r>
              <a:rPr lang="en-US" dirty="0" err="1"/>
              <a:t>Durchschnittsfamilie</a:t>
            </a:r>
            <a:r>
              <a:rPr lang="en-US" dirty="0"/>
              <a:t>. </a:t>
            </a:r>
          </a:p>
          <a:p>
            <a:r>
              <a:rPr lang="en-US" dirty="0"/>
              <a:t>2015 gab es </a:t>
            </a:r>
            <a:r>
              <a:rPr lang="en-US" dirty="0" err="1"/>
              <a:t>rund</a:t>
            </a:r>
            <a:r>
              <a:rPr lang="en-US" dirty="0"/>
              <a:t> </a:t>
            </a:r>
            <a:r>
              <a:rPr lang="en-US" dirty="0" err="1"/>
              <a:t>acht</a:t>
            </a:r>
            <a:r>
              <a:rPr lang="en-US" dirty="0"/>
              <a:t> </a:t>
            </a:r>
            <a:r>
              <a:rPr lang="en-US" dirty="0" err="1"/>
              <a:t>Millionen</a:t>
            </a:r>
            <a:r>
              <a:rPr lang="en-US" dirty="0"/>
              <a:t> </a:t>
            </a:r>
            <a:r>
              <a:rPr lang="en-US" dirty="0" err="1"/>
              <a:t>Familien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minderjährigen</a:t>
            </a:r>
            <a:r>
              <a:rPr lang="en-US" dirty="0"/>
              <a:t> </a:t>
            </a:r>
            <a:r>
              <a:rPr lang="en-US" dirty="0" err="1"/>
              <a:t>Kindern</a:t>
            </a:r>
            <a:r>
              <a:rPr lang="en-US" dirty="0"/>
              <a:t>. </a:t>
            </a:r>
          </a:p>
          <a:p>
            <a:r>
              <a:rPr lang="en-US" dirty="0"/>
              <a:t>Der </a:t>
            </a:r>
            <a:r>
              <a:rPr lang="en-US" dirty="0" err="1"/>
              <a:t>überwiegende</a:t>
            </a:r>
            <a:r>
              <a:rPr lang="en-US" dirty="0"/>
              <a:t> Teil der </a:t>
            </a:r>
            <a:r>
              <a:rPr lang="en-US" dirty="0" err="1"/>
              <a:t>Eltern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zwar</a:t>
            </a:r>
            <a:r>
              <a:rPr lang="en-US" dirty="0"/>
              <a:t> </a:t>
            </a:r>
            <a:r>
              <a:rPr lang="en-US" dirty="0" err="1"/>
              <a:t>miteinander</a:t>
            </a:r>
            <a:r>
              <a:rPr lang="en-US" dirty="0"/>
              <a:t> </a:t>
            </a:r>
            <a:r>
              <a:rPr lang="en-US" dirty="0" err="1"/>
              <a:t>verheiratet</a:t>
            </a:r>
            <a:r>
              <a:rPr lang="en-US" dirty="0"/>
              <a:t> (5,5 </a:t>
            </a:r>
            <a:r>
              <a:rPr lang="en-US" dirty="0" err="1"/>
              <a:t>Millionen</a:t>
            </a:r>
            <a:r>
              <a:rPr lang="en-US" dirty="0"/>
              <a:t>)</a:t>
            </a:r>
          </a:p>
          <a:p>
            <a:r>
              <a:rPr lang="en-US" dirty="0"/>
              <a:t>Die </a:t>
            </a:r>
            <a:r>
              <a:rPr lang="en-US" dirty="0" err="1"/>
              <a:t>uneheliche</a:t>
            </a:r>
            <a:r>
              <a:rPr lang="en-US" dirty="0"/>
              <a:t> </a:t>
            </a:r>
            <a:r>
              <a:rPr lang="en-US" dirty="0" err="1"/>
              <a:t>Lebensgemeinschaft</a:t>
            </a:r>
            <a:r>
              <a:rPr lang="en-US" dirty="0"/>
              <a:t> (843.000)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keine</a:t>
            </a:r>
            <a:r>
              <a:rPr lang="en-US" dirty="0"/>
              <a:t> </a:t>
            </a:r>
            <a:r>
              <a:rPr lang="en-US" dirty="0" err="1"/>
              <a:t>Seltenheit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. </a:t>
            </a:r>
          </a:p>
          <a:p>
            <a:r>
              <a:rPr lang="en-US" dirty="0" err="1"/>
              <a:t>Neben</a:t>
            </a:r>
            <a:r>
              <a:rPr lang="en-US" dirty="0"/>
              <a:t> der </a:t>
            </a:r>
            <a:r>
              <a:rPr lang="en-US" dirty="0" err="1"/>
              <a:t>Durchschnittsfamilie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alleinerziehende</a:t>
            </a:r>
            <a:r>
              <a:rPr lang="en-US" dirty="0"/>
              <a:t> </a:t>
            </a:r>
            <a:r>
              <a:rPr lang="en-US" dirty="0" err="1"/>
              <a:t>Eltern</a:t>
            </a:r>
            <a:r>
              <a:rPr lang="en-US" dirty="0"/>
              <a:t> (1,6 </a:t>
            </a:r>
            <a:r>
              <a:rPr lang="en-US" dirty="0" err="1"/>
              <a:t>Millionen</a:t>
            </a:r>
            <a:r>
              <a:rPr lang="en-US" dirty="0"/>
              <a:t>). </a:t>
            </a:r>
          </a:p>
          <a:p>
            <a:r>
              <a:rPr lang="en-US" dirty="0"/>
              <a:t>Der </a:t>
            </a:r>
            <a:r>
              <a:rPr lang="en-US" dirty="0" err="1"/>
              <a:t>überwiegende</a:t>
            </a:r>
            <a:r>
              <a:rPr lang="en-US" dirty="0"/>
              <a:t> Teil </a:t>
            </a:r>
            <a:r>
              <a:rPr lang="en-US" dirty="0" err="1"/>
              <a:t>davon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weiblich</a:t>
            </a:r>
            <a:r>
              <a:rPr lang="en-US" dirty="0"/>
              <a:t> (1,5 </a:t>
            </a:r>
            <a:r>
              <a:rPr lang="en-US" dirty="0" err="1"/>
              <a:t>Millionen</a:t>
            </a:r>
            <a:r>
              <a:rPr lang="en-US" dirty="0"/>
              <a:t>), </a:t>
            </a:r>
            <a:r>
              <a:rPr lang="en-US" dirty="0" err="1"/>
              <a:t>denn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etwa</a:t>
            </a:r>
            <a:r>
              <a:rPr lang="en-US" dirty="0"/>
              <a:t> 11 </a:t>
            </a:r>
            <a:r>
              <a:rPr lang="en-US" dirty="0" err="1"/>
              <a:t>Prozent</a:t>
            </a:r>
            <a:r>
              <a:rPr lang="en-US" dirty="0"/>
              <a:t> der Kinder </a:t>
            </a:r>
            <a:r>
              <a:rPr lang="en-US" dirty="0" err="1"/>
              <a:t>Alleinerziehender</a:t>
            </a:r>
            <a:r>
              <a:rPr lang="en-US" dirty="0"/>
              <a:t> leben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Vater</a:t>
            </a:r>
            <a:r>
              <a:rPr lang="en-US" dirty="0"/>
              <a:t>. </a:t>
            </a:r>
          </a:p>
          <a:p>
            <a:r>
              <a:rPr lang="en-US" dirty="0"/>
              <a:t>Die </a:t>
            </a:r>
            <a:r>
              <a:rPr lang="en-US" dirty="0" err="1"/>
              <a:t>Zahl</a:t>
            </a:r>
            <a:r>
              <a:rPr lang="en-US" dirty="0"/>
              <a:t> der </a:t>
            </a:r>
            <a:r>
              <a:rPr lang="en-US" dirty="0" err="1"/>
              <a:t>Regenbogenfamilien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gleichgeschlechtlichen</a:t>
            </a:r>
            <a:r>
              <a:rPr lang="en-US" dirty="0"/>
              <a:t> </a:t>
            </a:r>
            <a:r>
              <a:rPr lang="en-US" dirty="0" err="1"/>
              <a:t>Paaren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in Deutschland </a:t>
            </a:r>
            <a:r>
              <a:rPr lang="en-US" dirty="0" err="1"/>
              <a:t>zwar</a:t>
            </a:r>
            <a:r>
              <a:rPr lang="en-US" dirty="0"/>
              <a:t>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vergleichsweise</a:t>
            </a:r>
            <a:r>
              <a:rPr lang="en-US" dirty="0"/>
              <a:t> </a:t>
            </a:r>
            <a:r>
              <a:rPr lang="en-US" dirty="0" err="1"/>
              <a:t>gering</a:t>
            </a:r>
            <a:r>
              <a:rPr lang="en-US" dirty="0"/>
              <a:t>, hat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seit</a:t>
            </a:r>
            <a:r>
              <a:rPr lang="en-US" dirty="0"/>
              <a:t> 1996 von 3.000 auf 7.000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verdoppelt</a:t>
            </a:r>
            <a:r>
              <a:rPr lang="en-US" dirty="0"/>
              <a:t>. </a:t>
            </a:r>
          </a:p>
          <a:p>
            <a:r>
              <a:rPr lang="en-US" dirty="0" err="1"/>
              <a:t>Großfamilien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mehreren</a:t>
            </a:r>
            <a:r>
              <a:rPr lang="en-US" dirty="0"/>
              <a:t> </a:t>
            </a:r>
            <a:r>
              <a:rPr lang="en-US" dirty="0" err="1"/>
              <a:t>Generationen</a:t>
            </a:r>
            <a:r>
              <a:rPr lang="en-US" dirty="0"/>
              <a:t> </a:t>
            </a:r>
            <a:r>
              <a:rPr lang="en-US" dirty="0" err="1"/>
              <a:t>unter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Dach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dagegen</a:t>
            </a:r>
            <a:r>
              <a:rPr lang="en-US" dirty="0"/>
              <a:t> </a:t>
            </a:r>
            <a:r>
              <a:rPr lang="en-US" dirty="0" err="1"/>
              <a:t>seit</a:t>
            </a:r>
            <a:r>
              <a:rPr lang="en-US" dirty="0"/>
              <a:t> 1995 von 351.000 auf 209.000 </a:t>
            </a:r>
            <a:r>
              <a:rPr lang="en-US" dirty="0" err="1"/>
              <a:t>zurückgegangen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5337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0AC31E-3E78-5B46-80A1-E52C908CE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4A4825-B7F9-084F-ABAE-C43583003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dirty="0"/>
              <a:t>Deutschland </a:t>
            </a:r>
            <a:r>
              <a:rPr lang="en-US" dirty="0" err="1"/>
              <a:t>braucht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Kinder, </a:t>
            </a:r>
            <a:r>
              <a:rPr lang="en-US" dirty="0" err="1"/>
              <a:t>denn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Japan </a:t>
            </a:r>
            <a:r>
              <a:rPr lang="en-US" dirty="0" err="1"/>
              <a:t>ist</a:t>
            </a:r>
            <a:r>
              <a:rPr lang="en-US" dirty="0"/>
              <a:t> es das Land </a:t>
            </a:r>
            <a:r>
              <a:rPr lang="en-US" dirty="0" err="1"/>
              <a:t>mit</a:t>
            </a:r>
            <a:r>
              <a:rPr lang="en-US" dirty="0"/>
              <a:t> der </a:t>
            </a:r>
            <a:r>
              <a:rPr lang="en-US" dirty="0" err="1"/>
              <a:t>ältesten</a:t>
            </a:r>
            <a:r>
              <a:rPr lang="en-US" dirty="0"/>
              <a:t> </a:t>
            </a:r>
            <a:r>
              <a:rPr lang="en-US" dirty="0" err="1"/>
              <a:t>Bevölkerung</a:t>
            </a:r>
            <a:r>
              <a:rPr lang="en-US" dirty="0"/>
              <a:t>. Die </a:t>
            </a:r>
            <a:r>
              <a:rPr lang="en-US" dirty="0" err="1"/>
              <a:t>Geburtenrate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1,5 </a:t>
            </a:r>
            <a:r>
              <a:rPr lang="en-US" dirty="0" err="1"/>
              <a:t>Kindern</a:t>
            </a:r>
            <a:r>
              <a:rPr lang="en-US" dirty="0"/>
              <a:t> pro Frau auf dem </a:t>
            </a:r>
            <a:r>
              <a:rPr lang="en-US" dirty="0" err="1"/>
              <a:t>Höchststand</a:t>
            </a:r>
            <a:r>
              <a:rPr lang="en-US" dirty="0"/>
              <a:t> </a:t>
            </a:r>
            <a:r>
              <a:rPr lang="en-US" dirty="0" err="1"/>
              <a:t>seit</a:t>
            </a:r>
            <a:r>
              <a:rPr lang="en-US" dirty="0"/>
              <a:t> der </a:t>
            </a:r>
            <a:r>
              <a:rPr lang="en-US" dirty="0" err="1"/>
              <a:t>Wiedervereinigung</a:t>
            </a:r>
            <a:r>
              <a:rPr lang="en-US" dirty="0"/>
              <a:t>, </a:t>
            </a:r>
            <a:r>
              <a:rPr lang="en-US" dirty="0" err="1"/>
              <a:t>liegt</a:t>
            </a:r>
            <a:r>
              <a:rPr lang="en-US" dirty="0"/>
              <a:t>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unter</a:t>
            </a:r>
            <a:r>
              <a:rPr lang="en-US" dirty="0"/>
              <a:t> dem EU-</a:t>
            </a:r>
            <a:r>
              <a:rPr lang="en-US" dirty="0" err="1"/>
              <a:t>Durchschnitt</a:t>
            </a:r>
            <a:r>
              <a:rPr lang="en-US" dirty="0"/>
              <a:t> von 1,58.</a:t>
            </a:r>
          </a:p>
          <a:p>
            <a:pPr fontAlgn="base"/>
            <a:r>
              <a:rPr lang="en-US" dirty="0" err="1"/>
              <a:t>Deshalb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Vielzahl</a:t>
            </a:r>
            <a:r>
              <a:rPr lang="en-US" dirty="0"/>
              <a:t> </a:t>
            </a:r>
            <a:r>
              <a:rPr lang="en-US" dirty="0" err="1"/>
              <a:t>staatlicher</a:t>
            </a:r>
            <a:r>
              <a:rPr lang="en-US" dirty="0"/>
              <a:t> </a:t>
            </a:r>
            <a:r>
              <a:rPr lang="en-US" dirty="0" err="1"/>
              <a:t>Hilfen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Förderung</a:t>
            </a:r>
            <a:r>
              <a:rPr lang="en-US" dirty="0"/>
              <a:t> von </a:t>
            </a:r>
            <a:r>
              <a:rPr lang="en-US" dirty="0" err="1"/>
              <a:t>Familien</a:t>
            </a:r>
            <a:r>
              <a:rPr lang="en-US" dirty="0"/>
              <a:t>. Die </a:t>
            </a:r>
            <a:r>
              <a:rPr lang="en-US" dirty="0" err="1"/>
              <a:t>wichtigsten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Kindergeld</a:t>
            </a:r>
            <a:r>
              <a:rPr lang="en-US" dirty="0"/>
              <a:t>, </a:t>
            </a:r>
            <a:r>
              <a:rPr lang="en-US" dirty="0" err="1"/>
              <a:t>Elterngeld</a:t>
            </a:r>
            <a:r>
              <a:rPr lang="en-US" dirty="0"/>
              <a:t>, </a:t>
            </a:r>
            <a:r>
              <a:rPr lang="en-US" dirty="0" err="1"/>
              <a:t>Steuervergünstigungen</a:t>
            </a:r>
            <a:r>
              <a:rPr lang="en-US" dirty="0"/>
              <a:t> </a:t>
            </a:r>
            <a:r>
              <a:rPr lang="en-US" dirty="0" err="1"/>
              <a:t>sowie</a:t>
            </a:r>
            <a:r>
              <a:rPr lang="en-US" dirty="0"/>
              <a:t> </a:t>
            </a:r>
            <a:r>
              <a:rPr lang="en-US" dirty="0" err="1"/>
              <a:t>Zuschüsse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Schwangere</a:t>
            </a:r>
            <a:r>
              <a:rPr lang="en-US" dirty="0"/>
              <a:t> und </a:t>
            </a:r>
            <a:r>
              <a:rPr lang="en-US" dirty="0" err="1"/>
              <a:t>Familien</a:t>
            </a:r>
            <a:r>
              <a:rPr lang="en-US" dirty="0"/>
              <a:t>, </a:t>
            </a:r>
            <a:r>
              <a:rPr lang="en-US" dirty="0" err="1"/>
              <a:t>deren</a:t>
            </a:r>
            <a:r>
              <a:rPr lang="en-US" dirty="0"/>
              <a:t> </a:t>
            </a:r>
            <a:r>
              <a:rPr lang="en-US" dirty="0" err="1"/>
              <a:t>Einkommen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reicht</a:t>
            </a:r>
            <a:r>
              <a:rPr lang="en-US" dirty="0"/>
              <a:t>, um die </a:t>
            </a:r>
            <a:r>
              <a:rPr lang="en-US" dirty="0" err="1"/>
              <a:t>Grundbedürfnisse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Kinder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erfüllen</a:t>
            </a:r>
            <a:r>
              <a:rPr lang="en-US" dirty="0"/>
              <a:t>. </a:t>
            </a:r>
            <a:r>
              <a:rPr lang="en-US" dirty="0" err="1"/>
              <a:t>Hinzu</a:t>
            </a:r>
            <a:r>
              <a:rPr lang="en-US" dirty="0"/>
              <a:t> </a:t>
            </a:r>
            <a:r>
              <a:rPr lang="en-US" dirty="0" err="1"/>
              <a:t>kommt</a:t>
            </a:r>
            <a:r>
              <a:rPr lang="en-US" dirty="0"/>
              <a:t> </a:t>
            </a:r>
            <a:r>
              <a:rPr lang="en-US" dirty="0" err="1"/>
              <a:t>gebührenfreie</a:t>
            </a:r>
            <a:r>
              <a:rPr lang="en-US" dirty="0"/>
              <a:t> </a:t>
            </a:r>
            <a:r>
              <a:rPr lang="en-US" dirty="0" err="1"/>
              <a:t>Schulbildung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Trotzdem</a:t>
            </a:r>
            <a:r>
              <a:rPr lang="en-US" dirty="0"/>
              <a:t> </a:t>
            </a:r>
            <a:r>
              <a:rPr lang="en-US" dirty="0" err="1"/>
              <a:t>gehören</a:t>
            </a:r>
            <a:r>
              <a:rPr lang="en-US" dirty="0"/>
              <a:t> </a:t>
            </a:r>
            <a:r>
              <a:rPr lang="en-US" dirty="0" err="1"/>
              <a:t>Alleinerziehende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den </a:t>
            </a:r>
            <a:r>
              <a:rPr lang="en-US" dirty="0" err="1"/>
              <a:t>Bevölkerungsgruppen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dem </a:t>
            </a:r>
            <a:r>
              <a:rPr lang="en-US" dirty="0" err="1"/>
              <a:t>höchsten</a:t>
            </a:r>
            <a:r>
              <a:rPr lang="en-US" dirty="0"/>
              <a:t> </a:t>
            </a:r>
            <a:r>
              <a:rPr lang="en-US" dirty="0" err="1"/>
              <a:t>Armutsrisiko</a:t>
            </a:r>
            <a:r>
              <a:rPr lang="en-US" dirty="0"/>
              <a:t>, </a:t>
            </a:r>
            <a:r>
              <a:rPr lang="en-US" dirty="0" err="1"/>
              <a:t>wenn</a:t>
            </a:r>
            <a:r>
              <a:rPr lang="en-US" dirty="0"/>
              <a:t> der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Elternteil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weigert</a:t>
            </a:r>
            <a:r>
              <a:rPr lang="en-US" dirty="0"/>
              <a:t>, </a:t>
            </a:r>
            <a:r>
              <a:rPr lang="en-US" dirty="0" err="1"/>
              <a:t>Unterhalt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sein Kind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zahlen</a:t>
            </a:r>
            <a:r>
              <a:rPr lang="en-US" dirty="0"/>
              <a:t>.</a:t>
            </a:r>
          </a:p>
          <a:p>
            <a:pPr fontAlgn="base"/>
            <a:br>
              <a:rPr lang="en-US" dirty="0"/>
            </a:b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2159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620477-7344-7649-8352-2E02B10D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und </a:t>
            </a:r>
            <a:r>
              <a:rPr lang="en-US" dirty="0" err="1"/>
              <a:t>familie</a:t>
            </a:r>
            <a:r>
              <a:rPr lang="en-US" dirty="0"/>
              <a:t> 1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28DA1B-29E3-6E46-A977-EE316BF4C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endParaRPr lang="en-US" dirty="0"/>
          </a:p>
          <a:p>
            <a:pPr marL="0" indent="0" fontAlgn="base">
              <a:buNone/>
            </a:pPr>
            <a:r>
              <a:rPr lang="en-US" dirty="0"/>
              <a:t>Kinder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Karriere</a:t>
            </a:r>
            <a:r>
              <a:rPr lang="en-US" dirty="0"/>
              <a:t>? Frauen und </a:t>
            </a:r>
            <a:r>
              <a:rPr lang="en-US" dirty="0" err="1"/>
              <a:t>Männer</a:t>
            </a:r>
            <a:r>
              <a:rPr lang="en-US" dirty="0"/>
              <a:t> </a:t>
            </a:r>
            <a:r>
              <a:rPr lang="en-US" dirty="0" err="1"/>
              <a:t>sollen</a:t>
            </a:r>
            <a:r>
              <a:rPr lang="en-US" dirty="0"/>
              <a:t> es </a:t>
            </a:r>
            <a:r>
              <a:rPr lang="en-US" dirty="0" err="1"/>
              <a:t>leichter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, </a:t>
            </a:r>
            <a:r>
              <a:rPr lang="en-US" dirty="0" err="1"/>
              <a:t>beides</a:t>
            </a:r>
            <a:r>
              <a:rPr lang="en-US" dirty="0"/>
              <a:t> </a:t>
            </a:r>
            <a:r>
              <a:rPr lang="en-US" dirty="0" err="1"/>
              <a:t>miteinander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vereinbaren</a:t>
            </a:r>
            <a:r>
              <a:rPr lang="en-US" dirty="0"/>
              <a:t>. </a:t>
            </a:r>
            <a:r>
              <a:rPr lang="en-US" dirty="0" err="1"/>
              <a:t>Seit</a:t>
            </a:r>
            <a:r>
              <a:rPr lang="en-US" dirty="0"/>
              <a:t> 2013 gilt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jedes</a:t>
            </a:r>
            <a:r>
              <a:rPr lang="en-US" dirty="0"/>
              <a:t> Kind ab dem </a:t>
            </a:r>
            <a:r>
              <a:rPr lang="en-US" dirty="0" err="1"/>
              <a:t>ersten</a:t>
            </a:r>
            <a:r>
              <a:rPr lang="en-US" dirty="0"/>
              <a:t> </a:t>
            </a:r>
            <a:r>
              <a:rPr lang="en-US" dirty="0" err="1"/>
              <a:t>Lebensjahr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Rechtsanspruch</a:t>
            </a:r>
            <a:r>
              <a:rPr lang="en-US" dirty="0"/>
              <a:t> auf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Kindergartenplatz</a:t>
            </a:r>
            <a:r>
              <a:rPr lang="en-US" dirty="0"/>
              <a:t>. Die </a:t>
            </a:r>
            <a:r>
              <a:rPr lang="en-US" dirty="0" err="1"/>
              <a:t>Bundesländer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stark in den </a:t>
            </a:r>
            <a:r>
              <a:rPr lang="en-US" dirty="0" err="1"/>
              <a:t>Ausbau</a:t>
            </a:r>
            <a:r>
              <a:rPr lang="en-US" dirty="0"/>
              <a:t> von </a:t>
            </a:r>
            <a:r>
              <a:rPr lang="en-US" dirty="0" err="1"/>
              <a:t>Betreuungsangeboten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Kleinkinder</a:t>
            </a:r>
            <a:r>
              <a:rPr lang="en-US" dirty="0"/>
              <a:t> und </a:t>
            </a:r>
            <a:r>
              <a:rPr lang="en-US" dirty="0" err="1"/>
              <a:t>Schulkinder</a:t>
            </a:r>
            <a:r>
              <a:rPr lang="en-US" dirty="0"/>
              <a:t> </a:t>
            </a:r>
            <a:r>
              <a:rPr lang="en-US" dirty="0" err="1"/>
              <a:t>investiert</a:t>
            </a:r>
            <a:r>
              <a:rPr lang="en-US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951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BAFC9FC-D992-2345-A996-9624AE09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Job und </a:t>
            </a:r>
            <a:r>
              <a:rPr lang="en-US" dirty="0" err="1"/>
              <a:t>Familie</a:t>
            </a:r>
            <a:r>
              <a:rPr lang="en-US" dirty="0"/>
              <a:t> 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638C23-60B3-DE4F-94EF-B8016469E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Seit</a:t>
            </a:r>
            <a:r>
              <a:rPr lang="en-US" dirty="0"/>
              <a:t> 2007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Mütter</a:t>
            </a:r>
            <a:r>
              <a:rPr lang="en-US" dirty="0"/>
              <a:t> und </a:t>
            </a:r>
            <a:r>
              <a:rPr lang="en-US" dirty="0" err="1"/>
              <a:t>Väter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bezahlte</a:t>
            </a:r>
            <a:r>
              <a:rPr lang="en-US" dirty="0"/>
              <a:t> </a:t>
            </a:r>
            <a:r>
              <a:rPr lang="en-US" dirty="0" err="1"/>
              <a:t>Auszeit</a:t>
            </a:r>
            <a:r>
              <a:rPr lang="en-US" dirty="0"/>
              <a:t>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Beruf</a:t>
            </a:r>
            <a:r>
              <a:rPr lang="en-US" dirty="0"/>
              <a:t> </a:t>
            </a:r>
            <a:r>
              <a:rPr lang="en-US" dirty="0" err="1"/>
              <a:t>nehmen</a:t>
            </a:r>
            <a:r>
              <a:rPr lang="en-US" dirty="0"/>
              <a:t>. </a:t>
            </a:r>
          </a:p>
          <a:p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insgesamt</a:t>
            </a:r>
            <a:r>
              <a:rPr lang="en-US" dirty="0"/>
              <a:t> 14 </a:t>
            </a:r>
            <a:r>
              <a:rPr lang="en-US" dirty="0" err="1"/>
              <a:t>Monate</a:t>
            </a:r>
            <a:r>
              <a:rPr lang="en-US" dirty="0"/>
              <a:t> </a:t>
            </a:r>
            <a:r>
              <a:rPr lang="en-US" dirty="0" err="1"/>
              <a:t>zahlt</a:t>
            </a:r>
            <a:r>
              <a:rPr lang="en-US" dirty="0"/>
              <a:t> der </a:t>
            </a:r>
            <a:r>
              <a:rPr lang="en-US" dirty="0" err="1"/>
              <a:t>Staat</a:t>
            </a:r>
            <a:r>
              <a:rPr lang="en-US" dirty="0"/>
              <a:t> </a:t>
            </a:r>
            <a:r>
              <a:rPr lang="en-US" dirty="0" err="1"/>
              <a:t>Elterngeld</a:t>
            </a:r>
            <a:r>
              <a:rPr lang="en-US" dirty="0"/>
              <a:t> in </a:t>
            </a:r>
            <a:r>
              <a:rPr lang="en-US" dirty="0" err="1"/>
              <a:t>Höhe</a:t>
            </a:r>
            <a:r>
              <a:rPr lang="en-US" dirty="0"/>
              <a:t> von 65 </a:t>
            </a:r>
            <a:r>
              <a:rPr lang="en-US" dirty="0" err="1"/>
              <a:t>Prozent</a:t>
            </a:r>
            <a:r>
              <a:rPr lang="en-US" dirty="0"/>
              <a:t> des </a:t>
            </a:r>
            <a:r>
              <a:rPr lang="en-US" dirty="0" err="1"/>
              <a:t>Nettoeinkommens</a:t>
            </a:r>
            <a:r>
              <a:rPr lang="en-US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2377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37EC54-C1C1-A64B-BF34-7E0B5556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und </a:t>
            </a:r>
            <a:r>
              <a:rPr lang="en-US" dirty="0" err="1"/>
              <a:t>Familien</a:t>
            </a:r>
            <a:r>
              <a:rPr lang="en-US" dirty="0"/>
              <a:t> 3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D22D161-29A4-2E43-B5EF-44C370F01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70 </a:t>
            </a:r>
            <a:r>
              <a:rPr lang="en-US" dirty="0" err="1"/>
              <a:t>Prozent</a:t>
            </a:r>
            <a:r>
              <a:rPr lang="en-US" dirty="0"/>
              <a:t> der </a:t>
            </a:r>
            <a:r>
              <a:rPr lang="en-US" dirty="0" err="1"/>
              <a:t>Mütter</a:t>
            </a:r>
            <a:r>
              <a:rPr lang="en-US" dirty="0"/>
              <a:t> </a:t>
            </a:r>
            <a:r>
              <a:rPr lang="en-US" dirty="0" err="1"/>
              <a:t>arbeiten</a:t>
            </a:r>
            <a:r>
              <a:rPr lang="en-US" dirty="0"/>
              <a:t>, </a:t>
            </a:r>
            <a:r>
              <a:rPr lang="en-US" dirty="0" err="1"/>
              <a:t>allerdings</a:t>
            </a:r>
            <a:r>
              <a:rPr lang="en-US" dirty="0"/>
              <a:t> 40 </a:t>
            </a:r>
            <a:r>
              <a:rPr lang="en-US" dirty="0" err="1"/>
              <a:t>Prozent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in </a:t>
            </a:r>
            <a:r>
              <a:rPr lang="en-US" dirty="0" err="1"/>
              <a:t>Teilzeit</a:t>
            </a:r>
            <a:r>
              <a:rPr lang="en-US" dirty="0"/>
              <a:t>. </a:t>
            </a:r>
          </a:p>
          <a:p>
            <a:r>
              <a:rPr lang="en-US" dirty="0"/>
              <a:t>Die </a:t>
            </a:r>
            <a:r>
              <a:rPr lang="en-US" dirty="0" err="1"/>
              <a:t>junge</a:t>
            </a:r>
            <a:r>
              <a:rPr lang="en-US" dirty="0"/>
              <a:t> </a:t>
            </a:r>
            <a:r>
              <a:rPr lang="en-US" dirty="0" err="1"/>
              <a:t>Vätergeneration</a:t>
            </a:r>
            <a:r>
              <a:rPr lang="en-US" dirty="0"/>
              <a:t> </a:t>
            </a:r>
            <a:r>
              <a:rPr lang="en-US" dirty="0" err="1"/>
              <a:t>möchte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Zeit </a:t>
            </a:r>
            <a:r>
              <a:rPr lang="en-US" dirty="0" err="1"/>
              <a:t>mit</a:t>
            </a:r>
            <a:r>
              <a:rPr lang="en-US" dirty="0"/>
              <a:t> den </a:t>
            </a:r>
            <a:r>
              <a:rPr lang="en-US" dirty="0" err="1"/>
              <a:t>Kindern</a:t>
            </a:r>
            <a:r>
              <a:rPr lang="en-US" dirty="0"/>
              <a:t> </a:t>
            </a:r>
            <a:r>
              <a:rPr lang="en-US" dirty="0" err="1"/>
              <a:t>verbringen</a:t>
            </a:r>
            <a:r>
              <a:rPr lang="en-US" dirty="0"/>
              <a:t> und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stärker</a:t>
            </a:r>
            <a:r>
              <a:rPr lang="en-US" dirty="0"/>
              <a:t> an der </a:t>
            </a:r>
            <a:r>
              <a:rPr lang="en-US" dirty="0" err="1"/>
              <a:t>Erziehung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beteiligen</a:t>
            </a:r>
            <a:r>
              <a:rPr lang="en-US" dirty="0"/>
              <a:t>. </a:t>
            </a:r>
          </a:p>
          <a:p>
            <a:r>
              <a:rPr lang="en-US" dirty="0" err="1"/>
              <a:t>Derzeit</a:t>
            </a:r>
            <a:r>
              <a:rPr lang="en-US" dirty="0"/>
              <a:t> </a:t>
            </a:r>
            <a:r>
              <a:rPr lang="en-US" dirty="0" err="1"/>
              <a:t>nimmt</a:t>
            </a:r>
            <a:r>
              <a:rPr lang="en-US" dirty="0"/>
              <a:t> </a:t>
            </a:r>
            <a:r>
              <a:rPr lang="en-US" dirty="0" err="1"/>
              <a:t>jeder</a:t>
            </a:r>
            <a:r>
              <a:rPr lang="en-US" dirty="0"/>
              <a:t> </a:t>
            </a:r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Vater</a:t>
            </a:r>
            <a:r>
              <a:rPr lang="en-US" dirty="0"/>
              <a:t> </a:t>
            </a:r>
            <a:r>
              <a:rPr lang="en-US" dirty="0" err="1"/>
              <a:t>immerhin</a:t>
            </a:r>
            <a:r>
              <a:rPr lang="en-US" dirty="0"/>
              <a:t> </a:t>
            </a:r>
            <a:r>
              <a:rPr lang="en-US" dirty="0" err="1"/>
              <a:t>zwei</a:t>
            </a:r>
            <a:r>
              <a:rPr lang="en-US" dirty="0"/>
              <a:t> bis </a:t>
            </a:r>
            <a:r>
              <a:rPr lang="en-US" dirty="0" err="1"/>
              <a:t>drei</a:t>
            </a:r>
            <a:r>
              <a:rPr lang="en-US" dirty="0"/>
              <a:t> </a:t>
            </a:r>
            <a:r>
              <a:rPr lang="en-US" dirty="0" err="1"/>
              <a:t>Monate</a:t>
            </a:r>
            <a:r>
              <a:rPr lang="en-US" dirty="0"/>
              <a:t> </a:t>
            </a:r>
            <a:r>
              <a:rPr lang="en-US" dirty="0" err="1"/>
              <a:t>Elternzeit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3603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A0816B4-F018-AA42-8A10-FC8D8285B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Berufstätige</a:t>
            </a:r>
            <a:r>
              <a:rPr lang="en-US" dirty="0"/>
              <a:t> </a:t>
            </a:r>
            <a:r>
              <a:rPr lang="en-US" dirty="0" err="1"/>
              <a:t>mütter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4DF17D-8453-9943-8FFC-136DBDC6A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https://www.youtube.com/watch?v=B3LagCVBKKc</a:t>
            </a:r>
            <a:endParaRPr lang="en-US" dirty="0"/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1480327"/>
      </p:ext>
    </p:extLst>
  </p:cSld>
  <p:clrMapOvr>
    <a:masterClrMapping/>
  </p:clrMapOvr>
</p:sld>
</file>

<file path=ppt/theme/theme1.xml><?xml version="1.0" encoding="utf-8"?>
<a:theme xmlns:a="http://schemas.openxmlformats.org/drawingml/2006/main" name="Δέμα">
  <a:themeElements>
    <a:clrScheme name="Δέμα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Δέμα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Δέμα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{1BD7D5A2-8636-424D-B136-71F7DBE96B9D}tf10001120</Template>
  <TotalTime>1</TotalTime>
  <Words>511</Words>
  <Application>Microsoft Macintosh PowerPoint</Application>
  <PresentationFormat>Ευρεία οθόνη</PresentationFormat>
  <Paragraphs>33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4" baseType="lpstr">
      <vt:lpstr>Arial</vt:lpstr>
      <vt:lpstr>Corbel</vt:lpstr>
      <vt:lpstr>Gill Sans MT</vt:lpstr>
      <vt:lpstr>Δέμα</vt:lpstr>
      <vt:lpstr>Familienleben in der brd</vt:lpstr>
      <vt:lpstr>Παρουσίαση του PowerPoint</vt:lpstr>
      <vt:lpstr>53 Prozent der Familien in Deutschland haben nur ein Kind</vt:lpstr>
      <vt:lpstr>Das Familienpanorama</vt:lpstr>
      <vt:lpstr>Παρουσίαση του PowerPoint</vt:lpstr>
      <vt:lpstr>Job und familie 1</vt:lpstr>
      <vt:lpstr>Job und Familie 2</vt:lpstr>
      <vt:lpstr>Job und Familien 3</vt:lpstr>
      <vt:lpstr>Berufstätige mütter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Familienleben in der brd</dc:title>
  <dc:creator>ΣΤΕΦΑΝΟΣ ΒΛΑΧΟΠΟΥΛΟΣ</dc:creator>
  <cp:lastModifiedBy>Stefanos Vlachopoulos</cp:lastModifiedBy>
  <cp:revision>4</cp:revision>
  <dcterms:created xsi:type="dcterms:W3CDTF">2020-10-01T13:07:28Z</dcterms:created>
  <dcterms:modified xsi:type="dcterms:W3CDTF">2020-10-28T06:56:38Z</dcterms:modified>
</cp:coreProperties>
</file>