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1" r:id="rId3"/>
    <p:sldId id="283" r:id="rId4"/>
    <p:sldId id="282" r:id="rId5"/>
    <p:sldId id="288" r:id="rId6"/>
    <p:sldId id="290" r:id="rId7"/>
    <p:sldId id="292" r:id="rId8"/>
    <p:sldId id="293" r:id="rId9"/>
    <p:sldId id="291" r:id="rId10"/>
    <p:sldId id="284" r:id="rId11"/>
    <p:sldId id="296" r:id="rId12"/>
    <p:sldId id="294" r:id="rId13"/>
    <p:sldId id="297" r:id="rId14"/>
    <p:sldId id="295" r:id="rId15"/>
    <p:sldId id="298" r:id="rId16"/>
    <p:sldId id="299" r:id="rId17"/>
    <p:sldId id="300" r:id="rId18"/>
    <p:sldId id="301" r:id="rId19"/>
    <p:sldId id="302" r:id="rId20"/>
    <p:sldId id="303" r:id="rId21"/>
    <p:sldId id="286" r:id="rId22"/>
    <p:sldId id="280"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34" autoAdjust="0"/>
    <p:restoredTop sz="94660"/>
  </p:normalViewPr>
  <p:slideViewPr>
    <p:cSldViewPr snapToGrid="0">
      <p:cViewPr varScale="1">
        <p:scale>
          <a:sx n="114" d="100"/>
          <a:sy n="114" d="100"/>
        </p:scale>
        <p:origin x="24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C68F0-2DEB-496F-8FB4-AE3C95B9D5A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769D81E-1631-4F1D-966F-C5D5A82A113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3454635-F65C-4639-B99F-72C48069ED03}"/>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5" name="Footer Placeholder 4">
            <a:extLst>
              <a:ext uri="{FF2B5EF4-FFF2-40B4-BE49-F238E27FC236}">
                <a16:creationId xmlns:a16="http://schemas.microsoft.com/office/drawing/2014/main" id="{DC248384-96C9-44FC-B3EE-611408365E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B1728A-7236-49D8-A09D-036E2F8E692A}"/>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1768849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DE444-6189-4E8F-BFD2-105EEFE7D1D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82F93DD-AB86-4768-9CE7-1E89FBB7A7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6C1C2-C07C-441A-9C47-840094215CCF}"/>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5" name="Footer Placeholder 4">
            <a:extLst>
              <a:ext uri="{FF2B5EF4-FFF2-40B4-BE49-F238E27FC236}">
                <a16:creationId xmlns:a16="http://schemas.microsoft.com/office/drawing/2014/main" id="{B1852634-DEAF-4C9D-8A9E-9DC15140E7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34BEB7-FA80-4F8B-91BF-34A009A10C70}"/>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3503620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4D05656-8534-4C24-9D08-74897272BBC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E1F6AF-C0A6-4F3B-A917-2E41F67B9B3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4DA454-2550-4354-8F96-EA4A5A54A23E}"/>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5" name="Footer Placeholder 4">
            <a:extLst>
              <a:ext uri="{FF2B5EF4-FFF2-40B4-BE49-F238E27FC236}">
                <a16:creationId xmlns:a16="http://schemas.microsoft.com/office/drawing/2014/main" id="{741DA1F2-62DC-4D7E-BDFC-74E73815A6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E3D57E-B79B-472C-BED5-4E4C7B394A67}"/>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1356196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0F888-4628-4B42-BEBD-EF6412F25E4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CA3A3FF-0826-40D5-BD2C-5CDFC8C001A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C05112-3936-4DF2-AB37-D82A027B2173}"/>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5" name="Footer Placeholder 4">
            <a:extLst>
              <a:ext uri="{FF2B5EF4-FFF2-40B4-BE49-F238E27FC236}">
                <a16:creationId xmlns:a16="http://schemas.microsoft.com/office/drawing/2014/main" id="{91D39CCF-069D-48A7-B02B-8F0BF01587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59C3A6-A5ED-4EFE-A9A4-72828BB8BFDA}"/>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1475190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38A2F-0D25-4C30-8675-AE29460206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A937EA-1993-4483-BCE2-7115402FA3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A232AB6-F687-4933-9DFA-CD9EE387CEC1}"/>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5" name="Footer Placeholder 4">
            <a:extLst>
              <a:ext uri="{FF2B5EF4-FFF2-40B4-BE49-F238E27FC236}">
                <a16:creationId xmlns:a16="http://schemas.microsoft.com/office/drawing/2014/main" id="{C97AD43B-53FD-418C-9631-7EFD1E1F08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C945C17-5185-4BA9-B360-1113AF64B450}"/>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1599506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1E5330-961D-4C8F-B896-8D2504883B2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5DA08C5-E45D-4996-9175-D8314B27562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ECC3FE1-24FA-4FCB-97AB-EC5E1DD3A71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A9CFA11-788C-493A-A83B-863E9F8BD5B1}"/>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6" name="Footer Placeholder 5">
            <a:extLst>
              <a:ext uri="{FF2B5EF4-FFF2-40B4-BE49-F238E27FC236}">
                <a16:creationId xmlns:a16="http://schemas.microsoft.com/office/drawing/2014/main" id="{7ACD0FDF-2A7C-4C41-9137-10903B37DD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6F9833-6BFD-454B-9FBD-49131D7CAF14}"/>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3759153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483FB-BE55-4296-A9B2-C96CF5C479F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7EC4C5E-2135-4B16-BF4A-84680E31FC1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FE3ABB8-AD6E-456E-B7ED-D84349C96CA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53EAC0F-1BAD-4584-9983-933BFBF8EA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EEAD203-B840-4B6E-9001-CD62C6B40E2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D97D1C6-025C-46C7-AB5A-BF4CF08509F0}"/>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8" name="Footer Placeholder 7">
            <a:extLst>
              <a:ext uri="{FF2B5EF4-FFF2-40B4-BE49-F238E27FC236}">
                <a16:creationId xmlns:a16="http://schemas.microsoft.com/office/drawing/2014/main" id="{7479D306-2543-4612-BFE9-030A9CFC470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FA646D3-843F-4594-84FC-6BA5EBCC8F3A}"/>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64516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906B4-A1A7-413A-BE76-A3945093582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EC0B57E-FED0-4D3A-9DCF-11675C16599A}"/>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4" name="Footer Placeholder 3">
            <a:extLst>
              <a:ext uri="{FF2B5EF4-FFF2-40B4-BE49-F238E27FC236}">
                <a16:creationId xmlns:a16="http://schemas.microsoft.com/office/drawing/2014/main" id="{2FCEEA17-B3F6-4B81-A61E-229AAB8AA3C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0D7548-0E88-462E-AD25-88B5B14C455C}"/>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887039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365A7B5-F31F-4A1F-B6CD-8AC3B118BA06}"/>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3" name="Footer Placeholder 2">
            <a:extLst>
              <a:ext uri="{FF2B5EF4-FFF2-40B4-BE49-F238E27FC236}">
                <a16:creationId xmlns:a16="http://schemas.microsoft.com/office/drawing/2014/main" id="{FE38F601-06CB-4F8A-B7CC-25C8FB332DB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CABDAF1-7737-477F-BB58-8B89CF919A33}"/>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26014044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A6A13-9FC1-4E71-8C96-82DCB3A1DC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DA0402F-B26C-45C5-AC35-C165D6CFF7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7EA6FF4-EB18-4C70-A918-BAB6CED02D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69A127-FF1E-4747-BDA1-A03213C43F25}"/>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6" name="Footer Placeholder 5">
            <a:extLst>
              <a:ext uri="{FF2B5EF4-FFF2-40B4-BE49-F238E27FC236}">
                <a16:creationId xmlns:a16="http://schemas.microsoft.com/office/drawing/2014/main" id="{BE57BFB1-8B6D-4FF9-972E-A90BC5A5AE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77C723-C9DB-43BF-94A8-41607C6B2E3B}"/>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4126076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E6F74-8362-4BD5-A07E-72E60ECAD0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A113573-8495-4BD1-980D-AA8FA02EC9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03D62F2-3A6A-460C-986E-EE9D5E070D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79387A-9AF2-41DA-AFC7-D564FE3992B0}"/>
              </a:ext>
            </a:extLst>
          </p:cNvPr>
          <p:cNvSpPr>
            <a:spLocks noGrp="1"/>
          </p:cNvSpPr>
          <p:nvPr>
            <p:ph type="dt" sz="half" idx="10"/>
          </p:nvPr>
        </p:nvSpPr>
        <p:spPr/>
        <p:txBody>
          <a:bodyPr/>
          <a:lstStyle/>
          <a:p>
            <a:fld id="{190BC80B-8751-4D97-980A-7038A47D4CE1}" type="datetimeFigureOut">
              <a:rPr lang="en-US" smtClean="0"/>
              <a:t>9/17/2025</a:t>
            </a:fld>
            <a:endParaRPr lang="en-US"/>
          </a:p>
        </p:txBody>
      </p:sp>
      <p:sp>
        <p:nvSpPr>
          <p:cNvPr id="6" name="Footer Placeholder 5">
            <a:extLst>
              <a:ext uri="{FF2B5EF4-FFF2-40B4-BE49-F238E27FC236}">
                <a16:creationId xmlns:a16="http://schemas.microsoft.com/office/drawing/2014/main" id="{1FF06B22-B843-4812-BDF2-EAA0DC7D6D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CBEE454-4117-460C-8F2F-7942FE7B8DBB}"/>
              </a:ext>
            </a:extLst>
          </p:cNvPr>
          <p:cNvSpPr>
            <a:spLocks noGrp="1"/>
          </p:cNvSpPr>
          <p:nvPr>
            <p:ph type="sldNum" sz="quarter" idx="12"/>
          </p:nvPr>
        </p:nvSpPr>
        <p:spPr/>
        <p:txBody>
          <a:bodyPr/>
          <a:lstStyle/>
          <a:p>
            <a:fld id="{B83F371C-9C5B-4485-9593-FCF12FEC2D10}" type="slidenum">
              <a:rPr lang="en-US" smtClean="0"/>
              <a:t>‹#›</a:t>
            </a:fld>
            <a:endParaRPr lang="en-US"/>
          </a:p>
        </p:txBody>
      </p:sp>
    </p:spTree>
    <p:extLst>
      <p:ext uri="{BB962C8B-B14F-4D97-AF65-F5344CB8AC3E}">
        <p14:creationId xmlns:p14="http://schemas.microsoft.com/office/powerpoint/2010/main" val="3739287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1FED54-02BA-40ED-A42E-DC4EF77089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1B3B9D2-8DA7-4BFE-8B56-07A54C93C7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9BC23A-512D-4715-88EB-DC88E58143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0BC80B-8751-4D97-980A-7038A47D4CE1}" type="datetimeFigureOut">
              <a:rPr lang="en-US" smtClean="0"/>
              <a:t>9/17/2025</a:t>
            </a:fld>
            <a:endParaRPr lang="en-US"/>
          </a:p>
        </p:txBody>
      </p:sp>
      <p:sp>
        <p:nvSpPr>
          <p:cNvPr id="5" name="Footer Placeholder 4">
            <a:extLst>
              <a:ext uri="{FF2B5EF4-FFF2-40B4-BE49-F238E27FC236}">
                <a16:creationId xmlns:a16="http://schemas.microsoft.com/office/drawing/2014/main" id="{F2763EF4-859C-41F9-B4CB-4691456948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9B084A3-68F9-4B66-826C-46DCFFF9C7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3F371C-9C5B-4485-9593-FCF12FEC2D10}" type="slidenum">
              <a:rPr lang="en-US" smtClean="0"/>
              <a:t>‹#›</a:t>
            </a:fld>
            <a:endParaRPr lang="en-US"/>
          </a:p>
        </p:txBody>
      </p:sp>
    </p:spTree>
    <p:extLst>
      <p:ext uri="{BB962C8B-B14F-4D97-AF65-F5344CB8AC3E}">
        <p14:creationId xmlns:p14="http://schemas.microsoft.com/office/powerpoint/2010/main" val="35869548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mailto:chriskaradim@ionio.g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894BA16-3340-4C16-96F0-1FAAF27445BE}"/>
              </a:ext>
            </a:extLst>
          </p:cNvPr>
          <p:cNvSpPr txBox="1"/>
          <p:nvPr/>
        </p:nvSpPr>
        <p:spPr>
          <a:xfrm>
            <a:off x="2843308" y="2250665"/>
            <a:ext cx="5932136" cy="923330"/>
          </a:xfrm>
          <a:prstGeom prst="rect">
            <a:avLst/>
          </a:prstGeom>
          <a:noFill/>
        </p:spPr>
        <p:txBody>
          <a:bodyPr wrap="square" rtlCol="0">
            <a:spAutoFit/>
          </a:bodyPr>
          <a:lstStyle/>
          <a:p>
            <a:pPr algn="ctr"/>
            <a:r>
              <a:rPr lang="el-GR" dirty="0"/>
              <a:t>5</a:t>
            </a:r>
            <a:r>
              <a:rPr lang="el-GR" baseline="30000" dirty="0"/>
              <a:t>η</a:t>
            </a:r>
            <a:r>
              <a:rPr lang="el-GR" dirty="0"/>
              <a:t> ΕΒΔΟΜΑΔΑ 30/10/2025-31/10/2025</a:t>
            </a:r>
          </a:p>
          <a:p>
            <a:pPr algn="ctr"/>
            <a:r>
              <a:rPr lang="el-GR" dirty="0"/>
              <a:t> </a:t>
            </a:r>
          </a:p>
          <a:p>
            <a:pPr algn="ctr"/>
            <a:r>
              <a:rPr lang="el-GR" sz="1800" kern="0" dirty="0">
                <a:effectLst/>
                <a:latin typeface="Calibri" panose="020F0502020204030204" pitchFamily="34" charset="0"/>
                <a:ea typeface="Times New Roman" panose="02020603050405020304" pitchFamily="18" charset="0"/>
              </a:rPr>
              <a:t>Είδη έρευνας και επιλογή μεθοδολογίας</a:t>
            </a:r>
            <a:endParaRPr lang="en-US" dirty="0"/>
          </a:p>
        </p:txBody>
      </p:sp>
      <p:grpSp>
        <p:nvGrpSpPr>
          <p:cNvPr id="5" name="Group 4">
            <a:extLst>
              <a:ext uri="{FF2B5EF4-FFF2-40B4-BE49-F238E27FC236}">
                <a16:creationId xmlns:a16="http://schemas.microsoft.com/office/drawing/2014/main" id="{0ACE1A94-2329-4C98-AE79-70FCE3FD0AE8}"/>
              </a:ext>
            </a:extLst>
          </p:cNvPr>
          <p:cNvGrpSpPr/>
          <p:nvPr/>
        </p:nvGrpSpPr>
        <p:grpSpPr>
          <a:xfrm>
            <a:off x="353449" y="256547"/>
            <a:ext cx="11485102" cy="1523421"/>
            <a:chOff x="353449" y="256547"/>
            <a:chExt cx="11485102" cy="1523421"/>
          </a:xfrm>
        </p:grpSpPr>
        <p:pic>
          <p:nvPicPr>
            <p:cNvPr id="6" name="Picture 5">
              <a:extLst>
                <a:ext uri="{FF2B5EF4-FFF2-40B4-BE49-F238E27FC236}">
                  <a16:creationId xmlns:a16="http://schemas.microsoft.com/office/drawing/2014/main" id="{38C11E2C-FCC9-428B-B8F5-99D195F11E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34113" y="256547"/>
              <a:ext cx="1904438" cy="1523421"/>
            </a:xfrm>
            <a:prstGeom prst="rect">
              <a:avLst/>
            </a:prstGeom>
          </p:spPr>
        </p:pic>
        <p:pic>
          <p:nvPicPr>
            <p:cNvPr id="7" name="Picture 6">
              <a:extLst>
                <a:ext uri="{FF2B5EF4-FFF2-40B4-BE49-F238E27FC236}">
                  <a16:creationId xmlns:a16="http://schemas.microsoft.com/office/drawing/2014/main" id="{49DC07F9-4E78-49FC-B368-896A1B34C5B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3449" y="522957"/>
              <a:ext cx="3048000" cy="990600"/>
            </a:xfrm>
            <a:prstGeom prst="rect">
              <a:avLst/>
            </a:prstGeom>
          </p:spPr>
        </p:pic>
      </p:grpSp>
      <p:sp>
        <p:nvSpPr>
          <p:cNvPr id="9" name="TextBox 8">
            <a:extLst>
              <a:ext uri="{FF2B5EF4-FFF2-40B4-BE49-F238E27FC236}">
                <a16:creationId xmlns:a16="http://schemas.microsoft.com/office/drawing/2014/main" id="{C03235C5-5F67-4DB1-862C-3B2EB8653444}"/>
              </a:ext>
            </a:extLst>
          </p:cNvPr>
          <p:cNvSpPr txBox="1"/>
          <p:nvPr/>
        </p:nvSpPr>
        <p:spPr>
          <a:xfrm>
            <a:off x="3048698" y="3911103"/>
            <a:ext cx="6094602" cy="369332"/>
          </a:xfrm>
          <a:prstGeom prst="rect">
            <a:avLst/>
          </a:prstGeom>
          <a:noFill/>
        </p:spPr>
        <p:txBody>
          <a:bodyPr wrap="square">
            <a:spAutoFit/>
          </a:bodyPr>
          <a:lstStyle/>
          <a:p>
            <a:pPr algn="ctr"/>
            <a:r>
              <a:rPr lang="el-GR" sz="1800" b="1" dirty="0">
                <a:latin typeface="Calibri" panose="020F0502020204030204" pitchFamily="34" charset="0"/>
                <a:ea typeface="Times New Roman" panose="02020603050405020304" pitchFamily="18" charset="0"/>
              </a:rPr>
              <a:t>Διδάσκουσα: Δρ. Χριστίνα Καραδημητρίου</a:t>
            </a:r>
            <a:endParaRPr lang="en-US" sz="1800" dirty="0">
              <a:effectLst/>
              <a:latin typeface="Times New Roman" panose="02020603050405020304" pitchFamily="18" charset="0"/>
              <a:ea typeface="Times New Roman" panose="02020603050405020304" pitchFamily="18" charset="0"/>
            </a:endParaRPr>
          </a:p>
        </p:txBody>
      </p:sp>
      <p:sp>
        <p:nvSpPr>
          <p:cNvPr id="10" name="TextBox 9">
            <a:extLst>
              <a:ext uri="{FF2B5EF4-FFF2-40B4-BE49-F238E27FC236}">
                <a16:creationId xmlns:a16="http://schemas.microsoft.com/office/drawing/2014/main" id="{49FDC32C-C5A6-44BA-BB9C-4E461AC4322A}"/>
              </a:ext>
            </a:extLst>
          </p:cNvPr>
          <p:cNvSpPr txBox="1"/>
          <p:nvPr/>
        </p:nvSpPr>
        <p:spPr>
          <a:xfrm>
            <a:off x="4751956" y="6329779"/>
            <a:ext cx="2114841" cy="369332"/>
          </a:xfrm>
          <a:prstGeom prst="rect">
            <a:avLst/>
          </a:prstGeom>
          <a:noFill/>
        </p:spPr>
        <p:txBody>
          <a:bodyPr wrap="square" rtlCol="0">
            <a:spAutoFit/>
          </a:bodyPr>
          <a:lstStyle/>
          <a:p>
            <a:r>
              <a:rPr lang="el-GR" b="1" dirty="0">
                <a:latin typeface="Calibri" panose="020F0502020204030204" pitchFamily="34" charset="0"/>
              </a:rPr>
              <a:t>Κέρκυρα 2025-2026</a:t>
            </a:r>
            <a:endParaRPr lang="en-US" b="1" dirty="0">
              <a:latin typeface="Calibri" panose="020F0502020204030204" pitchFamily="34" charset="0"/>
            </a:endParaRPr>
          </a:p>
        </p:txBody>
      </p:sp>
    </p:spTree>
    <p:extLst>
      <p:ext uri="{BB962C8B-B14F-4D97-AF65-F5344CB8AC3E}">
        <p14:creationId xmlns:p14="http://schemas.microsoft.com/office/powerpoint/2010/main" val="29454931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4B602DB9-7261-488D-9AB1-1943C6239714}"/>
              </a:ext>
            </a:extLst>
          </p:cNvPr>
          <p:cNvSpPr txBox="1"/>
          <p:nvPr/>
        </p:nvSpPr>
        <p:spPr>
          <a:xfrm>
            <a:off x="547382" y="514760"/>
            <a:ext cx="10744200" cy="5632311"/>
          </a:xfrm>
          <a:prstGeom prst="rect">
            <a:avLst/>
          </a:prstGeom>
          <a:noFill/>
        </p:spPr>
        <p:txBody>
          <a:bodyPr wrap="square">
            <a:spAutoFit/>
          </a:bodyPr>
          <a:lstStyle/>
          <a:p>
            <a:r>
              <a:rPr lang="el-GR" b="1" dirty="0"/>
              <a:t>Ποσοτική &amp; Ποιοτική έρευνα</a:t>
            </a:r>
            <a:endParaRPr lang="en-US" b="1" dirty="0"/>
          </a:p>
          <a:p>
            <a:endParaRPr lang="en-US" dirty="0"/>
          </a:p>
          <a:p>
            <a:r>
              <a:rPr lang="el-GR" dirty="0"/>
              <a:t>Αυτές είναι μεθοδολογικές προσεγγίσεις:</a:t>
            </a:r>
            <a:endParaRPr lang="en-US" dirty="0"/>
          </a:p>
          <a:p>
            <a:r>
              <a:rPr lang="el-GR" dirty="0"/>
              <a:t>Ποσοτική → χρησιμοποιεί αριθμούς, στατιστικά, ερωτηματολόγια, μετρήσεις. Στόχος: γενίκευση και αντικειμενικότητα.</a:t>
            </a:r>
            <a:endParaRPr lang="en-US" dirty="0"/>
          </a:p>
          <a:p>
            <a:r>
              <a:rPr lang="el-GR" dirty="0"/>
              <a:t>Ποιοτική → χρησιμοποιεί λέξεις, αφηγήσεις, συνεντεύξεις, παρατήρηση. Στόχος: σε βάθος κατανόηση εμπειριών και νοημάτων.</a:t>
            </a:r>
            <a:endParaRPr lang="en-US" dirty="0"/>
          </a:p>
          <a:p>
            <a:endParaRPr lang="en-US" dirty="0"/>
          </a:p>
          <a:p>
            <a:r>
              <a:rPr lang="el-GR" dirty="0"/>
              <a:t>👉 Δηλαδή σου λένε πώς θα μελετήσεις το φαινόμενο.</a:t>
            </a:r>
          </a:p>
          <a:p>
            <a:endParaRPr lang="el-GR" dirty="0"/>
          </a:p>
          <a:p>
            <a:endParaRPr lang="el-GR" dirty="0"/>
          </a:p>
          <a:p>
            <a:endParaRPr lang="en-US" dirty="0"/>
          </a:p>
          <a:p>
            <a:r>
              <a:rPr lang="el-GR" b="1" dirty="0"/>
              <a:t>Πρωτογενής &amp; Δευτερογενής έρευνα</a:t>
            </a:r>
            <a:endParaRPr lang="en-US" b="1" dirty="0"/>
          </a:p>
          <a:p>
            <a:endParaRPr lang="en-US" dirty="0"/>
          </a:p>
          <a:p>
            <a:r>
              <a:rPr lang="el-GR" dirty="0"/>
              <a:t>Αυτές δεν είναι "μέθοδοι" με τη στενή έννοια, αλλά είδη δεδομένων / πηγών που χρησιμοποιεί η έρευνα:</a:t>
            </a:r>
            <a:endParaRPr lang="en-US" dirty="0"/>
          </a:p>
          <a:p>
            <a:r>
              <a:rPr lang="el-GR" dirty="0"/>
              <a:t>Πρωτογενής → μαζεύεις εσύ ο ίδιος πρωτογενές υλικό (π.χ. κάνεις ερωτηματολόγιο, συνέντευξη).</a:t>
            </a:r>
            <a:endParaRPr lang="en-US" dirty="0"/>
          </a:p>
          <a:p>
            <a:r>
              <a:rPr lang="el-GR" dirty="0"/>
              <a:t>Δευτερογενής → χρησιμοποιείς δεδομένα που έχουν ήδη συλλεχθεί από άλλους (π.χ. στατιστικά της ΕΛΣΤΑΤ, άρθρα, εκθέσεις).</a:t>
            </a:r>
            <a:endParaRPr lang="en-US" dirty="0"/>
          </a:p>
          <a:p>
            <a:endParaRPr lang="en-US" dirty="0"/>
          </a:p>
          <a:p>
            <a:r>
              <a:rPr lang="el-GR" dirty="0"/>
              <a:t>👉 Δηλαδή σου λένε από πού προέρχονται τα στοιχεία.</a:t>
            </a:r>
            <a:endParaRPr lang="en-US" dirty="0"/>
          </a:p>
        </p:txBody>
      </p:sp>
    </p:spTree>
    <p:extLst>
      <p:ext uri="{BB962C8B-B14F-4D97-AF65-F5344CB8AC3E}">
        <p14:creationId xmlns:p14="http://schemas.microsoft.com/office/powerpoint/2010/main" val="4551440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4D5D478-9A54-4295-A3F0-B8D2CC26A64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87031" y="122877"/>
            <a:ext cx="10217937" cy="6382786"/>
          </a:xfrm>
          <a:prstGeom prst="rect">
            <a:avLst/>
          </a:prstGeom>
        </p:spPr>
      </p:pic>
    </p:spTree>
    <p:extLst>
      <p:ext uri="{BB962C8B-B14F-4D97-AF65-F5344CB8AC3E}">
        <p14:creationId xmlns:p14="http://schemas.microsoft.com/office/powerpoint/2010/main" val="29128553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A8FBD45-BAFF-4A7C-8786-B3B3607173C0}"/>
              </a:ext>
            </a:extLst>
          </p:cNvPr>
          <p:cNvSpPr txBox="1"/>
          <p:nvPr/>
        </p:nvSpPr>
        <p:spPr>
          <a:xfrm>
            <a:off x="434479" y="1945165"/>
            <a:ext cx="11323041" cy="4204356"/>
          </a:xfrm>
          <a:prstGeom prst="rect">
            <a:avLst/>
          </a:prstGeom>
          <a:noFill/>
        </p:spPr>
        <p:txBody>
          <a:bodyPr wrap="square">
            <a:spAutoFit/>
          </a:bodyPr>
          <a:lstStyle/>
          <a:p>
            <a:pPr algn="just">
              <a:lnSpc>
                <a:spcPct val="150000"/>
              </a:lnSpc>
            </a:pPr>
            <a:r>
              <a:rPr lang="el-GR" dirty="0"/>
              <a:t>Στην επιστημονική έρευνα, η ποιοτική και η ποσοτική μέθοδος αποτελούν τις δύο κυριότερες προσεγγίσεις για τη μελέτη των κοινωνικών, φυσικών και επιχειρηματικών φαινομένων. </a:t>
            </a:r>
            <a:endParaRPr lang="en-US" dirty="0"/>
          </a:p>
          <a:p>
            <a:pPr algn="just">
              <a:lnSpc>
                <a:spcPct val="150000"/>
              </a:lnSpc>
            </a:pPr>
            <a:endParaRPr lang="en-US" dirty="0"/>
          </a:p>
          <a:p>
            <a:pPr algn="just">
              <a:lnSpc>
                <a:spcPct val="150000"/>
              </a:lnSpc>
            </a:pPr>
            <a:r>
              <a:rPr lang="el-GR" dirty="0"/>
              <a:t>Κάθε προσέγγιση χαρακτηρίζεται από διαφορετική φιλοσοφία και μεθοδολογία, και η επιλογή της κατάλληλης μεθόδου καθορίζεται από τη φύση των ερευνητικών ερωτημάτων, τις ανάγκες της μελέτης και τους στόχους του ερευνητή. </a:t>
            </a:r>
            <a:endParaRPr lang="en-US" dirty="0"/>
          </a:p>
          <a:p>
            <a:pPr algn="just">
              <a:lnSpc>
                <a:spcPct val="150000"/>
              </a:lnSpc>
            </a:pPr>
            <a:endParaRPr lang="en-US" dirty="0"/>
          </a:p>
          <a:p>
            <a:pPr algn="just">
              <a:lnSpc>
                <a:spcPct val="150000"/>
              </a:lnSpc>
            </a:pPr>
            <a:r>
              <a:rPr lang="el-GR" dirty="0"/>
              <a:t>Στην ποιοτική έρευνα, ο ερευνητής προσπαθεί να κατανοήσει και να ερμηνεύσει τις ανθρώπινες εμπειρίες και κοινωνικές συμπεριφορές. Αντίθετα, η ποσοτική έρευνα επικεντρώνεται στη συλλογή και ανάλυση αριθμητικών δεδομένων, με στόχο τη γενίκευση των αποτελεσμάτων και τη δοκιμή συγκεκριμένων υποθέσεων.</a:t>
            </a:r>
            <a:endParaRPr lang="en-US" dirty="0"/>
          </a:p>
        </p:txBody>
      </p:sp>
      <p:sp>
        <p:nvSpPr>
          <p:cNvPr id="9" name="TextBox 8">
            <a:extLst>
              <a:ext uri="{FF2B5EF4-FFF2-40B4-BE49-F238E27FC236}">
                <a16:creationId xmlns:a16="http://schemas.microsoft.com/office/drawing/2014/main" id="{0AF6D9C9-8435-482E-B7F6-8117A112CB6E}"/>
              </a:ext>
            </a:extLst>
          </p:cNvPr>
          <p:cNvSpPr txBox="1"/>
          <p:nvPr/>
        </p:nvSpPr>
        <p:spPr>
          <a:xfrm>
            <a:off x="434479" y="1048516"/>
            <a:ext cx="3206343" cy="369332"/>
          </a:xfrm>
          <a:prstGeom prst="rect">
            <a:avLst/>
          </a:prstGeom>
          <a:noFill/>
        </p:spPr>
        <p:txBody>
          <a:bodyPr wrap="square">
            <a:spAutoFit/>
          </a:bodyPr>
          <a:lstStyle/>
          <a:p>
            <a:pPr algn="l"/>
            <a:r>
              <a:rPr lang="el-GR" sz="1800" b="1" i="0" dirty="0">
                <a:solidFill>
                  <a:srgbClr val="22253D"/>
                </a:solidFill>
                <a:effectLst/>
              </a:rPr>
              <a:t>Ποιοτική και</a:t>
            </a:r>
            <a:r>
              <a:rPr lang="en-US" sz="1800" b="1" i="0" dirty="0">
                <a:solidFill>
                  <a:srgbClr val="22253D"/>
                </a:solidFill>
                <a:effectLst/>
              </a:rPr>
              <a:t> </a:t>
            </a:r>
            <a:r>
              <a:rPr lang="el-GR" sz="1800" b="1" i="0" dirty="0">
                <a:solidFill>
                  <a:srgbClr val="22253D"/>
                </a:solidFill>
                <a:effectLst/>
              </a:rPr>
              <a:t>Ποσοτική Έρευνα</a:t>
            </a:r>
          </a:p>
        </p:txBody>
      </p:sp>
    </p:spTree>
    <p:extLst>
      <p:ext uri="{BB962C8B-B14F-4D97-AF65-F5344CB8AC3E}">
        <p14:creationId xmlns:p14="http://schemas.microsoft.com/office/powerpoint/2010/main" val="6981404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0ACBAB0-134E-4569-ACB0-E09013B0D783}"/>
              </a:ext>
            </a:extLst>
          </p:cNvPr>
          <p:cNvSpPr txBox="1"/>
          <p:nvPr/>
        </p:nvSpPr>
        <p:spPr>
          <a:xfrm>
            <a:off x="262156" y="469675"/>
            <a:ext cx="8093279" cy="684803"/>
          </a:xfrm>
          <a:prstGeom prst="rect">
            <a:avLst/>
          </a:prstGeom>
          <a:noFill/>
        </p:spPr>
        <p:txBody>
          <a:bodyPr wrap="square">
            <a:spAutoFit/>
          </a:bodyPr>
          <a:lstStyle/>
          <a:p>
            <a:pPr algn="l"/>
            <a:r>
              <a:rPr lang="el-GR" sz="2800" b="1" i="0" dirty="0">
                <a:solidFill>
                  <a:srgbClr val="22253D"/>
                </a:solidFill>
                <a:effectLst/>
              </a:rPr>
              <a:t>Ποιοτική </a:t>
            </a:r>
            <a:r>
              <a:rPr lang="en-US" sz="2800" b="1" i="0" dirty="0">
                <a:solidFill>
                  <a:srgbClr val="22253D"/>
                </a:solidFill>
                <a:effectLst/>
              </a:rPr>
              <a:t>vs </a:t>
            </a:r>
            <a:r>
              <a:rPr lang="el-GR" sz="2800" b="1" i="0" dirty="0">
                <a:solidFill>
                  <a:srgbClr val="22253D"/>
                </a:solidFill>
                <a:effectLst/>
              </a:rPr>
              <a:t>Ποσοτική Έρευνα</a:t>
            </a:r>
          </a:p>
          <a:p>
            <a:pPr algn="l"/>
            <a:r>
              <a:rPr lang="el-GR" sz="1050" b="1" dirty="0">
                <a:solidFill>
                  <a:srgbClr val="22253D"/>
                </a:solidFill>
              </a:rPr>
              <a:t>(Να αναφέρετε σύντομα την διαφορά ποιοτικής και ποσοτικής έρευνας)</a:t>
            </a:r>
            <a:endParaRPr lang="el-GR" sz="1050" b="1" i="0" dirty="0">
              <a:solidFill>
                <a:srgbClr val="22253D"/>
              </a:solidFill>
              <a:effectLst/>
            </a:endParaRPr>
          </a:p>
        </p:txBody>
      </p:sp>
      <p:sp>
        <p:nvSpPr>
          <p:cNvPr id="4" name="TextBox 3">
            <a:extLst>
              <a:ext uri="{FF2B5EF4-FFF2-40B4-BE49-F238E27FC236}">
                <a16:creationId xmlns:a16="http://schemas.microsoft.com/office/drawing/2014/main" id="{3FFB1501-1A04-4BD7-9D89-CFD42731217D}"/>
              </a:ext>
            </a:extLst>
          </p:cNvPr>
          <p:cNvSpPr txBox="1"/>
          <p:nvPr/>
        </p:nvSpPr>
        <p:spPr>
          <a:xfrm>
            <a:off x="262156" y="1480143"/>
            <a:ext cx="11323040" cy="923330"/>
          </a:xfrm>
          <a:prstGeom prst="rect">
            <a:avLst/>
          </a:prstGeom>
          <a:noFill/>
        </p:spPr>
        <p:txBody>
          <a:bodyPr wrap="square">
            <a:spAutoFit/>
          </a:bodyPr>
          <a:lstStyle/>
          <a:p>
            <a:pPr algn="just"/>
            <a:r>
              <a:rPr lang="el-GR" dirty="0">
                <a:highlight>
                  <a:srgbClr val="FFFF00"/>
                </a:highlight>
              </a:rPr>
              <a:t>Στην ποιοτική έρευνα, ο ερευνητής προσπαθεί να κατανοήσει και να ερμηνεύσει τις ανθρώπινες εμπειρίες και κοινωνικές συμπεριφορές. Αντίθετα, η ποσοτική έρευνα επικεντρώνεται στη συλλογή και ανάλυση αριθμητικών δεδομένων, με στόχο τη γενίκευση των αποτελεσμάτων και τη δοκιμή συγκεκριμένων υποθέσεων</a:t>
            </a:r>
            <a:endParaRPr lang="en-US" dirty="0">
              <a:highlight>
                <a:srgbClr val="FFFF00"/>
              </a:highlight>
            </a:endParaRPr>
          </a:p>
        </p:txBody>
      </p:sp>
      <p:pic>
        <p:nvPicPr>
          <p:cNvPr id="5" name="Picture 4">
            <a:extLst>
              <a:ext uri="{FF2B5EF4-FFF2-40B4-BE49-F238E27FC236}">
                <a16:creationId xmlns:a16="http://schemas.microsoft.com/office/drawing/2014/main" id="{B3463CC3-5D0D-4406-ACBF-3E5305D7CAE5}"/>
              </a:ext>
            </a:extLst>
          </p:cNvPr>
          <p:cNvPicPr>
            <a:picLocks noChangeAspect="1"/>
          </p:cNvPicPr>
          <p:nvPr/>
        </p:nvPicPr>
        <p:blipFill rotWithShape="1">
          <a:blip r:embed="rId2">
            <a:extLst>
              <a:ext uri="{28A0092B-C50C-407E-A947-70E740481C1C}">
                <a14:useLocalDpi xmlns:a14="http://schemas.microsoft.com/office/drawing/2010/main" val="0"/>
              </a:ext>
            </a:extLst>
          </a:blip>
          <a:srcRect t="17974" b="5808"/>
          <a:stretch/>
        </p:blipFill>
        <p:spPr>
          <a:xfrm>
            <a:off x="9264184" y="469675"/>
            <a:ext cx="1362175" cy="646331"/>
          </a:xfrm>
          <a:prstGeom prst="rect">
            <a:avLst/>
          </a:prstGeom>
        </p:spPr>
      </p:pic>
      <p:pic>
        <p:nvPicPr>
          <p:cNvPr id="7" name="Picture 6">
            <a:extLst>
              <a:ext uri="{FF2B5EF4-FFF2-40B4-BE49-F238E27FC236}">
                <a16:creationId xmlns:a16="http://schemas.microsoft.com/office/drawing/2014/main" id="{E0BFF25F-F178-4139-88B9-849181AACE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30804" y="2729138"/>
            <a:ext cx="6859398" cy="3858411"/>
          </a:xfrm>
          <a:prstGeom prst="rect">
            <a:avLst/>
          </a:prstGeom>
        </p:spPr>
      </p:pic>
    </p:spTree>
    <p:extLst>
      <p:ext uri="{BB962C8B-B14F-4D97-AF65-F5344CB8AC3E}">
        <p14:creationId xmlns:p14="http://schemas.microsoft.com/office/powerpoint/2010/main" val="17497455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25F332E-7D2E-49B7-837A-96FE7C8E7A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69031" y="713996"/>
            <a:ext cx="8897592" cy="5430008"/>
          </a:xfrm>
          <a:prstGeom prst="rect">
            <a:avLst/>
          </a:prstGeom>
        </p:spPr>
      </p:pic>
      <p:pic>
        <p:nvPicPr>
          <p:cNvPr id="4" name="Picture 3">
            <a:extLst>
              <a:ext uri="{FF2B5EF4-FFF2-40B4-BE49-F238E27FC236}">
                <a16:creationId xmlns:a16="http://schemas.microsoft.com/office/drawing/2014/main" id="{85A83B0D-CE7D-40AC-919E-1919770B217B}"/>
              </a:ext>
            </a:extLst>
          </p:cNvPr>
          <p:cNvPicPr>
            <a:picLocks noChangeAspect="1"/>
          </p:cNvPicPr>
          <p:nvPr/>
        </p:nvPicPr>
        <p:blipFill rotWithShape="1">
          <a:blip r:embed="rId3">
            <a:extLst>
              <a:ext uri="{28A0092B-C50C-407E-A947-70E740481C1C}">
                <a14:useLocalDpi xmlns:a14="http://schemas.microsoft.com/office/drawing/2010/main" val="0"/>
              </a:ext>
            </a:extLst>
          </a:blip>
          <a:srcRect t="17974" b="5808"/>
          <a:stretch/>
        </p:blipFill>
        <p:spPr>
          <a:xfrm>
            <a:off x="8836346" y="494842"/>
            <a:ext cx="2687622" cy="1275235"/>
          </a:xfrm>
          <a:prstGeom prst="rect">
            <a:avLst/>
          </a:prstGeom>
        </p:spPr>
      </p:pic>
    </p:spTree>
    <p:extLst>
      <p:ext uri="{BB962C8B-B14F-4D97-AF65-F5344CB8AC3E}">
        <p14:creationId xmlns:p14="http://schemas.microsoft.com/office/powerpoint/2010/main" val="14753823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26E0524-AA68-4BDD-AA8D-191E24D420DD}"/>
              </a:ext>
            </a:extLst>
          </p:cNvPr>
          <p:cNvSpPr txBox="1"/>
          <p:nvPr/>
        </p:nvSpPr>
        <p:spPr>
          <a:xfrm>
            <a:off x="448381" y="751344"/>
            <a:ext cx="10832068" cy="5632311"/>
          </a:xfrm>
          <a:prstGeom prst="rect">
            <a:avLst/>
          </a:prstGeom>
          <a:noFill/>
        </p:spPr>
        <p:txBody>
          <a:bodyPr wrap="square">
            <a:spAutoFit/>
          </a:bodyPr>
          <a:lstStyle/>
          <a:p>
            <a:r>
              <a:rPr lang="el-GR" dirty="0"/>
              <a:t>Σκοπός και Κύρια Χαρακτηριστικά Κάθε Μεθόδου</a:t>
            </a:r>
          </a:p>
          <a:p>
            <a:endParaRPr lang="el-GR" dirty="0"/>
          </a:p>
          <a:p>
            <a:pPr algn="just"/>
            <a:r>
              <a:rPr lang="el-GR" dirty="0">
                <a:solidFill>
                  <a:schemeClr val="accent1"/>
                </a:solidFill>
              </a:rPr>
              <a:t>Ποιοτική Έρευνα</a:t>
            </a:r>
          </a:p>
          <a:p>
            <a:pPr algn="just"/>
            <a:r>
              <a:rPr lang="el-GR" dirty="0"/>
              <a:t>Η ποιοτική έρευνα (</a:t>
            </a:r>
            <a:r>
              <a:rPr lang="el-GR" dirty="0" err="1"/>
              <a:t>Qualitative</a:t>
            </a:r>
            <a:r>
              <a:rPr lang="el-GR" dirty="0"/>
              <a:t> Research) είναι μια προσέγγιση που επιδιώκει να εμβαθύνει στην κατανόηση ανθρώπινων εμπειριών, συναισθημάτων και αντιλήψεων. Η έμφαση δίνεται στην ανάλυση του πώς οι άνθρωποι ερμηνεύουν τον κόσμο γύρω τους και ποιες σημασίες αποδίδουν στις προσωπικές και κοινωνικές τους εμπειρίες.</a:t>
            </a:r>
          </a:p>
          <a:p>
            <a:pPr algn="just"/>
            <a:endParaRPr lang="el-GR" dirty="0"/>
          </a:p>
          <a:p>
            <a:pPr algn="just"/>
            <a:r>
              <a:rPr lang="el-GR" dirty="0"/>
              <a:t>Για παράδειγμα, η ποιοτική έρευνα είναι χρήσιμη για τη διερεύνηση θεμάτων όπως το πώς οι ασθενείς βιώνουν τη νοσηλεία σε ένα νοσοκομείο, ποιες είναι οι προκλήσεις που αντιμετωπίζουν οι εκπαιδευτικοί στην εξ αποστάσεως εκπαίδευση ή πώς αντιλαμβάνονται οι καταναλωτές τις νέες τεχνολογίες.</a:t>
            </a:r>
          </a:p>
          <a:p>
            <a:pPr algn="just"/>
            <a:endParaRPr lang="el-GR" dirty="0"/>
          </a:p>
          <a:p>
            <a:pPr algn="just"/>
            <a:r>
              <a:rPr lang="el-GR" dirty="0">
                <a:solidFill>
                  <a:schemeClr val="accent1"/>
                </a:solidFill>
              </a:rPr>
              <a:t>Ποσοτική Έρευνα</a:t>
            </a:r>
          </a:p>
          <a:p>
            <a:pPr algn="just"/>
            <a:r>
              <a:rPr lang="el-GR" dirty="0"/>
              <a:t>Η ποσοτική έρευνα (</a:t>
            </a:r>
            <a:r>
              <a:rPr lang="el-GR" dirty="0" err="1"/>
              <a:t>Quantitative</a:t>
            </a:r>
            <a:r>
              <a:rPr lang="el-GR" dirty="0"/>
              <a:t> Research), από την άλλη, επικεντρώνεται στη μέτρηση και στην ποσοτικοποίηση των φαινομένων με τη χρήση αριθμητικών δεδομένων. Αυτή η προσέγγιση βασίζεται στη συλλογή δομημένων και στατιστικά αναλυμένων δεδομένων, τα οποία επιτρέπουν στον ερευνητή να αναγνωρίσει σχέσεις, να ελέγξει υποθέσεις και να προβλέψει αποτελέσματα. </a:t>
            </a:r>
          </a:p>
          <a:p>
            <a:pPr algn="just"/>
            <a:endParaRPr lang="el-GR" dirty="0"/>
          </a:p>
          <a:p>
            <a:pPr algn="just"/>
            <a:r>
              <a:rPr lang="el-GR" dirty="0"/>
              <a:t>Για παράδειγμα, η ποσοτική έρευνα είναι κατάλληλη για τη διερεύνηση της σχέσης μεταξύ δύο μεταβλητών, όπως η συσχέτιση μεταξύ της ηλικίας και της χρήσης των μέσων κοινωνικής δικτύωσης ή η ανάλυση των επιδόσεων σε τεστ διαφορετικών ομάδων μαθητών.</a:t>
            </a:r>
            <a:endParaRPr lang="en-US" dirty="0"/>
          </a:p>
        </p:txBody>
      </p:sp>
    </p:spTree>
    <p:extLst>
      <p:ext uri="{BB962C8B-B14F-4D97-AF65-F5344CB8AC3E}">
        <p14:creationId xmlns:p14="http://schemas.microsoft.com/office/powerpoint/2010/main" val="17057719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B49D9CE-5E9D-4A93-ADC1-D9D718C67831}"/>
              </a:ext>
            </a:extLst>
          </p:cNvPr>
          <p:cNvPicPr>
            <a:picLocks noChangeAspect="1"/>
          </p:cNvPicPr>
          <p:nvPr/>
        </p:nvPicPr>
        <p:blipFill rotWithShape="1">
          <a:blip r:embed="rId2">
            <a:extLst>
              <a:ext uri="{28A0092B-C50C-407E-A947-70E740481C1C}">
                <a14:useLocalDpi xmlns:a14="http://schemas.microsoft.com/office/drawing/2010/main" val="0"/>
              </a:ext>
            </a:extLst>
          </a:blip>
          <a:srcRect t="1620" b="2291"/>
          <a:stretch/>
        </p:blipFill>
        <p:spPr>
          <a:xfrm>
            <a:off x="1727281" y="109906"/>
            <a:ext cx="6844150" cy="6638188"/>
          </a:xfrm>
          <a:prstGeom prst="rect">
            <a:avLst/>
          </a:prstGeom>
        </p:spPr>
      </p:pic>
    </p:spTree>
    <p:extLst>
      <p:ext uri="{BB962C8B-B14F-4D97-AF65-F5344CB8AC3E}">
        <p14:creationId xmlns:p14="http://schemas.microsoft.com/office/powerpoint/2010/main" val="21768578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50CFE34-DB63-4BFB-BDE4-156F2F73FDFC}"/>
              </a:ext>
            </a:extLst>
          </p:cNvPr>
          <p:cNvSpPr txBox="1"/>
          <p:nvPr/>
        </p:nvSpPr>
        <p:spPr>
          <a:xfrm>
            <a:off x="68365" y="753480"/>
            <a:ext cx="11032621" cy="4801314"/>
          </a:xfrm>
          <a:prstGeom prst="rect">
            <a:avLst/>
          </a:prstGeom>
          <a:noFill/>
        </p:spPr>
        <p:txBody>
          <a:bodyPr wrap="square">
            <a:spAutoFit/>
          </a:bodyPr>
          <a:lstStyle/>
          <a:p>
            <a:r>
              <a:rPr lang="el-GR" dirty="0">
                <a:solidFill>
                  <a:schemeClr val="accent1"/>
                </a:solidFill>
              </a:rPr>
              <a:t>Ποιοτική Έρευνα</a:t>
            </a:r>
          </a:p>
          <a:p>
            <a:endParaRPr lang="el-GR" dirty="0"/>
          </a:p>
          <a:p>
            <a:r>
              <a:rPr lang="el-GR" dirty="0"/>
              <a:t>Πλεονεκτήματα:</a:t>
            </a:r>
          </a:p>
          <a:p>
            <a:endParaRPr lang="el-GR" dirty="0"/>
          </a:p>
          <a:p>
            <a:pPr marL="285750" indent="-285750" algn="just">
              <a:buFont typeface="Arial" panose="020B0604020202020204" pitchFamily="34" charset="0"/>
              <a:buChar char="•"/>
            </a:pPr>
            <a:r>
              <a:rPr lang="el-GR" dirty="0"/>
              <a:t>Προσφέρει εις βάθος κατανόηση σύνθετων κοινωνικών και προσωπικών φαινομένων, ιδανική για ερευνητικά θέματα όπου το νόημα και η ερμηνεία είναι κρίσιμα.</a:t>
            </a:r>
          </a:p>
          <a:p>
            <a:pPr marL="285750" indent="-285750" algn="just">
              <a:buFont typeface="Arial" panose="020B0604020202020204" pitchFamily="34" charset="0"/>
              <a:buChar char="•"/>
            </a:pPr>
            <a:r>
              <a:rPr lang="el-GR" dirty="0"/>
              <a:t>Επιτρέπει την εξερεύνηση νέων και ανεπαρκώς μελετημένων θεμάτων, όπως θέματα ψυχολογίας ή προσωπικών εμπειριών.</a:t>
            </a:r>
          </a:p>
          <a:p>
            <a:pPr marL="285750" indent="-285750" algn="just">
              <a:buFont typeface="Arial" panose="020B0604020202020204" pitchFamily="34" charset="0"/>
              <a:buChar char="•"/>
            </a:pPr>
            <a:r>
              <a:rPr lang="el-GR" dirty="0"/>
              <a:t>Ευέλικτη προσέγγιση που προσαρμόζεται ανάλογα με τα δεδομένα που προκύπτουν κατά τη διάρκεια της έρευνας.</a:t>
            </a:r>
          </a:p>
          <a:p>
            <a:pPr marL="285750" indent="-285750" algn="just">
              <a:buFont typeface="Arial" panose="020B0604020202020204" pitchFamily="34" charset="0"/>
              <a:buChar char="•"/>
            </a:pPr>
            <a:endParaRPr lang="el-GR" dirty="0"/>
          </a:p>
          <a:p>
            <a:pPr algn="just"/>
            <a:r>
              <a:rPr lang="el-GR" dirty="0"/>
              <a:t>Περιορισμοί:</a:t>
            </a:r>
          </a:p>
          <a:p>
            <a:pPr marL="285750" indent="-285750" algn="just">
              <a:buFont typeface="Arial" panose="020B0604020202020204" pitchFamily="34" charset="0"/>
              <a:buChar char="•"/>
            </a:pPr>
            <a:endParaRPr lang="el-GR" dirty="0"/>
          </a:p>
          <a:p>
            <a:pPr marL="285750" indent="-285750" algn="just">
              <a:buFont typeface="Arial" panose="020B0604020202020204" pitchFamily="34" charset="0"/>
              <a:buChar char="•"/>
            </a:pPr>
            <a:r>
              <a:rPr lang="el-GR" dirty="0"/>
              <a:t>Τα αποτελέσματα δεν είναι εύκολο να γενικευτούν, καθώς η ποιοτική έρευνα χρησιμοποιεί συνήθως μικρά, επιλεγμένα δείγματα.</a:t>
            </a:r>
          </a:p>
          <a:p>
            <a:pPr marL="285750" indent="-285750" algn="just">
              <a:buFont typeface="Arial" panose="020B0604020202020204" pitchFamily="34" charset="0"/>
              <a:buChar char="•"/>
            </a:pPr>
            <a:r>
              <a:rPr lang="el-GR" dirty="0"/>
              <a:t>Οι απαντήσεις μπορεί να είναι υποκειμενικές, επηρεάζοντας την αντικειμενικότητα των αποτελεσμάτων.</a:t>
            </a:r>
          </a:p>
          <a:p>
            <a:pPr marL="285750" indent="-285750" algn="just">
              <a:buFont typeface="Arial" panose="020B0604020202020204" pitchFamily="34" charset="0"/>
              <a:buChar char="•"/>
            </a:pPr>
            <a:r>
              <a:rPr lang="el-GR" dirty="0"/>
              <a:t>Η συλλογή και ανάλυση των δεδομένων απαιτούν πολύ χρόνο και εξειδικευμένες δεξιότητες.</a:t>
            </a:r>
            <a:endParaRPr lang="en-US" dirty="0"/>
          </a:p>
        </p:txBody>
      </p:sp>
      <p:pic>
        <p:nvPicPr>
          <p:cNvPr id="8" name="Picture 7">
            <a:extLst>
              <a:ext uri="{FF2B5EF4-FFF2-40B4-BE49-F238E27FC236}">
                <a16:creationId xmlns:a16="http://schemas.microsoft.com/office/drawing/2014/main" id="{0CDA0B8D-9E81-4377-B28E-D2DD66A5B1B2}"/>
              </a:ext>
            </a:extLst>
          </p:cNvPr>
          <p:cNvPicPr>
            <a:picLocks noChangeAspect="1"/>
          </p:cNvPicPr>
          <p:nvPr/>
        </p:nvPicPr>
        <p:blipFill rotWithShape="1">
          <a:blip r:embed="rId2">
            <a:extLst>
              <a:ext uri="{28A0092B-C50C-407E-A947-70E740481C1C}">
                <a14:useLocalDpi xmlns:a14="http://schemas.microsoft.com/office/drawing/2010/main" val="0"/>
              </a:ext>
            </a:extLst>
          </a:blip>
          <a:srcRect t="17974" b="5808"/>
          <a:stretch/>
        </p:blipFill>
        <p:spPr>
          <a:xfrm>
            <a:off x="8937014" y="293506"/>
            <a:ext cx="2687622" cy="1275235"/>
          </a:xfrm>
          <a:prstGeom prst="rect">
            <a:avLst/>
          </a:prstGeom>
        </p:spPr>
      </p:pic>
    </p:spTree>
    <p:extLst>
      <p:ext uri="{BB962C8B-B14F-4D97-AF65-F5344CB8AC3E}">
        <p14:creationId xmlns:p14="http://schemas.microsoft.com/office/powerpoint/2010/main" val="19418049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6764ED8-3036-4AE7-9AD7-50001091CCBF}"/>
              </a:ext>
            </a:extLst>
          </p:cNvPr>
          <p:cNvSpPr txBox="1"/>
          <p:nvPr/>
        </p:nvSpPr>
        <p:spPr>
          <a:xfrm>
            <a:off x="318782" y="753441"/>
            <a:ext cx="11367082" cy="4524315"/>
          </a:xfrm>
          <a:prstGeom prst="rect">
            <a:avLst/>
          </a:prstGeom>
          <a:noFill/>
        </p:spPr>
        <p:txBody>
          <a:bodyPr wrap="square">
            <a:spAutoFit/>
          </a:bodyPr>
          <a:lstStyle/>
          <a:p>
            <a:r>
              <a:rPr lang="el-GR" dirty="0">
                <a:solidFill>
                  <a:schemeClr val="accent1"/>
                </a:solidFill>
              </a:rPr>
              <a:t>Ποσοτική Έρευνα</a:t>
            </a:r>
          </a:p>
          <a:p>
            <a:pPr marL="285750" indent="-285750">
              <a:buFont typeface="Arial" panose="020B0604020202020204" pitchFamily="34" charset="0"/>
              <a:buChar char="•"/>
            </a:pPr>
            <a:endParaRPr lang="el-GR" dirty="0"/>
          </a:p>
          <a:p>
            <a:r>
              <a:rPr lang="el-GR" dirty="0"/>
              <a:t>Πλεονεκτήματα:</a:t>
            </a:r>
          </a:p>
          <a:p>
            <a:pPr marL="285750" indent="-285750">
              <a:buFont typeface="Arial" panose="020B0604020202020204" pitchFamily="34" charset="0"/>
              <a:buChar char="•"/>
            </a:pPr>
            <a:endParaRPr lang="el-GR" dirty="0"/>
          </a:p>
          <a:p>
            <a:pPr marL="285750" indent="-285750">
              <a:buFont typeface="Arial" panose="020B0604020202020204" pitchFamily="34" charset="0"/>
              <a:buChar char="•"/>
            </a:pPr>
            <a:r>
              <a:rPr lang="el-GR" dirty="0"/>
              <a:t>Επιτρέπει τη γενίκευση των αποτελεσμάτων σε μεγαλύτερους πληθυσμούς λόγω της χρήσης μεγάλων, αντιπροσωπευτικών δειγμάτων.</a:t>
            </a:r>
          </a:p>
          <a:p>
            <a:pPr marL="285750" indent="-285750">
              <a:buFont typeface="Arial" panose="020B0604020202020204" pitchFamily="34" charset="0"/>
              <a:buChar char="•"/>
            </a:pPr>
            <a:r>
              <a:rPr lang="el-GR" dirty="0"/>
              <a:t>Παρέχει αντικειμενικότητα και ακρίβεια μέσω της χρήσης αριθμητικών δεδομένων και στατιστικών αναλύσεων.</a:t>
            </a:r>
          </a:p>
          <a:p>
            <a:pPr marL="285750" indent="-285750">
              <a:buFont typeface="Arial" panose="020B0604020202020204" pitchFamily="34" charset="0"/>
              <a:buChar char="•"/>
            </a:pPr>
            <a:r>
              <a:rPr lang="el-GR" dirty="0"/>
              <a:t>Κατάλληλη για τη δοκιμή υποθέσεων και την ανίχνευση σχέσεων μεταξύ μεταβλητών.</a:t>
            </a:r>
          </a:p>
          <a:p>
            <a:pPr marL="285750" indent="-285750">
              <a:buFont typeface="Arial" panose="020B0604020202020204" pitchFamily="34" charset="0"/>
              <a:buChar char="•"/>
            </a:pPr>
            <a:endParaRPr lang="el-GR" dirty="0"/>
          </a:p>
          <a:p>
            <a:pPr marL="285750" indent="-285750">
              <a:buFont typeface="Arial" panose="020B0604020202020204" pitchFamily="34" charset="0"/>
              <a:buChar char="•"/>
            </a:pPr>
            <a:endParaRPr lang="el-GR" dirty="0"/>
          </a:p>
          <a:p>
            <a:r>
              <a:rPr lang="el-GR" dirty="0"/>
              <a:t>Περιορισμοί:</a:t>
            </a:r>
          </a:p>
          <a:p>
            <a:pPr marL="285750" indent="-285750">
              <a:buFont typeface="Arial" panose="020B0604020202020204" pitchFamily="34" charset="0"/>
              <a:buChar char="•"/>
            </a:pPr>
            <a:endParaRPr lang="el-GR" dirty="0"/>
          </a:p>
          <a:p>
            <a:pPr marL="285750" indent="-285750">
              <a:buFont typeface="Arial" panose="020B0604020202020204" pitchFamily="34" charset="0"/>
              <a:buChar char="•"/>
            </a:pPr>
            <a:r>
              <a:rPr lang="el-GR" dirty="0"/>
              <a:t>Περιορισμένη εμβάθυνση σε σύνθετες και υποκειμενικές εμπειρίες, καθώς η έρευνα επικεντρώνεται σε αριθμητικά δεδομένα.</a:t>
            </a:r>
          </a:p>
          <a:p>
            <a:pPr marL="285750" indent="-285750">
              <a:buFont typeface="Arial" panose="020B0604020202020204" pitchFamily="34" charset="0"/>
              <a:buChar char="•"/>
            </a:pPr>
            <a:r>
              <a:rPr lang="el-GR" dirty="0"/>
              <a:t>Απαιτεί αυστηρό σχεδιασμό και συγκεκριμένη μεθοδολογία που μειώνει την ευελιξία.</a:t>
            </a:r>
          </a:p>
          <a:p>
            <a:pPr marL="285750" indent="-285750">
              <a:buFont typeface="Arial" panose="020B0604020202020204" pitchFamily="34" charset="0"/>
              <a:buChar char="•"/>
            </a:pPr>
            <a:r>
              <a:rPr lang="el-GR" dirty="0"/>
              <a:t>Οι αριθμητικές αναλύσεις μπορεί να μην αντικατοπτρίζουν πάντα τις ανθρώπινες αντιλήψεις και εμπειρίες.</a:t>
            </a:r>
            <a:endParaRPr lang="en-US" dirty="0"/>
          </a:p>
        </p:txBody>
      </p:sp>
      <p:pic>
        <p:nvPicPr>
          <p:cNvPr id="6" name="Picture 5">
            <a:extLst>
              <a:ext uri="{FF2B5EF4-FFF2-40B4-BE49-F238E27FC236}">
                <a16:creationId xmlns:a16="http://schemas.microsoft.com/office/drawing/2014/main" id="{C5BDD102-D4C8-4835-8561-7D519E1D4119}"/>
              </a:ext>
            </a:extLst>
          </p:cNvPr>
          <p:cNvPicPr>
            <a:picLocks noChangeAspect="1"/>
          </p:cNvPicPr>
          <p:nvPr/>
        </p:nvPicPr>
        <p:blipFill rotWithShape="1">
          <a:blip r:embed="rId2">
            <a:extLst>
              <a:ext uri="{28A0092B-C50C-407E-A947-70E740481C1C}">
                <a14:useLocalDpi xmlns:a14="http://schemas.microsoft.com/office/drawing/2010/main" val="0"/>
              </a:ext>
            </a:extLst>
          </a:blip>
          <a:srcRect t="17974" b="5808"/>
          <a:stretch/>
        </p:blipFill>
        <p:spPr>
          <a:xfrm>
            <a:off x="8920236" y="305009"/>
            <a:ext cx="2687622" cy="1275235"/>
          </a:xfrm>
          <a:prstGeom prst="rect">
            <a:avLst/>
          </a:prstGeom>
        </p:spPr>
      </p:pic>
    </p:spTree>
    <p:extLst>
      <p:ext uri="{BB962C8B-B14F-4D97-AF65-F5344CB8AC3E}">
        <p14:creationId xmlns:p14="http://schemas.microsoft.com/office/powerpoint/2010/main" val="31087793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CB1B588-6BEF-42A8-B009-180C085263E3}"/>
              </a:ext>
            </a:extLst>
          </p:cNvPr>
          <p:cNvSpPr txBox="1"/>
          <p:nvPr/>
        </p:nvSpPr>
        <p:spPr>
          <a:xfrm>
            <a:off x="455103" y="963653"/>
            <a:ext cx="10861646" cy="4619854"/>
          </a:xfrm>
          <a:prstGeom prst="rect">
            <a:avLst/>
          </a:prstGeom>
          <a:noFill/>
        </p:spPr>
        <p:txBody>
          <a:bodyPr wrap="square">
            <a:spAutoFit/>
          </a:bodyPr>
          <a:lstStyle/>
          <a:p>
            <a:pPr algn="just">
              <a:lnSpc>
                <a:spcPct val="150000"/>
              </a:lnSpc>
            </a:pPr>
            <a:r>
              <a:rPr lang="el-GR" dirty="0">
                <a:solidFill>
                  <a:schemeClr val="accent1"/>
                </a:solidFill>
              </a:rPr>
              <a:t>Συνδυασμός Ποιοτικής και Ποσοτικής Έρευνας: Μεικτές Μέθοδοι</a:t>
            </a:r>
          </a:p>
          <a:p>
            <a:pPr algn="just">
              <a:lnSpc>
                <a:spcPct val="150000"/>
              </a:lnSpc>
            </a:pPr>
            <a:endParaRPr lang="el-GR" dirty="0">
              <a:solidFill>
                <a:schemeClr val="accent1"/>
              </a:solidFill>
            </a:endParaRPr>
          </a:p>
          <a:p>
            <a:pPr algn="just">
              <a:lnSpc>
                <a:spcPct val="150000"/>
              </a:lnSpc>
            </a:pPr>
            <a:r>
              <a:rPr lang="el-GR" dirty="0"/>
              <a:t>Συχνά, οι ερευνητές επιλέγουν να συνδυάσουν την ποιοτική και την ποσοτική έρευνα, χρησιμοποιώντας μεικτές μεθόδους για να επωφεληθούν από τα πλεονεκτήματα και των δύο προσεγγίσεων. </a:t>
            </a:r>
          </a:p>
          <a:p>
            <a:pPr algn="just">
              <a:lnSpc>
                <a:spcPct val="150000"/>
              </a:lnSpc>
            </a:pPr>
            <a:endParaRPr lang="el-GR" dirty="0"/>
          </a:p>
          <a:p>
            <a:pPr algn="just">
              <a:lnSpc>
                <a:spcPct val="150000"/>
              </a:lnSpc>
            </a:pPr>
            <a:r>
              <a:rPr lang="el-GR" dirty="0"/>
              <a:t>Οι μεικτές μέθοδοι επιτρέπουν τη συνδυαστική χρήση περιγραφικών και αριθμητικών δεδομένων, προσφέροντας μια πληρέστερη εικόνα ενός ερευνητικού θέματος. </a:t>
            </a:r>
          </a:p>
          <a:p>
            <a:pPr algn="just">
              <a:lnSpc>
                <a:spcPct val="150000"/>
              </a:lnSpc>
            </a:pPr>
            <a:endParaRPr lang="el-GR" dirty="0"/>
          </a:p>
          <a:p>
            <a:pPr algn="just">
              <a:lnSpc>
                <a:spcPct val="150000"/>
              </a:lnSpc>
            </a:pPr>
            <a:r>
              <a:rPr lang="el-GR" dirty="0"/>
              <a:t>Για παράδειγμα, ένας ερευνητής που μελετά την εμπειρία των ασθενών σε ένα νοσοκομείο μπορεί να χρησιμοποιήσει συνεντεύξεις για να κατανοήσει σε βάθος τις απόψεις τους και παράλληλα να συλλέξει ποσοτικά δεδομένα για τη μέτρηση της ικανοποίησής τους.</a:t>
            </a:r>
            <a:endParaRPr lang="en-US" dirty="0"/>
          </a:p>
        </p:txBody>
      </p:sp>
    </p:spTree>
    <p:extLst>
      <p:ext uri="{BB962C8B-B14F-4D97-AF65-F5344CB8AC3E}">
        <p14:creationId xmlns:p14="http://schemas.microsoft.com/office/powerpoint/2010/main" val="1901308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EE06B86-01F7-413D-9218-3D6002271DBF}"/>
              </a:ext>
            </a:extLst>
          </p:cNvPr>
          <p:cNvSpPr txBox="1"/>
          <p:nvPr/>
        </p:nvSpPr>
        <p:spPr>
          <a:xfrm>
            <a:off x="530603" y="568883"/>
            <a:ext cx="11423709" cy="5450851"/>
          </a:xfrm>
          <a:prstGeom prst="rect">
            <a:avLst/>
          </a:prstGeom>
          <a:noFill/>
        </p:spPr>
        <p:txBody>
          <a:bodyPr wrap="square">
            <a:spAutoFit/>
          </a:bodyPr>
          <a:lstStyle/>
          <a:p>
            <a:pPr algn="just">
              <a:lnSpc>
                <a:spcPct val="150000"/>
              </a:lnSpc>
            </a:pPr>
            <a:r>
              <a:rPr lang="el-GR" b="1" i="0" dirty="0">
                <a:effectLst/>
              </a:rPr>
              <a:t>Τι είναι η μεθοδολογία στην έρευνα; </a:t>
            </a:r>
          </a:p>
          <a:p>
            <a:pPr algn="just">
              <a:lnSpc>
                <a:spcPct val="150000"/>
              </a:lnSpc>
            </a:pPr>
            <a:endParaRPr lang="el-GR" b="1" i="0" dirty="0">
              <a:effectLst/>
            </a:endParaRPr>
          </a:p>
          <a:p>
            <a:pPr algn="just">
              <a:lnSpc>
                <a:spcPct val="150000"/>
              </a:lnSpc>
            </a:pPr>
            <a:r>
              <a:rPr lang="el-GR" b="0" i="0" dirty="0">
                <a:effectLst/>
              </a:rPr>
              <a:t>Η ερευνητική μεθοδολογία είναι ένα συστηματικό πλαίσιο που χρησιμοποιείται για την επίλυση του ερευνητικού προβλήματος με τη χρήση των καλύτερων και πιο εφικτών μεθόδων για τη διεξαγωγή της έρευνας, ενώ παράλληλα ευθυγραμμίζεται με τον σκοπό και τους στόχους της έρευνάς.</a:t>
            </a:r>
          </a:p>
          <a:p>
            <a:pPr algn="just">
              <a:lnSpc>
                <a:spcPct val="150000"/>
              </a:lnSpc>
            </a:pPr>
            <a:r>
              <a:rPr lang="el-GR" b="0" i="0" dirty="0">
                <a:effectLst/>
              </a:rPr>
              <a:t> </a:t>
            </a:r>
          </a:p>
          <a:p>
            <a:pPr algn="just">
              <a:lnSpc>
                <a:spcPct val="150000"/>
              </a:lnSpc>
            </a:pPr>
            <a:r>
              <a:rPr lang="el-GR" b="0" i="0" dirty="0">
                <a:effectLst/>
              </a:rPr>
              <a:t>Η ερευνητική μεθοδολογία περιλαμβάνει την απάντηση στο τι, γιατί και πώς της έρευνάς σας. </a:t>
            </a:r>
          </a:p>
          <a:p>
            <a:pPr algn="just">
              <a:lnSpc>
                <a:spcPct val="150000"/>
              </a:lnSpc>
            </a:pPr>
            <a:r>
              <a:rPr lang="el-GR" b="0" i="0" dirty="0">
                <a:effectLst/>
              </a:rPr>
              <a:t>Για να το θέσω με πιο απλά λόγια, θα εξηγήσετε:</a:t>
            </a:r>
          </a:p>
          <a:p>
            <a:pPr algn="just">
              <a:lnSpc>
                <a:spcPct val="150000"/>
              </a:lnSpc>
              <a:buFont typeface="Arial" panose="020B0604020202020204" pitchFamily="34" charset="0"/>
              <a:buChar char="•"/>
            </a:pPr>
            <a:r>
              <a:rPr lang="el-GR" b="1" i="0" dirty="0">
                <a:effectLst/>
              </a:rPr>
              <a:t>ΤΙ</a:t>
            </a:r>
            <a:r>
              <a:rPr lang="el-GR" b="0" i="0" dirty="0">
                <a:effectLst/>
              </a:rPr>
              <a:t> - Ποια είναι η ερευνητική σας μέθοδος, ποια εργαλεία θα χρησιμοποιήσετε για τη συλλογή και την ανάλυση των δεδομένων, ποιο θα είναι το μέγεθος του δείγματός σας </a:t>
            </a:r>
            <a:r>
              <a:rPr lang="el-GR" b="0" i="0" dirty="0" err="1">
                <a:effectLst/>
              </a:rPr>
              <a:t>κ.ο.κ.</a:t>
            </a:r>
            <a:r>
              <a:rPr lang="el-GR" b="0" i="0" dirty="0">
                <a:effectLst/>
              </a:rPr>
              <a:t>;</a:t>
            </a:r>
          </a:p>
          <a:p>
            <a:pPr algn="just">
              <a:lnSpc>
                <a:spcPct val="150000"/>
              </a:lnSpc>
              <a:buFont typeface="Arial" panose="020B0604020202020204" pitchFamily="34" charset="0"/>
              <a:buChar char="•"/>
            </a:pPr>
            <a:r>
              <a:rPr lang="el-GR" b="1" i="0" dirty="0">
                <a:effectLst/>
              </a:rPr>
              <a:t>ΓΙΑΤΙ</a:t>
            </a:r>
            <a:r>
              <a:rPr lang="el-GR" b="0" i="0" dirty="0">
                <a:effectLst/>
              </a:rPr>
              <a:t> - Γιατί επιλέγετε αυτό που έχετε προγραμματίσει να επιλέξετε;</a:t>
            </a:r>
          </a:p>
          <a:p>
            <a:pPr algn="just">
              <a:lnSpc>
                <a:spcPct val="150000"/>
              </a:lnSpc>
              <a:buFont typeface="Arial" panose="020B0604020202020204" pitchFamily="34" charset="0"/>
              <a:buChar char="•"/>
            </a:pPr>
            <a:r>
              <a:rPr lang="el-GR" b="1" i="0" dirty="0">
                <a:effectLst/>
              </a:rPr>
              <a:t>ΠΩΣ</a:t>
            </a:r>
            <a:r>
              <a:rPr lang="el-GR" b="0" i="0" dirty="0">
                <a:effectLst/>
              </a:rPr>
              <a:t> - Πώς σκοπεύετε να αξιοποιήσετε τις μεθόδους και τα εργαλεία για την επίλυση του ερευνητικού σας προβλήματος και τη διεξαγωγή της έρευνας;</a:t>
            </a:r>
          </a:p>
        </p:txBody>
      </p:sp>
    </p:spTree>
    <p:extLst>
      <p:ext uri="{BB962C8B-B14F-4D97-AF65-F5344CB8AC3E}">
        <p14:creationId xmlns:p14="http://schemas.microsoft.com/office/powerpoint/2010/main" val="30493645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5FE8D5E4-5F3D-4D6F-882D-735DD84A4A23}"/>
              </a:ext>
            </a:extLst>
          </p:cNvPr>
          <p:cNvSpPr txBox="1"/>
          <p:nvPr/>
        </p:nvSpPr>
        <p:spPr>
          <a:xfrm>
            <a:off x="371212" y="288745"/>
            <a:ext cx="11088149" cy="1477328"/>
          </a:xfrm>
          <a:prstGeom prst="rect">
            <a:avLst/>
          </a:prstGeom>
          <a:noFill/>
        </p:spPr>
        <p:txBody>
          <a:bodyPr wrap="square">
            <a:spAutoFit/>
          </a:bodyPr>
          <a:lstStyle/>
          <a:p>
            <a:r>
              <a:rPr lang="el-GR" dirty="0">
                <a:solidFill>
                  <a:schemeClr val="accent1"/>
                </a:solidFill>
              </a:rPr>
              <a:t>Ποια μέθοδος είναι πιο κατάλληλη για τη μελέτη κοινωνικών φαινομένων;</a:t>
            </a:r>
          </a:p>
          <a:p>
            <a:endParaRPr lang="el-GR" dirty="0"/>
          </a:p>
          <a:p>
            <a:r>
              <a:rPr lang="el-GR" dirty="0"/>
              <a:t>Η επιλογή εξαρτάται από το ερευνητικό ερώτημα. Η ποιοτική έρευνα είναι κατάλληλη για την εις βάθος κατανόηση κοινωνικών φαινομένων, ενώ η ποσοτική έρευνα είναι χρήσιμη για τη μέτρηση της έκτασης και των σχέσεων μεταξύ μεταβλητών σε κοινωνικά φαινόμενα.</a:t>
            </a:r>
            <a:endParaRPr lang="en-US" dirty="0"/>
          </a:p>
        </p:txBody>
      </p:sp>
      <p:graphicFrame>
        <p:nvGraphicFramePr>
          <p:cNvPr id="8" name="Table 7">
            <a:extLst>
              <a:ext uri="{FF2B5EF4-FFF2-40B4-BE49-F238E27FC236}">
                <a16:creationId xmlns:a16="http://schemas.microsoft.com/office/drawing/2014/main" id="{16F7510F-756C-4AEB-A190-461FC76C55BB}"/>
              </a:ext>
            </a:extLst>
          </p:cNvPr>
          <p:cNvGraphicFramePr>
            <a:graphicFrameLocks noGrp="1"/>
          </p:cNvGraphicFramePr>
          <p:nvPr>
            <p:extLst>
              <p:ext uri="{D42A27DB-BD31-4B8C-83A1-F6EECF244321}">
                <p14:modId xmlns:p14="http://schemas.microsoft.com/office/powerpoint/2010/main" val="2118295873"/>
              </p:ext>
            </p:extLst>
          </p:nvPr>
        </p:nvGraphicFramePr>
        <p:xfrm>
          <a:off x="445525" y="2152796"/>
          <a:ext cx="9623151" cy="4351337"/>
        </p:xfrm>
        <a:graphic>
          <a:graphicData uri="http://schemas.openxmlformats.org/drawingml/2006/table">
            <a:tbl>
              <a:tblPr/>
              <a:tblGrid>
                <a:gridCol w="3207717">
                  <a:extLst>
                    <a:ext uri="{9D8B030D-6E8A-4147-A177-3AD203B41FA5}">
                      <a16:colId xmlns:a16="http://schemas.microsoft.com/office/drawing/2014/main" val="50881401"/>
                    </a:ext>
                  </a:extLst>
                </a:gridCol>
                <a:gridCol w="3207717">
                  <a:extLst>
                    <a:ext uri="{9D8B030D-6E8A-4147-A177-3AD203B41FA5}">
                      <a16:colId xmlns:a16="http://schemas.microsoft.com/office/drawing/2014/main" val="3236325620"/>
                    </a:ext>
                  </a:extLst>
                </a:gridCol>
                <a:gridCol w="3207717">
                  <a:extLst>
                    <a:ext uri="{9D8B030D-6E8A-4147-A177-3AD203B41FA5}">
                      <a16:colId xmlns:a16="http://schemas.microsoft.com/office/drawing/2014/main" val="4138489528"/>
                    </a:ext>
                  </a:extLst>
                </a:gridCol>
              </a:tblGrid>
              <a:tr h="334718">
                <a:tc>
                  <a:txBody>
                    <a:bodyPr/>
                    <a:lstStyle/>
                    <a:p>
                      <a:r>
                        <a:rPr lang="el-GR" sz="1600"/>
                        <a:t>Μέθοδος</a:t>
                      </a:r>
                    </a:p>
                  </a:txBody>
                  <a:tcPr marL="83680" marR="83680" marT="41840" marB="41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600"/>
                        <a:t>Πλεονεκτήματα</a:t>
                      </a:r>
                    </a:p>
                  </a:txBody>
                  <a:tcPr marL="83680" marR="83680" marT="41840" marB="41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600"/>
                        <a:t>Μειονεκτήματα</a:t>
                      </a:r>
                    </a:p>
                  </a:txBody>
                  <a:tcPr marL="83680" marR="83680" marT="41840" marB="41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68133968"/>
                  </a:ext>
                </a:extLst>
              </a:tr>
              <a:tr h="1338873">
                <a:tc>
                  <a:txBody>
                    <a:bodyPr/>
                    <a:lstStyle/>
                    <a:p>
                      <a:r>
                        <a:rPr lang="el-GR" sz="1600" b="1"/>
                        <a:t>Ποιοτική</a:t>
                      </a:r>
                      <a:endParaRPr lang="el-GR" sz="1600"/>
                    </a:p>
                  </a:txBody>
                  <a:tcPr marL="83680" marR="83680" marT="41840" marB="41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600" dirty="0"/>
                        <a:t>- Βαθιά κατανόηση εμπειριών, στάσεων και νοημάτων.- Ευελιξία: μπορεί να προσαρμοστεί στην πορεία.- Αναδεικνύει πλευρές που δεν φαίνονται με αριθμούς.</a:t>
                      </a:r>
                    </a:p>
                  </a:txBody>
                  <a:tcPr marL="83680" marR="83680" marT="41840" marB="41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600"/>
                        <a:t>- Μικρά δείγματα, δύσκολο να γενικευτεί.- Χρονοβόρα (συνεντεύξεις, ανάλυση δεδομένων).- Υποκειμενικότητα: εξαρτάται από τον ερευνητή.</a:t>
                      </a:r>
                    </a:p>
                  </a:txBody>
                  <a:tcPr marL="83680" marR="83680" marT="41840" marB="41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43702088"/>
                  </a:ext>
                </a:extLst>
              </a:tr>
              <a:tr h="1338873">
                <a:tc>
                  <a:txBody>
                    <a:bodyPr/>
                    <a:lstStyle/>
                    <a:p>
                      <a:r>
                        <a:rPr lang="el-GR" sz="1600" b="1"/>
                        <a:t>Ποσοτική</a:t>
                      </a:r>
                      <a:endParaRPr lang="el-GR" sz="1600"/>
                    </a:p>
                  </a:txBody>
                  <a:tcPr marL="83680" marR="83680" marT="41840" marB="41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600"/>
                        <a:t>- Μεγάλα δείγματα → γενικεύσιμα αποτελέσματα.- Αντικειμενικότητα μετρήσεων και στατιστικών εργαλείων.- Δυνατότητα σύγκρισης και πρόβλεψης.</a:t>
                      </a:r>
                    </a:p>
                  </a:txBody>
                  <a:tcPr marL="83680" marR="83680" marT="41840" marB="41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600"/>
                        <a:t>- Δεν δείχνει το “γιατί” και το “πώς”.- Μπορεί να παραβλέψει τις λεπτές κοινωνικές αποχρώσεις.- Στεγνά αριθμητικά δεδομένα χωρίς βάθος.</a:t>
                      </a:r>
                    </a:p>
                  </a:txBody>
                  <a:tcPr marL="83680" marR="83680" marT="41840" marB="41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92268855"/>
                  </a:ext>
                </a:extLst>
              </a:tr>
              <a:tr h="1338873">
                <a:tc>
                  <a:txBody>
                    <a:bodyPr/>
                    <a:lstStyle/>
                    <a:p>
                      <a:r>
                        <a:rPr lang="el-GR" sz="1600" b="1"/>
                        <a:t>Μεικτή</a:t>
                      </a:r>
                      <a:endParaRPr lang="el-GR" sz="1600"/>
                    </a:p>
                  </a:txBody>
                  <a:tcPr marL="83680" marR="83680" marT="41840" marB="41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600"/>
                        <a:t>- Συνδυάζει το βάθος (ποιοτική) με τη γενίκευση (ποσοτική).- Δίνει πιο ολοκληρωμένη εικόνα.- Επιβεβαιώνει τα ευρήματα με δύο προσεγγίσεις.</a:t>
                      </a:r>
                    </a:p>
                  </a:txBody>
                  <a:tcPr marL="83680" marR="83680" marT="41840" marB="41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l-GR" sz="1600" dirty="0"/>
                        <a:t>- Απαιτεί περισσότερους πόρους (χρόνο, χρήμα).- Πολύπλοκη στον σχεδιασμό και ανάλυση.- Χρειάζεται εμπειρία σε δύο μεθοδολογίες.</a:t>
                      </a:r>
                    </a:p>
                  </a:txBody>
                  <a:tcPr marL="83680" marR="83680" marT="41840" marB="4184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06799130"/>
                  </a:ext>
                </a:extLst>
              </a:tr>
            </a:tbl>
          </a:graphicData>
        </a:graphic>
      </p:graphicFrame>
    </p:spTree>
    <p:extLst>
      <p:ext uri="{BB962C8B-B14F-4D97-AF65-F5344CB8AC3E}">
        <p14:creationId xmlns:p14="http://schemas.microsoft.com/office/powerpoint/2010/main" val="42386519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DC50586-909D-4FFC-BAC0-64C864E3C6B8}"/>
              </a:ext>
            </a:extLst>
          </p:cNvPr>
          <p:cNvSpPr txBox="1"/>
          <p:nvPr/>
        </p:nvSpPr>
        <p:spPr>
          <a:xfrm>
            <a:off x="278933" y="403552"/>
            <a:ext cx="10643533" cy="5800370"/>
          </a:xfrm>
          <a:prstGeom prst="rect">
            <a:avLst/>
          </a:prstGeom>
          <a:noFill/>
        </p:spPr>
        <p:txBody>
          <a:bodyPr wrap="square">
            <a:spAutoFit/>
          </a:bodyPr>
          <a:lstStyle/>
          <a:p>
            <a:pPr algn="just">
              <a:lnSpc>
                <a:spcPct val="200000"/>
              </a:lnSpc>
            </a:pPr>
            <a:r>
              <a:rPr lang="el-GR" sz="1100" dirty="0"/>
              <a:t>Προτεινομένη βιβλιογραφία</a:t>
            </a:r>
          </a:p>
          <a:p>
            <a:pPr algn="just">
              <a:lnSpc>
                <a:spcPct val="200000"/>
              </a:lnSpc>
            </a:pPr>
            <a:r>
              <a:rPr lang="el-GR" sz="1100" dirty="0"/>
              <a:t>Αθανασίου, Λ., (2007). Μέθοδοι και τεχνικές έρευνας στις επιστήμες της αγωγής: ποσοτικές και ποιοτικές προσεγγίσεις. Ιωάννινα : Εφύρα.</a:t>
            </a:r>
          </a:p>
          <a:p>
            <a:pPr algn="just">
              <a:lnSpc>
                <a:spcPct val="200000"/>
              </a:lnSpc>
            </a:pPr>
            <a:r>
              <a:rPr lang="el-GR" sz="1100" dirty="0"/>
              <a:t>Δημητρόπουλος, Ε., (2004). Εισαγωγή στη μεθοδολογία της επιστημονικής έρευνας: προς ένα συστηματικό δυναμικό μοντέλο μεθοδολογίας επιστημονικής έρευνας. Αθήνα: Έλλην.</a:t>
            </a:r>
          </a:p>
          <a:p>
            <a:pPr algn="just">
              <a:lnSpc>
                <a:spcPct val="200000"/>
              </a:lnSpc>
            </a:pPr>
            <a:r>
              <a:rPr lang="el-GR" sz="1100" dirty="0" err="1"/>
              <a:t>Θεοφανίδης</a:t>
            </a:r>
            <a:r>
              <a:rPr lang="el-GR" sz="1100" dirty="0"/>
              <a:t>, Σ., (2002). Μεθοδολογία της επιστημονικής σκέψης και έρευνας: πώς γίνεται η επιστημονική έρευνα και πώς γράφεται μια επιστημονική εργασία. Αθήνα: Γ. Μπένου.</a:t>
            </a:r>
          </a:p>
          <a:p>
            <a:pPr algn="just">
              <a:lnSpc>
                <a:spcPct val="200000"/>
              </a:lnSpc>
            </a:pPr>
            <a:r>
              <a:rPr lang="el-GR" sz="1100" dirty="0" err="1"/>
              <a:t>Θεοφιλίδης</a:t>
            </a:r>
            <a:r>
              <a:rPr lang="el-GR" sz="1100" dirty="0"/>
              <a:t>, Χ., (2002). Η συγγραφή επιστημονικής εργασίας: από τη θεωρία στην πράξη. Αθήνα: Γ. </a:t>
            </a:r>
            <a:r>
              <a:rPr lang="el-GR" sz="1100" dirty="0" err="1"/>
              <a:t>Δαρδανός</a:t>
            </a:r>
            <a:r>
              <a:rPr lang="el-GR" sz="1100" dirty="0"/>
              <a:t>.</a:t>
            </a:r>
          </a:p>
          <a:p>
            <a:pPr algn="just">
              <a:lnSpc>
                <a:spcPct val="200000"/>
              </a:lnSpc>
            </a:pPr>
            <a:r>
              <a:rPr lang="el-GR" sz="1100" dirty="0"/>
              <a:t>Ιωσηφίδης, Θ., (2008). Ποιοτικές μέθοδοι έρευνας στις κοινωνικές επιστήμες. Αθήνα: Κριτική.</a:t>
            </a:r>
          </a:p>
          <a:p>
            <a:pPr algn="just">
              <a:lnSpc>
                <a:spcPct val="200000"/>
              </a:lnSpc>
            </a:pPr>
            <a:r>
              <a:rPr lang="el-GR" sz="1100" dirty="0"/>
              <a:t>Καρβούνης, Σ. Τ., (2006). Μεθοδολογία, τεχνικές και θεωρία για οικονομοτεχνικές μελέτες. Αθήνα: </a:t>
            </a:r>
            <a:r>
              <a:rPr lang="el-GR" sz="1100" dirty="0" err="1"/>
              <a:t>Αθ</a:t>
            </a:r>
            <a:r>
              <a:rPr lang="el-GR" sz="1100" dirty="0"/>
              <a:t>. Σταμούλης.</a:t>
            </a:r>
          </a:p>
          <a:p>
            <a:pPr algn="just">
              <a:lnSpc>
                <a:spcPct val="200000"/>
              </a:lnSpc>
            </a:pPr>
            <a:r>
              <a:rPr lang="el-GR" sz="1100" dirty="0"/>
              <a:t>Κυριαζή, Ν., (2011). Η κοινωνιολογική έρευνα: κριτική επισκόπηση των μεθόδων και των τεχνικών. Αθήνα: Πεδίο.</a:t>
            </a:r>
          </a:p>
          <a:p>
            <a:pPr algn="just">
              <a:lnSpc>
                <a:spcPct val="200000"/>
              </a:lnSpc>
            </a:pPr>
            <a:r>
              <a:rPr lang="el-GR" sz="1100" dirty="0"/>
              <a:t>Νόβα-</a:t>
            </a:r>
            <a:r>
              <a:rPr lang="el-GR" sz="1100" dirty="0" err="1"/>
              <a:t>Καλτσούνη</a:t>
            </a:r>
            <a:r>
              <a:rPr lang="el-GR" sz="1100" dirty="0"/>
              <a:t>, Χ., (2006). Μεθοδολογία εμπειρικής έρευνας στις κοινωνικές επιστήμες: ανάλυση δεδομένων με τη χρήση </a:t>
            </a:r>
            <a:r>
              <a:rPr lang="el-GR" sz="1100" dirty="0" err="1"/>
              <a:t>τουSPSS</a:t>
            </a:r>
            <a:r>
              <a:rPr lang="el-GR" sz="1100" dirty="0"/>
              <a:t> 13. Αθήνα: </a:t>
            </a:r>
            <a:r>
              <a:rPr lang="el-GR" sz="1100" dirty="0" err="1"/>
              <a:t>Gutenberg</a:t>
            </a:r>
            <a:r>
              <a:rPr lang="el-GR" sz="1100" dirty="0"/>
              <a:t>.</a:t>
            </a:r>
          </a:p>
          <a:p>
            <a:pPr algn="just">
              <a:lnSpc>
                <a:spcPct val="200000"/>
              </a:lnSpc>
            </a:pPr>
            <a:r>
              <a:rPr lang="el-GR" sz="1100" dirty="0"/>
              <a:t>Παππάς, Θ., (2002). Η μεθοδολογία της επιστημονικής έρευνας στις ανθρωπιστικές επιστήμες. Αθήνα: </a:t>
            </a:r>
            <a:r>
              <a:rPr lang="el-GR" sz="1100" dirty="0" err="1"/>
              <a:t>Καρδαμίτσα</a:t>
            </a:r>
            <a:r>
              <a:rPr lang="el-GR" sz="1100" dirty="0"/>
              <a:t>.</a:t>
            </a:r>
          </a:p>
          <a:p>
            <a:pPr algn="just">
              <a:lnSpc>
                <a:spcPct val="200000"/>
              </a:lnSpc>
            </a:pPr>
            <a:r>
              <a:rPr lang="el-GR" sz="1100" dirty="0"/>
              <a:t>Παρασκευόπουλος, Ι. Ν., (1993). Μεθοδολογία επιστημονικής έρευνας. Αθήνα: [</a:t>
            </a:r>
            <a:r>
              <a:rPr lang="el-GR" sz="1100" dirty="0" err="1"/>
              <a:t>χ.ό</a:t>
            </a:r>
            <a:r>
              <a:rPr lang="el-GR" sz="1100" dirty="0"/>
              <a:t>.].</a:t>
            </a:r>
          </a:p>
          <a:p>
            <a:pPr algn="just">
              <a:lnSpc>
                <a:spcPct val="200000"/>
              </a:lnSpc>
            </a:pPr>
            <a:r>
              <a:rPr lang="el-GR" sz="1100" dirty="0" err="1"/>
              <a:t>Τσιπλητάρης</a:t>
            </a:r>
            <a:r>
              <a:rPr lang="el-GR" sz="1100" dirty="0"/>
              <a:t>, Α. Φ., Μπάμπαλης, Θ. Κ., (2011). Δέκα παραδείγματα μεθοδολογίας επιστημονικής έρευνας: από τη θεωρία στην πράξη. Αθήνα: </a:t>
            </a:r>
            <a:r>
              <a:rPr lang="el-GR" sz="1100" dirty="0" err="1"/>
              <a:t>Διάδραση</a:t>
            </a:r>
            <a:r>
              <a:rPr lang="el-GR" sz="1100" dirty="0"/>
              <a:t>.</a:t>
            </a:r>
          </a:p>
          <a:p>
            <a:pPr algn="just">
              <a:lnSpc>
                <a:spcPct val="200000"/>
              </a:lnSpc>
            </a:pPr>
            <a:r>
              <a:rPr lang="el-GR" sz="1100" dirty="0" err="1"/>
              <a:t>Allan</a:t>
            </a:r>
            <a:r>
              <a:rPr lang="el-GR" sz="1100" dirty="0"/>
              <a:t>, B., (2003). </a:t>
            </a:r>
            <a:r>
              <a:rPr lang="el-GR" sz="1100" dirty="0" err="1"/>
              <a:t>Supporting</a:t>
            </a:r>
            <a:r>
              <a:rPr lang="el-GR" sz="1100" dirty="0"/>
              <a:t> </a:t>
            </a:r>
            <a:r>
              <a:rPr lang="el-GR" sz="1100" dirty="0" err="1"/>
              <a:t>research</a:t>
            </a:r>
            <a:r>
              <a:rPr lang="el-GR" sz="1100" dirty="0"/>
              <a:t> </a:t>
            </a:r>
            <a:r>
              <a:rPr lang="el-GR" sz="1100" dirty="0" err="1"/>
              <a:t>students</a:t>
            </a:r>
            <a:r>
              <a:rPr lang="el-GR" sz="1100" dirty="0"/>
              <a:t>. </a:t>
            </a:r>
            <a:r>
              <a:rPr lang="el-GR" sz="1100" dirty="0" err="1"/>
              <a:t>London</a:t>
            </a:r>
            <a:r>
              <a:rPr lang="el-GR" sz="1100" dirty="0"/>
              <a:t>: </a:t>
            </a:r>
            <a:r>
              <a:rPr lang="el-GR" sz="1100" dirty="0" err="1"/>
              <a:t>Facet</a:t>
            </a:r>
            <a:r>
              <a:rPr lang="el-GR" sz="1100" dirty="0"/>
              <a:t>.</a:t>
            </a:r>
          </a:p>
          <a:p>
            <a:pPr algn="just">
              <a:lnSpc>
                <a:spcPct val="200000"/>
              </a:lnSpc>
            </a:pPr>
            <a:r>
              <a:rPr lang="el-GR" sz="1100" dirty="0" err="1"/>
              <a:t>Bell</a:t>
            </a:r>
            <a:r>
              <a:rPr lang="el-GR" sz="1100" dirty="0"/>
              <a:t>, J., (2007). Πώς να συντάξετε μια επιστημονική εργασία: οδηγός ερευνητικής μεθοδολογίας. Αθήνα: Μεταίχμιο.</a:t>
            </a:r>
          </a:p>
          <a:p>
            <a:pPr algn="just">
              <a:lnSpc>
                <a:spcPct val="200000"/>
              </a:lnSpc>
            </a:pPr>
            <a:r>
              <a:rPr lang="el-GR" sz="1100" dirty="0" err="1"/>
              <a:t>Cohen</a:t>
            </a:r>
            <a:r>
              <a:rPr lang="el-GR" sz="1100" dirty="0"/>
              <a:t>, L., </a:t>
            </a:r>
            <a:r>
              <a:rPr lang="el-GR" sz="1100" dirty="0" err="1"/>
              <a:t>Manion</a:t>
            </a:r>
            <a:r>
              <a:rPr lang="el-GR" sz="1100" dirty="0"/>
              <a:t>, L. &amp; </a:t>
            </a:r>
            <a:r>
              <a:rPr lang="el-GR" sz="1100" dirty="0" err="1"/>
              <a:t>Morrison</a:t>
            </a:r>
            <a:r>
              <a:rPr lang="el-GR" sz="1100" dirty="0"/>
              <a:t>, K. R. B., (2011). Research </a:t>
            </a:r>
            <a:r>
              <a:rPr lang="el-GR" sz="1100" dirty="0" err="1"/>
              <a:t>methods</a:t>
            </a:r>
            <a:r>
              <a:rPr lang="el-GR" sz="1100" dirty="0"/>
              <a:t> in </a:t>
            </a:r>
            <a:r>
              <a:rPr lang="el-GR" sz="1100" dirty="0" err="1"/>
              <a:t>education</a:t>
            </a:r>
            <a:r>
              <a:rPr lang="el-GR" sz="1100" dirty="0"/>
              <a:t>. </a:t>
            </a:r>
            <a:r>
              <a:rPr lang="el-GR" sz="1100" dirty="0" err="1"/>
              <a:t>Oxon</a:t>
            </a:r>
            <a:r>
              <a:rPr lang="el-GR" sz="1100" dirty="0"/>
              <a:t>, UK: </a:t>
            </a:r>
            <a:r>
              <a:rPr lang="el-GR" sz="1100" dirty="0" err="1"/>
              <a:t>Routledge</a:t>
            </a:r>
            <a:r>
              <a:rPr lang="el-GR" sz="1100" dirty="0"/>
              <a:t>.</a:t>
            </a:r>
          </a:p>
          <a:p>
            <a:pPr algn="just">
              <a:lnSpc>
                <a:spcPct val="200000"/>
              </a:lnSpc>
            </a:pPr>
            <a:r>
              <a:rPr lang="el-GR" sz="1100" dirty="0" err="1"/>
              <a:t>Creswell</a:t>
            </a:r>
            <a:r>
              <a:rPr lang="el-GR" sz="1100" dirty="0"/>
              <a:t>, J. W., (2014). Research </a:t>
            </a:r>
            <a:r>
              <a:rPr lang="el-GR" sz="1100" dirty="0" err="1"/>
              <a:t>Design</a:t>
            </a:r>
            <a:r>
              <a:rPr lang="el-GR" sz="1100" dirty="0"/>
              <a:t>: </a:t>
            </a:r>
            <a:r>
              <a:rPr lang="el-GR" sz="1100" dirty="0" err="1"/>
              <a:t>qualitative</a:t>
            </a:r>
            <a:r>
              <a:rPr lang="el-GR" sz="1100" dirty="0"/>
              <a:t>, </a:t>
            </a:r>
            <a:r>
              <a:rPr lang="el-GR" sz="1100" dirty="0" err="1"/>
              <a:t>quantitative</a:t>
            </a:r>
            <a:r>
              <a:rPr lang="el-GR" sz="1100" dirty="0"/>
              <a:t>, and </a:t>
            </a:r>
            <a:r>
              <a:rPr lang="el-GR" sz="1100" dirty="0" err="1"/>
              <a:t>mixed</a:t>
            </a:r>
            <a:r>
              <a:rPr lang="el-GR" sz="1100" dirty="0"/>
              <a:t> </a:t>
            </a:r>
            <a:r>
              <a:rPr lang="el-GR" sz="1100" dirty="0" err="1"/>
              <a:t>methods</a:t>
            </a:r>
            <a:r>
              <a:rPr lang="el-GR" sz="1100" dirty="0"/>
              <a:t> </a:t>
            </a:r>
            <a:r>
              <a:rPr lang="el-GR" sz="1100" dirty="0" err="1"/>
              <a:t>approaches</a:t>
            </a:r>
            <a:r>
              <a:rPr lang="el-GR" sz="1100" dirty="0"/>
              <a:t>. 4rd </a:t>
            </a:r>
            <a:r>
              <a:rPr lang="el-GR" sz="1100" dirty="0" err="1"/>
              <a:t>ed</a:t>
            </a:r>
            <a:r>
              <a:rPr lang="el-GR" sz="1100" dirty="0"/>
              <a:t>. </a:t>
            </a:r>
            <a:r>
              <a:rPr lang="el-GR" sz="1100" dirty="0" err="1"/>
              <a:t>Thousand</a:t>
            </a:r>
            <a:r>
              <a:rPr lang="el-GR" sz="1100" dirty="0"/>
              <a:t> </a:t>
            </a:r>
            <a:r>
              <a:rPr lang="el-GR" sz="1100" dirty="0" err="1"/>
              <a:t>Oaks</a:t>
            </a:r>
            <a:r>
              <a:rPr lang="el-GR" sz="1100" dirty="0"/>
              <a:t>, </a:t>
            </a:r>
            <a:r>
              <a:rPr lang="el-GR" sz="1100" dirty="0" err="1"/>
              <a:t>CA:Sage</a:t>
            </a:r>
            <a:r>
              <a:rPr lang="el-GR" sz="1100" dirty="0"/>
              <a:t>.</a:t>
            </a:r>
          </a:p>
          <a:p>
            <a:pPr algn="just">
              <a:lnSpc>
                <a:spcPct val="200000"/>
              </a:lnSpc>
            </a:pPr>
            <a:r>
              <a:rPr lang="el-GR" sz="1100" dirty="0" err="1"/>
              <a:t>Howard</a:t>
            </a:r>
            <a:r>
              <a:rPr lang="el-GR" sz="1100" dirty="0"/>
              <a:t>, K., </a:t>
            </a:r>
            <a:r>
              <a:rPr lang="el-GR" sz="1100" dirty="0" err="1"/>
              <a:t>Sharp</a:t>
            </a:r>
            <a:r>
              <a:rPr lang="el-GR" sz="1100" dirty="0"/>
              <a:t>, J., (1996). Η επιστημονική μελέτη: οδηγός σχεδιασμού και διαχείρισης πανεπιστημιακών ερευνητικών εργασιών. Αθήνα: </a:t>
            </a:r>
            <a:r>
              <a:rPr lang="el-GR" sz="1100" dirty="0" err="1"/>
              <a:t>Gutenberg</a:t>
            </a:r>
            <a:r>
              <a:rPr lang="el-GR" sz="1100" dirty="0"/>
              <a:t>.</a:t>
            </a:r>
            <a:endParaRPr lang="en-US" sz="1100" dirty="0"/>
          </a:p>
        </p:txBody>
      </p:sp>
    </p:spTree>
    <p:extLst>
      <p:ext uri="{BB962C8B-B14F-4D97-AF65-F5344CB8AC3E}">
        <p14:creationId xmlns:p14="http://schemas.microsoft.com/office/powerpoint/2010/main" val="38142034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CCA97DC-3AC9-4AE5-B010-281175207D71}"/>
              </a:ext>
            </a:extLst>
          </p:cNvPr>
          <p:cNvSpPr txBox="1"/>
          <p:nvPr/>
        </p:nvSpPr>
        <p:spPr>
          <a:xfrm>
            <a:off x="3070371" y="2890391"/>
            <a:ext cx="5285064" cy="1077218"/>
          </a:xfrm>
          <a:prstGeom prst="rect">
            <a:avLst/>
          </a:prstGeom>
          <a:noFill/>
        </p:spPr>
        <p:txBody>
          <a:bodyPr wrap="square" rtlCol="0">
            <a:spAutoFit/>
          </a:bodyPr>
          <a:lstStyle/>
          <a:p>
            <a:pPr algn="ctr"/>
            <a:r>
              <a:rPr lang="el-GR" sz="2800" dirty="0"/>
              <a:t>Ευχαριστώ για την προσοχή σας</a:t>
            </a:r>
          </a:p>
          <a:p>
            <a:pPr algn="ctr"/>
            <a:r>
              <a:rPr lang="en-US" b="0" i="0" dirty="0">
                <a:solidFill>
                  <a:srgbClr val="284B71"/>
                </a:solidFill>
                <a:effectLst/>
                <a:latin typeface="Roboto" panose="02000000000000000000" pitchFamily="2" charset="0"/>
              </a:rPr>
              <a:t> </a:t>
            </a:r>
            <a:r>
              <a:rPr lang="en-US" b="0" i="0" u="none" strike="noStrike" dirty="0">
                <a:solidFill>
                  <a:srgbClr val="F5A125"/>
                </a:solidFill>
                <a:effectLst/>
                <a:latin typeface="Roboto" panose="02000000000000000000" pitchFamily="2" charset="0"/>
                <a:hlinkClick r:id="rId2"/>
              </a:rPr>
              <a:t>chriskaradim@ionio.gr</a:t>
            </a:r>
            <a:r>
              <a:rPr lang="el-GR" b="0" i="0" u="none" strike="noStrike" dirty="0">
                <a:solidFill>
                  <a:srgbClr val="F5A125"/>
                </a:solidFill>
                <a:effectLst/>
                <a:latin typeface="Roboto" panose="02000000000000000000" pitchFamily="2" charset="0"/>
              </a:rPr>
              <a:t> </a:t>
            </a:r>
            <a:endParaRPr lang="el-GR" dirty="0"/>
          </a:p>
          <a:p>
            <a:endParaRPr lang="en-US" dirty="0"/>
          </a:p>
        </p:txBody>
      </p:sp>
    </p:spTree>
    <p:extLst>
      <p:ext uri="{BB962C8B-B14F-4D97-AF65-F5344CB8AC3E}">
        <p14:creationId xmlns:p14="http://schemas.microsoft.com/office/powerpoint/2010/main" val="6408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82C034C-66C1-4519-9E50-3055D7C41A4D}"/>
              </a:ext>
            </a:extLst>
          </p:cNvPr>
          <p:cNvSpPr txBox="1"/>
          <p:nvPr/>
        </p:nvSpPr>
        <p:spPr>
          <a:xfrm>
            <a:off x="672517" y="2046643"/>
            <a:ext cx="10846965" cy="2943563"/>
          </a:xfrm>
          <a:prstGeom prst="rect">
            <a:avLst/>
          </a:prstGeom>
          <a:noFill/>
        </p:spPr>
        <p:txBody>
          <a:bodyPr wrap="square">
            <a:spAutoFit/>
          </a:bodyPr>
          <a:lstStyle/>
          <a:p>
            <a:pPr algn="just">
              <a:lnSpc>
                <a:spcPct val="200000"/>
              </a:lnSpc>
            </a:pPr>
            <a:r>
              <a:rPr lang="el-GR" sz="2400" dirty="0"/>
              <a:t>Δηλαδή, μεθοδολογία έρευνας είναι η κατανόηση της επιστημονικής ερευνητικής διαδικασίας: </a:t>
            </a:r>
          </a:p>
          <a:p>
            <a:pPr marL="285750" indent="-285750" algn="just">
              <a:lnSpc>
                <a:spcPct val="200000"/>
              </a:lnSpc>
              <a:buFont typeface="Wingdings" panose="05000000000000000000" pitchFamily="2" charset="2"/>
              <a:buChar char="Ø"/>
            </a:pPr>
            <a:r>
              <a:rPr lang="el-GR" sz="2400" dirty="0"/>
              <a:t>Πώς θα σχεδιαστεί μια έρευνα </a:t>
            </a:r>
          </a:p>
          <a:p>
            <a:pPr marL="285750" indent="-285750" algn="just">
              <a:lnSpc>
                <a:spcPct val="200000"/>
              </a:lnSpc>
              <a:buFont typeface="Wingdings" panose="05000000000000000000" pitchFamily="2" charset="2"/>
              <a:buChar char="Ø"/>
            </a:pPr>
            <a:r>
              <a:rPr lang="el-GR" sz="2400" dirty="0"/>
              <a:t>Πώς θα πραγματοποιηθεί μια έρευνα</a:t>
            </a:r>
            <a:endParaRPr lang="en-US" sz="2400" dirty="0"/>
          </a:p>
        </p:txBody>
      </p:sp>
    </p:spTree>
    <p:extLst>
      <p:ext uri="{BB962C8B-B14F-4D97-AF65-F5344CB8AC3E}">
        <p14:creationId xmlns:p14="http://schemas.microsoft.com/office/powerpoint/2010/main" val="22303497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3072379-A8B6-4C1A-86A9-E9B6C589AF56}"/>
              </a:ext>
            </a:extLst>
          </p:cNvPr>
          <p:cNvSpPr txBox="1"/>
          <p:nvPr/>
        </p:nvSpPr>
        <p:spPr>
          <a:xfrm>
            <a:off x="488658" y="1479656"/>
            <a:ext cx="10098248" cy="3892732"/>
          </a:xfrm>
          <a:prstGeom prst="rect">
            <a:avLst/>
          </a:prstGeom>
          <a:noFill/>
        </p:spPr>
        <p:txBody>
          <a:bodyPr wrap="square">
            <a:spAutoFit/>
          </a:bodyPr>
          <a:lstStyle/>
          <a:p>
            <a:pPr algn="just">
              <a:lnSpc>
                <a:spcPct val="200000"/>
              </a:lnSpc>
            </a:pPr>
            <a:r>
              <a:rPr lang="el-GR" b="1" i="0" dirty="0">
                <a:solidFill>
                  <a:srgbClr val="212529"/>
                </a:solidFill>
                <a:effectLst/>
              </a:rPr>
              <a:t>Σημασία της ερευνητικής μεθοδολογίας:</a:t>
            </a:r>
          </a:p>
          <a:p>
            <a:pPr algn="just">
              <a:lnSpc>
                <a:spcPct val="200000"/>
              </a:lnSpc>
              <a:buFont typeface="Arial" panose="020B0604020202020204" pitchFamily="34" charset="0"/>
              <a:buChar char="•"/>
            </a:pPr>
            <a:r>
              <a:rPr lang="el-GR" b="0" i="0" dirty="0">
                <a:solidFill>
                  <a:srgbClr val="3A3A3A"/>
                </a:solidFill>
                <a:effectLst/>
              </a:rPr>
              <a:t>Η μεθοδολογία έρευνας σας βοηθά να σχεδιάσετε την έρευνά σας.</a:t>
            </a:r>
          </a:p>
          <a:p>
            <a:pPr algn="just">
              <a:lnSpc>
                <a:spcPct val="200000"/>
              </a:lnSpc>
              <a:buFont typeface="Arial" panose="020B0604020202020204" pitchFamily="34" charset="0"/>
              <a:buChar char="•"/>
            </a:pPr>
            <a:r>
              <a:rPr lang="el-GR" b="0" i="0" dirty="0">
                <a:solidFill>
                  <a:srgbClr val="3A3A3A"/>
                </a:solidFill>
                <a:effectLst/>
              </a:rPr>
              <a:t>Σας βοηθά να τεκμηριώσετε την έρευνα με ακρίβεια από την αρχή έως το τέλος.</a:t>
            </a:r>
          </a:p>
          <a:p>
            <a:pPr algn="just">
              <a:lnSpc>
                <a:spcPct val="200000"/>
              </a:lnSpc>
              <a:buFont typeface="Arial" panose="020B0604020202020204" pitchFamily="34" charset="0"/>
              <a:buChar char="•"/>
            </a:pPr>
            <a:r>
              <a:rPr lang="el-GR" b="0" i="0" dirty="0">
                <a:solidFill>
                  <a:srgbClr val="3A3A3A"/>
                </a:solidFill>
                <a:effectLst/>
              </a:rPr>
              <a:t>Η Μεθοδολογία έρευνας επιτρέπει στους αναγνώστες να κατανοήσουν την προσέγγιση και τις μεθόδους που χρησιμοποιούνται στην έρευνα.</a:t>
            </a:r>
          </a:p>
          <a:p>
            <a:pPr algn="just">
              <a:lnSpc>
                <a:spcPct val="200000"/>
              </a:lnSpc>
              <a:buFont typeface="Arial" panose="020B0604020202020204" pitchFamily="34" charset="0"/>
              <a:buChar char="•"/>
            </a:pPr>
            <a:r>
              <a:rPr lang="el-GR" b="0" i="0" dirty="0">
                <a:solidFill>
                  <a:srgbClr val="3A3A3A"/>
                </a:solidFill>
                <a:effectLst/>
              </a:rPr>
              <a:t>Εάν αντιμετωπίσετε οποιαδήποτε κριτική ή ερωτήσεις σχετικά με την έρευνά σας, μπορείτε να ανατρέξετε στη μεθοδολογία και να εξηγήσετε την προσέγγισή σας με επιχειρήματα.</a:t>
            </a:r>
          </a:p>
        </p:txBody>
      </p:sp>
    </p:spTree>
    <p:extLst>
      <p:ext uri="{BB962C8B-B14F-4D97-AF65-F5344CB8AC3E}">
        <p14:creationId xmlns:p14="http://schemas.microsoft.com/office/powerpoint/2010/main" val="495823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3E3A039-9E96-466E-B59D-4A9BC3A26993}"/>
              </a:ext>
            </a:extLst>
          </p:cNvPr>
          <p:cNvSpPr txBox="1"/>
          <p:nvPr/>
        </p:nvSpPr>
        <p:spPr>
          <a:xfrm>
            <a:off x="346044" y="276566"/>
            <a:ext cx="11121705" cy="646331"/>
          </a:xfrm>
          <a:prstGeom prst="rect">
            <a:avLst/>
          </a:prstGeom>
          <a:noFill/>
        </p:spPr>
        <p:txBody>
          <a:bodyPr wrap="square">
            <a:spAutoFit/>
          </a:bodyPr>
          <a:lstStyle/>
          <a:p>
            <a:r>
              <a:rPr lang="el-GR" dirty="0"/>
              <a:t>Στις κοινωνικές επιστήμες η έρευνα διακρίνεται σε διάφορα είδη, </a:t>
            </a:r>
            <a:r>
              <a:rPr lang="el-GR" dirty="0">
                <a:solidFill>
                  <a:schemeClr val="accent1"/>
                </a:solidFill>
              </a:rPr>
              <a:t>ανάλογα με τον σκοπό, τη μεθοδολογία και το αντικείμενο μελέτης.</a:t>
            </a:r>
            <a:r>
              <a:rPr lang="el-GR" dirty="0"/>
              <a:t> Τα βασικά είδη είναι τα εξής:</a:t>
            </a:r>
            <a:endParaRPr lang="en-US" dirty="0"/>
          </a:p>
        </p:txBody>
      </p:sp>
      <p:sp>
        <p:nvSpPr>
          <p:cNvPr id="7" name="TextBox 6">
            <a:extLst>
              <a:ext uri="{FF2B5EF4-FFF2-40B4-BE49-F238E27FC236}">
                <a16:creationId xmlns:a16="http://schemas.microsoft.com/office/drawing/2014/main" id="{A36C6B68-4C13-46AC-90A1-61E1ED97AF33}"/>
              </a:ext>
            </a:extLst>
          </p:cNvPr>
          <p:cNvSpPr txBox="1"/>
          <p:nvPr/>
        </p:nvSpPr>
        <p:spPr>
          <a:xfrm>
            <a:off x="346044" y="987338"/>
            <a:ext cx="10760980" cy="5594096"/>
          </a:xfrm>
          <a:prstGeom prst="rect">
            <a:avLst/>
          </a:prstGeom>
          <a:noFill/>
        </p:spPr>
        <p:txBody>
          <a:bodyPr wrap="square">
            <a:spAutoFit/>
          </a:bodyPr>
          <a:lstStyle/>
          <a:p>
            <a:pPr>
              <a:lnSpc>
                <a:spcPct val="150000"/>
              </a:lnSpc>
            </a:pPr>
            <a:r>
              <a:rPr lang="el-GR" sz="1600" b="1" dirty="0">
                <a:solidFill>
                  <a:schemeClr val="accent1"/>
                </a:solidFill>
              </a:rPr>
              <a:t>1. Με βάση τον σκοπό</a:t>
            </a:r>
          </a:p>
          <a:p>
            <a:pPr>
              <a:lnSpc>
                <a:spcPct val="150000"/>
              </a:lnSpc>
              <a:buFont typeface="Arial" panose="020B0604020202020204" pitchFamily="34" charset="0"/>
              <a:buChar char="•"/>
            </a:pPr>
            <a:r>
              <a:rPr lang="el-GR" sz="1600" b="1" dirty="0"/>
              <a:t>Βασική (θεωρητική) έρευνα</a:t>
            </a:r>
            <a:r>
              <a:rPr lang="el-GR" sz="1600" dirty="0"/>
              <a:t> → Στοχεύει στην παραγωγή νέας γνώσης και θεωριών χωρίς άμεση πρακτική εφαρμογή.</a:t>
            </a:r>
          </a:p>
          <a:p>
            <a:pPr>
              <a:lnSpc>
                <a:spcPct val="150000"/>
              </a:lnSpc>
              <a:buFont typeface="Arial" panose="020B0604020202020204" pitchFamily="34" charset="0"/>
              <a:buChar char="•"/>
            </a:pPr>
            <a:r>
              <a:rPr lang="el-GR" sz="1600" b="1" dirty="0"/>
              <a:t>Εφαρμοσμένη έρευνα</a:t>
            </a:r>
            <a:r>
              <a:rPr lang="el-GR" sz="1600" dirty="0"/>
              <a:t> → Αποσκοπεί στη λύση πρακτικών κοινωνικών προβλημάτων (π.χ. ανεργία, ανισότητες).</a:t>
            </a:r>
          </a:p>
          <a:p>
            <a:pPr>
              <a:lnSpc>
                <a:spcPct val="150000"/>
              </a:lnSpc>
              <a:buFont typeface="Arial" panose="020B0604020202020204" pitchFamily="34" charset="0"/>
              <a:buChar char="•"/>
            </a:pPr>
            <a:r>
              <a:rPr lang="el-GR" sz="1600" b="1" dirty="0"/>
              <a:t>Δράση-έρευνα (</a:t>
            </a:r>
            <a:r>
              <a:rPr lang="el-GR" sz="1600" b="1" dirty="0" err="1"/>
              <a:t>action</a:t>
            </a:r>
            <a:r>
              <a:rPr lang="el-GR" sz="1600" b="1" dirty="0"/>
              <a:t> </a:t>
            </a:r>
            <a:r>
              <a:rPr lang="el-GR" sz="1600" b="1" dirty="0" err="1"/>
              <a:t>research</a:t>
            </a:r>
            <a:r>
              <a:rPr lang="el-GR" sz="1600" b="1" dirty="0"/>
              <a:t>)</a:t>
            </a:r>
            <a:r>
              <a:rPr lang="el-GR" sz="1600" dirty="0"/>
              <a:t> → Ο ερευνητής συνεργάζεται με τα άτομα/φορείς για να κατανοήσει και να βελτιώσει μια κατάσταση.</a:t>
            </a:r>
          </a:p>
          <a:p>
            <a:pPr>
              <a:lnSpc>
                <a:spcPct val="150000"/>
              </a:lnSpc>
              <a:buFont typeface="Arial" panose="020B0604020202020204" pitchFamily="34" charset="0"/>
              <a:buChar char="•"/>
            </a:pPr>
            <a:endParaRPr lang="el-GR" sz="1600" dirty="0"/>
          </a:p>
          <a:p>
            <a:pPr>
              <a:lnSpc>
                <a:spcPct val="150000"/>
              </a:lnSpc>
            </a:pPr>
            <a:r>
              <a:rPr lang="el-GR" sz="1600" b="1" dirty="0">
                <a:solidFill>
                  <a:schemeClr val="accent1"/>
                </a:solidFill>
              </a:rPr>
              <a:t>2. Με βάση τη μεθοδολογία</a:t>
            </a:r>
          </a:p>
          <a:p>
            <a:pPr>
              <a:lnSpc>
                <a:spcPct val="150000"/>
              </a:lnSpc>
              <a:buFont typeface="Arial" panose="020B0604020202020204" pitchFamily="34" charset="0"/>
              <a:buChar char="•"/>
            </a:pPr>
            <a:r>
              <a:rPr lang="el-GR" sz="1600" b="1" dirty="0"/>
              <a:t>Ποσοτική έρευνα</a:t>
            </a:r>
            <a:r>
              <a:rPr lang="el-GR" sz="1600" dirty="0"/>
              <a:t> → Χρησιμοποιεί αριθμητικά δεδομένα, στατιστικές μεθόδους, ερωτηματολόγια.</a:t>
            </a:r>
          </a:p>
          <a:p>
            <a:pPr>
              <a:lnSpc>
                <a:spcPct val="150000"/>
              </a:lnSpc>
              <a:buFont typeface="Arial" panose="020B0604020202020204" pitchFamily="34" charset="0"/>
              <a:buChar char="•"/>
            </a:pPr>
            <a:r>
              <a:rPr lang="el-GR" sz="1600" b="1" dirty="0"/>
              <a:t>Ποιοτική έρευνα</a:t>
            </a:r>
            <a:r>
              <a:rPr lang="el-GR" sz="1600" dirty="0"/>
              <a:t> → Επικεντρώνεται σε βάθος στην κατανόηση εμπειριών, απόψεων και νοημάτων (συνεντεύξεις, παρατήρηση, ανάλυση περιεχομένου).</a:t>
            </a:r>
          </a:p>
          <a:p>
            <a:pPr>
              <a:lnSpc>
                <a:spcPct val="150000"/>
              </a:lnSpc>
              <a:buFont typeface="Arial" panose="020B0604020202020204" pitchFamily="34" charset="0"/>
              <a:buChar char="•"/>
            </a:pPr>
            <a:r>
              <a:rPr lang="el-GR" sz="1600" b="1" dirty="0"/>
              <a:t>Μεικτή μέθοδος</a:t>
            </a:r>
            <a:r>
              <a:rPr lang="el-GR" sz="1600" dirty="0"/>
              <a:t> → Συνδυάζει ποσοτικά και ποιοτικά δεδομένα.</a:t>
            </a:r>
          </a:p>
          <a:p>
            <a:pPr>
              <a:lnSpc>
                <a:spcPct val="150000"/>
              </a:lnSpc>
              <a:buFont typeface="Arial" panose="020B0604020202020204" pitchFamily="34" charset="0"/>
              <a:buChar char="•"/>
            </a:pPr>
            <a:endParaRPr lang="el-GR" sz="1600" dirty="0"/>
          </a:p>
          <a:p>
            <a:pPr>
              <a:lnSpc>
                <a:spcPct val="150000"/>
              </a:lnSpc>
            </a:pPr>
            <a:r>
              <a:rPr lang="el-GR" sz="1600" b="1" dirty="0">
                <a:solidFill>
                  <a:schemeClr val="accent1"/>
                </a:solidFill>
              </a:rPr>
              <a:t>3. Με βάση τον χρόνο και τη διάρκεια</a:t>
            </a:r>
          </a:p>
          <a:p>
            <a:pPr>
              <a:lnSpc>
                <a:spcPct val="150000"/>
              </a:lnSpc>
              <a:buFont typeface="Arial" panose="020B0604020202020204" pitchFamily="34" charset="0"/>
              <a:buChar char="•"/>
            </a:pPr>
            <a:r>
              <a:rPr lang="el-GR" sz="1600" b="1" dirty="0" err="1"/>
              <a:t>Διατομεακή</a:t>
            </a:r>
            <a:r>
              <a:rPr lang="el-GR" sz="1600" b="1" dirty="0"/>
              <a:t> (</a:t>
            </a:r>
            <a:r>
              <a:rPr lang="el-GR" sz="1600" b="1" dirty="0" err="1"/>
              <a:t>cross-sectional</a:t>
            </a:r>
            <a:r>
              <a:rPr lang="el-GR" sz="1600" b="1" dirty="0"/>
              <a:t>)</a:t>
            </a:r>
            <a:r>
              <a:rPr lang="el-GR" sz="1600" dirty="0"/>
              <a:t> → Συλλογή δεδομένων σε μια συγκεκριμένη χρονική στιγμή.</a:t>
            </a:r>
          </a:p>
          <a:p>
            <a:pPr>
              <a:lnSpc>
                <a:spcPct val="150000"/>
              </a:lnSpc>
              <a:buFont typeface="Arial" panose="020B0604020202020204" pitchFamily="34" charset="0"/>
              <a:buChar char="•"/>
            </a:pPr>
            <a:r>
              <a:rPr lang="el-GR" sz="1600" b="1" dirty="0"/>
              <a:t>Διαχρονική (</a:t>
            </a:r>
            <a:r>
              <a:rPr lang="el-GR" sz="1600" b="1" dirty="0" err="1"/>
              <a:t>longitudinal</a:t>
            </a:r>
            <a:r>
              <a:rPr lang="el-GR" sz="1600" b="1" dirty="0"/>
              <a:t>)</a:t>
            </a:r>
            <a:r>
              <a:rPr lang="el-GR" sz="1600" dirty="0"/>
              <a:t> → Παρακολουθεί την ίδια ομάδα ατόμων ή φαινόμενο σε βάθος χρόνου.</a:t>
            </a:r>
          </a:p>
        </p:txBody>
      </p:sp>
    </p:spTree>
    <p:extLst>
      <p:ext uri="{BB962C8B-B14F-4D97-AF65-F5344CB8AC3E}">
        <p14:creationId xmlns:p14="http://schemas.microsoft.com/office/powerpoint/2010/main" val="1001263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4ECF0B0-919B-4367-8E20-E9655A5985D9}"/>
              </a:ext>
            </a:extLst>
          </p:cNvPr>
          <p:cNvSpPr txBox="1"/>
          <p:nvPr/>
        </p:nvSpPr>
        <p:spPr>
          <a:xfrm>
            <a:off x="631272" y="1555282"/>
            <a:ext cx="9829800" cy="3747436"/>
          </a:xfrm>
          <a:prstGeom prst="rect">
            <a:avLst/>
          </a:prstGeom>
          <a:noFill/>
        </p:spPr>
        <p:txBody>
          <a:bodyPr wrap="square">
            <a:spAutoFit/>
          </a:bodyPr>
          <a:lstStyle/>
          <a:p>
            <a:pPr algn="just">
              <a:lnSpc>
                <a:spcPct val="150000"/>
              </a:lnSpc>
            </a:pPr>
            <a:r>
              <a:rPr lang="el-GR" sz="1600" b="1" dirty="0">
                <a:solidFill>
                  <a:schemeClr val="accent1"/>
                </a:solidFill>
              </a:rPr>
              <a:t>4. Με βάση το επίπεδο ανάλυσης</a:t>
            </a:r>
          </a:p>
          <a:p>
            <a:pPr algn="just">
              <a:lnSpc>
                <a:spcPct val="150000"/>
              </a:lnSpc>
              <a:buFont typeface="Arial" panose="020B0604020202020204" pitchFamily="34" charset="0"/>
              <a:buChar char="•"/>
            </a:pPr>
            <a:r>
              <a:rPr lang="el-GR" sz="1600" b="1" dirty="0" err="1"/>
              <a:t>Μακρο</a:t>
            </a:r>
            <a:r>
              <a:rPr lang="el-GR" sz="1600" b="1" dirty="0"/>
              <a:t>-έρευνα</a:t>
            </a:r>
            <a:r>
              <a:rPr lang="el-GR" sz="1600" dirty="0"/>
              <a:t> → Εξετάζει μεγάλες κοινωνικές δομές (κράτος, θεσμούς).</a:t>
            </a:r>
          </a:p>
          <a:p>
            <a:pPr algn="just">
              <a:lnSpc>
                <a:spcPct val="150000"/>
              </a:lnSpc>
              <a:buFont typeface="Arial" panose="020B0604020202020204" pitchFamily="34" charset="0"/>
              <a:buChar char="•"/>
            </a:pPr>
            <a:r>
              <a:rPr lang="el-GR" sz="1600" b="1" dirty="0" err="1"/>
              <a:t>Μεσο</a:t>
            </a:r>
            <a:r>
              <a:rPr lang="el-GR" sz="1600" b="1" dirty="0"/>
              <a:t>-έρευνα</a:t>
            </a:r>
            <a:r>
              <a:rPr lang="el-GR" sz="1600" dirty="0"/>
              <a:t> → Εστιάζει σε οργανισμούς ή κοινότητες.</a:t>
            </a:r>
          </a:p>
          <a:p>
            <a:pPr algn="just">
              <a:lnSpc>
                <a:spcPct val="150000"/>
              </a:lnSpc>
              <a:buFont typeface="Arial" panose="020B0604020202020204" pitchFamily="34" charset="0"/>
              <a:buChar char="•"/>
            </a:pPr>
            <a:r>
              <a:rPr lang="el-GR" sz="1600" b="1" dirty="0" err="1"/>
              <a:t>Μικρο</a:t>
            </a:r>
            <a:r>
              <a:rPr lang="el-GR" sz="1600" b="1" dirty="0"/>
              <a:t>-έρευνα</a:t>
            </a:r>
            <a:r>
              <a:rPr lang="el-GR" sz="1600" dirty="0"/>
              <a:t> → Εξετάζει ατομικές αλληλεπιδράσεις ή μικρές ομάδες.</a:t>
            </a:r>
          </a:p>
          <a:p>
            <a:pPr algn="just">
              <a:lnSpc>
                <a:spcPct val="150000"/>
              </a:lnSpc>
              <a:buFont typeface="Arial" panose="020B0604020202020204" pitchFamily="34" charset="0"/>
              <a:buChar char="•"/>
            </a:pPr>
            <a:endParaRPr lang="el-GR" sz="1600" dirty="0"/>
          </a:p>
          <a:p>
            <a:pPr algn="just">
              <a:lnSpc>
                <a:spcPct val="150000"/>
              </a:lnSpc>
            </a:pPr>
            <a:r>
              <a:rPr lang="el-GR" sz="1600" b="1" dirty="0">
                <a:solidFill>
                  <a:schemeClr val="accent1"/>
                </a:solidFill>
              </a:rPr>
              <a:t>5. Άλλα κριτήρια</a:t>
            </a:r>
          </a:p>
          <a:p>
            <a:pPr algn="just">
              <a:lnSpc>
                <a:spcPct val="150000"/>
              </a:lnSpc>
              <a:buFont typeface="Arial" panose="020B0604020202020204" pitchFamily="34" charset="0"/>
              <a:buChar char="•"/>
            </a:pPr>
            <a:r>
              <a:rPr lang="el-GR" sz="1600" b="1" dirty="0"/>
              <a:t>Πειραματική έρευνα</a:t>
            </a:r>
            <a:r>
              <a:rPr lang="el-GR" sz="1600" dirty="0"/>
              <a:t> → Ελέγχει σχέσεις αιτίου-αποτελέσματος μέσω πειραμάτων.</a:t>
            </a:r>
          </a:p>
          <a:p>
            <a:pPr algn="just">
              <a:lnSpc>
                <a:spcPct val="150000"/>
              </a:lnSpc>
              <a:buFont typeface="Arial" panose="020B0604020202020204" pitchFamily="34" charset="0"/>
              <a:buChar char="•"/>
            </a:pPr>
            <a:r>
              <a:rPr lang="el-GR" sz="1600" b="1" dirty="0"/>
              <a:t>Μη πειραματική (περιγραφική, ερμηνευτική)</a:t>
            </a:r>
            <a:r>
              <a:rPr lang="el-GR" sz="1600" dirty="0"/>
              <a:t> → Παρατηρεί και καταγράφει κοινωνικά φαινόμενα χωρίς άμεση παρέμβαση.</a:t>
            </a:r>
          </a:p>
          <a:p>
            <a:pPr algn="just">
              <a:lnSpc>
                <a:spcPct val="150000"/>
              </a:lnSpc>
              <a:buFont typeface="Arial" panose="020B0604020202020204" pitchFamily="34" charset="0"/>
              <a:buChar char="•"/>
            </a:pPr>
            <a:r>
              <a:rPr lang="el-GR" sz="1600" b="1" dirty="0"/>
              <a:t>Συγκριτική έρευνα</a:t>
            </a:r>
            <a:r>
              <a:rPr lang="el-GR" sz="1600" dirty="0"/>
              <a:t> → Συγκρίνει κοινωνίες, πολιτικές, πολιτισμούς.</a:t>
            </a:r>
          </a:p>
        </p:txBody>
      </p:sp>
    </p:spTree>
    <p:extLst>
      <p:ext uri="{BB962C8B-B14F-4D97-AF65-F5344CB8AC3E}">
        <p14:creationId xmlns:p14="http://schemas.microsoft.com/office/powerpoint/2010/main" val="14673963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A7DABE8-AB3F-4068-BCD8-C71EEF324F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0435049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9C2EA93A-8E2D-4109-B6C7-226069228DDE}"/>
              </a:ext>
            </a:extLst>
          </p:cNvPr>
          <p:cNvSpPr txBox="1"/>
          <p:nvPr/>
        </p:nvSpPr>
        <p:spPr>
          <a:xfrm>
            <a:off x="857619" y="1517445"/>
            <a:ext cx="3970756" cy="754694"/>
          </a:xfrm>
          <a:prstGeom prst="rect">
            <a:avLst/>
          </a:prstGeom>
          <a:noFill/>
        </p:spPr>
        <p:txBody>
          <a:bodyPr wrap="square">
            <a:spAutoFit/>
          </a:bodyPr>
          <a:lstStyle/>
          <a:p>
            <a:pPr>
              <a:lnSpc>
                <a:spcPct val="150000"/>
              </a:lnSpc>
            </a:pPr>
            <a:r>
              <a:rPr lang="el-GR" sz="3200" b="1" dirty="0">
                <a:solidFill>
                  <a:schemeClr val="accent1"/>
                </a:solidFill>
              </a:rPr>
              <a:t>Ποσοτική έρευνα</a:t>
            </a:r>
            <a:r>
              <a:rPr lang="el-GR" sz="3200" dirty="0">
                <a:solidFill>
                  <a:schemeClr val="accent1"/>
                </a:solidFill>
              </a:rPr>
              <a:t> </a:t>
            </a:r>
            <a:endParaRPr lang="en-US" sz="3200" dirty="0">
              <a:solidFill>
                <a:schemeClr val="accent1"/>
              </a:solidFill>
            </a:endParaRPr>
          </a:p>
        </p:txBody>
      </p:sp>
      <p:sp>
        <p:nvSpPr>
          <p:cNvPr id="8" name="TextBox 7">
            <a:extLst>
              <a:ext uri="{FF2B5EF4-FFF2-40B4-BE49-F238E27FC236}">
                <a16:creationId xmlns:a16="http://schemas.microsoft.com/office/drawing/2014/main" id="{9766CF63-8356-4C6C-9600-325A1E10B543}"/>
              </a:ext>
            </a:extLst>
          </p:cNvPr>
          <p:cNvSpPr txBox="1"/>
          <p:nvPr/>
        </p:nvSpPr>
        <p:spPr>
          <a:xfrm>
            <a:off x="5354509" y="2273838"/>
            <a:ext cx="4131323" cy="754694"/>
          </a:xfrm>
          <a:prstGeom prst="rect">
            <a:avLst/>
          </a:prstGeom>
          <a:noFill/>
        </p:spPr>
        <p:txBody>
          <a:bodyPr wrap="square">
            <a:spAutoFit/>
          </a:bodyPr>
          <a:lstStyle/>
          <a:p>
            <a:pPr>
              <a:lnSpc>
                <a:spcPct val="150000"/>
              </a:lnSpc>
            </a:pPr>
            <a:r>
              <a:rPr lang="el-GR" sz="3200" b="1" dirty="0">
                <a:solidFill>
                  <a:srgbClr val="92D050"/>
                </a:solidFill>
              </a:rPr>
              <a:t>Πρωτογενής έρευνα</a:t>
            </a:r>
          </a:p>
        </p:txBody>
      </p:sp>
      <p:sp>
        <p:nvSpPr>
          <p:cNvPr id="10" name="TextBox 9">
            <a:extLst>
              <a:ext uri="{FF2B5EF4-FFF2-40B4-BE49-F238E27FC236}">
                <a16:creationId xmlns:a16="http://schemas.microsoft.com/office/drawing/2014/main" id="{1FD8E5E2-929C-4FFA-B00F-0DCD11E96656}"/>
              </a:ext>
            </a:extLst>
          </p:cNvPr>
          <p:cNvSpPr txBox="1"/>
          <p:nvPr/>
        </p:nvSpPr>
        <p:spPr>
          <a:xfrm>
            <a:off x="6096000" y="4523299"/>
            <a:ext cx="4131323" cy="754694"/>
          </a:xfrm>
          <a:prstGeom prst="rect">
            <a:avLst/>
          </a:prstGeom>
          <a:noFill/>
        </p:spPr>
        <p:txBody>
          <a:bodyPr wrap="square">
            <a:spAutoFit/>
          </a:bodyPr>
          <a:lstStyle/>
          <a:p>
            <a:pPr>
              <a:lnSpc>
                <a:spcPct val="150000"/>
              </a:lnSpc>
            </a:pPr>
            <a:r>
              <a:rPr lang="el-GR" sz="3200" b="1" dirty="0">
                <a:solidFill>
                  <a:srgbClr val="92D050"/>
                </a:solidFill>
              </a:rPr>
              <a:t>Δευτερογενής έρευνα</a:t>
            </a:r>
          </a:p>
        </p:txBody>
      </p:sp>
      <p:sp>
        <p:nvSpPr>
          <p:cNvPr id="12" name="TextBox 11">
            <a:extLst>
              <a:ext uri="{FF2B5EF4-FFF2-40B4-BE49-F238E27FC236}">
                <a16:creationId xmlns:a16="http://schemas.microsoft.com/office/drawing/2014/main" id="{6D50C67D-684C-48A7-884D-566D5D7E2B7F}"/>
              </a:ext>
            </a:extLst>
          </p:cNvPr>
          <p:cNvSpPr txBox="1"/>
          <p:nvPr/>
        </p:nvSpPr>
        <p:spPr>
          <a:xfrm>
            <a:off x="1219912" y="3831168"/>
            <a:ext cx="3531550" cy="754694"/>
          </a:xfrm>
          <a:prstGeom prst="rect">
            <a:avLst/>
          </a:prstGeom>
          <a:noFill/>
        </p:spPr>
        <p:txBody>
          <a:bodyPr wrap="square">
            <a:spAutoFit/>
          </a:bodyPr>
          <a:lstStyle/>
          <a:p>
            <a:pPr>
              <a:lnSpc>
                <a:spcPct val="150000"/>
              </a:lnSpc>
            </a:pPr>
            <a:r>
              <a:rPr lang="el-GR" sz="3200" b="1" dirty="0">
                <a:solidFill>
                  <a:schemeClr val="accent1"/>
                </a:solidFill>
              </a:rPr>
              <a:t>Ποιοτική έρευνα </a:t>
            </a:r>
            <a:endParaRPr lang="en-US" sz="3200" b="1" dirty="0">
              <a:solidFill>
                <a:schemeClr val="accent1"/>
              </a:solidFill>
            </a:endParaRPr>
          </a:p>
        </p:txBody>
      </p:sp>
    </p:spTree>
    <p:extLst>
      <p:ext uri="{BB962C8B-B14F-4D97-AF65-F5344CB8AC3E}">
        <p14:creationId xmlns:p14="http://schemas.microsoft.com/office/powerpoint/2010/main" val="442782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93F7F4B-A694-417C-AF7D-F01787F1043B}"/>
              </a:ext>
            </a:extLst>
          </p:cNvPr>
          <p:cNvSpPr txBox="1"/>
          <p:nvPr/>
        </p:nvSpPr>
        <p:spPr>
          <a:xfrm>
            <a:off x="243280" y="753441"/>
            <a:ext cx="11182525" cy="5450851"/>
          </a:xfrm>
          <a:prstGeom prst="rect">
            <a:avLst/>
          </a:prstGeom>
          <a:noFill/>
        </p:spPr>
        <p:txBody>
          <a:bodyPr wrap="square">
            <a:spAutoFit/>
          </a:bodyPr>
          <a:lstStyle/>
          <a:p>
            <a:pPr>
              <a:lnSpc>
                <a:spcPct val="150000"/>
              </a:lnSpc>
            </a:pPr>
            <a:r>
              <a:rPr lang="el-GR" dirty="0">
                <a:solidFill>
                  <a:schemeClr val="accent1"/>
                </a:solidFill>
              </a:rPr>
              <a:t>Η διάκριση πρωτογενής – δευτερογενής έρευνα αφορά την πηγή των δεδομένων που χρησιμοποιεί ο ερευνητής:</a:t>
            </a:r>
          </a:p>
          <a:p>
            <a:pPr>
              <a:lnSpc>
                <a:spcPct val="150000"/>
              </a:lnSpc>
            </a:pPr>
            <a:r>
              <a:rPr lang="el-GR" b="1" dirty="0"/>
              <a:t>Πρωτογενής έρευνα</a:t>
            </a:r>
          </a:p>
          <a:p>
            <a:pPr>
              <a:lnSpc>
                <a:spcPct val="150000"/>
              </a:lnSpc>
              <a:buFont typeface="Arial" panose="020B0604020202020204" pitchFamily="34" charset="0"/>
              <a:buChar char="•"/>
            </a:pPr>
            <a:r>
              <a:rPr lang="el-GR" dirty="0"/>
              <a:t>Ο ερευνητής </a:t>
            </a:r>
            <a:r>
              <a:rPr lang="el-GR" b="1" dirty="0"/>
              <a:t>συλλέγει ο ίδιος νέα δεδομένα</a:t>
            </a:r>
            <a:r>
              <a:rPr lang="el-GR" dirty="0"/>
              <a:t> για το θέμα που μελετά.</a:t>
            </a:r>
          </a:p>
          <a:p>
            <a:pPr>
              <a:lnSpc>
                <a:spcPct val="150000"/>
              </a:lnSpc>
              <a:buFont typeface="Arial" panose="020B0604020202020204" pitchFamily="34" charset="0"/>
              <a:buChar char="•"/>
            </a:pPr>
            <a:r>
              <a:rPr lang="el-GR" dirty="0"/>
              <a:t>Μέθοδοι: ερωτηματολόγια, συνεντεύξεις, παρατήρηση, πειράματα, </a:t>
            </a:r>
            <a:r>
              <a:rPr lang="el-GR" dirty="0" err="1"/>
              <a:t>focus</a:t>
            </a:r>
            <a:r>
              <a:rPr lang="el-GR" dirty="0"/>
              <a:t> </a:t>
            </a:r>
            <a:r>
              <a:rPr lang="el-GR" dirty="0" err="1"/>
              <a:t>groups</a:t>
            </a:r>
            <a:r>
              <a:rPr lang="el-GR" dirty="0"/>
              <a:t>.</a:t>
            </a:r>
          </a:p>
          <a:p>
            <a:pPr>
              <a:lnSpc>
                <a:spcPct val="150000"/>
              </a:lnSpc>
              <a:buFont typeface="Arial" panose="020B0604020202020204" pitchFamily="34" charset="0"/>
              <a:buChar char="•"/>
            </a:pPr>
            <a:r>
              <a:rPr lang="el-GR" dirty="0"/>
              <a:t>Πλεονέκτημα: τα δεδομένα είναι </a:t>
            </a:r>
            <a:r>
              <a:rPr lang="el-GR" b="1" dirty="0"/>
              <a:t>επίκαιρα και ειδικά</a:t>
            </a:r>
            <a:r>
              <a:rPr lang="el-GR" dirty="0"/>
              <a:t> προσαρμοσμένα στο ερευνητικό ερώτημα.</a:t>
            </a:r>
          </a:p>
          <a:p>
            <a:pPr>
              <a:lnSpc>
                <a:spcPct val="150000"/>
              </a:lnSpc>
              <a:buFont typeface="Arial" panose="020B0604020202020204" pitchFamily="34" charset="0"/>
              <a:buChar char="•"/>
            </a:pPr>
            <a:r>
              <a:rPr lang="el-GR" dirty="0"/>
              <a:t>Μειονέκτημα: απαιτείται περισσότερος </a:t>
            </a:r>
            <a:r>
              <a:rPr lang="el-GR" b="1" dirty="0"/>
              <a:t>χρόνος, κόστος και οργάνωση</a:t>
            </a:r>
            <a:r>
              <a:rPr lang="el-GR" dirty="0"/>
              <a:t>.</a:t>
            </a:r>
          </a:p>
          <a:p>
            <a:pPr>
              <a:lnSpc>
                <a:spcPct val="150000"/>
              </a:lnSpc>
            </a:pPr>
            <a:endParaRPr lang="el-GR" dirty="0"/>
          </a:p>
          <a:p>
            <a:pPr>
              <a:lnSpc>
                <a:spcPct val="150000"/>
              </a:lnSpc>
            </a:pPr>
            <a:r>
              <a:rPr lang="el-GR" b="1" dirty="0"/>
              <a:t>Δευτερογενής έρευνα</a:t>
            </a:r>
          </a:p>
          <a:p>
            <a:pPr>
              <a:lnSpc>
                <a:spcPct val="150000"/>
              </a:lnSpc>
              <a:buFont typeface="Arial" panose="020B0604020202020204" pitchFamily="34" charset="0"/>
              <a:buChar char="•"/>
            </a:pPr>
            <a:r>
              <a:rPr lang="el-GR" dirty="0"/>
              <a:t>Ο ερευνητής χρησιμοποιεί </a:t>
            </a:r>
            <a:r>
              <a:rPr lang="el-GR" b="1" dirty="0"/>
              <a:t>ήδη υπάρχοντα δεδομένα</a:t>
            </a:r>
            <a:r>
              <a:rPr lang="el-GR" dirty="0"/>
              <a:t> που έχουν συλλεχθεί από άλλους.</a:t>
            </a:r>
          </a:p>
          <a:p>
            <a:pPr>
              <a:lnSpc>
                <a:spcPct val="150000"/>
              </a:lnSpc>
              <a:buFont typeface="Arial" panose="020B0604020202020204" pitchFamily="34" charset="0"/>
              <a:buChar char="•"/>
            </a:pPr>
            <a:r>
              <a:rPr lang="el-GR" dirty="0"/>
              <a:t>Πηγές: στατιστικές υπηρεσίες (π.χ. ΕΛΣΤΑΤ, </a:t>
            </a:r>
            <a:r>
              <a:rPr lang="el-GR" dirty="0" err="1"/>
              <a:t>Eurostat</a:t>
            </a:r>
            <a:r>
              <a:rPr lang="el-GR" dirty="0"/>
              <a:t>), βιβλία, άρθρα, εκθέσεις, βάσεις δεδομένων, αρχεία οργανισμών.</a:t>
            </a:r>
          </a:p>
          <a:p>
            <a:pPr>
              <a:lnSpc>
                <a:spcPct val="150000"/>
              </a:lnSpc>
              <a:buFont typeface="Arial" panose="020B0604020202020204" pitchFamily="34" charset="0"/>
              <a:buChar char="•"/>
            </a:pPr>
            <a:r>
              <a:rPr lang="el-GR" dirty="0"/>
              <a:t>Πλεονέκτημα: είναι </a:t>
            </a:r>
            <a:r>
              <a:rPr lang="el-GR" b="1" dirty="0"/>
              <a:t>γρήγορη και οικονομική</a:t>
            </a:r>
            <a:r>
              <a:rPr lang="el-GR" dirty="0"/>
              <a:t>.</a:t>
            </a:r>
          </a:p>
          <a:p>
            <a:pPr>
              <a:lnSpc>
                <a:spcPct val="150000"/>
              </a:lnSpc>
              <a:buFont typeface="Arial" panose="020B0604020202020204" pitchFamily="34" charset="0"/>
              <a:buChar char="•"/>
            </a:pPr>
            <a:r>
              <a:rPr lang="el-GR" dirty="0"/>
              <a:t>Μειονέκτημα: τα δεδομένα μπορεί να είναι </a:t>
            </a:r>
            <a:r>
              <a:rPr lang="el-GR" b="1" dirty="0"/>
              <a:t>παλιά, ελλιπή</a:t>
            </a:r>
            <a:r>
              <a:rPr lang="el-GR" dirty="0"/>
              <a:t> ή να μην ταιριάζουν απόλυτα στο ερώτημα.</a:t>
            </a:r>
          </a:p>
        </p:txBody>
      </p:sp>
    </p:spTree>
    <p:extLst>
      <p:ext uri="{BB962C8B-B14F-4D97-AF65-F5344CB8AC3E}">
        <p14:creationId xmlns:p14="http://schemas.microsoft.com/office/powerpoint/2010/main" val="40533306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1370</TotalTime>
  <Words>2045</Words>
  <Application>Microsoft Office PowerPoint</Application>
  <PresentationFormat>Widescreen</PresentationFormat>
  <Paragraphs>166</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Calibri</vt:lpstr>
      <vt:lpstr>Calibri Light</vt:lpstr>
      <vt:lpstr>Roboto</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christina karadimitriou</dc:creator>
  <cp:lastModifiedBy>christina karadimitriou</cp:lastModifiedBy>
  <cp:revision>80</cp:revision>
  <dcterms:created xsi:type="dcterms:W3CDTF">2025-09-12T05:31:55Z</dcterms:created>
  <dcterms:modified xsi:type="dcterms:W3CDTF">2025-09-17T07:36:38Z</dcterms:modified>
</cp:coreProperties>
</file>