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0" r:id="rId4"/>
    <p:sldId id="288" r:id="rId5"/>
    <p:sldId id="258" r:id="rId6"/>
    <p:sldId id="259" r:id="rId7"/>
    <p:sldId id="262" r:id="rId8"/>
    <p:sldId id="285" r:id="rId9"/>
    <p:sldId id="263" r:id="rId10"/>
    <p:sldId id="289" r:id="rId11"/>
    <p:sldId id="290" r:id="rId12"/>
    <p:sldId id="291" r:id="rId13"/>
    <p:sldId id="264" r:id="rId14"/>
    <p:sldId id="292" r:id="rId15"/>
    <p:sldId id="265" r:id="rId16"/>
    <p:sldId id="266" r:id="rId17"/>
  </p:sldIdLst>
  <p:sldSz cx="10080625" cy="7559675"/>
  <p:notesSz cx="7559675" cy="10691813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5"/>
  </p:normalViewPr>
  <p:slideViewPr>
    <p:cSldViewPr snapToGrid="0" snapToObjects="1">
      <p:cViewPr varScale="1">
        <p:scale>
          <a:sx n="95" d="100"/>
          <a:sy n="95" d="100"/>
        </p:scale>
        <p:origin x="1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10D2056-CD15-BB4E-87F1-ED7B53C4E63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48FCB1-8FE1-BD42-A796-4179FEF97449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50ADF0-8245-C948-A9BD-841B95FCD7B4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21EAC-65F5-FF49-867D-2C224620E657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82D91FB-07ED-5E4B-BE33-B5B741B105D9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64210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A5B22-D88B-5846-BDFB-6C1D5C50C5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E97128-0721-DE48-972B-581D765DF63C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7AD365EC-D7FE-F147-96B1-55CB6985636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5ECB3-6633-2C47-94F0-48D6DCC1EDA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C5339-14E0-9647-95DA-84B3882A14F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6A36E-8E7D-534F-B46A-E6993F60CA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93C6A898-6B4D-7947-9FA6-17DCDF4ADA7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4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0" cap="none" spc="0" baseline="0">
        <a:solidFill>
          <a:srgbClr val="000000"/>
        </a:solidFill>
        <a:uFillTx/>
        <a:latin typeface="Albany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884F09A3-9E33-9A47-93B1-733C80D588D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CAFB489-7C2F-2B41-8DD3-87D8FC41E2E8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B690554-9C6D-8941-857E-4FC04565C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C7A0EFDA-1687-4A4B-A251-9EC0EDAFC7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93252AF-8D58-DB47-A7D7-9FCA540533C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A2B0CF2-8C8A-334B-90DB-96F9A03CAA62}" type="slidenum">
              <a:t>10</a:t>
            </a:fld>
            <a:endParaRPr lang="en-GR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51CAE20-CDB8-AD4B-B339-98A4F9605B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109AEB97-69EB-E54A-BDB0-444D14E8E9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931F30AA-B47D-C44A-8F02-54EBE531AA8A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786F70D-725A-A54A-986E-C7A64AD28250}" type="slidenum">
              <a:t>11</a:t>
            </a:fld>
            <a:endParaRPr lang="en-GR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D3A020C1-C351-4E47-BCA0-63F69AB37C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BE489F6-88FE-5A49-8B65-E577559105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431E4DC-68CA-ED43-8F4F-F8AF32035142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E1B01D6-588E-2840-96BF-8FDF51755DC8}" type="slidenum">
              <a:t>12</a:t>
            </a:fld>
            <a:endParaRPr lang="en-GR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83269E63-0374-1E48-AF16-0C8CBDDF1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2CED0D44-A6E9-994D-9814-00E834B3CD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228A3C-E7B9-914F-8211-9BD39FF83F0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7D4438F-1547-964A-89FD-4C10422B2F49}" type="slidenum">
              <a:t>13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63E27458-C8A5-9747-ADB4-4A70BFA742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593220A-5D46-F948-BE1E-E42705E298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l-GR"/>
              <a:t>Πριν: αν ήσουν σε έναν χώρο, έβλεπες και σε έβλεπαν.</a:t>
            </a:r>
            <a:br>
              <a:rPr lang="el-GR"/>
            </a:br>
            <a:r>
              <a:rPr lang="el-GR"/>
              <a:t>Τώρα: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 «πολλοί» βλέπουν χωρίς να είναι οι ίδιοι ορατοί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 «λίγοι» εκτίθενται διαρκώς σε τεράστια ακροατήρια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 b="1"/>
              <a:t>η ορατότητα γίνεται πόρος εξουσίας, αλλά και πηγή ευαλωτότητας</a:t>
            </a:r>
          </a:p>
          <a:p>
            <a:pPr lvl="0"/>
            <a:r>
              <a:rPr lang="el-GR"/>
              <a:t>Αυτό δημιουργεί μια </a:t>
            </a:r>
            <a:r>
              <a:rPr lang="el-GR" b="1"/>
              <a:t>δομικά ανισόρροπη σχέση δημόσιου–ιδιωτικού</a:t>
            </a:r>
            <a:r>
              <a:rPr lang="el-GR"/>
              <a:t>.</a:t>
            </a:r>
          </a:p>
          <a:p>
            <a:pPr lvl="0"/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DB89C837-0F23-954F-B7AC-134F77181806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84160EF-EAB0-3F41-B1FE-37FF8D4C2B2E}" type="slidenum">
              <a:t>14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3BB3FA56-1C60-F64B-AB69-F3D5C1A92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A1B2A24C-847D-DC4E-BA42-93D46BF2D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l-GR"/>
              <a:t>Πριν: αν ήσουν σε έναν χώρο, έβλεπες και σε έβλεπαν.</a:t>
            </a:r>
            <a:br>
              <a:rPr lang="el-GR"/>
            </a:br>
            <a:r>
              <a:rPr lang="el-GR"/>
              <a:t>Τώρα: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 «πολλοί» βλέπουν χωρίς να είναι οι ίδιοι ορατοί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 «λίγοι» εκτίθενται διαρκώς σε τεράστια ακροατήρια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 b="1"/>
              <a:t>η ορατότητα γίνεται πόρος εξουσίας, αλλά και πηγή ευαλωτότητας</a:t>
            </a:r>
          </a:p>
          <a:p>
            <a:pPr lvl="0"/>
            <a:r>
              <a:rPr lang="el-GR"/>
              <a:t>Αυτό δημιουργεί μια </a:t>
            </a:r>
            <a:r>
              <a:rPr lang="el-GR" b="1"/>
              <a:t>δομικά ανισόρροπη σχέση δημόσιου–ιδιωτικού</a:t>
            </a:r>
            <a:r>
              <a:rPr lang="el-GR"/>
              <a:t>.</a:t>
            </a:r>
          </a:p>
          <a:p>
            <a:pPr lvl="0"/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6A7AEFA-D570-8F44-A213-CDECADC76118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CD555BE-724E-834A-912A-A6A4168863CE}" type="slidenum">
              <a:t>15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7F12D56-6BB1-624A-B1D2-A6DDCBC44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F1DFBC0-87B6-8F4E-A190-3048FD3AA3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1B483BA6-62CD-6F48-8F05-04F79E56523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F1E5BF5-6925-1E40-BAD3-1BE531EB40D7}" type="slidenum">
              <a:t>16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2D2A306-F5E6-2543-98C4-7D88E17CB2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13A764FD-0EE5-354B-A1F5-64D8C4ED82D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07FF1A9-181D-9442-9D30-5EA58FB8FBE9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F3D4EAC-B411-1A4D-8841-B106F5E4A9C7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80E0530-7876-1D46-9CB0-65020A9941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723D2E7-5B64-F242-9581-18466FC399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A3D81BE-D5EF-694A-818B-1168B5BD3D3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A97EFA8-7FF9-B74A-A480-2A2BBD8C9113}" type="slidenum">
              <a:t>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72858CC8-3B24-9A46-AEC5-988D85189C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D6965C1-7569-A148-89EB-409A46D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3B9B4E3-62CF-9545-A5FE-DAF109C10C5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B5DC709-5E8F-EC42-88F7-4E48917F85F8}" type="slidenum">
              <a:t>4</a:t>
            </a:fld>
            <a:endParaRPr lang="en-GR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10414AD9-A69D-4245-981D-F0824E645B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45A9B390-C0CB-3644-9CDE-6D9F7EC1D0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FF5D12B-34A7-9847-9C78-D2054758DC9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2A18F2-C510-5549-812F-D43F490050D4}" type="slidenum">
              <a:t>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D9E94AE7-17F6-BE47-9DD4-9E674C7AFD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6A203F46-C31F-0643-A460-A90F46FAD5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952E0121-3E0E-964B-88C0-7F3A2011EEC2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94A5D4C-431D-8D4D-8CD8-76921E8C72D0}" type="slidenum">
              <a:t>6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C46C071E-FDB1-2E4B-A6FE-EE796D7596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7A366C1C-A2F3-E544-9848-96FBA21318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69E9ED-E35E-A647-BB4A-8F726186155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DA730F-28FD-B24E-B8A6-7B7727E783FD}" type="slidenum">
              <a:t>7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824A1F8-15DC-864B-A199-5E74EA9FE7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23C7666B-7ADF-7145-AF2A-EF8C7F1147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FDA817-84E1-7E4D-BE77-6B9F18024ED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F17AF60-57F4-ED4D-A653-C19CB2FCEBC0}" type="slidenum">
              <a:t>8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97B35E41-6FF5-2C41-ACE4-74D3593DAE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DA0F695D-C487-BC41-A77E-AF7A61F7AB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l-GR"/>
              <a:t>Πριν: αν ήσουν σε έναν χώρο, έβλεπες και σε έβλεπαν.</a:t>
            </a:r>
            <a:br>
              <a:rPr lang="el-GR"/>
            </a:br>
            <a:r>
              <a:rPr lang="el-GR"/>
              <a:t>Τώρα: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 «πολλοί» βλέπουν χωρίς να είναι οι ίδιοι ορατοί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 «λίγοι» εκτίθενται διαρκώς σε τεράστια ακροατήρια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η ορατότητα γίνεται πόρος εξουσίας, αλλά και πηγή ευαλωτότητας</a:t>
            </a:r>
          </a:p>
          <a:p>
            <a:pPr lvl="0"/>
            <a:r>
              <a:rPr lang="el-GR"/>
              <a:t>Αυτό δημιουργεί μια </a:t>
            </a:r>
            <a:r>
              <a:rPr lang="el-GR" b="1"/>
              <a:t>δομικά ανισόρροπη σχέση δημόσιου–ιδιωτικού</a:t>
            </a:r>
            <a:r>
              <a:rPr lang="el-GR"/>
              <a:t>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7B0BD0FA-2B02-C541-BCDC-5D2802A93E1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11EBB59-0BC9-D844-894B-C13B6153ADAF}" type="slidenum">
              <a:t>9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06CF04C-AC29-784D-B2CE-3130A7B7B9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A861ADD5-8EAC-B04B-BF11-5D7506866E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F46C9-344E-BD4E-A779-B67BCD18264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GB" sz="60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FB6C6-7CD3-544D-A3B8-F294C1FE9C8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GB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F588D-702F-C441-ACA3-1B4A8BBDD1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46464-B36F-7447-95F9-58B9FDC64B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7688E-17CB-DC46-B770-72CD9354A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7EE800-0DD2-BD4B-8E04-9881D745C57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9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FF40-0FE7-F348-974B-89D5F42FF88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CC7EE2-DE75-4A4D-B34E-5C58E69FDC9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820D9-C1A6-3040-8570-0CA8AD2716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48CDC-5BC0-6F45-8173-670FEC2D18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A8F6D-DB20-2C40-8B88-D7DBDA8745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38B036-5F21-FE4E-A2AC-C41C89CD41C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1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102633-F3F0-204E-BC52-4E4E9A1CCBDC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792163"/>
            <a:ext cx="2266953" cy="6696078"/>
          </a:xfrm>
        </p:spPr>
        <p:txBody>
          <a:bodyPr vert="eaVert"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86772-8E9C-B94F-82BB-D5C253511F9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792163"/>
            <a:ext cx="6653210" cy="669607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3CB9B-7B4B-794A-978E-DE35CA8F20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976CF-A3FD-4E46-A9BA-DBC06EE8A3E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7FEB1-B174-C948-8672-19EBB3A26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608940-4D41-E640-AF09-2CE0D24B2D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12D38-73B0-134C-A148-709ED1FA8B9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E2F6B-C813-DC43-8651-AD3DD731AEE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43604-227E-E641-AF7C-57004E9438E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1F3A2-B98C-4346-A8AD-E2AC71EFFC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A89D7-E1A1-B84D-8F2A-5EC6F9743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0F038B-3DFA-7445-8483-B08EC7C4F38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5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AA607-87AB-2640-97B7-4F2B391713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GB" sz="60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134249-04B7-1E44-A878-17C77FDE1A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3A9DD-92A7-8647-8055-4247F171FC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41DA1-49FC-1A43-8BC1-93106EC09C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D4D55-D137-2449-B1FA-A90140BD7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EEBEA9-970D-1241-813D-9579B25899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6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5E427-4097-A94B-8039-998FFC9646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BAD71-5C92-A14D-8EDE-5BDE84F30AA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792163"/>
            <a:ext cx="4459291" cy="41402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38EF8-1DAA-C443-8B62-2815A7F7C46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792163"/>
            <a:ext cx="4460872" cy="41402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AB8693-7AD9-1649-9E28-DEDFE977B5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6BE61-3CC1-C245-AF4A-7AE39A29E95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4DC83-0DB7-E449-B10F-F075B20ADE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529159-BF86-5841-8968-3675CB54BE6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7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F3F6-B8D1-9E42-AB14-B9FF0BDA71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FB645-0797-FD41-BDE1-44FF7CEF62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F8F1E-99A0-FC43-B2CB-4E105BA0F52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687483-5E32-1848-BCDD-6D5CB0A5B45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6C5644-0042-AB48-9580-7C2469E44E86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F40AD-E702-8146-AE72-FF7D937966C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F8795-F2A1-8742-A647-C873F04D0C9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F876B0-E36C-9344-8330-63B3E757AB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80BE3A-9BCF-BD4F-987A-E27E9770DE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6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244E4-8C6A-EB41-B750-176B2F552E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03DF12-0C0E-874A-89F3-CEB2F6E0E7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CA88F-BCF3-E045-938C-E80D78585DA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A76642-986C-474E-8C12-7BB01DC603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838475-37E9-CC42-8DC2-F79F386110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0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A53754-D99A-CC4F-80C7-DDDE3FA138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2AC53F-8A06-1E40-B882-247560BB7F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D85B-F9A3-0346-B57A-3353017A3F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514C15-9413-0C4B-BFED-8E6ADF84E56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5151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8A9D8-5756-FF46-BF1E-BE0F1EF710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GB" sz="32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68A09-905E-8442-A887-D4021358E6A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ED255-4E72-7345-A89B-70D3300BCBF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6665D-7A7F-4041-8F6E-2C535FA23C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3A6E8-19F5-EA49-BF57-6D8908EF3A5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C4C3F-2215-6B46-A6D7-BF90B541B8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93EBF1-48F7-2C41-8741-1C1472C000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7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8C477-1F20-E64A-9E1D-034957221B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GB" sz="32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26A7A-91B8-6848-A479-C644425A0172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lang="el-GR"/>
            </a:lvl1pPr>
          </a:lstStyle>
          <a:p>
            <a:pPr lvl="0"/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27141C-28FA-9545-AB7B-F3C7EE2E942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301C9-F4EC-C54B-BB65-2810940485C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93D7C-3CB9-A24B-9879-92366283299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C4156-3D3D-2E44-B3F2-6E9B789B9C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58207E-0BCB-074B-B1C2-938859B99F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0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5FA057-60C9-4F47-BBC8-7DF84A66DF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6225838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F657E-A4FB-D541-99E4-F5ABEAEDCD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8" y="791998"/>
            <a:ext cx="9071643" cy="414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DD6A9-454E-F248-8736-62018EFC345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8" y="537516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3B58C-DAD6-8E47-A629-CE29B5C2921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1" y="5375163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1B78F-9116-B846-8B51-F752D791709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2" y="537516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88DAD7FB-29CD-0640-AB91-43A7C09ECEAB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1" i="0" u="none" strike="noStrike" kern="0" cap="none" spc="0" baseline="0">
          <a:solidFill>
            <a:srgbClr val="FFFFFF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GB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952F0-BC96-6548-8915-7BDA9AF51F0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0929B6-13E0-5943-A1EE-B6CCBA4101E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728822"/>
          </a:xfrm>
        </p:spPr>
        <p:txBody>
          <a:bodyPr/>
          <a:lstStyle/>
          <a:p>
            <a:pPr lvl="0"/>
            <a:r>
              <a:rPr lang="en-US" sz="2200" b="1"/>
              <a:t>ΙΟΝΙΟ ΠΑΝΕΠΙΣΤΗΜΙΟ</a:t>
            </a:r>
            <a:r>
              <a:rPr lang="en-US" sz="2200"/>
              <a:t> Τμήμα Ψηφιακών Μέσων και Επικοινωνίας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0C8436-624A-7444-BD83-77EA945AAEC3}"/>
              </a:ext>
            </a:extLst>
          </p:cNvPr>
          <p:cNvSpPr txBox="1"/>
          <p:nvPr/>
        </p:nvSpPr>
        <p:spPr>
          <a:xfrm>
            <a:off x="0" y="1809524"/>
            <a:ext cx="10080619" cy="1143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4000" b="1" i="0" u="none" strike="noStrike" kern="0" cap="none" spc="0" baseline="0" dirty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Ο εαυτός και η εμπειρία σε ένα </a:t>
            </a:r>
            <a:r>
              <a:rPr lang="el-GR" sz="4000" b="1" i="0" u="none" strike="noStrike" kern="0" cap="none" spc="0" baseline="0" dirty="0" err="1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διαμεσολαβημένο</a:t>
            </a:r>
            <a:r>
              <a:rPr lang="el-GR" sz="4000" b="1" i="0" u="none" strike="noStrike" kern="0" cap="none" spc="0" baseline="0" dirty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 κόσμο</a:t>
            </a:r>
            <a:endParaRPr lang="en-US" sz="4000" b="1" i="0" u="none" strike="noStrike" kern="0" cap="none" spc="0" baseline="0" dirty="0">
              <a:solidFill>
                <a:srgbClr val="000000"/>
              </a:solidFill>
              <a:uFillTx/>
              <a:latin typeface="Albany" pitchFamily="18"/>
              <a:cs typeface="Tahoma" pitchFamily="2"/>
            </a:endParaRPr>
          </a:p>
          <a:p>
            <a:pPr marL="0" marR="0" lvl="0" indent="0" algn="ctr" defTabSz="914400" rtl="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4000" b="1" i="0" u="none" strike="noStrike" kern="0" cap="none" spc="0" baseline="0" dirty="0">
              <a:solidFill>
                <a:srgbClr val="000000"/>
              </a:solidFill>
              <a:uFillTx/>
              <a:latin typeface="Albany" pitchFamily="18"/>
              <a:cs typeface="Tahoma" pitchFamily="2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5DEE1D13-6932-AC4E-A73E-AC38ADEC4D48}"/>
              </a:ext>
            </a:extLst>
          </p:cNvPr>
          <p:cNvSpPr txBox="1"/>
          <p:nvPr/>
        </p:nvSpPr>
        <p:spPr>
          <a:xfrm>
            <a:off x="0" y="3241227"/>
            <a:ext cx="10080629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457200" marR="0" lvl="1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Τα ΜΜΕ ως θεσμοί που μετασχηματίζουν την κοινωνία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70FA1FB-2406-244C-8FD9-E6BA373AAAB4}"/>
              </a:ext>
            </a:extLst>
          </p:cNvPr>
          <p:cNvSpPr txBox="1"/>
          <p:nvPr/>
        </p:nvSpPr>
        <p:spPr>
          <a:xfrm>
            <a:off x="0" y="4520656"/>
            <a:ext cx="10080629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457200" marR="0" lvl="1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Αναστασία Κατσαουνίδου</a:t>
            </a:r>
          </a:p>
        </p:txBody>
      </p:sp>
    </p:spTree>
  </p:cSld>
  <p:clrMapOvr>
    <a:masterClrMapping/>
  </p:clrMapOvr>
  <p:transition spd="med">
    <p:wipe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CD6E1-84E9-F64A-AD38-8A3213C283A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4DFFFA-D400-E041-978B-AAAC8A62DC4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5739432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Τι σημαίνει η διαμεσολάβηση της εμπειρίας</a:t>
            </a:r>
            <a:endParaRPr lang="el-GR" sz="2800" b="1"/>
          </a:p>
          <a:p>
            <a:pPr lvl="0"/>
            <a:r>
              <a:rPr lang="el-GR" sz="2400"/>
              <a:t>Δεν γνωρίζουμε πλέον τον κόσμο μέσα από άμεση εμπειρία.</a:t>
            </a:r>
            <a:endParaRPr lang="el-GR" sz="2000"/>
          </a:p>
          <a:p>
            <a:pPr lvl="0" algn="l"/>
            <a:r>
              <a:rPr lang="el-GR" sz="2800" i="1"/>
              <a:t>Αντ’ αυτού:</a:t>
            </a:r>
          </a:p>
          <a:p>
            <a:pPr lvl="0" algn="l"/>
            <a:r>
              <a:rPr lang="el-GR" sz="2800" i="1"/>
              <a:t>τον φανταζόμαστε,</a:t>
            </a:r>
          </a:p>
          <a:p>
            <a:pPr lvl="0" algn="l"/>
            <a:r>
              <a:rPr lang="el-GR" sz="2800" i="1"/>
              <a:t>τον συνδέουμε με εικόνες,</a:t>
            </a:r>
          </a:p>
          <a:p>
            <a:pPr lvl="0" algn="l"/>
            <a:r>
              <a:rPr lang="el-GR" sz="2800" i="1"/>
              <a:t>τον κατανοούμε μέσα από αφηγήσεις των ΜΜΕ.</a:t>
            </a:r>
          </a:p>
          <a:p>
            <a:pPr lvl="0" algn="l"/>
            <a:r>
              <a:rPr lang="el-GR" sz="2800" i="1"/>
              <a:t>Η πραγματικότητα αποκτά μια διπλή υπόσταση:</a:t>
            </a:r>
          </a:p>
          <a:p>
            <a:pPr lvl="0" algn="l"/>
            <a:r>
              <a:rPr lang="el-GR" sz="2800" i="1"/>
              <a:t>άμεση και διαμεσολαβημένη.</a:t>
            </a:r>
            <a:endParaRPr lang="en-US" sz="2800" i="1"/>
          </a:p>
        </p:txBody>
      </p:sp>
    </p:spTree>
  </p:cSld>
  <p:clrMapOvr>
    <a:masterClrMapping/>
  </p:clrMapOvr>
  <p:transition spd="med"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F1F0-1311-2D4A-AC0F-C51F5DCBFAC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7655B-4EFC-734F-8F12-D9C43B8BEC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5030306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Νέες επιλογές, νέες υποχρεώσεις - Ζώντας σε έναν διαμεσολαβημένο κόσμο</a:t>
            </a:r>
          </a:p>
          <a:p>
            <a:pPr lvl="0" algn="l"/>
            <a:r>
              <a:rPr lang="el-GR" sz="2800" i="1"/>
              <a:t>Τα ΜΜΕ πολλαπλασιάζουν</a:t>
            </a:r>
            <a:r>
              <a:rPr lang="el-GR" sz="2400"/>
              <a:t>:</a:t>
            </a:r>
          </a:p>
          <a:p>
            <a:pPr lvl="0" algn="l"/>
            <a:r>
              <a:rPr lang="el-GR" sz="2800" i="1"/>
              <a:t>πληροφορίες, εμπειρίες, τρόπους ζωής.</a:t>
            </a:r>
          </a:p>
          <a:p>
            <a:pPr lvl="0" algn="l"/>
            <a:r>
              <a:rPr lang="el-GR" sz="2800" i="1"/>
              <a:t>Το άτομο καλείται να επιλέξει ανάμεσα σε άπειρες εκδοχές.</a:t>
            </a:r>
          </a:p>
          <a:p>
            <a:pPr marL="457200" lvl="0" indent="-457200" algn="l">
              <a:buSzPct val="100000"/>
              <a:buFont typeface="Wingdings" pitchFamily="2"/>
              <a:buChar char="à"/>
            </a:pPr>
            <a:r>
              <a:rPr lang="el-GR" sz="2800" i="1"/>
              <a:t>Ενισχύεται η ατομική ευθύνη στην κατασκευή του βίου.</a:t>
            </a:r>
          </a:p>
          <a:p>
            <a:pPr lvl="0" algn="l"/>
            <a:r>
              <a:rPr lang="el-GR" sz="2800" i="1"/>
              <a:t>(Παρ</a:t>
            </a:r>
            <a:r>
              <a:rPr lang="en-US" sz="2800" i="1"/>
              <a:t>ά</a:t>
            </a:r>
            <a:r>
              <a:rPr lang="el-GR" sz="2800" i="1"/>
              <a:t>δειγμα </a:t>
            </a:r>
            <a:r>
              <a:rPr lang="en-US" sz="2800" i="1"/>
              <a:t>Spotify)</a:t>
            </a:r>
          </a:p>
        </p:txBody>
      </p:sp>
    </p:spTree>
  </p:cSld>
  <p:clrMapOvr>
    <a:masterClrMapping/>
  </p:clrMapOvr>
  <p:transition spd="med"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8D83-0BAD-664D-8712-CAE865698F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6D297-A5C5-4847-867C-80FC0C59CAE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5030306"/>
          </a:xfrm>
        </p:spPr>
        <p:txBody>
          <a:bodyPr/>
          <a:lstStyle/>
          <a:p>
            <a:pPr lvl="0"/>
            <a:r>
              <a:rPr lang="en-US" sz="2200" b="1" dirty="0"/>
              <a:t>ΙΟΝΙΟ ΠΑΝΕΠΙΣΤΗΜΙΟ, </a:t>
            </a:r>
            <a:r>
              <a:rPr lang="en-US" sz="2200" dirty="0" err="1"/>
              <a:t>Τμήμ</a:t>
            </a:r>
            <a:r>
              <a:rPr lang="en-US" sz="2200" dirty="0"/>
              <a:t>α </a:t>
            </a:r>
            <a:r>
              <a:rPr lang="en-US" sz="2200" dirty="0" err="1"/>
              <a:t>Ψηφι</a:t>
            </a:r>
            <a:r>
              <a:rPr lang="en-US" sz="2200" dirty="0"/>
              <a:t>α</a:t>
            </a:r>
            <a:r>
              <a:rPr lang="en-US" sz="2200" dirty="0" err="1"/>
              <a:t>κών</a:t>
            </a:r>
            <a:r>
              <a:rPr lang="en-US" sz="2200" dirty="0"/>
              <a:t> </a:t>
            </a:r>
            <a:r>
              <a:rPr lang="en-US" sz="2200" dirty="0" err="1"/>
              <a:t>Μέσων</a:t>
            </a:r>
            <a:r>
              <a:rPr lang="en-US" sz="2200" dirty="0"/>
              <a:t> </a:t>
            </a:r>
            <a:r>
              <a:rPr lang="en-US" sz="2200" dirty="0" err="1"/>
              <a:t>κ</a:t>
            </a:r>
            <a:r>
              <a:rPr lang="en-US" sz="2200" dirty="0"/>
              <a:t>α</a:t>
            </a:r>
            <a:r>
              <a:rPr lang="en-US" sz="2200" dirty="0" err="1"/>
              <a:t>ι</a:t>
            </a:r>
            <a:r>
              <a:rPr lang="en-US" sz="2200" dirty="0"/>
              <a:t> </a:t>
            </a:r>
            <a:r>
              <a:rPr lang="en-US" sz="2200" dirty="0" err="1"/>
              <a:t>Ε</a:t>
            </a:r>
            <a:r>
              <a:rPr lang="en-US" sz="2200" dirty="0"/>
              <a:t>π</a:t>
            </a:r>
            <a:r>
              <a:rPr lang="en-US" sz="2200" dirty="0" err="1"/>
              <a:t>ικοινωνί</a:t>
            </a:r>
            <a:r>
              <a:rPr lang="en-US" sz="2200" dirty="0"/>
              <a:t>α</a:t>
            </a:r>
            <a:r>
              <a:rPr lang="en-US" sz="2200" dirty="0" err="1"/>
              <a:t>ς</a:t>
            </a:r>
            <a:endParaRPr lang="en-US" sz="2200" dirty="0"/>
          </a:p>
          <a:p>
            <a:pPr lvl="0" algn="ctr"/>
            <a:r>
              <a:rPr lang="el-GR" i="1" dirty="0"/>
              <a:t>Νέες υποχρεώσεις και δυσκολίες</a:t>
            </a:r>
          </a:p>
          <a:p>
            <a:pPr lvl="0" algn="l"/>
            <a:r>
              <a:rPr lang="el-GR" sz="2800" i="1" dirty="0"/>
              <a:t>Μεγαλύτερη ελευθερία επιλογών </a:t>
            </a:r>
            <a:r>
              <a:rPr lang="el-GR" sz="2800" i="1" dirty="0">
                <a:sym typeface="Wingdings" pitchFamily="2" charset="2"/>
              </a:rPr>
              <a:t></a:t>
            </a:r>
            <a:r>
              <a:rPr lang="el-GR" sz="2800" i="1" dirty="0"/>
              <a:t> μεγαλύτερο άγχος.</a:t>
            </a:r>
          </a:p>
          <a:p>
            <a:pPr lvl="0" algn="l"/>
            <a:r>
              <a:rPr lang="el-GR" sz="2800" b="1" i="1" dirty="0"/>
              <a:t>Η ανάγκη «να διαχειριστούμε τον εαυτό μας» γίνεται συνεχής.</a:t>
            </a:r>
          </a:p>
          <a:p>
            <a:pPr lvl="0" algn="l"/>
            <a:r>
              <a:rPr lang="el-GR" sz="2800" i="1" dirty="0"/>
              <a:t>Η διαρκής σύγκριση με πρότυπα από τα ΜΜΕ οδηγεί σε:</a:t>
            </a:r>
          </a:p>
          <a:p>
            <a:pPr lvl="0" algn="l"/>
            <a:r>
              <a:rPr lang="el-GR" sz="2800" i="1" dirty="0"/>
              <a:t>ανασφάλεια, αυτοπαρατήρηση, αυτοπειθαρχία.</a:t>
            </a:r>
          </a:p>
          <a:p>
            <a:pPr lvl="0" algn="l"/>
            <a:r>
              <a:rPr lang="el-GR" sz="2800" i="1" dirty="0"/>
              <a:t>Η ορατότητα δημιουργεί το άγχος της διαχείρισης της δημόσιας εικόνας.</a:t>
            </a:r>
          </a:p>
          <a:p>
            <a:pPr lvl="0" algn="ctr"/>
            <a:endParaRPr lang="el-GR" i="1" dirty="0"/>
          </a:p>
        </p:txBody>
      </p:sp>
    </p:spTree>
  </p:cSld>
  <p:clrMapOvr>
    <a:masterClrMapping/>
  </p:clrMapOvr>
  <p:transition spd="med">
    <p:wipe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DB3F5-1D56-CF4E-A5C5-AA6AF18EF0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EE37C-3268-B04D-A3AA-B8BB2A765F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Ζώντας σε μια κουλτούρα δημόσιας έκθεσης</a:t>
            </a:r>
          </a:p>
          <a:p>
            <a:pPr lvl="0" algn="ctr"/>
            <a:endParaRPr lang="el-GR" sz="2800" b="1"/>
          </a:p>
          <a:p>
            <a:pPr lvl="0" algn="l"/>
            <a:r>
              <a:rPr lang="el-GR" sz="2800" i="1"/>
              <a:t>Η ζωή γίνεται περισσότερο δημόσια:</a:t>
            </a:r>
          </a:p>
          <a:p>
            <a:pPr lvl="0" algn="l"/>
            <a:r>
              <a:rPr lang="el-GR" sz="2800" i="1"/>
              <a:t>μέσα κοινωνικής δικτύωσης,</a:t>
            </a:r>
          </a:p>
          <a:p>
            <a:pPr lvl="0" algn="l"/>
            <a:r>
              <a:rPr lang="el-GR" sz="2800" b="1" i="1"/>
              <a:t>βιογραφικές αφηγήσεις,</a:t>
            </a:r>
          </a:p>
          <a:p>
            <a:pPr lvl="0" algn="l"/>
            <a:r>
              <a:rPr lang="el-GR" sz="2800" i="1"/>
              <a:t>προσωπικές ιστορίες σε δημόσιες πλατφόρμες.</a:t>
            </a:r>
            <a:endParaRPr lang="en-US" sz="2800" b="1"/>
          </a:p>
        </p:txBody>
      </p:sp>
    </p:spTree>
  </p:cSld>
  <p:clrMapOvr>
    <a:masterClrMapping/>
  </p:clrMapOvr>
  <p:transition spd="med">
    <p:wipe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E9B6B-7129-F749-8199-2E9B9B4EE6A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B849C-C0D8-394D-A35B-5A470E548C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4825032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Ζώντας σε μια κουλτούρα δημόσιας έκθεσης</a:t>
            </a:r>
          </a:p>
          <a:p>
            <a:pPr lvl="0" algn="l"/>
            <a:r>
              <a:rPr lang="el-GR" sz="2800" i="1"/>
              <a:t>Το άτομο εκτίθεται σε ένα πλαίσιο όπου μπορεί οποτεδήποτε να γίνει:</a:t>
            </a:r>
          </a:p>
          <a:p>
            <a:pPr lvl="0" algn="l"/>
            <a:r>
              <a:rPr lang="el-GR" sz="2800" i="1"/>
              <a:t>ορατό, σχολιαζόμενο, αξιολογούμενο.</a:t>
            </a:r>
          </a:p>
          <a:p>
            <a:pPr lvl="0" algn="l"/>
            <a:r>
              <a:rPr lang="el-GR" sz="2800" i="1"/>
              <a:t>Αποτέλεσμα:</a:t>
            </a:r>
          </a:p>
          <a:p>
            <a:pPr lvl="0" algn="l"/>
            <a:r>
              <a:rPr lang="el-GR" sz="2800" i="1"/>
              <a:t>νέες μορφές αυτοεπιτήρησης,</a:t>
            </a:r>
          </a:p>
          <a:p>
            <a:pPr lvl="0" algn="l"/>
            <a:r>
              <a:rPr lang="el-GR" sz="2800" i="1"/>
              <a:t>αλλά και νέες δυνατότητες αυτοέκφρασης.</a:t>
            </a:r>
          </a:p>
          <a:p>
            <a:pPr lvl="0"/>
            <a:endParaRPr lang="en-US" sz="2800" b="1"/>
          </a:p>
        </p:txBody>
      </p:sp>
    </p:spTree>
  </p:cSld>
  <p:clrMapOvr>
    <a:masterClrMapping/>
  </p:clrMapOvr>
  <p:transition spd="med"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FE4E4-5E57-8946-A5A3-B9B1B92404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E5BD7-5F1D-9446-A1A9-2E8AC92DD8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7388" y="642704"/>
            <a:ext cx="9071643" cy="5433840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sz="2800" b="1"/>
              <a:t>Ο εαυτός στη σύγχρονη κοινωνία είναι ένα έργο συνεχούς συμβολικής συγκρότησης.</a:t>
            </a:r>
          </a:p>
          <a:p>
            <a:pPr lvl="0"/>
            <a:r>
              <a:rPr lang="el-GR" sz="2800" b="1"/>
              <a:t>Τα ΜΜΕ:</a:t>
            </a:r>
          </a:p>
          <a:p>
            <a:pPr lvl="0" algn="l"/>
            <a:r>
              <a:rPr lang="el-GR" sz="2800" i="1"/>
              <a:t>Μετασχηματίζουν την οικειότητα,</a:t>
            </a:r>
          </a:p>
          <a:p>
            <a:pPr lvl="0" algn="l"/>
            <a:r>
              <a:rPr lang="el-GR" sz="2800" i="1"/>
              <a:t>διαμεσολαβούν την εμπειρία,</a:t>
            </a:r>
          </a:p>
          <a:p>
            <a:pPr lvl="0" algn="l"/>
            <a:r>
              <a:rPr lang="el-GR" sz="2800" i="1"/>
              <a:t>διευρύνουν τις επιλογές, αυξάνουν τις υποχρεώσεις.</a:t>
            </a:r>
          </a:p>
          <a:p>
            <a:pPr lvl="0" algn="l"/>
            <a:r>
              <a:rPr lang="el-GR" sz="2800" b="1" i="1"/>
              <a:t>Ζούμε σε έναν κόσμο όπου η ταυτότητα και η εμπειρία αναδύονται μέσα από ένα σύνθετο μείγμα άμεσων και διαμεσολαβημένων σχέσεων.</a:t>
            </a:r>
          </a:p>
        </p:txBody>
      </p:sp>
    </p:spTree>
  </p:cSld>
  <p:clrMapOvr>
    <a:masterClrMapping/>
  </p:clrMapOvr>
  <p:transition spd="med">
    <p:wipe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3E443-BC59-8C40-8F87-ABE13C54954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7E3F1-3B0A-BF4D-9D81-C7C7E6EE72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endParaRPr lang="en-US"/>
          </a:p>
          <a:p>
            <a:pPr lvl="0" algn="ctr"/>
            <a:r>
              <a:rPr lang="el-GR" sz="2600" i="1"/>
              <a:t>Ο Μετασχηματισμός της Ορατότητας</a:t>
            </a:r>
          </a:p>
          <a:p>
            <a:pPr lvl="0"/>
            <a:endParaRPr lang="en-US"/>
          </a:p>
          <a:p>
            <a:pPr lvl="0" algn="ctr"/>
            <a:r>
              <a:rPr lang="en-US" sz="4400"/>
              <a:t>Ευχαριστώ πολύ</a:t>
            </a:r>
            <a:br>
              <a:rPr lang="en-US" sz="4400"/>
            </a:br>
            <a:r>
              <a:rPr lang="en-US" sz="4400"/>
              <a:t>για την προσοχή σας</a:t>
            </a:r>
          </a:p>
        </p:txBody>
      </p:sp>
    </p:spTree>
  </p:cSld>
  <p:clrMapOvr>
    <a:masterClrMapping/>
  </p:clrMapOvr>
  <p:transition spd="med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23DF3-97B6-B146-A6FE-8373A1F0077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63BD9-7ABE-2845-9158-F3D2E8954A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568436"/>
            <a:ext cx="9071643" cy="5309847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Εισαγωγή</a:t>
            </a:r>
          </a:p>
          <a:p>
            <a:pPr lvl="0" algn="ctr"/>
            <a:endParaRPr lang="el-GR" i="1"/>
          </a:p>
          <a:p>
            <a:pPr lvl="0"/>
            <a:r>
              <a:rPr lang="el-GR" sz="2800" i="1"/>
              <a:t>Ο </a:t>
            </a:r>
            <a:r>
              <a:rPr lang="en-GB" sz="2800" i="1"/>
              <a:t>Thompson </a:t>
            </a:r>
            <a:r>
              <a:rPr lang="el-GR" sz="2800" i="1"/>
              <a:t>εξετάζει πώς τα ΜΜΕ μετασχηματίζουν:</a:t>
            </a:r>
          </a:p>
          <a:p>
            <a:pPr lvl="0"/>
            <a:r>
              <a:rPr lang="el-GR" sz="2800" i="1"/>
              <a:t>την κατασκευή του εαυτού,</a:t>
            </a:r>
          </a:p>
          <a:p>
            <a:pPr lvl="0"/>
            <a:r>
              <a:rPr lang="el-GR" sz="2800" i="1"/>
              <a:t>την εμπειρία του κόσμου,</a:t>
            </a:r>
          </a:p>
          <a:p>
            <a:pPr lvl="0"/>
            <a:r>
              <a:rPr lang="el-GR" sz="2800" i="1"/>
              <a:t>και τις μορφές οικειότητας.</a:t>
            </a:r>
          </a:p>
          <a:p>
            <a:pPr lvl="0"/>
            <a:r>
              <a:rPr lang="el-GR" sz="2800" b="1" i="1"/>
              <a:t>Ο κόσμος δεν βιώνεται πια μόνο άμεσα, αλλά και μέσω διαμεσολάβησης.</a:t>
            </a:r>
          </a:p>
        </p:txBody>
      </p:sp>
    </p:spTree>
  </p:cSld>
  <p:clrMapOvr>
    <a:masterClrMapping/>
  </p:clrMapOvr>
  <p:transition spd="med"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ADCB-F851-1741-B18F-CC3B9E94E87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F988D-C01F-2F49-976E-8431DC3E37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16956" y="817921"/>
            <a:ext cx="9071643" cy="5788152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Ο εαυτός ως έργο σε εξέλιξη</a:t>
            </a:r>
          </a:p>
          <a:p>
            <a:pPr lvl="0" algn="l"/>
            <a:r>
              <a:rPr lang="el-GR" sz="2200" i="1"/>
              <a:t>Ο εαυτός στη νεωτερικότητα δεν είναι κάτι δεδομένο.</a:t>
            </a:r>
          </a:p>
          <a:p>
            <a:pPr lvl="0"/>
            <a:r>
              <a:rPr lang="el-GR" sz="2200" i="1"/>
              <a:t>Είναι ένα διαρκές «συμβολικό πρόταγμα», ένα έργο που χτίζεται μέσα από πρακτικές, σχέσεις, επιλογές και αφηγήσεις.</a:t>
            </a:r>
          </a:p>
          <a:p>
            <a:pPr lvl="0"/>
            <a:r>
              <a:rPr lang="el-GR" sz="2200" i="1"/>
              <a:t>Ο άνθρωπος »κατασκευάζει» τον εαυτό του μέσα από:</a:t>
            </a:r>
          </a:p>
          <a:p>
            <a:pPr marL="342900" lvl="0" indent="-342900">
              <a:buSzPct val="100000"/>
              <a:buFont typeface="Arial" pitchFamily="34"/>
              <a:buChar char="•"/>
            </a:pPr>
            <a:r>
              <a:rPr lang="el-GR" sz="2200" i="1"/>
              <a:t>υλικά της κουλτούρας,</a:t>
            </a:r>
          </a:p>
          <a:p>
            <a:pPr marL="342900" lvl="0" indent="-342900">
              <a:buSzPct val="100000"/>
              <a:buFont typeface="Arial" pitchFamily="34"/>
              <a:buChar char="•"/>
            </a:pPr>
            <a:r>
              <a:rPr lang="el-GR" sz="2200" i="1"/>
              <a:t>κοινωνικούς ρόλους,</a:t>
            </a:r>
          </a:p>
          <a:p>
            <a:pPr marL="342900" lvl="0" indent="-342900">
              <a:buSzPct val="100000"/>
              <a:buFont typeface="Arial" pitchFamily="34"/>
              <a:buChar char="•"/>
            </a:pPr>
            <a:r>
              <a:rPr lang="el-GR" sz="2200" i="1"/>
              <a:t>προσωπικές εμπειρίες,</a:t>
            </a:r>
          </a:p>
          <a:p>
            <a:pPr marL="342900" lvl="0" indent="-342900">
              <a:buSzPct val="100000"/>
              <a:buFont typeface="Arial" pitchFamily="34"/>
              <a:buChar char="•"/>
            </a:pPr>
            <a:r>
              <a:rPr lang="el-GR" sz="2200" i="1"/>
              <a:t>αλλά και μέσα από τα </a:t>
            </a:r>
            <a:r>
              <a:rPr lang="el-GR" sz="2200" b="1" i="1"/>
              <a:t>ΜΜΕ.</a:t>
            </a:r>
          </a:p>
        </p:txBody>
      </p:sp>
    </p:spTree>
  </p:cSld>
  <p:clrMapOvr>
    <a:masterClrMapping/>
  </p:clrMapOvr>
  <p:transition spd="med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84EA3-4427-914F-BC49-8C02DAE2306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21712-37CB-A949-A415-CAFC0582828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16956" y="817921"/>
            <a:ext cx="9071643" cy="5788152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Ο ρόλος των μέσων στη συγκρότηση του εαυτού</a:t>
            </a:r>
          </a:p>
          <a:p>
            <a:pPr lvl="0" algn="ctr"/>
            <a:r>
              <a:rPr lang="el-GR" sz="2200" i="1"/>
              <a:t>Τα ΜΜΕ παρέχουν σύμβολα, αφηγήσεις, πρότυπα.</a:t>
            </a:r>
          </a:p>
          <a:p>
            <a:pPr lvl="0" algn="l"/>
            <a:r>
              <a:rPr lang="el-GR" sz="2200" i="1"/>
              <a:t>Η νεωτερικότητα ενισχύει την ιδέα του ατομικού σχεδίου ζωής.</a:t>
            </a:r>
          </a:p>
          <a:p>
            <a:pPr lvl="0" algn="l"/>
            <a:r>
              <a:rPr lang="el-GR" sz="2200" i="1"/>
              <a:t>Δεν «κληρονομούμε» πλέον μια ταυτότητα  τη δημιουργούμε.</a:t>
            </a:r>
          </a:p>
          <a:p>
            <a:pPr lvl="0" algn="l"/>
            <a:r>
              <a:rPr lang="el-GR" sz="2200" i="1"/>
              <a:t>Τα ΜΜΕ διευρύνουν το πεδίο επιλογών:</a:t>
            </a:r>
          </a:p>
          <a:p>
            <a:pPr lvl="0" algn="l"/>
            <a:r>
              <a:rPr lang="el-GR" sz="2200" i="1"/>
              <a:t>περισσότερα μοντέλα ζωής,</a:t>
            </a:r>
          </a:p>
          <a:p>
            <a:pPr lvl="0" algn="l"/>
            <a:r>
              <a:rPr lang="el-GR" sz="2200" i="1"/>
              <a:t>περισσότερες προσδοκίες,</a:t>
            </a:r>
          </a:p>
          <a:p>
            <a:pPr lvl="0" algn="l"/>
            <a:r>
              <a:rPr lang="el-GR" sz="2200" i="1"/>
              <a:t>περισσότερες συγκρούσεις.</a:t>
            </a:r>
          </a:p>
          <a:p>
            <a:pPr lvl="0" algn="l"/>
            <a:r>
              <a:rPr lang="el-GR" sz="2200" b="1" i="1"/>
              <a:t>Αυτό δημιουργεί ελευθερία, αλλά και πίεση να επιλέξουμε σωστά..</a:t>
            </a:r>
          </a:p>
        </p:txBody>
      </p:sp>
    </p:spTree>
  </p:cSld>
  <p:clrMapOvr>
    <a:masterClrMapping/>
  </p:clrMapOvr>
  <p:transition spd="med"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49621-0272-7C43-8521-DB830801CB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C7AFA-50CD-8442-8264-6E00C625D59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5011643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Μονόδρομη εξ αποστάσεως οικειότητα</a:t>
            </a:r>
            <a:endParaRPr lang="el-GR" sz="2800" b="1"/>
          </a:p>
          <a:p>
            <a:pPr lvl="0" algn="l"/>
            <a:r>
              <a:rPr lang="el-GR" sz="2200" i="1"/>
              <a:t>Τα ΜΜΕ επιτρέπουν μια μορφή οικειότητας που δεν βασίζεται στην αμοιβαιότητα.</a:t>
            </a:r>
          </a:p>
          <a:p>
            <a:pPr lvl="0" algn="l"/>
            <a:r>
              <a:rPr lang="el-GR" sz="2200" i="1"/>
              <a:t>Ο θεατής «γνωρίζει» ανθρώπους (π.χ. πολιτικούς, </a:t>
            </a:r>
            <a:r>
              <a:rPr lang="en-GB" sz="2200" i="1"/>
              <a:t>celebrities) </a:t>
            </a:r>
            <a:r>
              <a:rPr lang="el-GR" sz="2200" i="1"/>
              <a:t>χωρίς αυτοί να τον γνωρίζουν.</a:t>
            </a:r>
          </a:p>
          <a:p>
            <a:pPr lvl="0" algn="l"/>
            <a:r>
              <a:rPr lang="el-GR" sz="2200" i="1"/>
              <a:t>Ο </a:t>
            </a:r>
            <a:r>
              <a:rPr lang="en-GB" sz="2200" i="1"/>
              <a:t>Thompson </a:t>
            </a:r>
            <a:r>
              <a:rPr lang="el-GR" sz="2200" i="1"/>
              <a:t>το ονομάζει </a:t>
            </a:r>
            <a:r>
              <a:rPr lang="en-GB" sz="2200" i="1"/>
              <a:t>non-reciprocal intimacy at a distance.</a:t>
            </a:r>
            <a:endParaRPr lang="el-GR" sz="2200" i="1"/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endParaRPr lang="en-US" sz="2200"/>
          </a:p>
        </p:txBody>
      </p:sp>
    </p:spTree>
  </p:cSld>
  <p:clrMapOvr>
    <a:masterClrMapping/>
  </p:clrMapOvr>
  <p:transition spd="med"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0D8C4-A61A-344C-A407-42240B27BE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6226177"/>
            <a:ext cx="9072567" cy="1262064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42B24-95BF-214B-AFDE-8285962BC66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0484" y="743178"/>
            <a:ext cx="9072567" cy="5000625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Πώς δημιουργείται αυτή η οικειότητα</a:t>
            </a:r>
          </a:p>
          <a:p>
            <a:pPr lvl="0" algn="l"/>
            <a:r>
              <a:rPr lang="el-GR" sz="2400" i="1"/>
              <a:t>Η κάμερα αποκαλύπτει λεπτομέρειες της ζωής, της προσωπικότητας και της συμπεριφοράς δημόσιων προσώπων.</a:t>
            </a:r>
          </a:p>
          <a:p>
            <a:pPr lvl="0" algn="l"/>
            <a:r>
              <a:rPr lang="el-GR" sz="2400" i="1"/>
              <a:t>Η ορατότητα δημιουργεί την ψευδαίσθηση:</a:t>
            </a:r>
          </a:p>
          <a:p>
            <a:pPr lvl="0" algn="l"/>
            <a:r>
              <a:rPr lang="el-GR" sz="2400" i="1"/>
              <a:t>ότι «γνωρίζουμε» τον άλλον προσωπικά,</a:t>
            </a:r>
          </a:p>
          <a:p>
            <a:pPr lvl="0" algn="l"/>
            <a:r>
              <a:rPr lang="el-GR" sz="2400" i="1"/>
              <a:t>ότι έχουμε σχέση μαζί του.</a:t>
            </a:r>
          </a:p>
          <a:p>
            <a:pPr lvl="0" algn="l"/>
            <a:r>
              <a:rPr lang="el-GR" sz="2400" i="1"/>
              <a:t>Το κοινό αισθάνεται συναισθηματική εγγύτητα χωρίς αλληλεπίδραση.</a:t>
            </a:r>
            <a:endParaRPr lang="en-US" sz="2400" i="1"/>
          </a:p>
        </p:txBody>
      </p:sp>
    </p:spTree>
  </p:cSld>
  <p:clrMapOvr>
    <a:masterClrMapping/>
  </p:clrMapOvr>
  <p:transition spd="med"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BAF0270-9592-3843-A1FE-2293AC85F25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5179591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Συνέπειες αυτής της νέας οικειότητας</a:t>
            </a:r>
            <a:endParaRPr lang="el-GR" sz="2200" b="1" i="1"/>
          </a:p>
          <a:p>
            <a:pPr lvl="0" algn="l"/>
            <a:r>
              <a:rPr lang="el-GR" sz="2400" i="1"/>
              <a:t>Επηρεάζει την πολιτική:</a:t>
            </a:r>
          </a:p>
          <a:p>
            <a:pPr lvl="0" algn="l"/>
            <a:r>
              <a:rPr lang="el-GR" sz="2400" i="1"/>
              <a:t>οι πολιτικοί πλέον κρίνονται για την προσωπικότητά τους, όχι μόνο για τις ιδέες τους.</a:t>
            </a:r>
          </a:p>
          <a:p>
            <a:pPr lvl="0" algn="l"/>
            <a:r>
              <a:rPr lang="el-GR" sz="2400" i="1"/>
              <a:t>Επηρεάζει τη δημόσια ζωή:</a:t>
            </a:r>
          </a:p>
          <a:p>
            <a:pPr lvl="0" algn="l"/>
            <a:r>
              <a:rPr lang="el-GR" sz="2400" i="1"/>
              <a:t>οι </a:t>
            </a:r>
            <a:r>
              <a:rPr lang="en-GB" sz="2400" i="1"/>
              <a:t>celebrities </a:t>
            </a:r>
            <a:r>
              <a:rPr lang="el-GR" sz="2400" i="1"/>
              <a:t>γίνονται πρότυπα ζωής.</a:t>
            </a:r>
          </a:p>
          <a:p>
            <a:pPr lvl="0" algn="l"/>
            <a:r>
              <a:rPr lang="el-GR" sz="2400" i="1"/>
              <a:t>Αναδύονται νέοι τύποι σχέσεων (π.χ. </a:t>
            </a:r>
            <a:r>
              <a:rPr lang="en-GB" sz="2400" i="1"/>
              <a:t>parasocial relationships).</a:t>
            </a:r>
          </a:p>
          <a:p>
            <a:pPr lvl="0" algn="l"/>
            <a:r>
              <a:rPr lang="el-GR" sz="2400" b="1" i="1"/>
              <a:t>Η οικειότητα γίνεται θέαμα και εργαλείο πολιτικής/εμπορικής διαχείρισης.</a:t>
            </a:r>
          </a:p>
          <a:p>
            <a:pPr lvl="0"/>
            <a:endParaRPr lang="el-GR" sz="1800" b="1"/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endParaRPr lang="en-US" sz="22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5E9926C-F69E-4941-81FC-8C2DB5003BA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</p:spTree>
  </p:cSld>
  <p:clrMapOvr>
    <a:masterClrMapping/>
  </p:clrMapOvr>
  <p:transition spd="med"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7CC1-71D0-2E43-80FC-733152DC15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344B8-E86A-4F41-9E1C-8851444D1C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549398"/>
            <a:ext cx="9071643" cy="4769053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Αποδέσμευση και Διαμεσολάβηση της Εμπειρίας</a:t>
            </a:r>
          </a:p>
          <a:p>
            <a:pPr lvl="0" algn="ctr"/>
            <a:endParaRPr lang="el-GR" sz="1800" b="1"/>
          </a:p>
          <a:p>
            <a:pPr lvl="0" algn="l"/>
            <a:r>
              <a:rPr lang="el-GR" sz="2400" i="1"/>
              <a:t>Τα ΜΜΕ «ξεκολλούν» την εμπειρία από τον χώρο και τον χρόνο.</a:t>
            </a:r>
          </a:p>
          <a:p>
            <a:pPr lvl="0" algn="l"/>
            <a:r>
              <a:rPr lang="el-GR" sz="2400" i="1"/>
              <a:t>Μπορούμε να βιώνουμε γεγονότα:</a:t>
            </a:r>
          </a:p>
          <a:p>
            <a:pPr lvl="0" algn="l"/>
            <a:r>
              <a:rPr lang="el-GR" sz="2400" i="1"/>
              <a:t>που συμβαίνουν αλλού,</a:t>
            </a:r>
          </a:p>
          <a:p>
            <a:pPr lvl="0" algn="l"/>
            <a:r>
              <a:rPr lang="el-GR" sz="2400" i="1"/>
              <a:t>σε άλλο χρόνο,</a:t>
            </a:r>
          </a:p>
          <a:p>
            <a:pPr lvl="0" algn="l"/>
            <a:r>
              <a:rPr lang="el-GR" sz="2400" i="1"/>
              <a:t>χωρίς φυσική παρουσία.</a:t>
            </a:r>
          </a:p>
          <a:p>
            <a:pPr lvl="0" algn="l"/>
            <a:r>
              <a:rPr lang="el-GR" sz="2400" i="1"/>
              <a:t>Η εμπειρία γίνεται μετατοπισμένη (</a:t>
            </a:r>
            <a:r>
              <a:rPr lang="en-GB" sz="2400" i="1"/>
              <a:t>disembedded).</a:t>
            </a:r>
            <a:endParaRPr lang="el-GR" sz="2400" i="1"/>
          </a:p>
        </p:txBody>
      </p:sp>
    </p:spTree>
  </p:cSld>
  <p:clrMapOvr>
    <a:masterClrMapping/>
  </p:clrMapOvr>
  <p:transition spd="med"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187A4-9461-114C-B3CB-FF9872F16C1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8DA7C-B723-9040-A6FA-15DE367DE7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3705359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 algn="ctr"/>
            <a:r>
              <a:rPr lang="el-GR" i="1"/>
              <a:t>Τι σημαίνει η διαμεσολάβηση της εμπειρίας</a:t>
            </a:r>
            <a:endParaRPr lang="el-GR" sz="2800" b="1"/>
          </a:p>
          <a:p>
            <a:pPr lvl="0" algn="l"/>
            <a:r>
              <a:rPr lang="el-GR" sz="2800" i="1"/>
              <a:t>Η εμπειρία μας για τον κόσμο εξαρτάται όλο και περισσότερο από:</a:t>
            </a:r>
          </a:p>
          <a:p>
            <a:pPr lvl="0" algn="l"/>
            <a:r>
              <a:rPr lang="el-GR" sz="2800" i="1"/>
              <a:t>τηλεόραση,  Τύπο, διαδίκτυο, εικόνες, βίντεο.</a:t>
            </a:r>
          </a:p>
          <a:p>
            <a:pPr lvl="0" algn="l"/>
            <a:r>
              <a:rPr lang="el-GR" sz="2800" i="1"/>
              <a:t>Τα ΜΜΕ όχι μόνο μεταφέρουν την εμπειρία, αλλά τη διαμορφώνουν: επιλέγουν τι θα δείξουν,</a:t>
            </a:r>
          </a:p>
          <a:p>
            <a:pPr lvl="0" algn="l"/>
            <a:r>
              <a:rPr lang="el-GR" sz="2800" i="1"/>
              <a:t>πώς θα το δείξουν, με ποιο πλαίσιο.</a:t>
            </a:r>
            <a:endParaRPr lang="en-US" sz="2000" i="1"/>
          </a:p>
        </p:txBody>
      </p:sp>
    </p:spTree>
  </p:cSld>
  <p:clrMapOvr>
    <a:masterClrMapping/>
  </p:clrMapOvr>
  <p:transition spd="med">
    <p:wipe dir="u"/>
  </p:transition>
</p:sld>
</file>

<file path=ppt/theme/theme1.xml><?xml version="1.0" encoding="utf-8"?>
<a:theme xmlns:a="http://schemas.openxmlformats.org/drawingml/2006/main" name="lyt bluetitledow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</TotalTime>
  <Words>1049</Words>
  <Application>Microsoft Macintosh PowerPoint</Application>
  <PresentationFormat>Custom</PresentationFormat>
  <Paragraphs>162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Albany</vt:lpstr>
      <vt:lpstr>Arial</vt:lpstr>
      <vt:lpstr>Calibri</vt:lpstr>
      <vt:lpstr>StarSymbol</vt:lpstr>
      <vt:lpstr>Thorndale</vt:lpstr>
      <vt:lpstr>Wingdings</vt:lpstr>
      <vt:lpstr>lyt bluetitledown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with Bottom Title </dc:title>
  <dc:creator>Κώστας Πετράκης</dc:creator>
  <dc:description>Presentation Layout Template</dc:description>
  <cp:lastModifiedBy>ANASTASIA KATSAOUNIDOU</cp:lastModifiedBy>
  <cp:revision>41</cp:revision>
  <dcterms:created xsi:type="dcterms:W3CDTF">2017-10-05T16:58:45Z</dcterms:created>
  <dcterms:modified xsi:type="dcterms:W3CDTF">2026-01-19T07:33:42Z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