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0" r:id="rId1"/>
  </p:sldMasterIdLst>
  <p:notesMasterIdLst>
    <p:notesMasterId r:id="rId39"/>
  </p:notesMasterIdLst>
  <p:sldIdLst>
    <p:sldId id="280" r:id="rId2"/>
    <p:sldId id="256" r:id="rId3"/>
    <p:sldId id="292" r:id="rId4"/>
    <p:sldId id="293" r:id="rId5"/>
    <p:sldId id="257" r:id="rId6"/>
    <p:sldId id="258" r:id="rId7"/>
    <p:sldId id="259" r:id="rId8"/>
    <p:sldId id="260" r:id="rId9"/>
    <p:sldId id="261" r:id="rId10"/>
    <p:sldId id="294"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1" r:id="rId30"/>
    <p:sldId id="296" r:id="rId31"/>
    <p:sldId id="297" r:id="rId32"/>
    <p:sldId id="298" r:id="rId33"/>
    <p:sldId id="282" r:id="rId34"/>
    <p:sldId id="283" r:id="rId35"/>
    <p:sldId id="284" r:id="rId36"/>
    <p:sldId id="285" r:id="rId37"/>
    <p:sldId id="286" r:id="rId38"/>
  </p:sldIdLst>
  <p:sldSz cx="12192000" cy="6858000"/>
  <p:notesSz cx="6858000" cy="12192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707"/>
    <p:restoredTop sz="94610"/>
  </p:normalViewPr>
  <p:slideViewPr>
    <p:cSldViewPr snapToGrid="0" snapToObjects="1">
      <p:cViewPr varScale="1">
        <p:scale>
          <a:sx n="112" d="100"/>
          <a:sy n="112" d="100"/>
        </p:scale>
        <p:origin x="70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8405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
- John B. Thompson, *The Media and Modernity: A Social Theory of the Media* (Polity Press, 1995), Κεφάλαιο 1. (User-provided PDF)
[/Sources]
[Slide ID: 1.01]</a:t>
            </a:r>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
- John B. Thompson, *The Media and Modernity: A Social Theory of the Media* (Polity Press, 1995), Κεφάλαιο 3. (User-provided PDF)
[/Sources]
[Slide ID: 3.07]</a:t>
            </a:r>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
- John B. Thompson, *The Media and Modernity: A Social Theory of the Media* (Polity Press, 1995), Κεφάλαιο 3. (User-provided PDF)
[/Sources]
[Slide ID: 3.08]</a:t>
            </a:r>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
- John B. Thompson, *The Media and Modernity: A Social Theory of the Media* (Polity Press, 1995), Κεφάλαιο 3. (User-provided PDF)
[/Sources]
[Slide ID: 3.09]</a:t>
            </a:r>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
- John B. Thompson, *The Media and Modernity: A Social Theory of the Media* (Polity Press, 1995), Κεφάλαιο 4. (User-provided PDF)
[/Sources]
[Slide ID: 4.10]</a:t>
            </a:r>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
- John B. Thompson, *The Media and Modernity: A Social Theory of the Media* (Polity Press, 1995), Κεφάλαιο 4. (User-provided PDF)
[/Sources]
[Slide ID: 4.11]</a:t>
            </a:r>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
- John B. Thompson, *The Media and Modernity: A Social Theory of the Media* (Polity Press, 1995), Κεφάλαιο 4. (User-provided PDF)
[/Sources]
[Slide ID: 4.12]</a:t>
            </a:r>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
- John B. Thompson, *The Media and Modernity: A Social Theory of the Media* (Polity Press, 1995), Κεφάλαιο 5. (User-provided PDF)
[/Sources]
[Slide ID: 5.13]</a:t>
            </a:r>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
- John B. Thompson, *The Media and Modernity: A Social Theory of the Media* (Polity Press, 1995), Κεφάλαιο 5. (User-provided PDF)
[/Sources]
[Slide ID: 5.14]</a:t>
            </a:r>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
- John B. Thompson, *The Media and Modernity: A Social Theory of the Media* (Polity Press, 1995), Κεφάλαιο 5. (User-provided PDF)
[/Sources]
[Slide ID: 5.15]</a:t>
            </a:r>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
- John B. Thompson, *The Media and Modernity: A Social Theory of the Media* (Polity Press, 1995), Κεφάλαιο 6. (User-provided PDF)
[/Sources]
[Slide ID: 6.16]</a:t>
            </a:r>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
- John B. Thompson, *The Media and Modernity: A Social Theory of the Media* (Polity Press, 1995), Κεφάλαιο 1. (User-provided PDF)
[/Sources]
[Slide ID: 1.01]</a:t>
            </a:r>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5675387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
- John B. Thompson, *The Media and Modernity: A Social Theory of the Media* (Polity Press, 1995), Κεφάλαιο 6. (User-provided PDF)
[/Sources]
[Slide ID: 6.17]</a:t>
            </a:r>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
- John B. Thompson, *The Media and Modernity: A Social Theory of the Media* (Polity Press, 1995), Κεφάλαιο 6. (User-provided PDF)
[/Sources]
[Slide ID: 6.18]</a:t>
            </a:r>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
- John B. Thompson, *The Media and Modernity: A Social Theory of the Media* (Polity Press, 1995), Κεφάλαιο 7. (User-provided PDF)
[/Sources]
[Slide ID: 7.19]</a:t>
            </a:r>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
- John B. Thompson, *The Media and Modernity: A Social Theory of the Media* (Polity Press, 1995), Κεφάλαιο 7. (User-provided PDF)
[/Sources]
[Slide ID: 7.20]</a:t>
            </a:r>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
- John B. Thompson, *The Media and Modernity: A Social Theory of the Media* (Polity Press, 1995), Κεφάλαιο 7. (User-provided PDF)
[/Sources]
[Slide ID: 7.21]</a:t>
            </a:r>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
- John B. Thompson, *The Media and Modernity: A Social Theory of the Media* (Polity Press, 1995), Κεφάλαιο 8. (User-provided PDF)
[/Sources]
[Slide ID: 8.22]</a:t>
            </a:r>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
- John B. Thompson, *The Media and Modernity: A Social Theory of the Media* (Polity Press, 1995), Κεφάλαιο 8. (User-provided PDF)
[/Sources]
[Slide ID: 8.23]</a:t>
            </a:r>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
- John B. Thompson, *The Media and Modernity: A Social Theory of the Media* (Polity Press, 1995), Κεφάλαιο 8. (User-provided PDF)
[/Sources]
[Slide ID: 8.24]</a:t>
            </a:r>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
- John B. Thompson, *The Media and Modernity: A Social Theory of the Media* (Polity Press, 1995), Κεφάλαιο 1. (User-provided PDF)
[/Sources]
[Slide ID: 1.01]</a:t>
            </a:r>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489578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
- John B. Thompson, *The Media and Modernity: A Social Theory of the Media* (Polity Press, 1995), Κεφάλαιο 1. (User-provided PDF)
[/Sources]
[Slide ID: 1.02]</a:t>
            </a:r>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
- John B. Thompson, *The Media and Modernity: A Social Theory of the Media* (Polity Press, 1995), Κεφάλαιο 1. (User-provided PDF)
[/Sources]
[Slide ID: 1.03]</a:t>
            </a:r>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
- John B. Thompson, *The Media and Modernity: A Social Theory of the Media* (Polity Press, 1995), Κεφάλαιο 2. (User-provided PDF)
[/Sources]
[Slide ID: 2.04]</a:t>
            </a:r>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
- John B. Thompson, *The Media and Modernity: A Social Theory of the Media* (Polity Press, 1995), Κεφάλαιο 2. (User-provided PDF)
[/Sources]
[Slide ID: 2.05]</a:t>
            </a:r>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
- John B. Thompson, *The Media and Modernity: A Social Theory of the Media* (Polity Press, 1995), Κεφάλαιο 2. (User-provided PDF)
[/Sources]
[Slide ID: 2.06]</a:t>
            </a:r>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
- John B. Thompson, *The Media and Modernity: A Social Theory of the Media* (Polity Press, 1995), Κεφάλαιο 2. (User-provided PDF)
[/Sources]
[Slide ID: 2.06]</a:t>
            </a:r>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3477377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en-GB"/>
              <a:t>Click to edit Master title style</a:t>
            </a:r>
            <a:endParaRPr lang="en-US" dirty="0"/>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48A87A34-81AB-432B-8DAE-1953F412C126}" type="datetimeFigureOut">
              <a:rPr lang="en-US" smtClean="0"/>
              <a:t>1/19/26</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33712874"/>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en-GB"/>
              <a:t>Click to edit Master title style</a:t>
            </a:r>
            <a:endParaRPr lang="en-US" dirty="0"/>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1/19/26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5289951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en-GB"/>
              <a:t>Click to edit Master title style</a:t>
            </a:r>
            <a:endParaRPr lang="en-US" dirty="0"/>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smtClean="0"/>
              <a:t>1/19/26</a:t>
            </a:fld>
            <a:endParaRPr lang="en-US" dirty="0"/>
          </a:p>
        </p:txBody>
      </p:sp>
      <p:sp>
        <p:nvSpPr>
          <p:cNvPr id="5" name="Footer Placeholder 4"/>
          <p:cNvSpPr>
            <a:spLocks noGrp="1"/>
          </p:cNvSpPr>
          <p:nvPr>
            <p:ph type="ftr" sz="quarter" idx="11"/>
          </p:nvPr>
        </p:nvSpPr>
        <p:spPr>
          <a:xfrm>
            <a:off x="804672" y="6227064"/>
            <a:ext cx="10588752" cy="320040"/>
          </a:xfrm>
        </p:spPr>
        <p:txBody>
          <a:body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48793095"/>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6372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GB"/>
              <a:t>Click to edit Master title style</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1/19/26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99057692"/>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en-GB"/>
              <a:t>Click to edit Master title style</a:t>
            </a:r>
            <a:endParaRPr lang="en-US" dirty="0"/>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smtClean="0"/>
              <a:t>1/19/26</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60223913"/>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en-GB"/>
              <a:t>Click to edit Master title style</a:t>
            </a:r>
            <a:endParaRPr lang="en-US" dirty="0"/>
          </a:p>
        </p:txBody>
      </p:sp>
      <p:sp>
        <p:nvSpPr>
          <p:cNvPr id="3" name="Content Placeholder 2"/>
          <p:cNvSpPr>
            <a:spLocks noGrp="1"/>
          </p:cNvSpPr>
          <p:nvPr>
            <p:ph sz="half" idx="1"/>
          </p:nvPr>
        </p:nvSpPr>
        <p:spPr>
          <a:xfrm>
            <a:off x="5120878" y="803187"/>
            <a:ext cx="6269591" cy="238265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smtClean="0"/>
              <a:t>1/19/26</a:t>
            </a:fld>
            <a:endParaRPr lang="en-US" dirty="0"/>
          </a:p>
        </p:txBody>
      </p:sp>
      <p:sp>
        <p:nvSpPr>
          <p:cNvPr id="6" name="Footer Placeholder 5"/>
          <p:cNvSpPr>
            <a:spLocks noGrp="1"/>
          </p:cNvSpPr>
          <p:nvPr>
            <p:ph type="ftr" sz="quarter" idx="11"/>
          </p:nvPr>
        </p:nvSpPr>
        <p:spPr>
          <a:xfrm>
            <a:off x="804672" y="6227064"/>
            <a:ext cx="10588752" cy="320040"/>
          </a:xfrm>
        </p:spPr>
        <p:txBody>
          <a:bodyPr/>
          <a:lstStyle/>
          <a:p>
            <a:endParaRPr lang="en-US" dirty="0"/>
          </a:p>
        </p:txBody>
      </p:sp>
      <p:sp>
        <p:nvSpPr>
          <p:cNvPr id="7" name="Slide Number Placeholder 6"/>
          <p:cNvSpPr>
            <a:spLocks noGrp="1"/>
          </p:cNvSpPr>
          <p:nvPr>
            <p:ph type="sldNum" sz="quarter" idx="12"/>
          </p:nvPr>
        </p:nvSpPr>
        <p:spPr>
          <a:xfrm>
            <a:off x="10469880" y="320040"/>
            <a:ext cx="914400" cy="320040"/>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61266834"/>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en-GB"/>
              <a:t>Click to edit Master title style</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5125305" y="1488985"/>
            <a:ext cx="6264350" cy="169685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118447" y="4351687"/>
            <a:ext cx="6265588" cy="170406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a:xfrm>
            <a:off x="804672" y="320040"/>
            <a:ext cx="3657600" cy="320040"/>
          </a:xfrm>
        </p:spPr>
        <p:txBody>
          <a:bodyPr/>
          <a:lstStyle/>
          <a:p>
            <a:fld id="{48A87A34-81AB-432B-8DAE-1953F412C126}" type="datetimeFigureOut">
              <a:rPr lang="en-US" smtClean="0"/>
              <a:t>1/19/26</a:t>
            </a:fld>
            <a:endParaRPr lang="en-US" dirty="0"/>
          </a:p>
        </p:txBody>
      </p:sp>
      <p:sp>
        <p:nvSpPr>
          <p:cNvPr id="8" name="Footer Placeholder 7"/>
          <p:cNvSpPr>
            <a:spLocks noGrp="1"/>
          </p:cNvSpPr>
          <p:nvPr>
            <p:ph type="ftr" sz="quarter" idx="11"/>
          </p:nvPr>
        </p:nvSpPr>
        <p:spPr>
          <a:xfrm>
            <a:off x="804672" y="6227064"/>
            <a:ext cx="10588752" cy="320040"/>
          </a:xfrm>
        </p:spPr>
        <p:txBody>
          <a:bodyPr/>
          <a:lstStyle/>
          <a:p>
            <a:endParaRPr lang="en-US" dirty="0"/>
          </a:p>
        </p:txBody>
      </p:sp>
      <p:sp>
        <p:nvSpPr>
          <p:cNvPr id="9" name="Slide Number Placeholder 8"/>
          <p:cNvSpPr>
            <a:spLocks noGrp="1"/>
          </p:cNvSpPr>
          <p:nvPr>
            <p:ph type="sldNum" sz="quarter" idx="12"/>
          </p:nvPr>
        </p:nvSpPr>
        <p:spPr>
          <a:xfrm>
            <a:off x="10469880" y="320040"/>
            <a:ext cx="914400" cy="320040"/>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3619887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1/19/26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86232075"/>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48A87A34-81AB-432B-8DAE-1953F412C126}" type="datetimeFigureOut">
              <a:rPr lang="en-US" smtClean="0"/>
              <a:t>1/19/26</a:t>
            </a:fld>
            <a:endParaRPr lang="en-US" dirty="0"/>
          </a:p>
        </p:txBody>
      </p:sp>
      <p:sp>
        <p:nvSpPr>
          <p:cNvPr id="3" name="Footer Placeholder 2"/>
          <p:cNvSpPr>
            <a:spLocks noGrp="1"/>
          </p:cNvSpPr>
          <p:nvPr>
            <p:ph type="ftr" sz="quarter" idx="11"/>
          </p:nvPr>
        </p:nvSpPr>
        <p:spPr>
          <a:xfrm>
            <a:off x="804672" y="6227064"/>
            <a:ext cx="10588752" cy="320040"/>
          </a:xfrm>
        </p:spPr>
        <p:txBody>
          <a:bodyPr/>
          <a:lstStyle/>
          <a:p>
            <a:endParaRPr lang="en-US" dirty="0"/>
          </a:p>
        </p:txBody>
      </p:sp>
      <p:sp>
        <p:nvSpPr>
          <p:cNvPr id="4" name="Slide Number Placeholder 3"/>
          <p:cNvSpPr>
            <a:spLocks noGrp="1"/>
          </p:cNvSpPr>
          <p:nvPr>
            <p:ph type="sldNum" sz="quarter" idx="12"/>
          </p:nvPr>
        </p:nvSpPr>
        <p:spPr>
          <a:xfrm>
            <a:off x="10469880" y="320040"/>
            <a:ext cx="914400" cy="320040"/>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13121046"/>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en-GB"/>
              <a:t>Click to edit Master title style</a:t>
            </a:r>
            <a:endParaRPr lang="en-US" dirty="0"/>
          </a:p>
        </p:txBody>
      </p:sp>
      <p:sp>
        <p:nvSpPr>
          <p:cNvPr id="3" name="Content Placeholder 2"/>
          <p:cNvSpPr>
            <a:spLocks noGrp="1"/>
          </p:cNvSpPr>
          <p:nvPr>
            <p:ph idx="1"/>
          </p:nvPr>
        </p:nvSpPr>
        <p:spPr>
          <a:xfrm>
            <a:off x="5109983" y="802809"/>
            <a:ext cx="6275035" cy="5249940"/>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1/19/26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86606204"/>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en-GB"/>
              <a:t>Click to edit Master title style</a:t>
            </a:r>
            <a:endParaRPr lang="en-US" dirty="0"/>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smtClean="0"/>
              <a:pPr/>
              <a:t>1/19/26</a:t>
            </a:fld>
            <a:endParaRPr lang="en-US" dirty="0"/>
          </a:p>
        </p:txBody>
      </p:sp>
      <p:sp>
        <p:nvSpPr>
          <p:cNvPr id="6" name="Footer Placeholder 5"/>
          <p:cNvSpPr>
            <a:spLocks noGrp="1"/>
          </p:cNvSpPr>
          <p:nvPr>
            <p:ph type="ftr" sz="quarter" idx="11"/>
          </p:nvPr>
        </p:nvSpPr>
        <p:spPr>
          <a:xfrm>
            <a:off x="804672" y="6227064"/>
            <a:ext cx="5942203" cy="320040"/>
          </a:xfrm>
        </p:spPr>
        <p:txBody>
          <a:bodyPr/>
          <a:lstStyle/>
          <a:p>
            <a:endParaRPr lang="en-US" dirty="0"/>
          </a:p>
        </p:txBody>
      </p:sp>
      <p:sp>
        <p:nvSpPr>
          <p:cNvPr id="7" name="Slide Number Placeholder 6"/>
          <p:cNvSpPr>
            <a:spLocks noGrp="1"/>
          </p:cNvSpPr>
          <p:nvPr>
            <p:ph type="sldNum" sz="quarter" idx="12"/>
          </p:nvPr>
        </p:nvSpPr>
        <p:spPr>
          <a:xfrm>
            <a:off x="5828377" y="320040"/>
            <a:ext cx="914400" cy="320040"/>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030520557"/>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48A87A34-81AB-432B-8DAE-1953F412C126}" type="datetimeFigureOut">
              <a:rPr lang="en-US" smtClean="0"/>
              <a:pPr/>
              <a:t>1/19/26</a:t>
            </a:fld>
            <a:endParaRPr lang="en-US" dirty="0"/>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719297956"/>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Lst>
  <p:hf sldNum="0" hdr="0" ftr="0" dt="0"/>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B776F-FF2B-DC4F-B16D-38B8352D4E56}"/>
              </a:ext>
            </a:extLst>
          </p:cNvPr>
          <p:cNvSpPr txBox="1">
            <a:spLocks/>
          </p:cNvSpPr>
          <p:nvPr/>
        </p:nvSpPr>
        <p:spPr>
          <a:xfrm>
            <a:off x="1560178" y="5478838"/>
            <a:ext cx="9071643" cy="1172160"/>
          </a:xfrm>
          <a:prstGeom prst="rect">
            <a:avLst/>
          </a:prstGeom>
        </p:spPr>
        <p:txBody>
          <a:bodyPr vert="horz" lIns="228600" tIns="228600" rIns="228600" bIns="228600" rtlCol="0" anchor="ctr">
            <a:normAutofit/>
          </a:bodyPr>
          <a:lst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a:lstStyle>
          <a:p>
            <a:r>
              <a:rPr lang="en-US" dirty="0" err="1"/>
              <a:t>Αρχές</a:t>
            </a:r>
            <a:r>
              <a:rPr lang="en-US" dirty="0"/>
              <a:t> </a:t>
            </a:r>
            <a:r>
              <a:rPr lang="en-US" dirty="0" err="1"/>
              <a:t>Ε</a:t>
            </a:r>
            <a:r>
              <a:rPr lang="en-US" dirty="0"/>
              <a:t>π</a:t>
            </a:r>
            <a:r>
              <a:rPr lang="en-US" dirty="0" err="1"/>
              <a:t>ικοινωνί</a:t>
            </a:r>
            <a:r>
              <a:rPr lang="en-US" dirty="0"/>
              <a:t>α</a:t>
            </a:r>
            <a:r>
              <a:rPr lang="en-US" dirty="0" err="1"/>
              <a:t>ς</a:t>
            </a:r>
            <a:endParaRPr lang="en-US" dirty="0"/>
          </a:p>
        </p:txBody>
      </p:sp>
      <p:sp>
        <p:nvSpPr>
          <p:cNvPr id="3" name="Text Placeholder 2">
            <a:extLst>
              <a:ext uri="{FF2B5EF4-FFF2-40B4-BE49-F238E27FC236}">
                <a16:creationId xmlns:a16="http://schemas.microsoft.com/office/drawing/2014/main" id="{A1EF77D1-44EE-CA4F-A946-822D2EDF63F4}"/>
              </a:ext>
            </a:extLst>
          </p:cNvPr>
          <p:cNvSpPr txBox="1">
            <a:spLocks/>
          </p:cNvSpPr>
          <p:nvPr/>
        </p:nvSpPr>
        <p:spPr>
          <a:xfrm>
            <a:off x="1560178" y="207002"/>
            <a:ext cx="9071643" cy="728822"/>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pPr marL="0" indent="0" algn="ctr">
              <a:buNone/>
            </a:pPr>
            <a:r>
              <a:rPr lang="en-US" sz="2200" b="1" dirty="0"/>
              <a:t>ΙΟΝΙΟ ΠΑΝΕΠΙΣΤΗΜΙΟ</a:t>
            </a:r>
            <a:r>
              <a:rPr lang="en-US" sz="2200" dirty="0"/>
              <a:t> </a:t>
            </a:r>
            <a:r>
              <a:rPr lang="en-US" sz="2200" dirty="0" err="1"/>
              <a:t>Τμήμ</a:t>
            </a:r>
            <a:r>
              <a:rPr lang="en-US" sz="2200" dirty="0"/>
              <a:t>α </a:t>
            </a:r>
            <a:r>
              <a:rPr lang="en-US" sz="2200" dirty="0" err="1"/>
              <a:t>Ψηφι</a:t>
            </a:r>
            <a:r>
              <a:rPr lang="en-US" sz="2200" dirty="0"/>
              <a:t>α</a:t>
            </a:r>
            <a:r>
              <a:rPr lang="en-US" sz="2200" dirty="0" err="1"/>
              <a:t>κών</a:t>
            </a:r>
            <a:r>
              <a:rPr lang="en-US" sz="2200" dirty="0"/>
              <a:t> </a:t>
            </a:r>
            <a:r>
              <a:rPr lang="en-US" sz="2200" dirty="0" err="1"/>
              <a:t>Μέσων</a:t>
            </a:r>
            <a:r>
              <a:rPr lang="en-US" sz="2200" dirty="0"/>
              <a:t> </a:t>
            </a:r>
            <a:r>
              <a:rPr lang="en-US" sz="2200" dirty="0" err="1"/>
              <a:t>κ</a:t>
            </a:r>
            <a:r>
              <a:rPr lang="en-US" sz="2200" dirty="0"/>
              <a:t>α</a:t>
            </a:r>
            <a:r>
              <a:rPr lang="en-US" sz="2200" dirty="0" err="1"/>
              <a:t>ι</a:t>
            </a:r>
            <a:r>
              <a:rPr lang="en-US" sz="2200" dirty="0"/>
              <a:t> </a:t>
            </a:r>
            <a:r>
              <a:rPr lang="en-US" sz="2200" dirty="0" err="1"/>
              <a:t>Ε</a:t>
            </a:r>
            <a:r>
              <a:rPr lang="en-US" sz="2200" dirty="0"/>
              <a:t>π</a:t>
            </a:r>
            <a:r>
              <a:rPr lang="en-US" sz="2200" dirty="0" err="1"/>
              <a:t>ικοινωνί</a:t>
            </a:r>
            <a:r>
              <a:rPr lang="en-US" sz="2200" dirty="0"/>
              <a:t>α</a:t>
            </a:r>
            <a:r>
              <a:rPr lang="en-US" sz="2200" dirty="0" err="1"/>
              <a:t>ς</a:t>
            </a:r>
            <a:endParaRPr lang="en-US" sz="2200" dirty="0"/>
          </a:p>
          <a:p>
            <a:endParaRPr lang="en-US" dirty="0"/>
          </a:p>
          <a:p>
            <a:endParaRPr lang="en-US" dirty="0"/>
          </a:p>
        </p:txBody>
      </p:sp>
      <p:sp>
        <p:nvSpPr>
          <p:cNvPr id="4" name="Title 1">
            <a:extLst>
              <a:ext uri="{FF2B5EF4-FFF2-40B4-BE49-F238E27FC236}">
                <a16:creationId xmlns:a16="http://schemas.microsoft.com/office/drawing/2014/main" id="{213CC2DA-779D-3F4E-9E46-52716F6ED9DF}"/>
              </a:ext>
            </a:extLst>
          </p:cNvPr>
          <p:cNvSpPr txBox="1"/>
          <p:nvPr/>
        </p:nvSpPr>
        <p:spPr>
          <a:xfrm>
            <a:off x="1055690" y="2224342"/>
            <a:ext cx="10080619" cy="1143000"/>
          </a:xfrm>
          <a:prstGeom prst="rect">
            <a:avLst/>
          </a:prstGeom>
          <a:noFill/>
          <a:ln cap="flat">
            <a:noFill/>
          </a:ln>
        </p:spPr>
        <p:txBody>
          <a:bodyPr vert="horz" wrap="square" lIns="91440" tIns="45720" rIns="91440" bIns="45720" anchor="t" anchorCtr="1" compatLnSpc="1">
            <a:normAutofit fontScale="92500" lnSpcReduction="20000"/>
          </a:bodyPr>
          <a:lstStyle/>
          <a:p>
            <a:pPr marL="0" marR="0" lvl="0" indent="0" algn="ctr" defTabSz="914400" rtl="0" fontAlgn="auto" hangingPunct="0">
              <a:lnSpc>
                <a:spcPct val="80000"/>
              </a:lnSpc>
              <a:spcBef>
                <a:spcPts val="0"/>
              </a:spcBef>
              <a:spcAft>
                <a:spcPts val="0"/>
              </a:spcAft>
              <a:buNone/>
              <a:tabLst/>
              <a:defRPr sz="1700" b="0" i="0" u="none" strike="noStrike" kern="0" cap="none" spc="0" baseline="0">
                <a:solidFill>
                  <a:srgbClr val="000000"/>
                </a:solidFill>
                <a:uFillTx/>
              </a:defRPr>
            </a:pPr>
            <a:r>
              <a:rPr lang="el-GR" sz="4000" b="1" kern="0" dirty="0">
                <a:solidFill>
                  <a:srgbClr val="000000"/>
                </a:solidFill>
                <a:latin typeface="Albany" pitchFamily="18"/>
                <a:cs typeface="Tahoma" pitchFamily="2"/>
              </a:rPr>
              <a:t>Ανακεφαλαίωση και</a:t>
            </a:r>
          </a:p>
          <a:p>
            <a:pPr marL="0" marR="0" lvl="0" indent="0" algn="ctr" defTabSz="914400" rtl="0" fontAlgn="auto" hangingPunct="0">
              <a:lnSpc>
                <a:spcPct val="80000"/>
              </a:lnSpc>
              <a:spcBef>
                <a:spcPts val="0"/>
              </a:spcBef>
              <a:spcAft>
                <a:spcPts val="0"/>
              </a:spcAft>
              <a:buNone/>
              <a:tabLst/>
              <a:defRPr sz="1700" b="0" i="0" u="none" strike="noStrike" kern="0" cap="none" spc="0" baseline="0">
                <a:solidFill>
                  <a:srgbClr val="000000"/>
                </a:solidFill>
                <a:uFillTx/>
              </a:defRPr>
            </a:pPr>
            <a:endParaRPr lang="el-GR" sz="4000" b="1" kern="0" dirty="0">
              <a:solidFill>
                <a:srgbClr val="000000"/>
              </a:solidFill>
              <a:latin typeface="Albany" pitchFamily="18"/>
              <a:cs typeface="Tahoma" pitchFamily="2"/>
            </a:endParaRPr>
          </a:p>
          <a:p>
            <a:pPr marL="0" marR="0" lvl="0" indent="0" algn="ctr" defTabSz="914400" rtl="0" fontAlgn="auto" hangingPunct="0">
              <a:lnSpc>
                <a:spcPct val="80000"/>
              </a:lnSpc>
              <a:spcBef>
                <a:spcPts val="0"/>
              </a:spcBef>
              <a:spcAft>
                <a:spcPts val="0"/>
              </a:spcAft>
              <a:buNone/>
              <a:tabLst/>
              <a:defRPr sz="1700" b="0" i="0" u="none" strike="noStrike" kern="0" cap="none" spc="0" baseline="0">
                <a:solidFill>
                  <a:srgbClr val="000000"/>
                </a:solidFill>
                <a:uFillTx/>
              </a:defRPr>
            </a:pPr>
            <a:r>
              <a:rPr lang="el-GR" sz="4000" b="1" kern="0" dirty="0">
                <a:solidFill>
                  <a:srgbClr val="000000"/>
                </a:solidFill>
                <a:latin typeface="Albany" pitchFamily="18"/>
                <a:cs typeface="Tahoma" pitchFamily="2"/>
              </a:rPr>
              <a:t>«Η εκ ν</a:t>
            </a:r>
            <a:r>
              <a:rPr lang="en-US" sz="4000" b="1" kern="0" dirty="0" err="1">
                <a:solidFill>
                  <a:srgbClr val="000000"/>
                </a:solidFill>
                <a:latin typeface="Albany" pitchFamily="18"/>
                <a:cs typeface="Tahoma" pitchFamily="2"/>
              </a:rPr>
              <a:t>έ</a:t>
            </a:r>
            <a:r>
              <a:rPr lang="el-GR" sz="4000" b="1" kern="0" dirty="0">
                <a:solidFill>
                  <a:srgbClr val="000000"/>
                </a:solidFill>
                <a:latin typeface="Albany" pitchFamily="18"/>
                <a:cs typeface="Tahoma" pitchFamily="2"/>
              </a:rPr>
              <a:t>ου επινόηση της Δημοσιότητας»</a:t>
            </a:r>
            <a:endParaRPr lang="el-GR" sz="4000" b="1" i="0" u="none" strike="noStrike" kern="0" cap="none" spc="0" baseline="0" dirty="0">
              <a:solidFill>
                <a:srgbClr val="000000"/>
              </a:solidFill>
              <a:uFillTx/>
              <a:latin typeface="Albany" pitchFamily="18"/>
              <a:cs typeface="Tahoma" pitchFamily="2"/>
            </a:endParaRPr>
          </a:p>
        </p:txBody>
      </p:sp>
      <p:sp>
        <p:nvSpPr>
          <p:cNvPr id="5" name="TextBox 6">
            <a:extLst>
              <a:ext uri="{FF2B5EF4-FFF2-40B4-BE49-F238E27FC236}">
                <a16:creationId xmlns:a16="http://schemas.microsoft.com/office/drawing/2014/main" id="{F486D3FE-FE60-FD47-B36B-6441022D1150}"/>
              </a:ext>
            </a:extLst>
          </p:cNvPr>
          <p:cNvSpPr txBox="1"/>
          <p:nvPr/>
        </p:nvSpPr>
        <p:spPr>
          <a:xfrm>
            <a:off x="896522" y="4425029"/>
            <a:ext cx="10080629" cy="461662"/>
          </a:xfrm>
          <a:prstGeom prst="rect">
            <a:avLst/>
          </a:prstGeom>
          <a:noFill/>
          <a:ln cap="flat">
            <a:noFill/>
          </a:ln>
        </p:spPr>
        <p:txBody>
          <a:bodyPr vert="horz" wrap="square" lIns="91440" tIns="45720" rIns="91440" bIns="45720" anchor="t" anchorCtr="1" compatLnSpc="1">
            <a:spAutoFit/>
          </a:bodyPr>
          <a:lstStyle/>
          <a:p>
            <a:pPr marL="457200" marR="0" lvl="1"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2400" b="0" i="0" u="none" strike="noStrike" kern="1200" cap="none" spc="0" baseline="0" dirty="0">
                <a:solidFill>
                  <a:srgbClr val="000000"/>
                </a:solidFill>
                <a:uFillTx/>
                <a:latin typeface="Calibri"/>
              </a:rPr>
              <a:t>Αναστασία Κατσαουνίδου</a:t>
            </a:r>
          </a:p>
        </p:txBody>
      </p:sp>
    </p:spTree>
    <p:extLst>
      <p:ext uri="{BB962C8B-B14F-4D97-AF65-F5344CB8AC3E}">
        <p14:creationId xmlns:p14="http://schemas.microsoft.com/office/powerpoint/2010/main" val="42117865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1695" cy="658368"/>
          </a:xfrm>
          <a:prstGeom prst="rect">
            <a:avLst/>
          </a:prstGeom>
          <a:solidFill>
            <a:srgbClr val="0B2A4A"/>
          </a:solidFill>
          <a:ln w="12700">
            <a:solidFill>
              <a:srgbClr val="0B2A4A"/>
            </a:solidFill>
            <a:prstDash val="solid"/>
          </a:ln>
        </p:spPr>
      </p:sp>
      <p:sp>
        <p:nvSpPr>
          <p:cNvPr id="3" name="Text 1"/>
          <p:cNvSpPr/>
          <p:nvPr/>
        </p:nvSpPr>
        <p:spPr>
          <a:xfrm>
            <a:off x="457200" y="109728"/>
            <a:ext cx="11274552" cy="457200"/>
          </a:xfrm>
          <a:prstGeom prst="rect">
            <a:avLst/>
          </a:prstGeom>
          <a:noFill/>
          <a:ln/>
        </p:spPr>
        <p:txBody>
          <a:bodyPr wrap="square" rtlCol="0" anchor="ctr"/>
          <a:lstStyle/>
          <a:p>
            <a:pPr marL="0" indent="0">
              <a:buNone/>
            </a:pPr>
            <a:r>
              <a:rPr lang="en-US" sz="2000" b="1" dirty="0">
                <a:solidFill>
                  <a:srgbClr val="FFFFFF"/>
                </a:solidFill>
                <a:latin typeface="Calibri" pitchFamily="34" charset="0"/>
                <a:ea typeface="Calibri" pitchFamily="34" charset="-122"/>
                <a:cs typeface="Calibri" pitchFamily="34" charset="-120"/>
              </a:rPr>
              <a:t>ΚΕΦΑΛΑΙΟ 2 — The Development of Communication Media (Ιστορική διαμόρφωση των μέσων)</a:t>
            </a:r>
            <a:endParaRPr lang="en-US" sz="2000" dirty="0"/>
          </a:p>
        </p:txBody>
      </p:sp>
      <p:sp>
        <p:nvSpPr>
          <p:cNvPr id="4" name="Text 2"/>
          <p:cNvSpPr/>
          <p:nvPr/>
        </p:nvSpPr>
        <p:spPr>
          <a:xfrm>
            <a:off x="640080" y="749808"/>
            <a:ext cx="10881360" cy="457200"/>
          </a:xfrm>
          <a:prstGeom prst="rect">
            <a:avLst/>
          </a:prstGeom>
          <a:noFill/>
          <a:ln/>
        </p:spPr>
        <p:txBody>
          <a:bodyPr wrap="square" rtlCol="0" anchor="ctr"/>
          <a:lstStyle/>
          <a:p>
            <a:pPr marL="0" indent="0">
              <a:buNone/>
            </a:pPr>
            <a:r>
              <a:rPr lang="en-US" sz="2200" b="1" dirty="0" err="1">
                <a:solidFill>
                  <a:srgbClr val="0B2A4A"/>
                </a:solidFill>
                <a:latin typeface="Calibri" pitchFamily="34" charset="0"/>
                <a:ea typeface="Calibri" pitchFamily="34" charset="-122"/>
                <a:cs typeface="Calibri" pitchFamily="34" charset="-120"/>
              </a:rPr>
              <a:t>Συνομιλί</a:t>
            </a:r>
            <a:r>
              <a:rPr lang="en-US" sz="2200" b="1" dirty="0">
                <a:solidFill>
                  <a:srgbClr val="0B2A4A"/>
                </a:solidFill>
                <a:latin typeface="Calibri" pitchFamily="34" charset="0"/>
                <a:ea typeface="Calibri" pitchFamily="34" charset="-122"/>
                <a:cs typeface="Calibri" pitchFamily="34" charset="-120"/>
              </a:rPr>
              <a:t>α/κριτική προς Habermas (δημόσια σφαίρα)</a:t>
            </a:r>
            <a:endParaRPr lang="en-US" sz="2200" dirty="0"/>
          </a:p>
        </p:txBody>
      </p:sp>
      <p:sp>
        <p:nvSpPr>
          <p:cNvPr id="5" name="Text 3"/>
          <p:cNvSpPr/>
          <p:nvPr/>
        </p:nvSpPr>
        <p:spPr>
          <a:xfrm>
            <a:off x="640080" y="1234440"/>
            <a:ext cx="10881360" cy="5303520"/>
          </a:xfrm>
          <a:prstGeom prst="rect">
            <a:avLst/>
          </a:prstGeom>
          <a:noFill/>
          <a:ln/>
        </p:spPr>
        <p:txBody>
          <a:bodyPr wrap="square" rtlCol="0" anchor="t"/>
          <a:lstStyle/>
          <a:p>
            <a:pPr marL="457200" indent="-457200">
              <a:lnSpc>
                <a:spcPct val="105000"/>
              </a:lnSpc>
              <a:buSzPct val="100000"/>
              <a:buFont typeface="Courier New" panose="02070309020205020404" pitchFamily="49" charset="0"/>
              <a:buChar char="o"/>
            </a:pPr>
            <a:endParaRPr lang="en-US" sz="2400" dirty="0"/>
          </a:p>
        </p:txBody>
      </p:sp>
      <p:sp>
        <p:nvSpPr>
          <p:cNvPr id="7" name="TextBox 6">
            <a:extLst>
              <a:ext uri="{FF2B5EF4-FFF2-40B4-BE49-F238E27FC236}">
                <a16:creationId xmlns:a16="http://schemas.microsoft.com/office/drawing/2014/main" id="{C84AD974-914D-2B4E-AE7C-B9E041E4F14B}"/>
              </a:ext>
            </a:extLst>
          </p:cNvPr>
          <p:cNvSpPr txBox="1"/>
          <p:nvPr/>
        </p:nvSpPr>
        <p:spPr>
          <a:xfrm>
            <a:off x="443484" y="1298448"/>
            <a:ext cx="11274552" cy="5249899"/>
          </a:xfrm>
          <a:prstGeom prst="rect">
            <a:avLst/>
          </a:prstGeom>
          <a:noFill/>
        </p:spPr>
        <p:txBody>
          <a:bodyPr wrap="square">
            <a:spAutoFit/>
          </a:bodyPr>
          <a:lstStyle/>
          <a:p>
            <a:pPr>
              <a:lnSpc>
                <a:spcPct val="105000"/>
              </a:lnSpc>
              <a:buSzPct val="100000"/>
            </a:pPr>
            <a:r>
              <a:rPr lang="el-GR" sz="2000" dirty="0">
                <a:solidFill>
                  <a:srgbClr val="1A1A1A"/>
                </a:solidFill>
                <a:latin typeface="Calibri" pitchFamily="34" charset="0"/>
                <a:cs typeface="Calibri" pitchFamily="34" charset="-120"/>
              </a:rPr>
              <a:t>Ο </a:t>
            </a:r>
            <a:r>
              <a:rPr lang="en-GB" sz="2000" dirty="0">
                <a:solidFill>
                  <a:srgbClr val="1A1A1A"/>
                </a:solidFill>
                <a:latin typeface="Calibri" pitchFamily="34" charset="0"/>
                <a:cs typeface="Calibri" pitchFamily="34" charset="-120"/>
              </a:rPr>
              <a:t>Thompson, </a:t>
            </a:r>
            <a:r>
              <a:rPr lang="el-GR" sz="2000" dirty="0">
                <a:solidFill>
                  <a:srgbClr val="1A1A1A"/>
                </a:solidFill>
                <a:latin typeface="Calibri" pitchFamily="34" charset="0"/>
                <a:cs typeface="Calibri" pitchFamily="34" charset="-120"/>
              </a:rPr>
              <a:t>αντλώντας από τη θεωρία του </a:t>
            </a:r>
            <a:r>
              <a:rPr lang="en-GB" sz="2000" dirty="0">
                <a:solidFill>
                  <a:srgbClr val="1A1A1A"/>
                </a:solidFill>
                <a:latin typeface="Calibri" pitchFamily="34" charset="0"/>
                <a:cs typeface="Calibri" pitchFamily="34" charset="-120"/>
              </a:rPr>
              <a:t>Jürgen Habermas, </a:t>
            </a:r>
            <a:r>
              <a:rPr lang="el-GR" sz="2000" dirty="0">
                <a:solidFill>
                  <a:srgbClr val="1A1A1A"/>
                </a:solidFill>
                <a:latin typeface="Calibri" pitchFamily="34" charset="0"/>
                <a:cs typeface="Calibri" pitchFamily="34" charset="-120"/>
              </a:rPr>
              <a:t>χρησιμοποιεί την έννοια της δημόσιας σφαίρας για να υπογραμμίσει ότι η </a:t>
            </a:r>
            <a:r>
              <a:rPr lang="el-GR" sz="2000" b="1" u="sng" dirty="0">
                <a:solidFill>
                  <a:srgbClr val="1A1A1A"/>
                </a:solidFill>
                <a:latin typeface="Calibri" pitchFamily="34" charset="0"/>
                <a:cs typeface="Calibri" pitchFamily="34" charset="-120"/>
              </a:rPr>
              <a:t>δημόσια ζωή δεν ταυτίζεται αποκλειστικά με το κράτος ή τους θεσμούς του</a:t>
            </a:r>
            <a:r>
              <a:rPr lang="el-GR" sz="2000" dirty="0">
                <a:solidFill>
                  <a:srgbClr val="1A1A1A"/>
                </a:solidFill>
                <a:latin typeface="Calibri" pitchFamily="34" charset="0"/>
                <a:cs typeface="Calibri" pitchFamily="34" charset="-120"/>
              </a:rPr>
              <a:t>. Στον </a:t>
            </a:r>
            <a:r>
              <a:rPr lang="en-GB" sz="2000" dirty="0">
                <a:solidFill>
                  <a:srgbClr val="1A1A1A"/>
                </a:solidFill>
                <a:latin typeface="Calibri" pitchFamily="34" charset="0"/>
                <a:cs typeface="Calibri" pitchFamily="34" charset="-120"/>
              </a:rPr>
              <a:t>Habermas, </a:t>
            </a:r>
            <a:r>
              <a:rPr lang="el-GR" sz="2000" dirty="0">
                <a:solidFill>
                  <a:srgbClr val="1A1A1A"/>
                </a:solidFill>
                <a:latin typeface="Calibri" pitchFamily="34" charset="0"/>
                <a:cs typeface="Calibri" pitchFamily="34" charset="-120"/>
              </a:rPr>
              <a:t>η δημόσια σφαίρα συγκροτείται ως χώρος επικοινωνίας και κριτικού διαλόγου, όπου ιδιώτες πολίτες συζητούν ζητήματα κοινού ενδιαφέροντος και διαμορφώνουν δημόσια γνώμη ανεξάρτητα από την άμεση κρατική εξουσία.</a:t>
            </a:r>
          </a:p>
          <a:p>
            <a:pPr>
              <a:lnSpc>
                <a:spcPct val="105000"/>
              </a:lnSpc>
              <a:buSzPct val="100000"/>
            </a:pPr>
            <a:endParaRPr lang="el-GR" sz="2000" dirty="0">
              <a:solidFill>
                <a:srgbClr val="1A1A1A"/>
              </a:solidFill>
              <a:latin typeface="Calibri" pitchFamily="34" charset="0"/>
              <a:cs typeface="Calibri" pitchFamily="34" charset="-120"/>
            </a:endParaRPr>
          </a:p>
          <a:p>
            <a:pPr>
              <a:lnSpc>
                <a:spcPct val="105000"/>
              </a:lnSpc>
              <a:buSzPct val="100000"/>
            </a:pPr>
            <a:r>
              <a:rPr lang="el-GR" sz="2000" dirty="0">
                <a:solidFill>
                  <a:srgbClr val="1A1A1A"/>
                </a:solidFill>
                <a:latin typeface="Calibri" pitchFamily="34" charset="0"/>
                <a:cs typeface="Calibri" pitchFamily="34" charset="-120"/>
              </a:rPr>
              <a:t>Ο </a:t>
            </a:r>
            <a:r>
              <a:rPr lang="en-GB" sz="2000" dirty="0">
                <a:solidFill>
                  <a:srgbClr val="1A1A1A"/>
                </a:solidFill>
                <a:latin typeface="Calibri" pitchFamily="34" charset="0"/>
                <a:cs typeface="Calibri" pitchFamily="34" charset="-120"/>
              </a:rPr>
              <a:t>Thompson </a:t>
            </a:r>
            <a:r>
              <a:rPr lang="el-GR" sz="2000" dirty="0">
                <a:solidFill>
                  <a:srgbClr val="1A1A1A"/>
                </a:solidFill>
                <a:latin typeface="Calibri" pitchFamily="34" charset="0"/>
                <a:cs typeface="Calibri" pitchFamily="34" charset="-120"/>
              </a:rPr>
              <a:t>αξιοποιεί αυτή τη σύλληψη για να δείξει πως, στις σύγχρονες κοινωνίες, η δημόσια ζωή επεκτείνεται και μετασχηματίζεται μέσω των μέσων επικοινωνίας. Τα ΜΜΕ, και αργότερα τα ψηφιακά μέσα, δημιουργούν νέες μορφές «</a:t>
            </a:r>
            <a:r>
              <a:rPr lang="el-GR" sz="2000" dirty="0" err="1">
                <a:solidFill>
                  <a:srgbClr val="1A1A1A"/>
                </a:solidFill>
                <a:latin typeface="Calibri" pitchFamily="34" charset="0"/>
                <a:cs typeface="Calibri" pitchFamily="34" charset="-120"/>
              </a:rPr>
              <a:t>διαμεσολαβημένης</a:t>
            </a:r>
            <a:r>
              <a:rPr lang="el-GR" sz="2000" dirty="0">
                <a:solidFill>
                  <a:srgbClr val="1A1A1A"/>
                </a:solidFill>
                <a:latin typeface="Calibri" pitchFamily="34" charset="0"/>
                <a:cs typeface="Calibri" pitchFamily="34" charset="-120"/>
              </a:rPr>
              <a:t> δημόσιας σφαίρας», όπου η πολιτική συζήτηση, η κοινωνική κριτική και η συγκρότηση ταυτοτήτων λαμβάνουν χώρα έξω από τα όρια του κράτους, αλλά επηρεάζουν άμεσα την πολιτική εξουσία.</a:t>
            </a:r>
          </a:p>
          <a:p>
            <a:pPr>
              <a:lnSpc>
                <a:spcPct val="105000"/>
              </a:lnSpc>
              <a:buSzPct val="100000"/>
            </a:pPr>
            <a:endParaRPr lang="el-GR" sz="2000" dirty="0">
              <a:solidFill>
                <a:srgbClr val="1A1A1A"/>
              </a:solidFill>
              <a:latin typeface="Calibri" pitchFamily="34" charset="0"/>
              <a:cs typeface="Calibri" pitchFamily="34" charset="-120"/>
            </a:endParaRPr>
          </a:p>
          <a:p>
            <a:pPr>
              <a:lnSpc>
                <a:spcPct val="105000"/>
              </a:lnSpc>
              <a:buSzPct val="100000"/>
            </a:pPr>
            <a:r>
              <a:rPr lang="el-GR" sz="2000" dirty="0">
                <a:solidFill>
                  <a:srgbClr val="1A1A1A"/>
                </a:solidFill>
                <a:latin typeface="Calibri" pitchFamily="34" charset="0"/>
                <a:cs typeface="Calibri" pitchFamily="34" charset="-120"/>
              </a:rPr>
              <a:t>Έτσι, το «</a:t>
            </a:r>
            <a:r>
              <a:rPr lang="el-GR" sz="2000" b="1" dirty="0">
                <a:solidFill>
                  <a:srgbClr val="1A1A1A"/>
                </a:solidFill>
                <a:latin typeface="Calibri" pitchFamily="34" charset="0"/>
                <a:cs typeface="Calibri" pitchFamily="34" charset="-120"/>
              </a:rPr>
              <a:t>πέρα από το κράτος</a:t>
            </a:r>
            <a:r>
              <a:rPr lang="el-GR" sz="2000" dirty="0">
                <a:solidFill>
                  <a:srgbClr val="1A1A1A"/>
                </a:solidFill>
                <a:latin typeface="Calibri" pitchFamily="34" charset="0"/>
                <a:cs typeface="Calibri" pitchFamily="34" charset="-120"/>
              </a:rPr>
              <a:t>» </a:t>
            </a:r>
            <a:r>
              <a:rPr lang="el-GR" sz="2000" b="1" dirty="0">
                <a:solidFill>
                  <a:srgbClr val="1A1A1A"/>
                </a:solidFill>
                <a:latin typeface="Calibri" pitchFamily="34" charset="0"/>
                <a:cs typeface="Calibri" pitchFamily="34" charset="-120"/>
              </a:rPr>
              <a:t>δεν σημαίνει απουσία πολιτικής</a:t>
            </a:r>
            <a:r>
              <a:rPr lang="el-GR" sz="2000" dirty="0">
                <a:solidFill>
                  <a:srgbClr val="1A1A1A"/>
                </a:solidFill>
                <a:latin typeface="Calibri" pitchFamily="34" charset="0"/>
                <a:cs typeface="Calibri" pitchFamily="34" charset="-120"/>
              </a:rPr>
              <a:t>, αλλά την ύπαρξη ενός ευρύτερου πεδίου κοινωνικών πρακτικών, επικοινωνίας και συμβολικής ισχύος, στο οποίο δρώντες όπως τα μέσα, οι οργανώσεις της κοινωνίας των πολιτών και οι πολίτες συμμετέχουν ενεργά στη διαμόρφωση της δημόσιας ζωής.</a:t>
            </a:r>
          </a:p>
        </p:txBody>
      </p:sp>
    </p:spTree>
    <p:extLst>
      <p:ext uri="{BB962C8B-B14F-4D97-AF65-F5344CB8AC3E}">
        <p14:creationId xmlns:p14="http://schemas.microsoft.com/office/powerpoint/2010/main" val="17871611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Shape 0"/>
          <p:cNvSpPr/>
          <p:nvPr/>
        </p:nvSpPr>
        <p:spPr>
          <a:xfrm>
            <a:off x="0" y="0"/>
            <a:ext cx="12191695" cy="658368"/>
          </a:xfrm>
          <a:prstGeom prst="rect">
            <a:avLst/>
          </a:prstGeom>
          <a:solidFill>
            <a:srgbClr val="0B2A4A"/>
          </a:solidFill>
          <a:ln w="12700">
            <a:solidFill>
              <a:srgbClr val="0B2A4A"/>
            </a:solidFill>
            <a:prstDash val="solid"/>
          </a:ln>
        </p:spPr>
      </p:sp>
      <p:sp>
        <p:nvSpPr>
          <p:cNvPr id="3" name="Text 1"/>
          <p:cNvSpPr/>
          <p:nvPr/>
        </p:nvSpPr>
        <p:spPr>
          <a:xfrm>
            <a:off x="457200" y="109728"/>
            <a:ext cx="11274552" cy="457200"/>
          </a:xfrm>
          <a:prstGeom prst="rect">
            <a:avLst/>
          </a:prstGeom>
          <a:noFill/>
          <a:ln/>
        </p:spPr>
        <p:txBody>
          <a:bodyPr wrap="square" rtlCol="0" anchor="ctr"/>
          <a:lstStyle/>
          <a:p>
            <a:pPr marL="0" indent="0">
              <a:buNone/>
            </a:pPr>
            <a:r>
              <a:rPr lang="en-US" sz="2000" b="1" dirty="0">
                <a:solidFill>
                  <a:srgbClr val="FFFFFF"/>
                </a:solidFill>
                <a:latin typeface="Calibri" pitchFamily="34" charset="0"/>
                <a:ea typeface="Calibri" pitchFamily="34" charset="-122"/>
                <a:cs typeface="Calibri" pitchFamily="34" charset="-120"/>
              </a:rPr>
              <a:t>ΚΕΦΑΛΑΙΟ 3 — The Rise of Mediated Interaction (Τύποι αλληλεπίδρασης)</a:t>
            </a:r>
            <a:endParaRPr lang="en-US" sz="2000" dirty="0"/>
          </a:p>
        </p:txBody>
      </p:sp>
      <p:sp>
        <p:nvSpPr>
          <p:cNvPr id="4" name="Text 2"/>
          <p:cNvSpPr/>
          <p:nvPr/>
        </p:nvSpPr>
        <p:spPr>
          <a:xfrm>
            <a:off x="640080" y="749808"/>
            <a:ext cx="10881360" cy="457200"/>
          </a:xfrm>
          <a:prstGeom prst="rect">
            <a:avLst/>
          </a:prstGeom>
          <a:noFill/>
          <a:ln/>
        </p:spPr>
        <p:txBody>
          <a:bodyPr wrap="square" rtlCol="0" anchor="ctr"/>
          <a:lstStyle/>
          <a:p>
            <a:pPr marL="0" indent="0">
              <a:buNone/>
            </a:pPr>
            <a:r>
              <a:rPr lang="en-US" sz="2200" b="1" dirty="0" err="1">
                <a:solidFill>
                  <a:srgbClr val="0B2A4A"/>
                </a:solidFill>
                <a:latin typeface="Calibri" pitchFamily="34" charset="0"/>
                <a:ea typeface="Calibri" pitchFamily="34" charset="-122"/>
                <a:cs typeface="Calibri" pitchFamily="34" charset="-120"/>
              </a:rPr>
              <a:t>Τρεις</a:t>
            </a:r>
            <a:r>
              <a:rPr lang="en-US" sz="2200" b="1" dirty="0">
                <a:solidFill>
                  <a:srgbClr val="0B2A4A"/>
                </a:solidFill>
                <a:latin typeface="Calibri" pitchFamily="34" charset="0"/>
                <a:ea typeface="Calibri" pitchFamily="34" charset="-122"/>
                <a:cs typeface="Calibri" pitchFamily="34" charset="-120"/>
              </a:rPr>
              <a:t> μορφές αλληλεπίδρασης (το βασικό σχήμα)</a:t>
            </a:r>
            <a:endParaRPr lang="en-US" sz="2200" dirty="0"/>
          </a:p>
        </p:txBody>
      </p:sp>
      <p:sp>
        <p:nvSpPr>
          <p:cNvPr id="5" name="Text 3"/>
          <p:cNvSpPr/>
          <p:nvPr/>
        </p:nvSpPr>
        <p:spPr>
          <a:xfrm>
            <a:off x="640080" y="1234440"/>
            <a:ext cx="10881360" cy="5303520"/>
          </a:xfrm>
          <a:prstGeom prst="rect">
            <a:avLst/>
          </a:prstGeom>
          <a:noFill/>
          <a:ln/>
        </p:spPr>
        <p:txBody>
          <a:bodyPr wrap="square" rtlCol="0" anchor="t"/>
          <a:lstStyle/>
          <a:p>
            <a:pPr>
              <a:lnSpc>
                <a:spcPct val="105000"/>
              </a:lnSpc>
              <a:buSzPct val="100000"/>
            </a:pPr>
            <a:r>
              <a:rPr lang="en-US" sz="2800" dirty="0">
                <a:solidFill>
                  <a:srgbClr val="1A1A1A"/>
                </a:solidFill>
                <a:latin typeface="Calibri" pitchFamily="34" charset="0"/>
                <a:ea typeface="Calibri" pitchFamily="34" charset="-122"/>
                <a:cs typeface="Calibri" pitchFamily="34" charset="-120"/>
              </a:rPr>
              <a:t>Ο Thompson διακρίνει:</a:t>
            </a:r>
            <a:endParaRPr lang="en-US" sz="2800" dirty="0"/>
          </a:p>
          <a:p>
            <a:pPr marL="514350" indent="-514350">
              <a:lnSpc>
                <a:spcPct val="105000"/>
              </a:lnSpc>
              <a:buSzPct val="100000"/>
              <a:buFont typeface="+mj-lt"/>
              <a:buAutoNum type="arabicPeriod"/>
            </a:pPr>
            <a:r>
              <a:rPr lang="en-US" sz="2800" dirty="0">
                <a:solidFill>
                  <a:srgbClr val="1A1A1A"/>
                </a:solidFill>
                <a:latin typeface="Calibri" pitchFamily="34" charset="0"/>
                <a:ea typeface="Calibri" pitchFamily="34" charset="-122"/>
                <a:cs typeface="Calibri" pitchFamily="34" charset="-120"/>
              </a:rPr>
              <a:t>Face-to-face interaction: συν-παρουσία, πλούσια συμβολικά cues, διάλογος.</a:t>
            </a:r>
            <a:endParaRPr lang="en-US" sz="2800" dirty="0"/>
          </a:p>
          <a:p>
            <a:pPr marL="514350" indent="-514350">
              <a:lnSpc>
                <a:spcPct val="105000"/>
              </a:lnSpc>
              <a:buSzPct val="100000"/>
              <a:buFont typeface="+mj-lt"/>
              <a:buAutoNum type="arabicPeriod"/>
            </a:pPr>
            <a:r>
              <a:rPr lang="en-US" sz="2800" dirty="0">
                <a:solidFill>
                  <a:srgbClr val="1A1A1A"/>
                </a:solidFill>
                <a:latin typeface="Calibri" pitchFamily="34" charset="0"/>
                <a:ea typeface="Calibri" pitchFamily="34" charset="-122"/>
                <a:cs typeface="Calibri" pitchFamily="34" charset="-120"/>
              </a:rPr>
              <a:t>Mediated interaction: υπάρχει τεχνικό μέσο, αλλά διατηρείται η αμοιβαιότητα (π.χ. γράμμα, τηλέφωνο).</a:t>
            </a:r>
            <a:endParaRPr lang="en-US" sz="2800" dirty="0"/>
          </a:p>
          <a:p>
            <a:pPr marL="514350" indent="-514350">
              <a:lnSpc>
                <a:spcPct val="105000"/>
              </a:lnSpc>
              <a:buSzPct val="100000"/>
              <a:buFont typeface="+mj-lt"/>
              <a:buAutoNum type="arabicPeriod"/>
            </a:pPr>
            <a:r>
              <a:rPr lang="en-US" sz="2800" dirty="0">
                <a:solidFill>
                  <a:srgbClr val="1A1A1A"/>
                </a:solidFill>
                <a:latin typeface="Calibri" pitchFamily="34" charset="0"/>
                <a:ea typeface="Calibri" pitchFamily="34" charset="-122"/>
                <a:cs typeface="Calibri" pitchFamily="34" charset="-120"/>
              </a:rPr>
              <a:t>Mediated quasi-interaction: χαρακτηριστική των μαζικών </a:t>
            </a:r>
            <a:r>
              <a:rPr lang="en-US" sz="2800" dirty="0" err="1">
                <a:solidFill>
                  <a:srgbClr val="1A1A1A"/>
                </a:solidFill>
                <a:latin typeface="Calibri" pitchFamily="34" charset="0"/>
                <a:ea typeface="Calibri" pitchFamily="34" charset="-122"/>
                <a:cs typeface="Calibri" pitchFamily="34" charset="-120"/>
              </a:rPr>
              <a:t>μέσων</a:t>
            </a:r>
            <a:r>
              <a:rPr lang="en-US" sz="2800" dirty="0">
                <a:solidFill>
                  <a:srgbClr val="1A1A1A"/>
                </a:solidFill>
                <a:latin typeface="Calibri" pitchFamily="34" charset="0"/>
                <a:ea typeface="Calibri" pitchFamily="34" charset="-122"/>
                <a:cs typeface="Calibri" pitchFamily="34" charset="-120"/>
              </a:rPr>
              <a:t>.</a:t>
            </a:r>
            <a:r>
              <a:rPr lang="el-GR" sz="2800" dirty="0">
                <a:solidFill>
                  <a:srgbClr val="1A1A1A"/>
                </a:solidFill>
                <a:latin typeface="Calibri" pitchFamily="34" charset="0"/>
                <a:ea typeface="Calibri" pitchFamily="34" charset="-122"/>
                <a:cs typeface="Calibri" pitchFamily="34" charset="-120"/>
              </a:rPr>
              <a:t> </a:t>
            </a:r>
            <a:br>
              <a:rPr lang="el-GR" sz="2800" dirty="0">
                <a:solidFill>
                  <a:srgbClr val="1A1A1A"/>
                </a:solidFill>
                <a:latin typeface="Calibri" pitchFamily="34" charset="0"/>
                <a:ea typeface="Calibri" pitchFamily="34" charset="-122"/>
                <a:cs typeface="Calibri" pitchFamily="34" charset="-120"/>
              </a:rPr>
            </a:br>
            <a:br>
              <a:rPr lang="el-GR" sz="2800" dirty="0">
                <a:solidFill>
                  <a:srgbClr val="1A1A1A"/>
                </a:solidFill>
                <a:latin typeface="Calibri" pitchFamily="34" charset="0"/>
                <a:ea typeface="Calibri" pitchFamily="34" charset="-122"/>
                <a:cs typeface="Calibri" pitchFamily="34" charset="-120"/>
              </a:rPr>
            </a:br>
            <a:r>
              <a:rPr lang="en-US" sz="2800" dirty="0" err="1">
                <a:solidFill>
                  <a:srgbClr val="1A1A1A"/>
                </a:solidFill>
                <a:latin typeface="Calibri" pitchFamily="34" charset="0"/>
                <a:ea typeface="Calibri" pitchFamily="34" charset="-122"/>
                <a:cs typeface="Calibri" pitchFamily="34" charset="-120"/>
              </a:rPr>
              <a:t>Η</a:t>
            </a:r>
            <a:r>
              <a:rPr lang="en-US" sz="2800" dirty="0">
                <a:solidFill>
                  <a:srgbClr val="1A1A1A"/>
                </a:solidFill>
                <a:latin typeface="Calibri" pitchFamily="34" charset="0"/>
                <a:ea typeface="Calibri" pitchFamily="34" charset="-122"/>
                <a:cs typeface="Calibri" pitchFamily="34" charset="-120"/>
              </a:rPr>
              <a:t> τρίτη μορφή είναι κρίσιμη, γιατί δημιουργεί κοινωνικούς δεσμούς χωρίς α</a:t>
            </a:r>
            <a:r>
              <a:rPr lang="en-US" sz="2800" dirty="0" err="1">
                <a:solidFill>
                  <a:srgbClr val="1A1A1A"/>
                </a:solidFill>
                <a:latin typeface="Calibri" pitchFamily="34" charset="0"/>
                <a:ea typeface="Calibri" pitchFamily="34" charset="-122"/>
                <a:cs typeface="Calibri" pitchFamily="34" charset="-120"/>
              </a:rPr>
              <a:t>μοι</a:t>
            </a:r>
            <a:r>
              <a:rPr lang="en-US" sz="2800" dirty="0">
                <a:solidFill>
                  <a:srgbClr val="1A1A1A"/>
                </a:solidFill>
                <a:latin typeface="Calibri" pitchFamily="34" charset="0"/>
                <a:ea typeface="Calibri" pitchFamily="34" charset="-122"/>
                <a:cs typeface="Calibri" pitchFamily="34" charset="-120"/>
              </a:rPr>
              <a:t>βα</a:t>
            </a:r>
            <a:r>
              <a:rPr lang="en-US" sz="2800" dirty="0" err="1">
                <a:solidFill>
                  <a:srgbClr val="1A1A1A"/>
                </a:solidFill>
                <a:latin typeface="Calibri" pitchFamily="34" charset="0"/>
                <a:ea typeface="Calibri" pitchFamily="34" charset="-122"/>
                <a:cs typeface="Calibri" pitchFamily="34" charset="-120"/>
              </a:rPr>
              <a:t>ιότητ</a:t>
            </a:r>
            <a:r>
              <a:rPr lang="en-US" sz="2800" dirty="0">
                <a:solidFill>
                  <a:srgbClr val="1A1A1A"/>
                </a:solidFill>
                <a:latin typeface="Calibri" pitchFamily="34" charset="0"/>
                <a:ea typeface="Calibri" pitchFamily="34" charset="-122"/>
                <a:cs typeface="Calibri" pitchFamily="34" charset="-120"/>
              </a:rPr>
              <a:t>α.</a:t>
            </a:r>
            <a:r>
              <a:rPr lang="el-GR" sz="2800" dirty="0">
                <a:solidFill>
                  <a:srgbClr val="1A1A1A"/>
                </a:solidFill>
                <a:latin typeface="Calibri" pitchFamily="34" charset="0"/>
                <a:ea typeface="Calibri" pitchFamily="34" charset="-122"/>
                <a:cs typeface="Calibri" pitchFamily="34" charset="-120"/>
              </a:rPr>
              <a:t> </a:t>
            </a:r>
            <a:r>
              <a:rPr lang="en-US" sz="2800" dirty="0">
                <a:solidFill>
                  <a:srgbClr val="1A1A1A"/>
                </a:solidFill>
                <a:latin typeface="Calibri" pitchFamily="34" charset="0"/>
                <a:ea typeface="Calibri" pitchFamily="34" charset="-122"/>
                <a:cs typeface="Calibri" pitchFamily="34" charset="-120"/>
              </a:rPr>
              <a:t>Το σχήμα δεν είναι «τυπολατρικό»: πολλές πραγματικές καταστάσεις είναι υβριδικές (π.χ. βλέπω TV και συζητώ με άλλους στο δωμάτιο).</a:t>
            </a:r>
            <a:endParaRPr lang="en-US" sz="28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Shape 0"/>
          <p:cNvSpPr/>
          <p:nvPr/>
        </p:nvSpPr>
        <p:spPr>
          <a:xfrm>
            <a:off x="0" y="0"/>
            <a:ext cx="12191695" cy="658368"/>
          </a:xfrm>
          <a:prstGeom prst="rect">
            <a:avLst/>
          </a:prstGeom>
          <a:solidFill>
            <a:srgbClr val="0B2A4A"/>
          </a:solidFill>
          <a:ln w="12700">
            <a:solidFill>
              <a:srgbClr val="0B2A4A"/>
            </a:solidFill>
            <a:prstDash val="solid"/>
          </a:ln>
        </p:spPr>
      </p:sp>
      <p:sp>
        <p:nvSpPr>
          <p:cNvPr id="3" name="Text 1"/>
          <p:cNvSpPr/>
          <p:nvPr/>
        </p:nvSpPr>
        <p:spPr>
          <a:xfrm>
            <a:off x="457200" y="109728"/>
            <a:ext cx="11274552" cy="457200"/>
          </a:xfrm>
          <a:prstGeom prst="rect">
            <a:avLst/>
          </a:prstGeom>
          <a:noFill/>
          <a:ln/>
        </p:spPr>
        <p:txBody>
          <a:bodyPr wrap="square" rtlCol="0" anchor="ctr"/>
          <a:lstStyle/>
          <a:p>
            <a:pPr marL="0" indent="0">
              <a:buNone/>
            </a:pPr>
            <a:r>
              <a:rPr lang="en-US" sz="2000" b="1" dirty="0">
                <a:solidFill>
                  <a:srgbClr val="FFFFFF"/>
                </a:solidFill>
                <a:latin typeface="Calibri" pitchFamily="34" charset="0"/>
                <a:ea typeface="Calibri" pitchFamily="34" charset="-122"/>
                <a:cs typeface="Calibri" pitchFamily="34" charset="-120"/>
              </a:rPr>
              <a:t>ΚΕΦΑΛΑΙΟ 3 — The Rise of Mediated Interaction (</a:t>
            </a:r>
            <a:r>
              <a:rPr lang="en-US" sz="2000" b="1" dirty="0" err="1">
                <a:solidFill>
                  <a:srgbClr val="FFFFFF"/>
                </a:solidFill>
                <a:latin typeface="Calibri" pitchFamily="34" charset="0"/>
                <a:ea typeface="Calibri" pitchFamily="34" charset="-122"/>
                <a:cs typeface="Calibri" pitchFamily="34" charset="-120"/>
              </a:rPr>
              <a:t>Τύ</a:t>
            </a:r>
            <a:r>
              <a:rPr lang="en-US" sz="2000" b="1" dirty="0">
                <a:solidFill>
                  <a:srgbClr val="FFFFFF"/>
                </a:solidFill>
                <a:latin typeface="Calibri" pitchFamily="34" charset="0"/>
                <a:ea typeface="Calibri" pitchFamily="34" charset="-122"/>
                <a:cs typeface="Calibri" pitchFamily="34" charset="-120"/>
              </a:rPr>
              <a:t>π</a:t>
            </a:r>
            <a:r>
              <a:rPr lang="en-US" sz="2000" b="1" dirty="0" err="1">
                <a:solidFill>
                  <a:srgbClr val="FFFFFF"/>
                </a:solidFill>
                <a:latin typeface="Calibri" pitchFamily="34" charset="0"/>
                <a:ea typeface="Calibri" pitchFamily="34" charset="-122"/>
                <a:cs typeface="Calibri" pitchFamily="34" charset="-120"/>
              </a:rPr>
              <a:t>οι</a:t>
            </a:r>
            <a:r>
              <a:rPr lang="en-US" sz="2000" b="1" dirty="0">
                <a:solidFill>
                  <a:srgbClr val="FFFFFF"/>
                </a:solidFill>
                <a:latin typeface="Calibri" pitchFamily="34" charset="0"/>
                <a:ea typeface="Calibri" pitchFamily="34" charset="-122"/>
                <a:cs typeface="Calibri" pitchFamily="34" charset="-120"/>
              </a:rPr>
              <a:t> α</a:t>
            </a:r>
            <a:r>
              <a:rPr lang="en-US" sz="2000" b="1" dirty="0" err="1">
                <a:solidFill>
                  <a:srgbClr val="FFFFFF"/>
                </a:solidFill>
                <a:latin typeface="Calibri" pitchFamily="34" charset="0"/>
                <a:ea typeface="Calibri" pitchFamily="34" charset="-122"/>
                <a:cs typeface="Calibri" pitchFamily="34" charset="-120"/>
              </a:rPr>
              <a:t>λληλε</a:t>
            </a:r>
            <a:r>
              <a:rPr lang="en-US" sz="2000" b="1" dirty="0">
                <a:solidFill>
                  <a:srgbClr val="FFFFFF"/>
                </a:solidFill>
                <a:latin typeface="Calibri" pitchFamily="34" charset="0"/>
                <a:ea typeface="Calibri" pitchFamily="34" charset="-122"/>
                <a:cs typeface="Calibri" pitchFamily="34" charset="-120"/>
              </a:rPr>
              <a:t>π</a:t>
            </a:r>
            <a:r>
              <a:rPr lang="en-US" sz="2000" b="1" dirty="0" err="1">
                <a:solidFill>
                  <a:srgbClr val="FFFFFF"/>
                </a:solidFill>
                <a:latin typeface="Calibri" pitchFamily="34" charset="0"/>
                <a:ea typeface="Calibri" pitchFamily="34" charset="-122"/>
                <a:cs typeface="Calibri" pitchFamily="34" charset="-120"/>
              </a:rPr>
              <a:t>ίδρ</a:t>
            </a:r>
            <a:r>
              <a:rPr lang="en-US" sz="2000" b="1" dirty="0">
                <a:solidFill>
                  <a:srgbClr val="FFFFFF"/>
                </a:solidFill>
                <a:latin typeface="Calibri" pitchFamily="34" charset="0"/>
                <a:ea typeface="Calibri" pitchFamily="34" charset="-122"/>
                <a:cs typeface="Calibri" pitchFamily="34" charset="-120"/>
              </a:rPr>
              <a:t>α</a:t>
            </a:r>
            <a:r>
              <a:rPr lang="en-US" sz="2000" b="1" dirty="0" err="1">
                <a:solidFill>
                  <a:srgbClr val="FFFFFF"/>
                </a:solidFill>
                <a:latin typeface="Calibri" pitchFamily="34" charset="0"/>
                <a:ea typeface="Calibri" pitchFamily="34" charset="-122"/>
                <a:cs typeface="Calibri" pitchFamily="34" charset="-120"/>
              </a:rPr>
              <a:t>σης</a:t>
            </a:r>
            <a:r>
              <a:rPr lang="en-US" sz="2000" b="1" dirty="0">
                <a:solidFill>
                  <a:srgbClr val="FFFFFF"/>
                </a:solidFill>
                <a:latin typeface="Calibri" pitchFamily="34" charset="0"/>
                <a:ea typeface="Calibri" pitchFamily="34" charset="-122"/>
                <a:cs typeface="Calibri" pitchFamily="34" charset="-120"/>
              </a:rPr>
              <a:t>)</a:t>
            </a:r>
            <a:endParaRPr lang="en-US" sz="2000" dirty="0"/>
          </a:p>
        </p:txBody>
      </p:sp>
      <p:sp>
        <p:nvSpPr>
          <p:cNvPr id="4" name="Text 2"/>
          <p:cNvSpPr/>
          <p:nvPr/>
        </p:nvSpPr>
        <p:spPr>
          <a:xfrm>
            <a:off x="640080" y="896112"/>
            <a:ext cx="10881360" cy="457200"/>
          </a:xfrm>
          <a:prstGeom prst="rect">
            <a:avLst/>
          </a:prstGeom>
          <a:noFill/>
          <a:ln/>
        </p:spPr>
        <p:txBody>
          <a:bodyPr wrap="square" rtlCol="0" anchor="ctr"/>
          <a:lstStyle/>
          <a:p>
            <a:pPr marL="0" indent="0">
              <a:buNone/>
            </a:pPr>
            <a:r>
              <a:rPr lang="en-US" sz="2200" b="1" dirty="0">
                <a:solidFill>
                  <a:srgbClr val="0B2A4A"/>
                </a:solidFill>
                <a:latin typeface="Calibri" pitchFamily="34" charset="0"/>
                <a:ea typeface="Calibri" pitchFamily="34" charset="-122"/>
                <a:cs typeface="Calibri" pitchFamily="34" charset="-120"/>
              </a:rPr>
              <a:t>Mediated quasi-interaction: βα</a:t>
            </a:r>
            <a:r>
              <a:rPr lang="en-US" sz="2200" b="1" dirty="0" err="1">
                <a:solidFill>
                  <a:srgbClr val="0B2A4A"/>
                </a:solidFill>
                <a:latin typeface="Calibri" pitchFamily="34" charset="0"/>
                <a:ea typeface="Calibri" pitchFamily="34" charset="-122"/>
                <a:cs typeface="Calibri" pitchFamily="34" charset="-120"/>
              </a:rPr>
              <a:t>σικά</a:t>
            </a:r>
            <a:r>
              <a:rPr lang="en-US" sz="2200" b="1" dirty="0">
                <a:solidFill>
                  <a:srgbClr val="0B2A4A"/>
                </a:solidFill>
                <a:latin typeface="Calibri" pitchFamily="34" charset="0"/>
                <a:ea typeface="Calibri" pitchFamily="34" charset="-122"/>
                <a:cs typeface="Calibri" pitchFamily="34" charset="-120"/>
              </a:rPr>
              <a:t> </a:t>
            </a:r>
            <a:r>
              <a:rPr lang="en-US" sz="2200" b="1" dirty="0" err="1">
                <a:solidFill>
                  <a:srgbClr val="0B2A4A"/>
                </a:solidFill>
                <a:latin typeface="Calibri" pitchFamily="34" charset="0"/>
                <a:ea typeface="Calibri" pitchFamily="34" charset="-122"/>
                <a:cs typeface="Calibri" pitchFamily="34" charset="-120"/>
              </a:rPr>
              <a:t>χ</a:t>
            </a:r>
            <a:r>
              <a:rPr lang="en-US" sz="2200" b="1" dirty="0">
                <a:solidFill>
                  <a:srgbClr val="0B2A4A"/>
                </a:solidFill>
                <a:latin typeface="Calibri" pitchFamily="34" charset="0"/>
                <a:ea typeface="Calibri" pitchFamily="34" charset="-122"/>
                <a:cs typeface="Calibri" pitchFamily="34" charset="-120"/>
              </a:rPr>
              <a:t>α</a:t>
            </a:r>
            <a:r>
              <a:rPr lang="en-US" sz="2200" b="1" dirty="0" err="1">
                <a:solidFill>
                  <a:srgbClr val="0B2A4A"/>
                </a:solidFill>
                <a:latin typeface="Calibri" pitchFamily="34" charset="0"/>
                <a:ea typeface="Calibri" pitchFamily="34" charset="-122"/>
                <a:cs typeface="Calibri" pitchFamily="34" charset="-120"/>
              </a:rPr>
              <a:t>ρ</a:t>
            </a:r>
            <a:r>
              <a:rPr lang="en-US" sz="2200" b="1" dirty="0">
                <a:solidFill>
                  <a:srgbClr val="0B2A4A"/>
                </a:solidFill>
                <a:latin typeface="Calibri" pitchFamily="34" charset="0"/>
                <a:ea typeface="Calibri" pitchFamily="34" charset="-122"/>
                <a:cs typeface="Calibri" pitchFamily="34" charset="-120"/>
              </a:rPr>
              <a:t>α</a:t>
            </a:r>
            <a:r>
              <a:rPr lang="en-US" sz="2200" b="1" dirty="0" err="1">
                <a:solidFill>
                  <a:srgbClr val="0B2A4A"/>
                </a:solidFill>
                <a:latin typeface="Calibri" pitchFamily="34" charset="0"/>
                <a:ea typeface="Calibri" pitchFamily="34" charset="-122"/>
                <a:cs typeface="Calibri" pitchFamily="34" charset="-120"/>
              </a:rPr>
              <a:t>κτηριστικά</a:t>
            </a:r>
            <a:r>
              <a:rPr lang="el-GR" sz="2200" b="1" dirty="0">
                <a:solidFill>
                  <a:srgbClr val="0B2A4A"/>
                </a:solidFill>
                <a:latin typeface="Calibri" pitchFamily="34" charset="0"/>
                <a:ea typeface="Calibri" pitchFamily="34" charset="-122"/>
                <a:cs typeface="Calibri" pitchFamily="34" charset="-120"/>
              </a:rPr>
              <a:t> (διαμεσολαβημένη μορφή </a:t>
            </a:r>
            <a:r>
              <a:rPr lang="el-GR" sz="2200" b="1" dirty="0" err="1">
                <a:solidFill>
                  <a:srgbClr val="0B2A4A"/>
                </a:solidFill>
                <a:latin typeface="Calibri" pitchFamily="34" charset="0"/>
                <a:ea typeface="Calibri" pitchFamily="34" charset="-122"/>
                <a:cs typeface="Calibri" pitchFamily="34" charset="-120"/>
              </a:rPr>
              <a:t>ψευδο</a:t>
            </a:r>
            <a:r>
              <a:rPr lang="el-GR" sz="2200" b="1" dirty="0">
                <a:solidFill>
                  <a:srgbClr val="0B2A4A"/>
                </a:solidFill>
                <a:latin typeface="Calibri" pitchFamily="34" charset="0"/>
                <a:ea typeface="Calibri" pitchFamily="34" charset="-122"/>
                <a:cs typeface="Calibri" pitchFamily="34" charset="-120"/>
              </a:rPr>
              <a:t>-αλληλεπίδρασης μέσω των μέσων επικοινωνίας)</a:t>
            </a:r>
            <a:endParaRPr lang="en-US" sz="2200" dirty="0"/>
          </a:p>
        </p:txBody>
      </p:sp>
      <p:sp>
        <p:nvSpPr>
          <p:cNvPr id="5" name="Text 3"/>
          <p:cNvSpPr/>
          <p:nvPr/>
        </p:nvSpPr>
        <p:spPr>
          <a:xfrm>
            <a:off x="640080" y="1444752"/>
            <a:ext cx="10881360" cy="5303520"/>
          </a:xfrm>
          <a:prstGeom prst="rect">
            <a:avLst/>
          </a:prstGeom>
          <a:noFill/>
          <a:ln/>
        </p:spPr>
        <p:txBody>
          <a:bodyPr wrap="square" rtlCol="0" anchor="t"/>
          <a:lstStyle/>
          <a:p>
            <a:pPr marL="457200" indent="-457200">
              <a:lnSpc>
                <a:spcPct val="105000"/>
              </a:lnSpc>
              <a:buSzPct val="100000"/>
              <a:buFont typeface="Courier New" panose="02070309020205020404" pitchFamily="49" charset="0"/>
              <a:buChar char="o"/>
            </a:pPr>
            <a:r>
              <a:rPr lang="en-US" sz="2800" dirty="0">
                <a:solidFill>
                  <a:srgbClr val="1A1A1A"/>
                </a:solidFill>
                <a:latin typeface="Calibri" pitchFamily="34" charset="0"/>
                <a:ea typeface="Calibri" pitchFamily="34" charset="-122"/>
                <a:cs typeface="Calibri" pitchFamily="34" charset="-120"/>
              </a:rPr>
              <a:t>Είναι εκτεταμένη στον χώρο/χρόνο: το περιεχόμενο παραμένει διαθέσιμο, μετακινείται, αναπαράγεται.</a:t>
            </a:r>
            <a:endParaRPr lang="en-US" sz="2800" dirty="0"/>
          </a:p>
          <a:p>
            <a:pPr marL="457200" indent="-457200">
              <a:lnSpc>
                <a:spcPct val="105000"/>
              </a:lnSpc>
              <a:buSzPct val="100000"/>
              <a:buFont typeface="Courier New" panose="02070309020205020404" pitchFamily="49" charset="0"/>
              <a:buChar char="o"/>
            </a:pPr>
            <a:r>
              <a:rPr lang="en-US" sz="2800" dirty="0">
                <a:solidFill>
                  <a:srgbClr val="1A1A1A"/>
                </a:solidFill>
                <a:latin typeface="Calibri" pitchFamily="34" charset="0"/>
                <a:ea typeface="Calibri" pitchFamily="34" charset="-122"/>
                <a:cs typeface="Calibri" pitchFamily="34" charset="-120"/>
              </a:rPr>
              <a:t>Έχει μείωση συμβολικών cues σε σχέση με face-to-face (λιγότερη άμεση πληροφορία για τον άλλον).</a:t>
            </a:r>
            <a:endParaRPr lang="en-US" sz="2800" dirty="0"/>
          </a:p>
          <a:p>
            <a:pPr marL="457200" indent="-457200">
              <a:lnSpc>
                <a:spcPct val="105000"/>
              </a:lnSpc>
              <a:buSzPct val="100000"/>
              <a:buFont typeface="Courier New" panose="02070309020205020404" pitchFamily="49" charset="0"/>
              <a:buChar char="o"/>
            </a:pPr>
            <a:r>
              <a:rPr lang="en-US" sz="2800" dirty="0">
                <a:solidFill>
                  <a:srgbClr val="1A1A1A"/>
                </a:solidFill>
                <a:latin typeface="Calibri" pitchFamily="34" charset="0"/>
                <a:ea typeface="Calibri" pitchFamily="34" charset="-122"/>
                <a:cs typeface="Calibri" pitchFamily="34" charset="-120"/>
              </a:rPr>
              <a:t>Δύο κεντρικές διαφορές από τις άλλες μορφές:</a:t>
            </a:r>
            <a:endParaRPr lang="en-US" sz="2800" dirty="0"/>
          </a:p>
          <a:p>
            <a:pPr marL="1371600" lvl="2" indent="-457200">
              <a:lnSpc>
                <a:spcPct val="105000"/>
              </a:lnSpc>
              <a:buSzPct val="100000"/>
              <a:buFont typeface="Arial" panose="020B0604020202020204" pitchFamily="34" charset="0"/>
              <a:buChar char="•"/>
            </a:pPr>
            <a:r>
              <a:rPr lang="en-US" sz="2800" dirty="0">
                <a:solidFill>
                  <a:srgbClr val="1A1A1A"/>
                </a:solidFill>
                <a:latin typeface="Calibri" pitchFamily="34" charset="0"/>
                <a:ea typeface="Calibri" pitchFamily="34" charset="-122"/>
                <a:cs typeface="Calibri" pitchFamily="34" charset="-120"/>
              </a:rPr>
              <a:t>Action orientation: παράγεται για «απροσδιόριστο φάσμα πιθανών αποδεκτών» (indefinite range).</a:t>
            </a:r>
            <a:endParaRPr lang="en-US" sz="2800" dirty="0"/>
          </a:p>
          <a:p>
            <a:pPr marL="1371600" lvl="2" indent="-457200">
              <a:lnSpc>
                <a:spcPct val="105000"/>
              </a:lnSpc>
              <a:buSzPct val="100000"/>
              <a:buFont typeface="Arial" panose="020B0604020202020204" pitchFamily="34" charset="0"/>
              <a:buChar char="•"/>
            </a:pPr>
            <a:r>
              <a:rPr lang="en-US" sz="2800" dirty="0">
                <a:solidFill>
                  <a:srgbClr val="1A1A1A"/>
                </a:solidFill>
                <a:latin typeface="Calibri" pitchFamily="34" charset="0"/>
                <a:ea typeface="Calibri" pitchFamily="34" charset="-122"/>
                <a:cs typeface="Calibri" pitchFamily="34" charset="-120"/>
              </a:rPr>
              <a:t>Monological χαρακτήρας: ροή κυρίως μονόδρομη, χωρίς άμεση απάντηση.</a:t>
            </a:r>
            <a:endParaRPr lang="en-US" sz="2800" dirty="0"/>
          </a:p>
          <a:p>
            <a:pPr marL="457200" indent="-457200">
              <a:lnSpc>
                <a:spcPct val="105000"/>
              </a:lnSpc>
              <a:buSzPct val="100000"/>
              <a:buFont typeface="Courier New" panose="02070309020205020404" pitchFamily="49" charset="0"/>
              <a:buChar char="o"/>
            </a:pPr>
            <a:r>
              <a:rPr lang="en-US" sz="2800" dirty="0">
                <a:solidFill>
                  <a:srgbClr val="1A1A1A"/>
                </a:solidFill>
                <a:latin typeface="Calibri" pitchFamily="34" charset="0"/>
                <a:ea typeface="Calibri" pitchFamily="34" charset="-122"/>
                <a:cs typeface="Calibri" pitchFamily="34" charset="-120"/>
              </a:rPr>
              <a:t>Δεν είναι «μη-αλληλεπίδραση»: δημιουργεί κοινωνική κατάσταση ανταλλαγής νοήματος και δυνατότητα δεσμών (loyalty/affection).</a:t>
            </a:r>
            <a:endParaRPr lang="en-US" sz="28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Shape 0"/>
          <p:cNvSpPr/>
          <p:nvPr/>
        </p:nvSpPr>
        <p:spPr>
          <a:xfrm>
            <a:off x="0" y="0"/>
            <a:ext cx="12191695" cy="658368"/>
          </a:xfrm>
          <a:prstGeom prst="rect">
            <a:avLst/>
          </a:prstGeom>
          <a:solidFill>
            <a:srgbClr val="0B2A4A"/>
          </a:solidFill>
          <a:ln w="12700">
            <a:solidFill>
              <a:srgbClr val="0B2A4A"/>
            </a:solidFill>
            <a:prstDash val="solid"/>
          </a:ln>
        </p:spPr>
      </p:sp>
      <p:sp>
        <p:nvSpPr>
          <p:cNvPr id="3" name="Text 1"/>
          <p:cNvSpPr/>
          <p:nvPr/>
        </p:nvSpPr>
        <p:spPr>
          <a:xfrm>
            <a:off x="457200" y="109728"/>
            <a:ext cx="11274552" cy="457200"/>
          </a:xfrm>
          <a:prstGeom prst="rect">
            <a:avLst/>
          </a:prstGeom>
          <a:noFill/>
          <a:ln/>
        </p:spPr>
        <p:txBody>
          <a:bodyPr wrap="square" rtlCol="0" anchor="ctr"/>
          <a:lstStyle/>
          <a:p>
            <a:pPr marL="0" indent="0">
              <a:buNone/>
            </a:pPr>
            <a:r>
              <a:rPr lang="en-US" sz="2000" b="1" dirty="0">
                <a:solidFill>
                  <a:srgbClr val="FFFFFF"/>
                </a:solidFill>
                <a:latin typeface="Calibri" pitchFamily="34" charset="0"/>
                <a:ea typeface="Calibri" pitchFamily="34" charset="-122"/>
                <a:cs typeface="Calibri" pitchFamily="34" charset="-120"/>
              </a:rPr>
              <a:t>ΚΕΦΑΛΑΙΟ 3 — The Rise of Mediated Interaction (Τύποι αλληλεπίδρασης)</a:t>
            </a:r>
            <a:endParaRPr lang="en-US" sz="2000" dirty="0"/>
          </a:p>
        </p:txBody>
      </p:sp>
      <p:sp>
        <p:nvSpPr>
          <p:cNvPr id="4" name="Text 2"/>
          <p:cNvSpPr/>
          <p:nvPr/>
        </p:nvSpPr>
        <p:spPr>
          <a:xfrm>
            <a:off x="640080" y="749808"/>
            <a:ext cx="10881360" cy="457200"/>
          </a:xfrm>
          <a:prstGeom prst="rect">
            <a:avLst/>
          </a:prstGeom>
          <a:noFill/>
          <a:ln/>
        </p:spPr>
        <p:txBody>
          <a:bodyPr wrap="square" rtlCol="0" anchor="ctr"/>
          <a:lstStyle/>
          <a:p>
            <a:pPr marL="0" indent="0">
              <a:buNone/>
            </a:pPr>
            <a:r>
              <a:rPr lang="en-US" sz="2200" b="1" dirty="0" err="1">
                <a:solidFill>
                  <a:srgbClr val="0B2A4A"/>
                </a:solidFill>
                <a:latin typeface="Calibri" pitchFamily="34" charset="0"/>
                <a:ea typeface="Calibri" pitchFamily="34" charset="-122"/>
                <a:cs typeface="Calibri" pitchFamily="34" charset="-120"/>
              </a:rPr>
              <a:t>Τι</a:t>
            </a:r>
            <a:r>
              <a:rPr lang="en-US" sz="2200" b="1" dirty="0">
                <a:solidFill>
                  <a:srgbClr val="0B2A4A"/>
                </a:solidFill>
                <a:latin typeface="Calibri" pitchFamily="34" charset="0"/>
                <a:ea typeface="Calibri" pitchFamily="34" charset="-122"/>
                <a:cs typeface="Calibri" pitchFamily="34" charset="-120"/>
              </a:rPr>
              <a:t> αλλάζει κοινωνιολογικά</a:t>
            </a:r>
            <a:endParaRPr lang="en-US" sz="2200" dirty="0"/>
          </a:p>
        </p:txBody>
      </p:sp>
      <p:sp>
        <p:nvSpPr>
          <p:cNvPr id="5" name="Text 3"/>
          <p:cNvSpPr/>
          <p:nvPr/>
        </p:nvSpPr>
        <p:spPr>
          <a:xfrm>
            <a:off x="640080" y="1234440"/>
            <a:ext cx="10881360" cy="5303520"/>
          </a:xfrm>
          <a:prstGeom prst="rect">
            <a:avLst/>
          </a:prstGeom>
          <a:noFill/>
          <a:ln/>
        </p:spPr>
        <p:txBody>
          <a:bodyPr wrap="square" rtlCol="0" anchor="t"/>
          <a:lstStyle/>
          <a:p>
            <a:pPr marL="457200" indent="-457200">
              <a:lnSpc>
                <a:spcPct val="105000"/>
              </a:lnSpc>
              <a:buSzPct val="100000"/>
              <a:buFont typeface="Courier New" panose="02070309020205020404" pitchFamily="49" charset="0"/>
              <a:buChar char="o"/>
            </a:pPr>
            <a:r>
              <a:rPr lang="en-US" sz="3200" dirty="0">
                <a:solidFill>
                  <a:srgbClr val="1A1A1A"/>
                </a:solidFill>
                <a:latin typeface="Calibri" pitchFamily="34" charset="0"/>
                <a:ea typeface="Calibri" pitchFamily="34" charset="-122"/>
                <a:cs typeface="Calibri" pitchFamily="34" charset="-120"/>
              </a:rPr>
              <a:t>Δημιουργούνται σχέσεις με πρόσωπα/θεσμούς που δεν γνωρίζουμε προσωπικά.</a:t>
            </a:r>
            <a:endParaRPr lang="en-US" sz="3200" dirty="0"/>
          </a:p>
          <a:p>
            <a:pPr marL="457200" indent="-457200">
              <a:lnSpc>
                <a:spcPct val="105000"/>
              </a:lnSpc>
              <a:buSzPct val="100000"/>
              <a:buFont typeface="Courier New" panose="02070309020205020404" pitchFamily="49" charset="0"/>
              <a:buChar char="o"/>
            </a:pPr>
            <a:r>
              <a:rPr lang="en-US" sz="3200" dirty="0">
                <a:solidFill>
                  <a:srgbClr val="1A1A1A"/>
                </a:solidFill>
                <a:latin typeface="Calibri" pitchFamily="34" charset="0"/>
                <a:ea typeface="Calibri" pitchFamily="34" charset="-122"/>
                <a:cs typeface="Calibri" pitchFamily="34" charset="-120"/>
              </a:rPr>
              <a:t>Συγκροτούνται ακροατήρια/κοινά ως «αόριστα» σύνολα.</a:t>
            </a:r>
            <a:endParaRPr lang="en-US" sz="3200" dirty="0"/>
          </a:p>
          <a:p>
            <a:pPr marL="457200" indent="-457200">
              <a:lnSpc>
                <a:spcPct val="105000"/>
              </a:lnSpc>
              <a:buSzPct val="100000"/>
              <a:buFont typeface="Courier New" panose="02070309020205020404" pitchFamily="49" charset="0"/>
              <a:buChar char="o"/>
            </a:pPr>
            <a:r>
              <a:rPr lang="en-US" sz="3200" dirty="0">
                <a:solidFill>
                  <a:srgbClr val="1A1A1A"/>
                </a:solidFill>
                <a:latin typeface="Calibri" pitchFamily="34" charset="0"/>
                <a:ea typeface="Calibri" pitchFamily="34" charset="-122"/>
                <a:cs typeface="Calibri" pitchFamily="34" charset="-120"/>
              </a:rPr>
              <a:t>Η επικοινωνία γίνεται πιο εύκολα εργαλείο συμβολικής εξουσίας: λίγοι παραγωγοί, πολλοί δέκτες.</a:t>
            </a:r>
            <a:endParaRPr lang="en-US" sz="3200" dirty="0"/>
          </a:p>
          <a:p>
            <a:pPr marL="457200" indent="-457200">
              <a:lnSpc>
                <a:spcPct val="105000"/>
              </a:lnSpc>
              <a:buSzPct val="100000"/>
              <a:buFont typeface="Courier New" panose="02070309020205020404" pitchFamily="49" charset="0"/>
              <a:buChar char="o"/>
            </a:pPr>
            <a:r>
              <a:rPr lang="en-US" sz="3200" dirty="0">
                <a:solidFill>
                  <a:srgbClr val="1A1A1A"/>
                </a:solidFill>
                <a:latin typeface="Calibri" pitchFamily="34" charset="0"/>
                <a:ea typeface="Calibri" pitchFamily="34" charset="-122"/>
                <a:cs typeface="Calibri" pitchFamily="34" charset="-120"/>
              </a:rPr>
              <a:t>Η πολιτική και η κουλτούρα αποκτούν μαζική διάσταση.</a:t>
            </a:r>
            <a:endParaRPr lang="en-US" sz="3200" dirty="0"/>
          </a:p>
          <a:p>
            <a:pPr marL="457200" indent="-457200">
              <a:lnSpc>
                <a:spcPct val="105000"/>
              </a:lnSpc>
              <a:buSzPct val="100000"/>
              <a:buFont typeface="Courier New" panose="02070309020205020404" pitchFamily="49" charset="0"/>
              <a:buChar char="o"/>
            </a:pPr>
            <a:r>
              <a:rPr lang="en-US" sz="3200" dirty="0">
                <a:solidFill>
                  <a:srgbClr val="1A1A1A"/>
                </a:solidFill>
                <a:latin typeface="Calibri" pitchFamily="34" charset="0"/>
                <a:ea typeface="Calibri" pitchFamily="34" charset="-122"/>
                <a:cs typeface="Calibri" pitchFamily="34" charset="-120"/>
              </a:rPr>
              <a:t>Προετοιμάζεται το έδαφος για: νέα ορατότητα (Κεφ. 4), παγκόσμια πεδία θέασης (Κεφ. 5), νέα δημοσιότητα (Κεφ. 8).</a:t>
            </a:r>
            <a:endParaRPr lang="en-US" sz="3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Shape 0"/>
          <p:cNvSpPr/>
          <p:nvPr/>
        </p:nvSpPr>
        <p:spPr>
          <a:xfrm>
            <a:off x="0" y="0"/>
            <a:ext cx="12191695" cy="658368"/>
          </a:xfrm>
          <a:prstGeom prst="rect">
            <a:avLst/>
          </a:prstGeom>
          <a:solidFill>
            <a:srgbClr val="0B2A4A"/>
          </a:solidFill>
          <a:ln w="12700">
            <a:solidFill>
              <a:srgbClr val="0B2A4A"/>
            </a:solidFill>
            <a:prstDash val="solid"/>
          </a:ln>
        </p:spPr>
      </p:sp>
      <p:sp>
        <p:nvSpPr>
          <p:cNvPr id="3" name="Text 1"/>
          <p:cNvSpPr/>
          <p:nvPr/>
        </p:nvSpPr>
        <p:spPr>
          <a:xfrm>
            <a:off x="457200" y="109728"/>
            <a:ext cx="11274552" cy="457200"/>
          </a:xfrm>
          <a:prstGeom prst="rect">
            <a:avLst/>
          </a:prstGeom>
          <a:noFill/>
          <a:ln/>
        </p:spPr>
        <p:txBody>
          <a:bodyPr wrap="square" rtlCol="0" anchor="ctr"/>
          <a:lstStyle/>
          <a:p>
            <a:pPr marL="0" indent="0">
              <a:buNone/>
            </a:pPr>
            <a:r>
              <a:rPr lang="en-US" sz="2000" b="1" dirty="0">
                <a:solidFill>
                  <a:srgbClr val="FFFFFF"/>
                </a:solidFill>
                <a:latin typeface="Calibri" pitchFamily="34" charset="0"/>
                <a:ea typeface="Calibri" pitchFamily="34" charset="-122"/>
                <a:cs typeface="Calibri" pitchFamily="34" charset="-120"/>
              </a:rPr>
              <a:t>ΚΕΦΑΛΑΙΟ 4 — The Transformation of Visibility (Δημόσιο/Ιδιωτικό, Σκάνδαλο, Διαχείριση ορατότητας)</a:t>
            </a:r>
            <a:endParaRPr lang="en-US" sz="2000" dirty="0"/>
          </a:p>
        </p:txBody>
      </p:sp>
      <p:sp>
        <p:nvSpPr>
          <p:cNvPr id="4" name="Text 2"/>
          <p:cNvSpPr/>
          <p:nvPr/>
        </p:nvSpPr>
        <p:spPr>
          <a:xfrm>
            <a:off x="640080" y="749808"/>
            <a:ext cx="10881360" cy="457200"/>
          </a:xfrm>
          <a:prstGeom prst="rect">
            <a:avLst/>
          </a:prstGeom>
          <a:noFill/>
          <a:ln/>
        </p:spPr>
        <p:txBody>
          <a:bodyPr wrap="square" rtlCol="0" anchor="ctr"/>
          <a:lstStyle/>
          <a:p>
            <a:pPr marL="0" indent="0">
              <a:buNone/>
            </a:pPr>
            <a:r>
              <a:rPr lang="en-US" sz="2200" b="1" dirty="0" err="1">
                <a:solidFill>
                  <a:srgbClr val="0B2A4A"/>
                </a:solidFill>
                <a:latin typeface="Calibri" pitchFamily="34" charset="0"/>
                <a:ea typeface="Calibri" pitchFamily="34" charset="-122"/>
                <a:cs typeface="Calibri" pitchFamily="34" charset="-120"/>
              </a:rPr>
              <a:t>Α</a:t>
            </a:r>
            <a:r>
              <a:rPr lang="en-US" sz="2200" b="1" dirty="0">
                <a:solidFill>
                  <a:srgbClr val="0B2A4A"/>
                </a:solidFill>
                <a:latin typeface="Calibri" pitchFamily="34" charset="0"/>
                <a:ea typeface="Calibri" pitchFamily="34" charset="-122"/>
                <a:cs typeface="Calibri" pitchFamily="34" charset="-120"/>
              </a:rPr>
              <a:t>πό την «κλασική δημοσιότητα» στη μεσολαβημένη ορατότητα</a:t>
            </a:r>
            <a:endParaRPr lang="en-US" sz="2200" dirty="0"/>
          </a:p>
        </p:txBody>
      </p:sp>
      <p:sp>
        <p:nvSpPr>
          <p:cNvPr id="5" name="Text 3"/>
          <p:cNvSpPr/>
          <p:nvPr/>
        </p:nvSpPr>
        <p:spPr>
          <a:xfrm>
            <a:off x="640080" y="1234440"/>
            <a:ext cx="10881360" cy="5303520"/>
          </a:xfrm>
          <a:prstGeom prst="rect">
            <a:avLst/>
          </a:prstGeom>
          <a:noFill/>
          <a:ln/>
        </p:spPr>
        <p:txBody>
          <a:bodyPr wrap="square" rtlCol="0" anchor="t"/>
          <a:lstStyle/>
          <a:p>
            <a:pPr marL="457200" indent="-457200">
              <a:lnSpc>
                <a:spcPct val="105000"/>
              </a:lnSpc>
              <a:buSzPct val="100000"/>
              <a:buFont typeface="Courier New" panose="02070309020205020404" pitchFamily="49" charset="0"/>
              <a:buChar char="o"/>
            </a:pPr>
            <a:r>
              <a:rPr lang="en-US" sz="2800" dirty="0">
                <a:solidFill>
                  <a:srgbClr val="1A1A1A"/>
                </a:solidFill>
                <a:latin typeface="Calibri" pitchFamily="34" charset="0"/>
                <a:ea typeface="Calibri" pitchFamily="34" charset="-122"/>
                <a:cs typeface="Calibri" pitchFamily="34" charset="-120"/>
              </a:rPr>
              <a:t>Παραδοσιακά, δημόσιο = συν-παρουσία σε κοινό τόπο (πλατεία, συνέλευση, τελετές).</a:t>
            </a:r>
            <a:endParaRPr lang="en-US" sz="2800" dirty="0"/>
          </a:p>
          <a:p>
            <a:pPr marL="457200" indent="-457200">
              <a:lnSpc>
                <a:spcPct val="105000"/>
              </a:lnSpc>
              <a:buSzPct val="100000"/>
              <a:buFont typeface="Courier New" panose="02070309020205020404" pitchFamily="49" charset="0"/>
              <a:buChar char="o"/>
            </a:pPr>
            <a:r>
              <a:rPr lang="en-US" sz="2800" dirty="0">
                <a:solidFill>
                  <a:srgbClr val="1A1A1A"/>
                </a:solidFill>
                <a:latin typeface="Calibri" pitchFamily="34" charset="0"/>
                <a:ea typeface="Calibri" pitchFamily="34" charset="-122"/>
                <a:cs typeface="Calibri" pitchFamily="34" charset="-120"/>
              </a:rPr>
              <a:t>Στη νεωτερικότητα, τα μέσα δημιουργούν ορατότητα που δεν απαιτεί κοινό τόπο.</a:t>
            </a:r>
            <a:endParaRPr lang="en-US" sz="2800" dirty="0"/>
          </a:p>
          <a:p>
            <a:pPr marL="457200" indent="-457200">
              <a:lnSpc>
                <a:spcPct val="105000"/>
              </a:lnSpc>
              <a:buSzPct val="100000"/>
              <a:buFont typeface="Courier New" panose="02070309020205020404" pitchFamily="49" charset="0"/>
              <a:buChar char="o"/>
            </a:pPr>
            <a:r>
              <a:rPr lang="en-US" sz="2800" dirty="0">
                <a:solidFill>
                  <a:srgbClr val="1A1A1A"/>
                </a:solidFill>
                <a:latin typeface="Calibri" pitchFamily="34" charset="0"/>
                <a:ea typeface="Calibri" pitchFamily="34" charset="-122"/>
                <a:cs typeface="Calibri" pitchFamily="34" charset="-120"/>
              </a:rPr>
              <a:t>Η ορατότητα γίνεται διαμεσολαβημένη και συχνά μη αμοιβαία (βλέπω χωρίς να με βλέπουν).</a:t>
            </a:r>
            <a:endParaRPr lang="en-US" sz="2800" dirty="0"/>
          </a:p>
          <a:p>
            <a:pPr marL="457200" indent="-457200">
              <a:lnSpc>
                <a:spcPct val="105000"/>
              </a:lnSpc>
              <a:buSzPct val="100000"/>
              <a:buFont typeface="Courier New" panose="02070309020205020404" pitchFamily="49" charset="0"/>
              <a:buChar char="o"/>
            </a:pPr>
            <a:r>
              <a:rPr lang="en-US" sz="2800" dirty="0">
                <a:solidFill>
                  <a:srgbClr val="1A1A1A"/>
                </a:solidFill>
                <a:latin typeface="Calibri" pitchFamily="34" charset="0"/>
                <a:ea typeface="Calibri" pitchFamily="34" charset="-122"/>
                <a:cs typeface="Calibri" pitchFamily="34" charset="-120"/>
              </a:rPr>
              <a:t>Αυτό οδηγεί σε «νέο καθεστώς ορατότητας» για την πολιτική: οι ηγέτες δρουν μπροστά σε κοινά που δεν ελέγχουν πλήρως.</a:t>
            </a:r>
            <a:endParaRPr lang="en-US" sz="2800" dirty="0"/>
          </a:p>
          <a:p>
            <a:pPr marL="457200" indent="-457200">
              <a:lnSpc>
                <a:spcPct val="105000"/>
              </a:lnSpc>
              <a:buSzPct val="100000"/>
              <a:buFont typeface="Courier New" panose="02070309020205020404" pitchFamily="49" charset="0"/>
              <a:buChar char="o"/>
            </a:pPr>
            <a:r>
              <a:rPr lang="en-US" sz="2800" dirty="0">
                <a:solidFill>
                  <a:srgbClr val="1A1A1A"/>
                </a:solidFill>
                <a:latin typeface="Calibri" pitchFamily="34" charset="0"/>
                <a:ea typeface="Calibri" pitchFamily="34" charset="-122"/>
                <a:cs typeface="Calibri" pitchFamily="34" charset="-120"/>
              </a:rPr>
              <a:t>Ο Thompson αναφέρεται σε “global scrutiny” ως ένα νέο καθεστώς θέασης σε παγκόσμια κλίμακα.</a:t>
            </a:r>
            <a:endParaRPr lang="en-US" sz="28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Shape 0"/>
          <p:cNvSpPr/>
          <p:nvPr/>
        </p:nvSpPr>
        <p:spPr>
          <a:xfrm>
            <a:off x="0" y="0"/>
            <a:ext cx="12191695" cy="658368"/>
          </a:xfrm>
          <a:prstGeom prst="rect">
            <a:avLst/>
          </a:prstGeom>
          <a:solidFill>
            <a:srgbClr val="0B2A4A"/>
          </a:solidFill>
          <a:ln w="12700">
            <a:solidFill>
              <a:srgbClr val="0B2A4A"/>
            </a:solidFill>
            <a:prstDash val="solid"/>
          </a:ln>
        </p:spPr>
      </p:sp>
      <p:sp>
        <p:nvSpPr>
          <p:cNvPr id="3" name="Text 1"/>
          <p:cNvSpPr/>
          <p:nvPr/>
        </p:nvSpPr>
        <p:spPr>
          <a:xfrm>
            <a:off x="457200" y="109728"/>
            <a:ext cx="11274552" cy="457200"/>
          </a:xfrm>
          <a:prstGeom prst="rect">
            <a:avLst/>
          </a:prstGeom>
          <a:noFill/>
          <a:ln/>
        </p:spPr>
        <p:txBody>
          <a:bodyPr wrap="square" rtlCol="0" anchor="ctr"/>
          <a:lstStyle/>
          <a:p>
            <a:pPr marL="0" indent="0">
              <a:buNone/>
            </a:pPr>
            <a:r>
              <a:rPr lang="en-US" sz="2000" b="1" dirty="0">
                <a:solidFill>
                  <a:srgbClr val="FFFFFF"/>
                </a:solidFill>
                <a:latin typeface="Calibri" pitchFamily="34" charset="0"/>
                <a:ea typeface="Calibri" pitchFamily="34" charset="-122"/>
                <a:cs typeface="Calibri" pitchFamily="34" charset="-120"/>
              </a:rPr>
              <a:t>ΚΕΦΑΛΑΙΟ 4 — The Transformation of Visibility (Δημόσιο/Ιδιωτικό, Σκάνδαλο, Διαχείριση ορατότητας)</a:t>
            </a:r>
            <a:endParaRPr lang="en-US" sz="2000" dirty="0"/>
          </a:p>
        </p:txBody>
      </p:sp>
      <p:sp>
        <p:nvSpPr>
          <p:cNvPr id="4" name="Text 2"/>
          <p:cNvSpPr/>
          <p:nvPr/>
        </p:nvSpPr>
        <p:spPr>
          <a:xfrm>
            <a:off x="640080" y="749808"/>
            <a:ext cx="10881360" cy="457200"/>
          </a:xfrm>
          <a:prstGeom prst="rect">
            <a:avLst/>
          </a:prstGeom>
          <a:noFill/>
          <a:ln/>
        </p:spPr>
        <p:txBody>
          <a:bodyPr wrap="square" rtlCol="0" anchor="ctr"/>
          <a:lstStyle/>
          <a:p>
            <a:pPr marL="0" indent="0">
              <a:buNone/>
            </a:pPr>
            <a:r>
              <a:rPr lang="en-US" sz="2200" b="1" dirty="0" err="1">
                <a:solidFill>
                  <a:srgbClr val="0B2A4A"/>
                </a:solidFill>
                <a:latin typeface="Calibri" pitchFamily="34" charset="0"/>
                <a:ea typeface="Calibri" pitchFamily="34" charset="-122"/>
                <a:cs typeface="Calibri" pitchFamily="34" charset="-120"/>
              </a:rPr>
              <a:t>Δι</a:t>
            </a:r>
            <a:r>
              <a:rPr lang="en-US" sz="2200" b="1" dirty="0">
                <a:solidFill>
                  <a:srgbClr val="0B2A4A"/>
                </a:solidFill>
                <a:latin typeface="Calibri" pitchFamily="34" charset="0"/>
                <a:ea typeface="Calibri" pitchFamily="34" charset="-122"/>
                <a:cs typeface="Calibri" pitchFamily="34" charset="-120"/>
              </a:rPr>
              <a:t>α</a:t>
            </a:r>
            <a:r>
              <a:rPr lang="en-US" sz="2200" b="1" dirty="0" err="1">
                <a:solidFill>
                  <a:srgbClr val="0B2A4A"/>
                </a:solidFill>
                <a:latin typeface="Calibri" pitchFamily="34" charset="0"/>
                <a:ea typeface="Calibri" pitchFamily="34" charset="-122"/>
                <a:cs typeface="Calibri" pitchFamily="34" charset="-120"/>
              </a:rPr>
              <a:t>χείριση</a:t>
            </a:r>
            <a:r>
              <a:rPr lang="en-US" sz="2200" b="1" dirty="0">
                <a:solidFill>
                  <a:srgbClr val="0B2A4A"/>
                </a:solidFill>
                <a:latin typeface="Calibri" pitchFamily="34" charset="0"/>
                <a:ea typeface="Calibri" pitchFamily="34" charset="-122"/>
                <a:cs typeface="Calibri" pitchFamily="34" charset="-120"/>
              </a:rPr>
              <a:t> ορατότητας και νέοι κίνδυνοι (gaffe, leak, scandal)</a:t>
            </a:r>
            <a:endParaRPr lang="en-US" sz="2200" dirty="0"/>
          </a:p>
        </p:txBody>
      </p:sp>
      <p:sp>
        <p:nvSpPr>
          <p:cNvPr id="5" name="Text 3"/>
          <p:cNvSpPr/>
          <p:nvPr/>
        </p:nvSpPr>
        <p:spPr>
          <a:xfrm>
            <a:off x="640080" y="1234440"/>
            <a:ext cx="10881360" cy="5303520"/>
          </a:xfrm>
          <a:prstGeom prst="rect">
            <a:avLst/>
          </a:prstGeom>
          <a:noFill/>
          <a:ln/>
        </p:spPr>
        <p:txBody>
          <a:bodyPr wrap="square" rtlCol="0" anchor="t"/>
          <a:lstStyle/>
          <a:p>
            <a:pPr marL="457200" indent="-457200">
              <a:lnSpc>
                <a:spcPct val="105000"/>
              </a:lnSpc>
              <a:buSzPct val="100000"/>
              <a:buFont typeface="Courier New" panose="02070309020205020404" pitchFamily="49" charset="0"/>
              <a:buChar char="o"/>
            </a:pPr>
            <a:r>
              <a:rPr lang="en-US" sz="3200" dirty="0">
                <a:solidFill>
                  <a:srgbClr val="1A1A1A"/>
                </a:solidFill>
                <a:latin typeface="Calibri" pitchFamily="34" charset="0"/>
                <a:ea typeface="Calibri" pitchFamily="34" charset="-122"/>
                <a:cs typeface="Calibri" pitchFamily="34" charset="-120"/>
              </a:rPr>
              <a:t>Η πολιτική ζωή γίνεται διαρκής διαχείριση δημόσιας </a:t>
            </a:r>
            <a:r>
              <a:rPr lang="en-US" sz="3200" dirty="0" err="1">
                <a:solidFill>
                  <a:srgbClr val="1A1A1A"/>
                </a:solidFill>
                <a:latin typeface="Calibri" pitchFamily="34" charset="0"/>
                <a:ea typeface="Calibri" pitchFamily="34" charset="-122"/>
                <a:cs typeface="Calibri" pitchFamily="34" charset="-120"/>
              </a:rPr>
              <a:t>εικόν</a:t>
            </a:r>
            <a:r>
              <a:rPr lang="en-US" sz="3200" dirty="0">
                <a:solidFill>
                  <a:srgbClr val="1A1A1A"/>
                </a:solidFill>
                <a:latin typeface="Calibri" pitchFamily="34" charset="0"/>
                <a:ea typeface="Calibri" pitchFamily="34" charset="-122"/>
                <a:cs typeface="Calibri" pitchFamily="34" charset="-120"/>
              </a:rPr>
              <a:t>α</a:t>
            </a:r>
            <a:r>
              <a:rPr lang="en-US" sz="3200" dirty="0" err="1">
                <a:solidFill>
                  <a:srgbClr val="1A1A1A"/>
                </a:solidFill>
                <a:latin typeface="Calibri" pitchFamily="34" charset="0"/>
                <a:ea typeface="Calibri" pitchFamily="34" charset="-122"/>
                <a:cs typeface="Calibri" pitchFamily="34" charset="-120"/>
              </a:rPr>
              <a:t>ς</a:t>
            </a:r>
            <a:r>
              <a:rPr lang="en-US" sz="3200" dirty="0">
                <a:solidFill>
                  <a:srgbClr val="1A1A1A"/>
                </a:solidFill>
                <a:latin typeface="Calibri" pitchFamily="34" charset="0"/>
                <a:ea typeface="Calibri" pitchFamily="34" charset="-122"/>
                <a:cs typeface="Calibri" pitchFamily="34" charset="-120"/>
              </a:rPr>
              <a:t> (management of visibility).</a:t>
            </a:r>
            <a:endParaRPr lang="en-US" sz="3200" dirty="0"/>
          </a:p>
          <a:p>
            <a:pPr marL="457200" indent="-457200">
              <a:lnSpc>
                <a:spcPct val="105000"/>
              </a:lnSpc>
              <a:buSzPct val="100000"/>
              <a:buFont typeface="Courier New" panose="02070309020205020404" pitchFamily="49" charset="0"/>
              <a:buChar char="o"/>
            </a:pPr>
            <a:r>
              <a:rPr lang="en-US" sz="3200" dirty="0">
                <a:solidFill>
                  <a:srgbClr val="1A1A1A"/>
                </a:solidFill>
                <a:latin typeface="Calibri" pitchFamily="34" charset="0"/>
                <a:ea typeface="Calibri" pitchFamily="34" charset="-122"/>
                <a:cs typeface="Calibri" pitchFamily="34" charset="-120"/>
              </a:rPr>
              <a:t>Οι ηγέτες/οργανισμοί προσπαθούν να ελέγξουν τι φαίνεται και πώς φαίνεται.</a:t>
            </a:r>
            <a:endParaRPr lang="en-US" sz="3200" dirty="0"/>
          </a:p>
          <a:p>
            <a:pPr marL="457200" indent="-457200">
              <a:lnSpc>
                <a:spcPct val="105000"/>
              </a:lnSpc>
              <a:buSzPct val="100000"/>
              <a:buFont typeface="Courier New" panose="02070309020205020404" pitchFamily="49" charset="0"/>
              <a:buChar char="o"/>
            </a:pPr>
            <a:r>
              <a:rPr lang="en-US" sz="3200" dirty="0">
                <a:solidFill>
                  <a:srgbClr val="1A1A1A"/>
                </a:solidFill>
                <a:latin typeface="Calibri" pitchFamily="34" charset="0"/>
                <a:ea typeface="Calibri" pitchFamily="34" charset="-122"/>
                <a:cs typeface="Calibri" pitchFamily="34" charset="-120"/>
              </a:rPr>
              <a:t>Όμως η μεσολαβημένη ορατότητα είναι «δίκοπο μαχαίρι»: όσο την αξιοποιείς, τόσο εκτίθεσαι.</a:t>
            </a:r>
            <a:endParaRPr lang="en-US" sz="3200" dirty="0"/>
          </a:p>
          <a:p>
            <a:pPr marL="457200" indent="-457200">
              <a:lnSpc>
                <a:spcPct val="105000"/>
              </a:lnSpc>
              <a:buSzPct val="100000"/>
              <a:buFont typeface="Courier New" panose="02070309020205020404" pitchFamily="49" charset="0"/>
              <a:buChar char="o"/>
            </a:pPr>
            <a:r>
              <a:rPr lang="en-US" sz="3200" dirty="0">
                <a:solidFill>
                  <a:srgbClr val="1A1A1A"/>
                </a:solidFill>
                <a:latin typeface="Calibri" pitchFamily="34" charset="0"/>
                <a:ea typeface="Calibri" pitchFamily="34" charset="-122"/>
                <a:cs typeface="Calibri" pitchFamily="34" charset="-120"/>
              </a:rPr>
              <a:t>Ο Thompson αναλύει πώς οι </a:t>
            </a:r>
            <a:r>
              <a:rPr lang="en-US" sz="3200" dirty="0" err="1">
                <a:solidFill>
                  <a:srgbClr val="1A1A1A"/>
                </a:solidFill>
                <a:latin typeface="Calibri" pitchFamily="34" charset="0"/>
                <a:ea typeface="Calibri" pitchFamily="34" charset="-122"/>
                <a:cs typeface="Calibri" pitchFamily="34" charset="-120"/>
              </a:rPr>
              <a:t>μηχ</a:t>
            </a:r>
            <a:r>
              <a:rPr lang="en-US" sz="3200" dirty="0">
                <a:solidFill>
                  <a:srgbClr val="1A1A1A"/>
                </a:solidFill>
                <a:latin typeface="Calibri" pitchFamily="34" charset="0"/>
                <a:ea typeface="Calibri" pitchFamily="34" charset="-122"/>
                <a:cs typeface="Calibri" pitchFamily="34" charset="-120"/>
              </a:rPr>
              <a:t>α</a:t>
            </a:r>
            <a:r>
              <a:rPr lang="en-US" sz="3200" dirty="0" err="1">
                <a:solidFill>
                  <a:srgbClr val="1A1A1A"/>
                </a:solidFill>
                <a:latin typeface="Calibri" pitchFamily="34" charset="0"/>
                <a:ea typeface="Calibri" pitchFamily="34" charset="-122"/>
                <a:cs typeface="Calibri" pitchFamily="34" charset="-120"/>
              </a:rPr>
              <a:t>νισμοί</a:t>
            </a:r>
            <a:r>
              <a:rPr lang="en-US" sz="3200" dirty="0">
                <a:solidFill>
                  <a:srgbClr val="1A1A1A"/>
                </a:solidFill>
                <a:latin typeface="Calibri" pitchFamily="34" charset="0"/>
                <a:ea typeface="Calibri" pitchFamily="34" charset="-122"/>
                <a:cs typeface="Calibri" pitchFamily="34" charset="-120"/>
              </a:rPr>
              <a:t> ”damage limitation” εμφανίζονται όταν «σπάει» η στρατηγική ορατότητας.</a:t>
            </a:r>
            <a:endParaRPr lang="en-US" sz="3200" dirty="0"/>
          </a:p>
          <a:p>
            <a:pPr marL="457200" indent="-457200">
              <a:lnSpc>
                <a:spcPct val="105000"/>
              </a:lnSpc>
              <a:buSzPct val="100000"/>
              <a:buFont typeface="Courier New" panose="02070309020205020404" pitchFamily="49" charset="0"/>
              <a:buChar char="o"/>
            </a:pPr>
            <a:r>
              <a:rPr lang="en-US" sz="3200" dirty="0">
                <a:solidFill>
                  <a:srgbClr val="1A1A1A"/>
                </a:solidFill>
                <a:latin typeface="Calibri" pitchFamily="34" charset="0"/>
                <a:ea typeface="Calibri" pitchFamily="34" charset="-122"/>
                <a:cs typeface="Calibri" pitchFamily="34" charset="-120"/>
              </a:rPr>
              <a:t>Η πολλαπλότητα μέσων παραγωγής/μετάδοσης καθιστά πιο δύσκολο τον έλεγχο της ορατότητας από PR ομάδες.</a:t>
            </a:r>
            <a:endParaRPr lang="en-US" sz="3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Shape 0"/>
          <p:cNvSpPr/>
          <p:nvPr/>
        </p:nvSpPr>
        <p:spPr>
          <a:xfrm>
            <a:off x="0" y="0"/>
            <a:ext cx="12191695" cy="658368"/>
          </a:xfrm>
          <a:prstGeom prst="rect">
            <a:avLst/>
          </a:prstGeom>
          <a:solidFill>
            <a:srgbClr val="0B2A4A"/>
          </a:solidFill>
          <a:ln w="12700">
            <a:solidFill>
              <a:srgbClr val="0B2A4A"/>
            </a:solidFill>
            <a:prstDash val="solid"/>
          </a:ln>
        </p:spPr>
      </p:sp>
      <p:sp>
        <p:nvSpPr>
          <p:cNvPr id="3" name="Text 1"/>
          <p:cNvSpPr/>
          <p:nvPr/>
        </p:nvSpPr>
        <p:spPr>
          <a:xfrm>
            <a:off x="457200" y="109728"/>
            <a:ext cx="11274552" cy="457200"/>
          </a:xfrm>
          <a:prstGeom prst="rect">
            <a:avLst/>
          </a:prstGeom>
          <a:noFill/>
          <a:ln/>
        </p:spPr>
        <p:txBody>
          <a:bodyPr wrap="square" rtlCol="0" anchor="ctr"/>
          <a:lstStyle/>
          <a:p>
            <a:pPr marL="0" indent="0">
              <a:buNone/>
            </a:pPr>
            <a:r>
              <a:rPr lang="en-US" sz="2000" b="1" dirty="0">
                <a:solidFill>
                  <a:srgbClr val="FFFFFF"/>
                </a:solidFill>
                <a:latin typeface="Calibri" pitchFamily="34" charset="0"/>
                <a:ea typeface="Calibri" pitchFamily="34" charset="-122"/>
                <a:cs typeface="Calibri" pitchFamily="34" charset="-120"/>
              </a:rPr>
              <a:t>ΚΕΦΑΛΑΙΟ 4 — The Transformation of Visibility (Δημόσιο/Ιδιωτικό, Σκάνδαλο, Διαχείριση ορατότητας)</a:t>
            </a:r>
            <a:endParaRPr lang="en-US" sz="2000" dirty="0"/>
          </a:p>
        </p:txBody>
      </p:sp>
      <p:sp>
        <p:nvSpPr>
          <p:cNvPr id="4" name="Text 2"/>
          <p:cNvSpPr/>
          <p:nvPr/>
        </p:nvSpPr>
        <p:spPr>
          <a:xfrm>
            <a:off x="640080" y="749808"/>
            <a:ext cx="10881360" cy="457200"/>
          </a:xfrm>
          <a:prstGeom prst="rect">
            <a:avLst/>
          </a:prstGeom>
          <a:noFill/>
          <a:ln/>
        </p:spPr>
        <p:txBody>
          <a:bodyPr wrap="square" rtlCol="0" anchor="ctr"/>
          <a:lstStyle/>
          <a:p>
            <a:pPr marL="0" indent="0">
              <a:buNone/>
            </a:pPr>
            <a:r>
              <a:rPr lang="en-US" sz="2200" b="1" dirty="0" err="1">
                <a:solidFill>
                  <a:srgbClr val="0B2A4A"/>
                </a:solidFill>
                <a:latin typeface="Calibri" pitchFamily="34" charset="0"/>
                <a:ea typeface="Calibri" pitchFamily="34" charset="-122"/>
                <a:cs typeface="Calibri" pitchFamily="34" charset="-120"/>
              </a:rPr>
              <a:t>Σκάνδ</a:t>
            </a:r>
            <a:r>
              <a:rPr lang="en-US" sz="2200" b="1" dirty="0">
                <a:solidFill>
                  <a:srgbClr val="0B2A4A"/>
                </a:solidFill>
                <a:latin typeface="Calibri" pitchFamily="34" charset="0"/>
                <a:ea typeface="Calibri" pitchFamily="34" charset="-122"/>
                <a:cs typeface="Calibri" pitchFamily="34" charset="-120"/>
              </a:rPr>
              <a:t>α</a:t>
            </a:r>
            <a:r>
              <a:rPr lang="en-US" sz="2200" b="1" dirty="0" err="1">
                <a:solidFill>
                  <a:srgbClr val="0B2A4A"/>
                </a:solidFill>
                <a:latin typeface="Calibri" pitchFamily="34" charset="0"/>
                <a:ea typeface="Calibri" pitchFamily="34" charset="-122"/>
                <a:cs typeface="Calibri" pitchFamily="34" charset="-120"/>
              </a:rPr>
              <a:t>λο</a:t>
            </a:r>
            <a:r>
              <a:rPr lang="en-US" sz="2200" b="1" dirty="0">
                <a:solidFill>
                  <a:srgbClr val="0B2A4A"/>
                </a:solidFill>
                <a:latin typeface="Calibri" pitchFamily="34" charset="0"/>
                <a:ea typeface="Calibri" pitchFamily="34" charset="-122"/>
                <a:cs typeface="Calibri" pitchFamily="34" charset="-120"/>
              </a:rPr>
              <a:t> ως δομικό φαινόμενο της νεωτερικής πολιτικής</a:t>
            </a:r>
            <a:endParaRPr lang="en-US" sz="2200" dirty="0"/>
          </a:p>
        </p:txBody>
      </p:sp>
      <p:sp>
        <p:nvSpPr>
          <p:cNvPr id="5" name="Text 3"/>
          <p:cNvSpPr/>
          <p:nvPr/>
        </p:nvSpPr>
        <p:spPr>
          <a:xfrm>
            <a:off x="640080" y="1234440"/>
            <a:ext cx="10881360" cy="5303520"/>
          </a:xfrm>
          <a:prstGeom prst="rect">
            <a:avLst/>
          </a:prstGeom>
          <a:noFill/>
          <a:ln/>
        </p:spPr>
        <p:txBody>
          <a:bodyPr wrap="square" rtlCol="0" anchor="t"/>
          <a:lstStyle/>
          <a:p>
            <a:pPr marL="457200" indent="-457200">
              <a:lnSpc>
                <a:spcPct val="105000"/>
              </a:lnSpc>
              <a:buSzPct val="100000"/>
              <a:buFont typeface="Courier New" panose="02070309020205020404" pitchFamily="49" charset="0"/>
              <a:buChar char="o"/>
            </a:pPr>
            <a:r>
              <a:rPr lang="en-US" sz="2800" dirty="0">
                <a:solidFill>
                  <a:srgbClr val="1A1A1A"/>
                </a:solidFill>
                <a:latin typeface="Calibri" pitchFamily="34" charset="0"/>
                <a:ea typeface="Calibri" pitchFamily="34" charset="-122"/>
                <a:cs typeface="Calibri" pitchFamily="34" charset="-120"/>
              </a:rPr>
              <a:t>Το σκάνδαλο δεν είναι «τυχαίο»: είναι αποτέλεσμα του πώς τα μέσα κάνουν ορατά πράγματα που πριν έμεναν περιορισμένα.</a:t>
            </a:r>
            <a:endParaRPr lang="en-US" sz="2800" dirty="0"/>
          </a:p>
          <a:p>
            <a:pPr marL="457200" indent="-457200">
              <a:lnSpc>
                <a:spcPct val="105000"/>
              </a:lnSpc>
              <a:buSzPct val="100000"/>
              <a:buFont typeface="Courier New" panose="02070309020205020404" pitchFamily="49" charset="0"/>
              <a:buChar char="o"/>
            </a:pPr>
            <a:r>
              <a:rPr lang="en-US" sz="2800" dirty="0">
                <a:solidFill>
                  <a:srgbClr val="1A1A1A"/>
                </a:solidFill>
                <a:latin typeface="Calibri" pitchFamily="34" charset="0"/>
                <a:ea typeface="Calibri" pitchFamily="34" charset="-122"/>
                <a:cs typeface="Calibri" pitchFamily="34" charset="-120"/>
              </a:rPr>
              <a:t>Σύνδεση με ηθικές προσδοκίες και δημόσια εικόνα (π.χ. υποκρισία πολιτικού σε πλαίσιο «οικογενειακών αξιών»).</a:t>
            </a:r>
            <a:endParaRPr lang="en-US" sz="2800" dirty="0"/>
          </a:p>
          <a:p>
            <a:pPr marL="457200" indent="-457200">
              <a:lnSpc>
                <a:spcPct val="105000"/>
              </a:lnSpc>
              <a:buSzPct val="100000"/>
              <a:buFont typeface="Courier New" panose="02070309020205020404" pitchFamily="49" charset="0"/>
              <a:buChar char="o"/>
            </a:pPr>
            <a:r>
              <a:rPr lang="en-US" sz="2800" dirty="0">
                <a:solidFill>
                  <a:srgbClr val="1A1A1A"/>
                </a:solidFill>
                <a:latin typeface="Calibri" pitchFamily="34" charset="0"/>
                <a:ea typeface="Calibri" pitchFamily="34" charset="-122"/>
                <a:cs typeface="Calibri" pitchFamily="34" charset="-120"/>
              </a:rPr>
              <a:t>Η πολιτική εξουσία υπόκειται σε κριτική από κοινά που δεν είναι παρόντα στα γεγονότα, αλλά σχηματίζουν γνώμη μέσω υλικού (εικόνες/ρεπορτάζ).</a:t>
            </a:r>
            <a:endParaRPr lang="en-US" sz="2800" dirty="0"/>
          </a:p>
          <a:p>
            <a:pPr marL="457200" indent="-457200">
              <a:lnSpc>
                <a:spcPct val="105000"/>
              </a:lnSpc>
              <a:buSzPct val="100000"/>
              <a:buFont typeface="Courier New" panose="02070309020205020404" pitchFamily="49" charset="0"/>
              <a:buChar char="o"/>
            </a:pPr>
            <a:r>
              <a:rPr lang="en-US" sz="2800" dirty="0">
                <a:solidFill>
                  <a:srgbClr val="1A1A1A"/>
                </a:solidFill>
                <a:latin typeface="Calibri" pitchFamily="34" charset="0"/>
                <a:ea typeface="Calibri" pitchFamily="34" charset="-122"/>
                <a:cs typeface="Calibri" pitchFamily="34" charset="-120"/>
              </a:rPr>
              <a:t>Η έννοια του “global scrutiny” δείχνει ότι η ορατότητα δεν είναι μόνο εσωτερική (domestic) αλλά παγκόσμια.</a:t>
            </a:r>
            <a:endParaRPr lang="en-US" sz="2800" dirty="0"/>
          </a:p>
          <a:p>
            <a:pPr marL="457200" indent="-457200">
              <a:lnSpc>
                <a:spcPct val="105000"/>
              </a:lnSpc>
              <a:buSzPct val="100000"/>
              <a:buFont typeface="Courier New" panose="02070309020205020404" pitchFamily="49" charset="0"/>
              <a:buChar char="o"/>
            </a:pPr>
            <a:r>
              <a:rPr lang="en-US" sz="2800" dirty="0">
                <a:solidFill>
                  <a:srgbClr val="1A1A1A"/>
                </a:solidFill>
                <a:latin typeface="Calibri" pitchFamily="34" charset="0"/>
                <a:ea typeface="Calibri" pitchFamily="34" charset="-122"/>
                <a:cs typeface="Calibri" pitchFamily="34" charset="-120"/>
              </a:rPr>
              <a:t>Έτσι, πολιτικές ενέργειες μπορούν να προκαλέσουν διεθνή καταδίκη/απομόνωση λόγω της παγκόσμιας ορατότητας.</a:t>
            </a:r>
            <a:endParaRPr lang="en-US" sz="28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Shape 0"/>
          <p:cNvSpPr/>
          <p:nvPr/>
        </p:nvSpPr>
        <p:spPr>
          <a:xfrm>
            <a:off x="0" y="0"/>
            <a:ext cx="12191695" cy="658368"/>
          </a:xfrm>
          <a:prstGeom prst="rect">
            <a:avLst/>
          </a:prstGeom>
          <a:solidFill>
            <a:srgbClr val="0B2A4A"/>
          </a:solidFill>
          <a:ln w="12700">
            <a:solidFill>
              <a:srgbClr val="0B2A4A"/>
            </a:solidFill>
            <a:prstDash val="solid"/>
          </a:ln>
        </p:spPr>
      </p:sp>
      <p:sp>
        <p:nvSpPr>
          <p:cNvPr id="3" name="Text 1"/>
          <p:cNvSpPr/>
          <p:nvPr/>
        </p:nvSpPr>
        <p:spPr>
          <a:xfrm>
            <a:off x="457200" y="109728"/>
            <a:ext cx="11274552" cy="457200"/>
          </a:xfrm>
          <a:prstGeom prst="rect">
            <a:avLst/>
          </a:prstGeom>
          <a:noFill/>
          <a:ln/>
        </p:spPr>
        <p:txBody>
          <a:bodyPr wrap="square" rtlCol="0" anchor="ctr"/>
          <a:lstStyle/>
          <a:p>
            <a:pPr marL="0" indent="0">
              <a:buNone/>
            </a:pPr>
            <a:r>
              <a:rPr lang="en-US" sz="2000" b="1" dirty="0">
                <a:solidFill>
                  <a:srgbClr val="FFFFFF"/>
                </a:solidFill>
                <a:latin typeface="Calibri" pitchFamily="34" charset="0"/>
                <a:ea typeface="Calibri" pitchFamily="34" charset="-122"/>
                <a:cs typeface="Calibri" pitchFamily="34" charset="-120"/>
              </a:rPr>
              <a:t>ΚΕΦΑΛΑΙΟ 5 — The Globalization of Communication (Παγκόσμιες ροές &amp; πεδία θέασης)</a:t>
            </a:r>
            <a:endParaRPr lang="en-US" sz="2000" dirty="0"/>
          </a:p>
        </p:txBody>
      </p:sp>
      <p:sp>
        <p:nvSpPr>
          <p:cNvPr id="4" name="Text 2"/>
          <p:cNvSpPr/>
          <p:nvPr/>
        </p:nvSpPr>
        <p:spPr>
          <a:xfrm>
            <a:off x="640080" y="749808"/>
            <a:ext cx="10881360" cy="457200"/>
          </a:xfrm>
          <a:prstGeom prst="rect">
            <a:avLst/>
          </a:prstGeom>
          <a:noFill/>
          <a:ln/>
        </p:spPr>
        <p:txBody>
          <a:bodyPr wrap="square" rtlCol="0" anchor="ctr"/>
          <a:lstStyle/>
          <a:p>
            <a:pPr marL="0" indent="0">
              <a:buNone/>
            </a:pPr>
            <a:r>
              <a:rPr lang="en-US" sz="2200" b="1" dirty="0" err="1">
                <a:solidFill>
                  <a:srgbClr val="0B2A4A"/>
                </a:solidFill>
                <a:latin typeface="Calibri" pitchFamily="34" charset="0"/>
                <a:ea typeface="Calibri" pitchFamily="34" charset="-122"/>
                <a:cs typeface="Calibri" pitchFamily="34" charset="-120"/>
              </a:rPr>
              <a:t>Τι</a:t>
            </a:r>
            <a:r>
              <a:rPr lang="en-US" sz="2200" b="1" dirty="0">
                <a:solidFill>
                  <a:srgbClr val="0B2A4A"/>
                </a:solidFill>
                <a:latin typeface="Calibri" pitchFamily="34" charset="0"/>
                <a:ea typeface="Calibri" pitchFamily="34" charset="-122"/>
                <a:cs typeface="Calibri" pitchFamily="34" charset="-120"/>
              </a:rPr>
              <a:t> σημαίνει «παγκοσμιοποίηση της επικοινωνίας»</a:t>
            </a:r>
            <a:endParaRPr lang="en-US" sz="2200" dirty="0"/>
          </a:p>
        </p:txBody>
      </p:sp>
      <p:sp>
        <p:nvSpPr>
          <p:cNvPr id="5" name="Text 3"/>
          <p:cNvSpPr/>
          <p:nvPr/>
        </p:nvSpPr>
        <p:spPr>
          <a:xfrm>
            <a:off x="640080" y="1234440"/>
            <a:ext cx="10881360" cy="5303520"/>
          </a:xfrm>
          <a:prstGeom prst="rect">
            <a:avLst/>
          </a:prstGeom>
          <a:noFill/>
          <a:ln/>
        </p:spPr>
        <p:txBody>
          <a:bodyPr wrap="square" rtlCol="0" anchor="t"/>
          <a:lstStyle/>
          <a:p>
            <a:pPr marL="457200" indent="-457200">
              <a:lnSpc>
                <a:spcPct val="105000"/>
              </a:lnSpc>
              <a:buSzPct val="100000"/>
              <a:buFont typeface="Courier New" panose="02070309020205020404" pitchFamily="49" charset="0"/>
              <a:buChar char="o"/>
            </a:pPr>
            <a:r>
              <a:rPr lang="en-US" sz="2800" dirty="0">
                <a:solidFill>
                  <a:srgbClr val="1A1A1A"/>
                </a:solidFill>
                <a:latin typeface="Calibri" pitchFamily="34" charset="0"/>
                <a:ea typeface="Calibri" pitchFamily="34" charset="-122"/>
                <a:cs typeface="Calibri" pitchFamily="34" charset="-120"/>
              </a:rPr>
              <a:t>Στον σύγχρονο κόσμο, μηνύματα διακινούνται σε μεγάλες αποστάσεις με σχετική ευκολία.</a:t>
            </a:r>
            <a:endParaRPr lang="en-US" sz="2800" dirty="0"/>
          </a:p>
          <a:p>
            <a:pPr marL="457200" indent="-457200">
              <a:lnSpc>
                <a:spcPct val="105000"/>
              </a:lnSpc>
              <a:buSzPct val="100000"/>
              <a:buFont typeface="Courier New" panose="02070309020205020404" pitchFamily="49" charset="0"/>
              <a:buChar char="o"/>
            </a:pPr>
            <a:r>
              <a:rPr lang="en-US" sz="2800" dirty="0">
                <a:solidFill>
                  <a:srgbClr val="1A1A1A"/>
                </a:solidFill>
                <a:latin typeface="Calibri" pitchFamily="34" charset="0"/>
                <a:ea typeface="Calibri" pitchFamily="34" charset="-122"/>
                <a:cs typeface="Calibri" pitchFamily="34" charset="-120"/>
              </a:rPr>
              <a:t>Η αποσύνδεση χώρου και χρόνου μέσω ηλεκτρονικών μέσων επιτρέπει σχεδόν άμεση πρόσβαση σε μακρινές πηγές.</a:t>
            </a:r>
            <a:endParaRPr lang="en-US" sz="2800" dirty="0"/>
          </a:p>
          <a:p>
            <a:pPr marL="457200" indent="-457200">
              <a:lnSpc>
                <a:spcPct val="105000"/>
              </a:lnSpc>
              <a:buSzPct val="100000"/>
              <a:buFont typeface="Courier New" panose="02070309020205020404" pitchFamily="49" charset="0"/>
              <a:buChar char="o"/>
            </a:pPr>
            <a:r>
              <a:rPr lang="en-US" sz="2800" dirty="0">
                <a:solidFill>
                  <a:srgbClr val="1A1A1A"/>
                </a:solidFill>
                <a:latin typeface="Calibri" pitchFamily="34" charset="0"/>
                <a:ea typeface="Calibri" pitchFamily="34" charset="-122"/>
                <a:cs typeface="Calibri" pitchFamily="34" charset="-120"/>
              </a:rPr>
              <a:t>Η απόσταση «εκλείπει» μπροστά σε δίκτυα επικοινωνίας, που επιτρέπουν αλληλεπίδραση/ψευδο-αλληλεπίδραση σε παγκόσμια κλίμακα.</a:t>
            </a:r>
            <a:endParaRPr lang="en-US" sz="2800" dirty="0"/>
          </a:p>
          <a:p>
            <a:pPr marL="457200" indent="-457200">
              <a:lnSpc>
                <a:spcPct val="105000"/>
              </a:lnSpc>
              <a:buSzPct val="100000"/>
              <a:buFont typeface="Courier New" panose="02070309020205020404" pitchFamily="49" charset="0"/>
              <a:buChar char="o"/>
            </a:pPr>
            <a:r>
              <a:rPr lang="en-US" sz="2800" dirty="0">
                <a:solidFill>
                  <a:srgbClr val="1A1A1A"/>
                </a:solidFill>
                <a:latin typeface="Calibri" pitchFamily="34" charset="0"/>
                <a:ea typeface="Calibri" pitchFamily="34" charset="-122"/>
                <a:cs typeface="Calibri" pitchFamily="34" charset="-120"/>
              </a:rPr>
              <a:t>Αυτό δεν σημαίνει ότι εξαφανίζεται το τοπικό· σημαίνει ότι το τοπικό συνδέεται με μακρινές ροές.</a:t>
            </a:r>
            <a:endParaRPr lang="en-US" sz="28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Shape 0"/>
          <p:cNvSpPr/>
          <p:nvPr/>
        </p:nvSpPr>
        <p:spPr>
          <a:xfrm>
            <a:off x="0" y="0"/>
            <a:ext cx="12191695" cy="658368"/>
          </a:xfrm>
          <a:prstGeom prst="rect">
            <a:avLst/>
          </a:prstGeom>
          <a:solidFill>
            <a:srgbClr val="0B2A4A"/>
          </a:solidFill>
          <a:ln w="12700">
            <a:solidFill>
              <a:srgbClr val="0B2A4A"/>
            </a:solidFill>
            <a:prstDash val="solid"/>
          </a:ln>
        </p:spPr>
      </p:sp>
      <p:sp>
        <p:nvSpPr>
          <p:cNvPr id="3" name="Text 1"/>
          <p:cNvSpPr/>
          <p:nvPr/>
        </p:nvSpPr>
        <p:spPr>
          <a:xfrm>
            <a:off x="457200" y="109728"/>
            <a:ext cx="11274552" cy="457200"/>
          </a:xfrm>
          <a:prstGeom prst="rect">
            <a:avLst/>
          </a:prstGeom>
          <a:noFill/>
          <a:ln/>
        </p:spPr>
        <p:txBody>
          <a:bodyPr wrap="square" rtlCol="0" anchor="ctr"/>
          <a:lstStyle/>
          <a:p>
            <a:pPr marL="0" indent="0">
              <a:buNone/>
            </a:pPr>
            <a:r>
              <a:rPr lang="en-US" sz="2000" b="1" dirty="0">
                <a:solidFill>
                  <a:srgbClr val="FFFFFF"/>
                </a:solidFill>
                <a:latin typeface="Calibri" pitchFamily="34" charset="0"/>
                <a:ea typeface="Calibri" pitchFamily="34" charset="-122"/>
                <a:cs typeface="Calibri" pitchFamily="34" charset="-120"/>
              </a:rPr>
              <a:t>ΚΕΦΑΛΑΙΟ 5 — The Globalization of Communication (Παγκόσμιες ροές &amp; πεδία θέασης)</a:t>
            </a:r>
            <a:endParaRPr lang="en-US" sz="2000" dirty="0"/>
          </a:p>
        </p:txBody>
      </p:sp>
      <p:sp>
        <p:nvSpPr>
          <p:cNvPr id="4" name="Text 2"/>
          <p:cNvSpPr/>
          <p:nvPr/>
        </p:nvSpPr>
        <p:spPr>
          <a:xfrm>
            <a:off x="640080" y="749808"/>
            <a:ext cx="10881360" cy="457200"/>
          </a:xfrm>
          <a:prstGeom prst="rect">
            <a:avLst/>
          </a:prstGeom>
          <a:noFill/>
          <a:ln/>
        </p:spPr>
        <p:txBody>
          <a:bodyPr wrap="square" rtlCol="0" anchor="ctr"/>
          <a:lstStyle/>
          <a:p>
            <a:pPr marL="0" indent="0">
              <a:buNone/>
            </a:pPr>
            <a:r>
              <a:rPr lang="en-US" sz="2200" b="1" dirty="0">
                <a:solidFill>
                  <a:srgbClr val="0B2A4A"/>
                </a:solidFill>
                <a:latin typeface="Calibri" pitchFamily="34" charset="0"/>
                <a:ea typeface="Calibri" pitchFamily="34" charset="-122"/>
                <a:cs typeface="Calibri" pitchFamily="34" charset="-120"/>
              </a:rPr>
              <a:t>Global scrutiny: νέα παγκόσμια «αρένα» πολιτικής</a:t>
            </a:r>
            <a:endParaRPr lang="en-US" sz="2200" dirty="0"/>
          </a:p>
        </p:txBody>
      </p:sp>
      <p:sp>
        <p:nvSpPr>
          <p:cNvPr id="5" name="Text 3"/>
          <p:cNvSpPr/>
          <p:nvPr/>
        </p:nvSpPr>
        <p:spPr>
          <a:xfrm>
            <a:off x="640080" y="1234440"/>
            <a:ext cx="10881360" cy="5303520"/>
          </a:xfrm>
          <a:prstGeom prst="rect">
            <a:avLst/>
          </a:prstGeom>
          <a:noFill/>
          <a:ln/>
        </p:spPr>
        <p:txBody>
          <a:bodyPr wrap="square" rtlCol="0" anchor="t"/>
          <a:lstStyle/>
          <a:p>
            <a:pPr marL="457200" indent="-457200">
              <a:lnSpc>
                <a:spcPct val="105000"/>
              </a:lnSpc>
              <a:buSzPct val="100000"/>
              <a:buFont typeface="Courier New" panose="02070309020205020404" pitchFamily="49" charset="0"/>
              <a:buChar char="o"/>
            </a:pPr>
            <a:r>
              <a:rPr lang="en-US" sz="2800" dirty="0">
                <a:solidFill>
                  <a:srgbClr val="1A1A1A"/>
                </a:solidFill>
                <a:latin typeface="Calibri" pitchFamily="34" charset="0"/>
                <a:ea typeface="Calibri" pitchFamily="34" charset="-122"/>
                <a:cs typeface="Calibri" pitchFamily="34" charset="-120"/>
              </a:rPr>
              <a:t>Ο Thompson περιγράφει μια νέα «διαμεσολαβημένη παγκόσμια αρένα» όπου πολιτικές πράξεις είναι ορατές και επαναληπτές.</a:t>
            </a:r>
            <a:endParaRPr lang="en-US" sz="2800" dirty="0"/>
          </a:p>
          <a:p>
            <a:pPr marL="457200" indent="-457200">
              <a:lnSpc>
                <a:spcPct val="105000"/>
              </a:lnSpc>
              <a:buSzPct val="100000"/>
              <a:buFont typeface="Courier New" panose="02070309020205020404" pitchFamily="49" charset="0"/>
              <a:buChar char="o"/>
            </a:pPr>
            <a:r>
              <a:rPr lang="en-US" sz="2800" dirty="0">
                <a:solidFill>
                  <a:srgbClr val="1A1A1A"/>
                </a:solidFill>
                <a:latin typeface="Calibri" pitchFamily="34" charset="0"/>
                <a:ea typeface="Calibri" pitchFamily="34" charset="-122"/>
                <a:cs typeface="Calibri" pitchFamily="34" charset="-120"/>
              </a:rPr>
              <a:t>Παραδείγματα που αναφέρει: πόλεμος στον Κόλπο, καταστολές διαδηλώσεων, γεγονότα που γίνονται τηλεοπτικά ορατά.</a:t>
            </a:r>
            <a:endParaRPr lang="en-US" sz="2800" dirty="0"/>
          </a:p>
          <a:p>
            <a:pPr marL="457200" indent="-457200">
              <a:lnSpc>
                <a:spcPct val="105000"/>
              </a:lnSpc>
              <a:buSzPct val="100000"/>
              <a:buFont typeface="Courier New" panose="02070309020205020404" pitchFamily="49" charset="0"/>
              <a:buChar char="o"/>
            </a:pPr>
            <a:r>
              <a:rPr lang="en-US" sz="2800" dirty="0">
                <a:solidFill>
                  <a:srgbClr val="1A1A1A"/>
                </a:solidFill>
                <a:latin typeface="Calibri" pitchFamily="34" charset="0"/>
                <a:ea typeface="Calibri" pitchFamily="34" charset="-122"/>
                <a:cs typeface="Calibri" pitchFamily="34" charset="-120"/>
              </a:rPr>
              <a:t>Ακόμη και όταν υπάρχει λογοκρισία/έλεγχος, υπάρχει πιθανότητα διαρροής εικόνων που πλαισιώνουν τα γεγονότα αλλιώς (π.χ. ρεπορτάζ που “ξεφεύγουν” από στρατιωτικό έλεγχο).</a:t>
            </a:r>
            <a:endParaRPr lang="en-US" sz="2800" dirty="0"/>
          </a:p>
          <a:p>
            <a:pPr marL="457200" indent="-457200">
              <a:lnSpc>
                <a:spcPct val="105000"/>
              </a:lnSpc>
              <a:buSzPct val="100000"/>
              <a:buFont typeface="Courier New" panose="02070309020205020404" pitchFamily="49" charset="0"/>
              <a:buChar char="o"/>
            </a:pPr>
            <a:r>
              <a:rPr lang="en-US" sz="2800" dirty="0">
                <a:solidFill>
                  <a:srgbClr val="1A1A1A"/>
                </a:solidFill>
                <a:latin typeface="Calibri" pitchFamily="34" charset="0"/>
                <a:ea typeface="Calibri" pitchFamily="34" charset="-122"/>
                <a:cs typeface="Calibri" pitchFamily="34" charset="-120"/>
              </a:rPr>
              <a:t>Η πολιτική εξουσία αποκτά «άνευ προηγουμένου ρίσκα» λόγω παγκόσμιας θέασης.</a:t>
            </a:r>
            <a:endParaRPr lang="en-US" sz="28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Shape 0"/>
          <p:cNvSpPr/>
          <p:nvPr/>
        </p:nvSpPr>
        <p:spPr>
          <a:xfrm>
            <a:off x="0" y="0"/>
            <a:ext cx="12191695" cy="658368"/>
          </a:xfrm>
          <a:prstGeom prst="rect">
            <a:avLst/>
          </a:prstGeom>
          <a:solidFill>
            <a:srgbClr val="0B2A4A"/>
          </a:solidFill>
          <a:ln w="12700">
            <a:solidFill>
              <a:srgbClr val="0B2A4A"/>
            </a:solidFill>
            <a:prstDash val="solid"/>
          </a:ln>
        </p:spPr>
      </p:sp>
      <p:sp>
        <p:nvSpPr>
          <p:cNvPr id="3" name="Text 1"/>
          <p:cNvSpPr/>
          <p:nvPr/>
        </p:nvSpPr>
        <p:spPr>
          <a:xfrm>
            <a:off x="457200" y="109728"/>
            <a:ext cx="11274552" cy="457200"/>
          </a:xfrm>
          <a:prstGeom prst="rect">
            <a:avLst/>
          </a:prstGeom>
          <a:noFill/>
          <a:ln/>
        </p:spPr>
        <p:txBody>
          <a:bodyPr wrap="square" rtlCol="0" anchor="ctr"/>
          <a:lstStyle/>
          <a:p>
            <a:pPr marL="0" indent="0">
              <a:buNone/>
            </a:pPr>
            <a:r>
              <a:rPr lang="en-US" sz="2000" b="1" dirty="0">
                <a:solidFill>
                  <a:srgbClr val="FFFFFF"/>
                </a:solidFill>
                <a:latin typeface="Calibri" pitchFamily="34" charset="0"/>
                <a:ea typeface="Calibri" pitchFamily="34" charset="-122"/>
                <a:cs typeface="Calibri" pitchFamily="34" charset="-120"/>
              </a:rPr>
              <a:t>ΚΕΦΑΛΑΙΟ 5 — The Globalization of Communication (Παγκόσμιες ροές &amp; πεδία θέασης)</a:t>
            </a:r>
            <a:endParaRPr lang="en-US" sz="2000" dirty="0"/>
          </a:p>
        </p:txBody>
      </p:sp>
      <p:sp>
        <p:nvSpPr>
          <p:cNvPr id="4" name="Text 2"/>
          <p:cNvSpPr/>
          <p:nvPr/>
        </p:nvSpPr>
        <p:spPr>
          <a:xfrm>
            <a:off x="640080" y="749808"/>
            <a:ext cx="10881360" cy="457200"/>
          </a:xfrm>
          <a:prstGeom prst="rect">
            <a:avLst/>
          </a:prstGeom>
          <a:noFill/>
          <a:ln/>
        </p:spPr>
        <p:txBody>
          <a:bodyPr wrap="square" rtlCol="0" anchor="ctr"/>
          <a:lstStyle/>
          <a:p>
            <a:pPr marL="0" indent="0">
              <a:buNone/>
            </a:pPr>
            <a:r>
              <a:rPr lang="en-US" sz="2200" b="1" dirty="0">
                <a:solidFill>
                  <a:srgbClr val="0B2A4A"/>
                </a:solidFill>
                <a:latin typeface="Calibri" pitchFamily="34" charset="0"/>
                <a:ea typeface="Calibri" pitchFamily="34" charset="-122"/>
                <a:cs typeface="Calibri" pitchFamily="34" charset="-120"/>
              </a:rPr>
              <a:t>Το πεδίο όρασης είναι δομημένο (όχι ουδέτερο)</a:t>
            </a:r>
            <a:endParaRPr lang="en-US" sz="2200" dirty="0"/>
          </a:p>
        </p:txBody>
      </p:sp>
      <p:sp>
        <p:nvSpPr>
          <p:cNvPr id="5" name="Text 3"/>
          <p:cNvSpPr/>
          <p:nvPr/>
        </p:nvSpPr>
        <p:spPr>
          <a:xfrm>
            <a:off x="640080" y="1234440"/>
            <a:ext cx="10881360" cy="5303520"/>
          </a:xfrm>
          <a:prstGeom prst="rect">
            <a:avLst/>
          </a:prstGeom>
          <a:noFill/>
          <a:ln/>
        </p:spPr>
        <p:txBody>
          <a:bodyPr wrap="square" rtlCol="0" anchor="t"/>
          <a:lstStyle/>
          <a:p>
            <a:pPr marL="457200" indent="-457200">
              <a:lnSpc>
                <a:spcPct val="105000"/>
              </a:lnSpc>
              <a:buSzPct val="100000"/>
              <a:buFont typeface="Courier New" panose="02070309020205020404" pitchFamily="49" charset="0"/>
              <a:buChar char="o"/>
            </a:pPr>
            <a:r>
              <a:rPr lang="en-US" sz="2800" dirty="0">
                <a:solidFill>
                  <a:srgbClr val="1A1A1A"/>
                </a:solidFill>
                <a:latin typeface="Calibri" pitchFamily="34" charset="0"/>
                <a:ea typeface="Calibri" pitchFamily="34" charset="-122"/>
                <a:cs typeface="Calibri" pitchFamily="34" charset="-120"/>
              </a:rPr>
              <a:t>Ο Thompson τονίζει ότι οι αποδέκτες δεν έχουν πλήρη έλεγχο του πεδίου θέασης όπως στο face-to-face.</a:t>
            </a:r>
            <a:endParaRPr lang="en-US" sz="2800" dirty="0"/>
          </a:p>
          <a:p>
            <a:pPr marL="457200" indent="-457200">
              <a:lnSpc>
                <a:spcPct val="105000"/>
              </a:lnSpc>
              <a:buSzPct val="100000"/>
              <a:buFont typeface="Courier New" panose="02070309020205020404" pitchFamily="49" charset="0"/>
              <a:buChar char="o"/>
            </a:pPr>
            <a:r>
              <a:rPr lang="en-US" sz="2800" dirty="0">
                <a:solidFill>
                  <a:srgbClr val="1A1A1A"/>
                </a:solidFill>
                <a:latin typeface="Calibri" pitchFamily="34" charset="0"/>
                <a:ea typeface="Calibri" pitchFamily="34" charset="-122"/>
                <a:cs typeface="Calibri" pitchFamily="34" charset="-120"/>
              </a:rPr>
              <a:t>Το «τι βλέπουμε» δομείται από διαδικασίες: filming, reporting, editing, syndicating, transmitting.</a:t>
            </a:r>
            <a:endParaRPr lang="en-US" sz="2800" dirty="0"/>
          </a:p>
          <a:p>
            <a:pPr marL="457200" indent="-457200">
              <a:lnSpc>
                <a:spcPct val="105000"/>
              </a:lnSpc>
              <a:buSzPct val="100000"/>
              <a:buFont typeface="Courier New" panose="02070309020205020404" pitchFamily="49" charset="0"/>
              <a:buChar char="o"/>
            </a:pPr>
            <a:r>
              <a:rPr lang="en-US" sz="2800" dirty="0">
                <a:solidFill>
                  <a:srgbClr val="1A1A1A"/>
                </a:solidFill>
                <a:latin typeface="Calibri" pitchFamily="34" charset="0"/>
                <a:ea typeface="Calibri" pitchFamily="34" charset="-122"/>
                <a:cs typeface="Calibri" pitchFamily="34" charset="-120"/>
              </a:rPr>
              <a:t>Η παγκοσμιοποίηση της επικοινωνίας δεν ισοδυναμεί με “ελευθερία πληροφόρησης” αυτόματα—υπάρχει οργανωτική/θεσμική διαμεσολάβηση.</a:t>
            </a:r>
            <a:endParaRPr lang="en-US" sz="2800" dirty="0"/>
          </a:p>
          <a:p>
            <a:pPr marL="457200" indent="-457200">
              <a:lnSpc>
                <a:spcPct val="105000"/>
              </a:lnSpc>
              <a:buSzPct val="100000"/>
              <a:buFont typeface="Courier New" panose="02070309020205020404" pitchFamily="49" charset="0"/>
              <a:buChar char="o"/>
            </a:pPr>
            <a:r>
              <a:rPr lang="en-US" sz="2800" dirty="0">
                <a:solidFill>
                  <a:srgbClr val="1A1A1A"/>
                </a:solidFill>
                <a:latin typeface="Calibri" pitchFamily="34" charset="0"/>
                <a:ea typeface="Calibri" pitchFamily="34" charset="-122"/>
                <a:cs typeface="Calibri" pitchFamily="34" charset="-120"/>
              </a:rPr>
              <a:t>Παρ’ όλα αυτά, η δημιουργία παγκόσμιων πεδίων όρασης είναι ιστορικά κομβική: αλλάζει την πολιτική, την εμπειρία, τον εαυτό (Κεφ. 7).</a:t>
            </a:r>
            <a:endParaRPr lang="en-US" sz="28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2" name="Shape 0"/>
          <p:cNvSpPr/>
          <p:nvPr/>
        </p:nvSpPr>
        <p:spPr>
          <a:xfrm>
            <a:off x="0" y="0"/>
            <a:ext cx="12191695" cy="658368"/>
          </a:xfrm>
          <a:prstGeom prst="rect">
            <a:avLst/>
          </a:prstGeom>
          <a:solidFill>
            <a:srgbClr val="0B2A4A"/>
          </a:solidFill>
          <a:ln w="12700">
            <a:solidFill>
              <a:srgbClr val="0B2A4A"/>
            </a:solidFill>
            <a:prstDash val="solid"/>
          </a:ln>
        </p:spPr>
      </p:sp>
      <p:sp>
        <p:nvSpPr>
          <p:cNvPr id="3" name="Text 1"/>
          <p:cNvSpPr/>
          <p:nvPr/>
        </p:nvSpPr>
        <p:spPr>
          <a:xfrm>
            <a:off x="457200" y="109728"/>
            <a:ext cx="11274552" cy="457200"/>
          </a:xfrm>
          <a:prstGeom prst="rect">
            <a:avLst/>
          </a:prstGeom>
          <a:noFill/>
          <a:ln/>
        </p:spPr>
        <p:txBody>
          <a:bodyPr wrap="square" rtlCol="0" anchor="ctr"/>
          <a:lstStyle/>
          <a:p>
            <a:pPr marL="0" indent="0">
              <a:buNone/>
            </a:pPr>
            <a:r>
              <a:rPr lang="en-US" sz="2000" b="1" dirty="0">
                <a:solidFill>
                  <a:srgbClr val="FFFFFF"/>
                </a:solidFill>
                <a:latin typeface="Calibri" pitchFamily="34" charset="0"/>
                <a:ea typeface="Calibri" pitchFamily="34" charset="-122"/>
                <a:cs typeface="Calibri" pitchFamily="34" charset="-120"/>
              </a:rPr>
              <a:t>ΚΕΦΑΛΑΙΟ 1 — Social Theory and the Media (Θεωρία, Μέσα, Εξουσία)</a:t>
            </a:r>
            <a:endParaRPr lang="en-US" sz="2000" dirty="0"/>
          </a:p>
        </p:txBody>
      </p:sp>
      <p:sp>
        <p:nvSpPr>
          <p:cNvPr id="4" name="Text 2"/>
          <p:cNvSpPr/>
          <p:nvPr/>
        </p:nvSpPr>
        <p:spPr>
          <a:xfrm>
            <a:off x="640080" y="749808"/>
            <a:ext cx="10881360" cy="457200"/>
          </a:xfrm>
          <a:prstGeom prst="rect">
            <a:avLst/>
          </a:prstGeom>
          <a:noFill/>
          <a:ln/>
        </p:spPr>
        <p:txBody>
          <a:bodyPr wrap="square" rtlCol="0" anchor="ctr"/>
          <a:lstStyle/>
          <a:p>
            <a:pPr marL="0" indent="0">
              <a:buNone/>
            </a:pPr>
            <a:r>
              <a:rPr lang="en-US" sz="2200" b="1" dirty="0">
                <a:solidFill>
                  <a:srgbClr val="0B2A4A"/>
                </a:solidFill>
                <a:latin typeface="Calibri" pitchFamily="34" charset="0"/>
                <a:ea typeface="Calibri" pitchFamily="34" charset="-122"/>
                <a:cs typeface="Calibri" pitchFamily="34" charset="-120"/>
              </a:rPr>
              <a:t>Για</a:t>
            </a:r>
            <a:r>
              <a:rPr lang="en-US" sz="2200" b="1" dirty="0" err="1">
                <a:solidFill>
                  <a:srgbClr val="0B2A4A"/>
                </a:solidFill>
                <a:latin typeface="Calibri" pitchFamily="34" charset="0"/>
                <a:ea typeface="Calibri" pitchFamily="34" charset="-122"/>
                <a:cs typeface="Calibri" pitchFamily="34" charset="-120"/>
              </a:rPr>
              <a:t>τί</a:t>
            </a:r>
            <a:r>
              <a:rPr lang="en-US" sz="2200" b="1" dirty="0">
                <a:solidFill>
                  <a:srgbClr val="0B2A4A"/>
                </a:solidFill>
                <a:latin typeface="Calibri" pitchFamily="34" charset="0"/>
                <a:ea typeface="Calibri" pitchFamily="34" charset="-122"/>
                <a:cs typeface="Calibri" pitchFamily="34" charset="-120"/>
              </a:rPr>
              <a:t> τα μέσα είναι «αντικείμενο κοινωνικής θεωρίας»</a:t>
            </a:r>
            <a:endParaRPr lang="en-US" sz="2200" dirty="0"/>
          </a:p>
        </p:txBody>
      </p:sp>
      <p:sp>
        <p:nvSpPr>
          <p:cNvPr id="5" name="Text 3"/>
          <p:cNvSpPr/>
          <p:nvPr/>
        </p:nvSpPr>
        <p:spPr>
          <a:xfrm>
            <a:off x="174171" y="1234440"/>
            <a:ext cx="11785600" cy="5513832"/>
          </a:xfrm>
          <a:prstGeom prst="rect">
            <a:avLst/>
          </a:prstGeom>
          <a:noFill/>
          <a:ln/>
        </p:spPr>
        <p:txBody>
          <a:bodyPr wrap="square" rtlCol="0" anchor="t"/>
          <a:lstStyle/>
          <a:p>
            <a:pPr marL="342900" indent="-342900">
              <a:lnSpc>
                <a:spcPct val="105000"/>
              </a:lnSpc>
              <a:buSzPct val="100000"/>
              <a:buFont typeface="Courier New" panose="02070309020205020404" pitchFamily="49" charset="0"/>
              <a:buChar char="o"/>
            </a:pPr>
            <a:r>
              <a:rPr lang="en-US" sz="2400" dirty="0">
                <a:solidFill>
                  <a:srgbClr val="1A1A1A"/>
                </a:solidFill>
                <a:latin typeface="Calibri" pitchFamily="34" charset="0"/>
                <a:ea typeface="Calibri" pitchFamily="34" charset="-122"/>
                <a:cs typeface="Calibri" pitchFamily="34" charset="-120"/>
              </a:rPr>
              <a:t>Ο Thompson ξεκινά από την ιδέα ότι τα μέσα </a:t>
            </a:r>
            <a:r>
              <a:rPr lang="en-US" sz="2400" b="1" dirty="0">
                <a:solidFill>
                  <a:srgbClr val="1A1A1A"/>
                </a:solidFill>
                <a:latin typeface="Calibri" pitchFamily="34" charset="0"/>
                <a:ea typeface="Calibri" pitchFamily="34" charset="-122"/>
                <a:cs typeface="Calibri" pitchFamily="34" charset="-120"/>
              </a:rPr>
              <a:t>δεν είναι «ουδέτερα κανάλια», </a:t>
            </a:r>
            <a:r>
              <a:rPr lang="en-US" sz="2400" dirty="0">
                <a:solidFill>
                  <a:srgbClr val="1A1A1A"/>
                </a:solidFill>
                <a:latin typeface="Calibri" pitchFamily="34" charset="0"/>
                <a:ea typeface="Calibri" pitchFamily="34" charset="-122"/>
                <a:cs typeface="Calibri" pitchFamily="34" charset="-120"/>
              </a:rPr>
              <a:t>αλλά θεσμοί που ενσωματώνονται σε σχέσεις εξουσίας.</a:t>
            </a:r>
            <a:endParaRPr lang="en-US" sz="2400" dirty="0"/>
          </a:p>
          <a:p>
            <a:pPr marL="342900" indent="-342900">
              <a:lnSpc>
                <a:spcPct val="105000"/>
              </a:lnSpc>
              <a:buSzPct val="100000"/>
              <a:buFont typeface="Courier New" panose="02070309020205020404" pitchFamily="49" charset="0"/>
              <a:buChar char="o"/>
            </a:pPr>
            <a:r>
              <a:rPr lang="en-US" sz="2400" dirty="0">
                <a:solidFill>
                  <a:srgbClr val="1A1A1A"/>
                </a:solidFill>
                <a:latin typeface="Calibri" pitchFamily="34" charset="0"/>
                <a:ea typeface="Calibri" pitchFamily="34" charset="-122"/>
                <a:cs typeface="Calibri" pitchFamily="34" charset="-120"/>
              </a:rPr>
              <a:t>Η ανάλυση των μέσων απαιτεί θεωρητικά εργαλεία της κοινωνιολογίας: θεσμοί, δομές, πόροι, κανόνες, πρακτικές.</a:t>
            </a:r>
            <a:endParaRPr lang="en-US" sz="2400" dirty="0"/>
          </a:p>
          <a:p>
            <a:pPr marL="342900" indent="-342900">
              <a:lnSpc>
                <a:spcPct val="105000"/>
              </a:lnSpc>
              <a:buSzPct val="100000"/>
              <a:buFont typeface="Courier New" panose="02070309020205020404" pitchFamily="49" charset="0"/>
              <a:buChar char="o"/>
            </a:pPr>
            <a:r>
              <a:rPr lang="en-US" sz="2400" dirty="0">
                <a:solidFill>
                  <a:srgbClr val="1A1A1A"/>
                </a:solidFill>
                <a:latin typeface="Calibri" pitchFamily="34" charset="0"/>
                <a:ea typeface="Calibri" pitchFamily="34" charset="-122"/>
                <a:cs typeface="Calibri" pitchFamily="34" charset="-120"/>
              </a:rPr>
              <a:t>Τα μέσα συνδέονται με την παραγωγή, κυκλοφορία και πρόσληψη συμβολικών μορφών (</a:t>
            </a:r>
            <a:r>
              <a:rPr lang="en-US" sz="2400" b="1" dirty="0">
                <a:solidFill>
                  <a:srgbClr val="1A1A1A"/>
                </a:solidFill>
                <a:latin typeface="Calibri" pitchFamily="34" charset="0"/>
                <a:ea typeface="Calibri" pitchFamily="34" charset="-122"/>
                <a:cs typeface="Calibri" pitchFamily="34" charset="-120"/>
              </a:rPr>
              <a:t>λόγος, εικόνα, αφήγηση</a:t>
            </a:r>
            <a:r>
              <a:rPr lang="en-US" sz="2400" dirty="0">
                <a:solidFill>
                  <a:srgbClr val="1A1A1A"/>
                </a:solidFill>
                <a:latin typeface="Calibri" pitchFamily="34" charset="0"/>
                <a:ea typeface="Calibri" pitchFamily="34" charset="-122"/>
                <a:cs typeface="Calibri" pitchFamily="34" charset="-120"/>
              </a:rPr>
              <a:t>).</a:t>
            </a:r>
            <a:endParaRPr lang="en-US" sz="2400" dirty="0"/>
          </a:p>
          <a:p>
            <a:pPr marL="342900" indent="-342900">
              <a:lnSpc>
                <a:spcPct val="105000"/>
              </a:lnSpc>
              <a:buSzPct val="100000"/>
              <a:buFont typeface="Courier New" panose="02070309020205020404" pitchFamily="49" charset="0"/>
              <a:buChar char="o"/>
            </a:pPr>
            <a:r>
              <a:rPr lang="en-US" sz="2400" dirty="0" err="1">
                <a:solidFill>
                  <a:srgbClr val="1A1A1A"/>
                </a:solidFill>
                <a:latin typeface="Calibri" pitchFamily="34" charset="0"/>
                <a:ea typeface="Calibri" pitchFamily="34" charset="-122"/>
                <a:cs typeface="Calibri" pitchFamily="34" charset="-120"/>
              </a:rPr>
              <a:t>Ο</a:t>
            </a:r>
            <a:r>
              <a:rPr lang="en-US" sz="2400" dirty="0">
                <a:solidFill>
                  <a:srgbClr val="1A1A1A"/>
                </a:solidFill>
                <a:latin typeface="Calibri" pitchFamily="34" charset="0"/>
                <a:ea typeface="Calibri" pitchFamily="34" charset="-122"/>
                <a:cs typeface="Calibri" pitchFamily="34" charset="-120"/>
              </a:rPr>
              <a:t> Thompson </a:t>
            </a:r>
            <a:r>
              <a:rPr lang="en-US" sz="2400" b="1" dirty="0">
                <a:solidFill>
                  <a:srgbClr val="1A1A1A"/>
                </a:solidFill>
                <a:latin typeface="Calibri" pitchFamily="34" charset="0"/>
                <a:ea typeface="Calibri" pitchFamily="34" charset="-122"/>
                <a:cs typeface="Calibri" pitchFamily="34" charset="-120"/>
              </a:rPr>
              <a:t>αποφεύγει τον τεχνολογικό ντετερμινισμό</a:t>
            </a:r>
            <a:r>
              <a:rPr lang="en-US" sz="2400" dirty="0">
                <a:solidFill>
                  <a:srgbClr val="1A1A1A"/>
                </a:solidFill>
                <a:latin typeface="Calibri" pitchFamily="34" charset="0"/>
                <a:ea typeface="Calibri" pitchFamily="34" charset="-122"/>
                <a:cs typeface="Calibri" pitchFamily="34" charset="-120"/>
              </a:rPr>
              <a:t>: η τεχνολογία έχει σημασία, αλλά λειτουργεί μέσα σε κοινωνικές/οικονομικές δομές.</a:t>
            </a:r>
            <a:endParaRPr lang="en-US" sz="2400" dirty="0"/>
          </a:p>
          <a:p>
            <a:pPr marL="342900" indent="-342900">
              <a:lnSpc>
                <a:spcPct val="105000"/>
              </a:lnSpc>
              <a:buSzPct val="100000"/>
              <a:buFont typeface="Courier New" panose="02070309020205020404" pitchFamily="49" charset="0"/>
              <a:buChar char="o"/>
            </a:pPr>
            <a:r>
              <a:rPr lang="en-US" sz="2400" dirty="0">
                <a:solidFill>
                  <a:srgbClr val="1A1A1A"/>
                </a:solidFill>
                <a:latin typeface="Calibri" pitchFamily="34" charset="0"/>
                <a:ea typeface="Calibri" pitchFamily="34" charset="-122"/>
                <a:cs typeface="Calibri" pitchFamily="34" charset="-120"/>
              </a:rPr>
              <a:t>Η «συμβολική διάσταση» είναι κεντρική: το νόημα είναι πεδίο σύγκρουσης, όχι απλώς «πληροφορία».</a:t>
            </a:r>
            <a:endParaRPr lang="en-US" sz="2400" dirty="0"/>
          </a:p>
          <a:p>
            <a:pPr marL="342900" indent="-342900">
              <a:lnSpc>
                <a:spcPct val="105000"/>
              </a:lnSpc>
              <a:buSzPct val="100000"/>
              <a:buFont typeface="Courier New" panose="02070309020205020404" pitchFamily="49" charset="0"/>
              <a:buChar char="o"/>
            </a:pPr>
            <a:r>
              <a:rPr lang="en-US" sz="2400" dirty="0">
                <a:solidFill>
                  <a:srgbClr val="1A1A1A"/>
                </a:solidFill>
                <a:latin typeface="Calibri" pitchFamily="34" charset="0"/>
                <a:ea typeface="Calibri" pitchFamily="34" charset="-122"/>
                <a:cs typeface="Calibri" pitchFamily="34" charset="-120"/>
              </a:rPr>
              <a:t>Η σύγχρονη κοινωνική ζωή γίνεται όλο και περισσότερο διαμεσολαβημένη (mediated).</a:t>
            </a:r>
            <a:endParaRPr lang="el-GR" sz="2400" dirty="0">
              <a:solidFill>
                <a:srgbClr val="1A1A1A"/>
              </a:solidFill>
              <a:latin typeface="Calibri" pitchFamily="34" charset="0"/>
              <a:ea typeface="Calibri" pitchFamily="34" charset="-122"/>
              <a:cs typeface="Calibri" pitchFamily="34" charset="-120"/>
            </a:endParaRPr>
          </a:p>
          <a:p>
            <a:pPr marL="342900" indent="-342900">
              <a:lnSpc>
                <a:spcPct val="105000"/>
              </a:lnSpc>
              <a:buSzPct val="100000"/>
              <a:buFont typeface="Courier New" panose="02070309020205020404" pitchFamily="49" charset="0"/>
              <a:buChar char="o"/>
            </a:pPr>
            <a:r>
              <a:rPr lang="en-US" sz="2400" dirty="0" err="1">
                <a:solidFill>
                  <a:srgbClr val="1A1A1A"/>
                </a:solidFill>
                <a:latin typeface="Calibri" pitchFamily="34" charset="0"/>
                <a:ea typeface="Calibri" pitchFamily="34" charset="-122"/>
                <a:cs typeface="Calibri" pitchFamily="34" charset="-120"/>
              </a:rPr>
              <a:t>Η</a:t>
            </a:r>
            <a:r>
              <a:rPr lang="en-US" sz="2400" dirty="0">
                <a:solidFill>
                  <a:srgbClr val="1A1A1A"/>
                </a:solidFill>
                <a:latin typeface="Calibri" pitchFamily="34" charset="0"/>
                <a:ea typeface="Calibri" pitchFamily="34" charset="-122"/>
                <a:cs typeface="Calibri" pitchFamily="34" charset="-120"/>
              </a:rPr>
              <a:t> </a:t>
            </a:r>
            <a:r>
              <a:rPr lang="en-US" sz="2400" dirty="0" err="1">
                <a:solidFill>
                  <a:srgbClr val="1A1A1A"/>
                </a:solidFill>
                <a:latin typeface="Calibri" pitchFamily="34" charset="0"/>
                <a:ea typeface="Calibri" pitchFamily="34" charset="-122"/>
                <a:cs typeface="Calibri" pitchFamily="34" charset="-120"/>
              </a:rPr>
              <a:t>νεωτερικότητ</a:t>
            </a:r>
            <a:r>
              <a:rPr lang="en-US" sz="2400" dirty="0">
                <a:solidFill>
                  <a:srgbClr val="1A1A1A"/>
                </a:solidFill>
                <a:latin typeface="Calibri" pitchFamily="34" charset="0"/>
                <a:ea typeface="Calibri" pitchFamily="34" charset="-122"/>
                <a:cs typeface="Calibri" pitchFamily="34" charset="-120"/>
              </a:rPr>
              <a:t>α </a:t>
            </a:r>
            <a:r>
              <a:rPr lang="en-US" sz="2400" dirty="0" err="1">
                <a:solidFill>
                  <a:srgbClr val="1A1A1A"/>
                </a:solidFill>
                <a:latin typeface="Calibri" pitchFamily="34" charset="0"/>
                <a:ea typeface="Calibri" pitchFamily="34" charset="-122"/>
                <a:cs typeface="Calibri" pitchFamily="34" charset="-120"/>
              </a:rPr>
              <a:t>χ</a:t>
            </a:r>
            <a:r>
              <a:rPr lang="en-US" sz="2400" dirty="0">
                <a:solidFill>
                  <a:srgbClr val="1A1A1A"/>
                </a:solidFill>
                <a:latin typeface="Calibri" pitchFamily="34" charset="0"/>
                <a:ea typeface="Calibri" pitchFamily="34" charset="-122"/>
                <a:cs typeface="Calibri" pitchFamily="34" charset="-120"/>
              </a:rPr>
              <a:t>α</a:t>
            </a:r>
            <a:r>
              <a:rPr lang="en-US" sz="2400" dirty="0" err="1">
                <a:solidFill>
                  <a:srgbClr val="1A1A1A"/>
                </a:solidFill>
                <a:latin typeface="Calibri" pitchFamily="34" charset="0"/>
                <a:ea typeface="Calibri" pitchFamily="34" charset="-122"/>
                <a:cs typeface="Calibri" pitchFamily="34" charset="-120"/>
              </a:rPr>
              <a:t>ρ</a:t>
            </a:r>
            <a:r>
              <a:rPr lang="en-US" sz="2400" dirty="0">
                <a:solidFill>
                  <a:srgbClr val="1A1A1A"/>
                </a:solidFill>
                <a:latin typeface="Calibri" pitchFamily="34" charset="0"/>
                <a:ea typeface="Calibri" pitchFamily="34" charset="-122"/>
                <a:cs typeface="Calibri" pitchFamily="34" charset="-120"/>
              </a:rPr>
              <a:t>α</a:t>
            </a:r>
            <a:r>
              <a:rPr lang="en-US" sz="2400" dirty="0" err="1">
                <a:solidFill>
                  <a:srgbClr val="1A1A1A"/>
                </a:solidFill>
                <a:latin typeface="Calibri" pitchFamily="34" charset="0"/>
                <a:ea typeface="Calibri" pitchFamily="34" charset="-122"/>
                <a:cs typeface="Calibri" pitchFamily="34" charset="-120"/>
              </a:rPr>
              <a:t>κτηρίζετ</a:t>
            </a:r>
            <a:r>
              <a:rPr lang="en-US" sz="2400" dirty="0">
                <a:solidFill>
                  <a:srgbClr val="1A1A1A"/>
                </a:solidFill>
                <a:latin typeface="Calibri" pitchFamily="34" charset="0"/>
                <a:ea typeface="Calibri" pitchFamily="34" charset="-122"/>
                <a:cs typeface="Calibri" pitchFamily="34" charset="-120"/>
              </a:rPr>
              <a:t>α</a:t>
            </a:r>
            <a:r>
              <a:rPr lang="en-US" sz="2400" dirty="0" err="1">
                <a:solidFill>
                  <a:srgbClr val="1A1A1A"/>
                </a:solidFill>
                <a:latin typeface="Calibri" pitchFamily="34" charset="0"/>
                <a:ea typeface="Calibri" pitchFamily="34" charset="-122"/>
                <a:cs typeface="Calibri" pitchFamily="34" charset="-120"/>
              </a:rPr>
              <a:t>ι</a:t>
            </a:r>
            <a:r>
              <a:rPr lang="en-US" sz="2400" dirty="0">
                <a:solidFill>
                  <a:srgbClr val="1A1A1A"/>
                </a:solidFill>
                <a:latin typeface="Calibri" pitchFamily="34" charset="0"/>
                <a:ea typeface="Calibri" pitchFamily="34" charset="-122"/>
                <a:cs typeface="Calibri" pitchFamily="34" charset="-120"/>
              </a:rPr>
              <a:t> από </a:t>
            </a:r>
            <a:r>
              <a:rPr lang="en-US" sz="2400" dirty="0" err="1">
                <a:solidFill>
                  <a:srgbClr val="1A1A1A"/>
                </a:solidFill>
                <a:latin typeface="Calibri" pitchFamily="34" charset="0"/>
                <a:ea typeface="Calibri" pitchFamily="34" charset="-122"/>
                <a:cs typeface="Calibri" pitchFamily="34" charset="-120"/>
              </a:rPr>
              <a:t>εκτετ</a:t>
            </a:r>
            <a:r>
              <a:rPr lang="en-US" sz="2400" dirty="0">
                <a:solidFill>
                  <a:srgbClr val="1A1A1A"/>
                </a:solidFill>
                <a:latin typeface="Calibri" pitchFamily="34" charset="0"/>
                <a:ea typeface="Calibri" pitchFamily="34" charset="-122"/>
                <a:cs typeface="Calibri" pitchFamily="34" charset="-120"/>
              </a:rPr>
              <a:t>α</a:t>
            </a:r>
            <a:r>
              <a:rPr lang="en-US" sz="2400" dirty="0" err="1">
                <a:solidFill>
                  <a:srgbClr val="1A1A1A"/>
                </a:solidFill>
                <a:latin typeface="Calibri" pitchFamily="34" charset="0"/>
                <a:ea typeface="Calibri" pitchFamily="34" charset="-122"/>
                <a:cs typeface="Calibri" pitchFamily="34" charset="-120"/>
              </a:rPr>
              <a:t>μένη</a:t>
            </a:r>
            <a:r>
              <a:rPr lang="en-US" sz="2400" dirty="0">
                <a:solidFill>
                  <a:srgbClr val="1A1A1A"/>
                </a:solidFill>
                <a:latin typeface="Calibri" pitchFamily="34" charset="0"/>
                <a:ea typeface="Calibri" pitchFamily="34" charset="-122"/>
                <a:cs typeface="Calibri" pitchFamily="34" charset="-120"/>
              </a:rPr>
              <a:t> </a:t>
            </a:r>
            <a:r>
              <a:rPr lang="en-US" sz="2400" dirty="0" err="1">
                <a:solidFill>
                  <a:srgbClr val="1A1A1A"/>
                </a:solidFill>
                <a:latin typeface="Calibri" pitchFamily="34" charset="0"/>
                <a:ea typeface="Calibri" pitchFamily="34" charset="-122"/>
                <a:cs typeface="Calibri" pitchFamily="34" charset="-120"/>
              </a:rPr>
              <a:t>κυκλοφορί</a:t>
            </a:r>
            <a:r>
              <a:rPr lang="en-US" sz="2400" dirty="0">
                <a:solidFill>
                  <a:srgbClr val="1A1A1A"/>
                </a:solidFill>
                <a:latin typeface="Calibri" pitchFamily="34" charset="0"/>
                <a:ea typeface="Calibri" pitchFamily="34" charset="-122"/>
                <a:cs typeface="Calibri" pitchFamily="34" charset="-120"/>
              </a:rPr>
              <a:t>α </a:t>
            </a:r>
            <a:r>
              <a:rPr lang="en-US" sz="2400" dirty="0" err="1">
                <a:solidFill>
                  <a:srgbClr val="1A1A1A"/>
                </a:solidFill>
                <a:latin typeface="Calibri" pitchFamily="34" charset="0"/>
                <a:ea typeface="Calibri" pitchFamily="34" charset="-122"/>
                <a:cs typeface="Calibri" pitchFamily="34" charset="-120"/>
              </a:rPr>
              <a:t>συμ</a:t>
            </a:r>
            <a:r>
              <a:rPr lang="en-US" sz="2400" dirty="0">
                <a:solidFill>
                  <a:srgbClr val="1A1A1A"/>
                </a:solidFill>
                <a:latin typeface="Calibri" pitchFamily="34" charset="0"/>
                <a:ea typeface="Calibri" pitchFamily="34" charset="-122"/>
                <a:cs typeface="Calibri" pitchFamily="34" charset="-120"/>
              </a:rPr>
              <a:t>β</a:t>
            </a:r>
            <a:r>
              <a:rPr lang="en-US" sz="2400" dirty="0" err="1">
                <a:solidFill>
                  <a:srgbClr val="1A1A1A"/>
                </a:solidFill>
                <a:latin typeface="Calibri" pitchFamily="34" charset="0"/>
                <a:ea typeface="Calibri" pitchFamily="34" charset="-122"/>
                <a:cs typeface="Calibri" pitchFamily="34" charset="-120"/>
              </a:rPr>
              <a:t>ολικών</a:t>
            </a:r>
            <a:r>
              <a:rPr lang="en-US" sz="2400" dirty="0">
                <a:solidFill>
                  <a:srgbClr val="1A1A1A"/>
                </a:solidFill>
                <a:latin typeface="Calibri" pitchFamily="34" charset="0"/>
                <a:ea typeface="Calibri" pitchFamily="34" charset="-122"/>
                <a:cs typeface="Calibri" pitchFamily="34" charset="-120"/>
              </a:rPr>
              <a:t> </a:t>
            </a:r>
            <a:r>
              <a:rPr lang="en-US" sz="2400" dirty="0" err="1">
                <a:solidFill>
                  <a:srgbClr val="1A1A1A"/>
                </a:solidFill>
                <a:latin typeface="Calibri" pitchFamily="34" charset="0"/>
                <a:ea typeface="Calibri" pitchFamily="34" charset="-122"/>
                <a:cs typeface="Calibri" pitchFamily="34" charset="-120"/>
              </a:rPr>
              <a:t>μορφών</a:t>
            </a:r>
            <a:r>
              <a:rPr lang="en-US" sz="2400" dirty="0">
                <a:solidFill>
                  <a:srgbClr val="1A1A1A"/>
                </a:solidFill>
                <a:latin typeface="Calibri" pitchFamily="34" charset="0"/>
                <a:ea typeface="Calibri" pitchFamily="34" charset="-122"/>
                <a:cs typeface="Calibri" pitchFamily="34" charset="-120"/>
              </a:rPr>
              <a:t> </a:t>
            </a:r>
            <a:r>
              <a:rPr lang="en-US" sz="2400" dirty="0" err="1">
                <a:solidFill>
                  <a:srgbClr val="1A1A1A"/>
                </a:solidFill>
                <a:latin typeface="Calibri" pitchFamily="34" charset="0"/>
                <a:ea typeface="Calibri" pitchFamily="34" charset="-122"/>
                <a:cs typeface="Calibri" pitchFamily="34" charset="-120"/>
              </a:rPr>
              <a:t>σε</a:t>
            </a:r>
            <a:r>
              <a:rPr lang="en-US" sz="2400" dirty="0">
                <a:solidFill>
                  <a:srgbClr val="1A1A1A"/>
                </a:solidFill>
                <a:latin typeface="Calibri" pitchFamily="34" charset="0"/>
                <a:ea typeface="Calibri" pitchFamily="34" charset="-122"/>
                <a:cs typeface="Calibri" pitchFamily="34" charset="-120"/>
              </a:rPr>
              <a:t> </a:t>
            </a:r>
            <a:r>
              <a:rPr lang="en-US" sz="2400" dirty="0" err="1">
                <a:solidFill>
                  <a:srgbClr val="1A1A1A"/>
                </a:solidFill>
                <a:latin typeface="Calibri" pitchFamily="34" charset="0"/>
                <a:ea typeface="Calibri" pitchFamily="34" charset="-122"/>
                <a:cs typeface="Calibri" pitchFamily="34" charset="-120"/>
              </a:rPr>
              <a:t>ευρεί</a:t>
            </a:r>
            <a:r>
              <a:rPr lang="en-US" sz="2400" dirty="0">
                <a:solidFill>
                  <a:srgbClr val="1A1A1A"/>
                </a:solidFill>
                <a:latin typeface="Calibri" pitchFamily="34" charset="0"/>
                <a:ea typeface="Calibri" pitchFamily="34" charset="-122"/>
                <a:cs typeface="Calibri" pitchFamily="34" charset="-120"/>
              </a:rPr>
              <a:t>α </a:t>
            </a:r>
            <a:r>
              <a:rPr lang="en-US" sz="2400" dirty="0" err="1">
                <a:solidFill>
                  <a:srgbClr val="1A1A1A"/>
                </a:solidFill>
                <a:latin typeface="Calibri" pitchFamily="34" charset="0"/>
                <a:ea typeface="Calibri" pitchFamily="34" charset="-122"/>
                <a:cs typeface="Calibri" pitchFamily="34" charset="-120"/>
              </a:rPr>
              <a:t>κλίμ</a:t>
            </a:r>
            <a:r>
              <a:rPr lang="en-US" sz="2400" dirty="0">
                <a:solidFill>
                  <a:srgbClr val="1A1A1A"/>
                </a:solidFill>
                <a:latin typeface="Calibri" pitchFamily="34" charset="0"/>
                <a:ea typeface="Calibri" pitchFamily="34" charset="-122"/>
                <a:cs typeface="Calibri" pitchFamily="34" charset="-120"/>
              </a:rPr>
              <a:t>α</a:t>
            </a:r>
            <a:r>
              <a:rPr lang="en-US" sz="2400" dirty="0" err="1">
                <a:solidFill>
                  <a:srgbClr val="1A1A1A"/>
                </a:solidFill>
                <a:latin typeface="Calibri" pitchFamily="34" charset="0"/>
                <a:ea typeface="Calibri" pitchFamily="34" charset="-122"/>
                <a:cs typeface="Calibri" pitchFamily="34" charset="-120"/>
              </a:rPr>
              <a:t>κ</a:t>
            </a:r>
            <a:r>
              <a:rPr lang="en-US" sz="2400" dirty="0">
                <a:solidFill>
                  <a:srgbClr val="1A1A1A"/>
                </a:solidFill>
                <a:latin typeface="Calibri" pitchFamily="34" charset="0"/>
                <a:ea typeface="Calibri" pitchFamily="34" charset="-122"/>
                <a:cs typeface="Calibri" pitchFamily="34" charset="-120"/>
              </a:rPr>
              <a:t>α.</a:t>
            </a:r>
            <a:r>
              <a:rPr lang="el-GR" sz="2400" dirty="0">
                <a:solidFill>
                  <a:srgbClr val="1A1A1A"/>
                </a:solidFill>
                <a:latin typeface="Calibri" pitchFamily="34" charset="0"/>
                <a:ea typeface="Calibri" pitchFamily="34" charset="-122"/>
                <a:cs typeface="Calibri" pitchFamily="34" charset="-120"/>
              </a:rPr>
              <a:t> </a:t>
            </a:r>
          </a:p>
          <a:p>
            <a:pPr marL="342900" indent="-342900">
              <a:lnSpc>
                <a:spcPct val="105000"/>
              </a:lnSpc>
              <a:buSzPct val="100000"/>
              <a:buFont typeface="Courier New" panose="02070309020205020404" pitchFamily="49" charset="0"/>
              <a:buChar char="o"/>
            </a:pPr>
            <a:r>
              <a:rPr lang="en-US" sz="2400" dirty="0" err="1">
                <a:solidFill>
                  <a:srgbClr val="1A1A1A"/>
                </a:solidFill>
                <a:latin typeface="Calibri" pitchFamily="34" charset="0"/>
                <a:ea typeface="Calibri" pitchFamily="34" charset="-122"/>
                <a:cs typeface="Calibri" pitchFamily="34" charset="-120"/>
              </a:rPr>
              <a:t>Η</a:t>
            </a:r>
            <a:r>
              <a:rPr lang="en-US" sz="2400" dirty="0">
                <a:solidFill>
                  <a:srgbClr val="1A1A1A"/>
                </a:solidFill>
                <a:latin typeface="Calibri" pitchFamily="34" charset="0"/>
                <a:ea typeface="Calibri" pitchFamily="34" charset="-122"/>
                <a:cs typeface="Calibri" pitchFamily="34" charset="-120"/>
              </a:rPr>
              <a:t> κατανόηση της νεωτερικότητας περνά από την κατανόηση των μέσων.</a:t>
            </a:r>
            <a:endParaRPr lang="en-US" sz="24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Shape 0"/>
          <p:cNvSpPr/>
          <p:nvPr/>
        </p:nvSpPr>
        <p:spPr>
          <a:xfrm>
            <a:off x="0" y="0"/>
            <a:ext cx="12191695" cy="658368"/>
          </a:xfrm>
          <a:prstGeom prst="rect">
            <a:avLst/>
          </a:prstGeom>
          <a:solidFill>
            <a:srgbClr val="0B2A4A"/>
          </a:solidFill>
          <a:ln w="12700">
            <a:solidFill>
              <a:srgbClr val="0B2A4A"/>
            </a:solidFill>
            <a:prstDash val="solid"/>
          </a:ln>
        </p:spPr>
      </p:sp>
      <p:sp>
        <p:nvSpPr>
          <p:cNvPr id="3" name="Text 1"/>
          <p:cNvSpPr/>
          <p:nvPr/>
        </p:nvSpPr>
        <p:spPr>
          <a:xfrm>
            <a:off x="457200" y="109728"/>
            <a:ext cx="11274552" cy="457200"/>
          </a:xfrm>
          <a:prstGeom prst="rect">
            <a:avLst/>
          </a:prstGeom>
          <a:noFill/>
          <a:ln/>
        </p:spPr>
        <p:txBody>
          <a:bodyPr wrap="square" rtlCol="0" anchor="ctr"/>
          <a:lstStyle/>
          <a:p>
            <a:pPr marL="0" indent="0">
              <a:buNone/>
            </a:pPr>
            <a:r>
              <a:rPr lang="en-US" sz="2000" b="1" dirty="0">
                <a:solidFill>
                  <a:srgbClr val="FFFFFF"/>
                </a:solidFill>
                <a:latin typeface="Calibri" pitchFamily="34" charset="0"/>
                <a:ea typeface="Calibri" pitchFamily="34" charset="-122"/>
                <a:cs typeface="Calibri" pitchFamily="34" charset="-120"/>
              </a:rPr>
              <a:t>ΚΕΦΑΛΑΙΟ 6 — The Media and the Reshaping of Tradition (Παράδοση και απο-τοπικοποίηση)</a:t>
            </a:r>
            <a:endParaRPr lang="en-US" sz="2000" dirty="0"/>
          </a:p>
        </p:txBody>
      </p:sp>
      <p:sp>
        <p:nvSpPr>
          <p:cNvPr id="4" name="Text 2"/>
          <p:cNvSpPr/>
          <p:nvPr/>
        </p:nvSpPr>
        <p:spPr>
          <a:xfrm>
            <a:off x="640080" y="749808"/>
            <a:ext cx="10881360" cy="457200"/>
          </a:xfrm>
          <a:prstGeom prst="rect">
            <a:avLst/>
          </a:prstGeom>
          <a:noFill/>
          <a:ln/>
        </p:spPr>
        <p:txBody>
          <a:bodyPr wrap="square" rtlCol="0" anchor="ctr"/>
          <a:lstStyle/>
          <a:p>
            <a:pPr marL="0" indent="0">
              <a:buNone/>
            </a:pPr>
            <a:r>
              <a:rPr lang="en-US" sz="2200" b="1" dirty="0">
                <a:solidFill>
                  <a:srgbClr val="0B2A4A"/>
                </a:solidFill>
                <a:latin typeface="Calibri" pitchFamily="34" charset="0"/>
                <a:ea typeface="Calibri" pitchFamily="34" charset="-122"/>
                <a:cs typeface="Calibri" pitchFamily="34" charset="-120"/>
              </a:rPr>
              <a:t>Πα</a:t>
            </a:r>
            <a:r>
              <a:rPr lang="en-US" sz="2200" b="1" dirty="0" err="1">
                <a:solidFill>
                  <a:srgbClr val="0B2A4A"/>
                </a:solidFill>
                <a:latin typeface="Calibri" pitchFamily="34" charset="0"/>
                <a:ea typeface="Calibri" pitchFamily="34" charset="-122"/>
                <a:cs typeface="Calibri" pitchFamily="34" charset="-120"/>
              </a:rPr>
              <a:t>ράδοση</a:t>
            </a:r>
            <a:r>
              <a:rPr lang="en-US" sz="2200" b="1" dirty="0">
                <a:solidFill>
                  <a:srgbClr val="0B2A4A"/>
                </a:solidFill>
                <a:latin typeface="Calibri" pitchFamily="34" charset="0"/>
                <a:ea typeface="Calibri" pitchFamily="34" charset="-122"/>
                <a:cs typeface="Calibri" pitchFamily="34" charset="-120"/>
              </a:rPr>
              <a:t>: συνέχεια, αυθεντία, τοπικότητα</a:t>
            </a:r>
            <a:endParaRPr lang="en-US" sz="2200" dirty="0"/>
          </a:p>
        </p:txBody>
      </p:sp>
      <p:sp>
        <p:nvSpPr>
          <p:cNvPr id="5" name="Text 3"/>
          <p:cNvSpPr/>
          <p:nvPr/>
        </p:nvSpPr>
        <p:spPr>
          <a:xfrm>
            <a:off x="640080" y="1234440"/>
            <a:ext cx="10881360" cy="3352074"/>
          </a:xfrm>
          <a:prstGeom prst="rect">
            <a:avLst/>
          </a:prstGeom>
          <a:noFill/>
          <a:ln/>
        </p:spPr>
        <p:txBody>
          <a:bodyPr wrap="square" rtlCol="0" anchor="t"/>
          <a:lstStyle/>
          <a:p>
            <a:pPr marL="571500" indent="-571500">
              <a:lnSpc>
                <a:spcPct val="105000"/>
              </a:lnSpc>
              <a:buSzPct val="100000"/>
              <a:buFont typeface="Courier New" panose="02070309020205020404" pitchFamily="49" charset="0"/>
              <a:buChar char="o"/>
            </a:pPr>
            <a:r>
              <a:rPr lang="en-US" sz="2800" dirty="0">
                <a:solidFill>
                  <a:srgbClr val="1A1A1A"/>
                </a:solidFill>
                <a:latin typeface="Calibri" pitchFamily="34" charset="0"/>
                <a:ea typeface="Calibri" pitchFamily="34" charset="-122"/>
                <a:cs typeface="Calibri" pitchFamily="34" charset="-120"/>
              </a:rPr>
              <a:t>Η παράδοση λειτουργεί ως μηχανισμός μετάδοσης νοημάτων στον χρόνο.</a:t>
            </a:r>
            <a:endParaRPr lang="en-US" sz="2800" dirty="0"/>
          </a:p>
          <a:p>
            <a:pPr marL="571500" indent="-571500">
              <a:lnSpc>
                <a:spcPct val="105000"/>
              </a:lnSpc>
              <a:buSzPct val="100000"/>
              <a:buFont typeface="Courier New" panose="02070309020205020404" pitchFamily="49" charset="0"/>
              <a:buChar char="o"/>
            </a:pPr>
            <a:r>
              <a:rPr lang="en-US" sz="2800" dirty="0">
                <a:solidFill>
                  <a:srgbClr val="1A1A1A"/>
                </a:solidFill>
                <a:latin typeface="Calibri" pitchFamily="34" charset="0"/>
                <a:ea typeface="Calibri" pitchFamily="34" charset="-122"/>
                <a:cs typeface="Calibri" pitchFamily="34" charset="-120"/>
              </a:rPr>
              <a:t>Συνδέεται με τοπικούς φορείς αυθεντίας (κοινότητα, θρησκεία, οικογένεια, έθιμο).</a:t>
            </a:r>
            <a:endParaRPr lang="en-US" sz="2800" dirty="0"/>
          </a:p>
          <a:p>
            <a:pPr marL="571500" indent="-571500">
              <a:lnSpc>
                <a:spcPct val="105000"/>
              </a:lnSpc>
              <a:buSzPct val="100000"/>
              <a:buFont typeface="Courier New" panose="02070309020205020404" pitchFamily="49" charset="0"/>
              <a:buChar char="o"/>
            </a:pPr>
            <a:r>
              <a:rPr lang="en-US" sz="2800" dirty="0">
                <a:solidFill>
                  <a:srgbClr val="1A1A1A"/>
                </a:solidFill>
                <a:latin typeface="Calibri" pitchFamily="34" charset="0"/>
                <a:ea typeface="Calibri" pitchFamily="34" charset="-122"/>
                <a:cs typeface="Calibri" pitchFamily="34" charset="-120"/>
              </a:rPr>
              <a:t>Παρέχει σταθερές ερμηνείες, πρακτικές και κανόνες.</a:t>
            </a:r>
            <a:endParaRPr lang="en-US" sz="2800" dirty="0"/>
          </a:p>
          <a:p>
            <a:pPr marL="571500" indent="-571500">
              <a:lnSpc>
                <a:spcPct val="105000"/>
              </a:lnSpc>
              <a:buSzPct val="100000"/>
              <a:buFont typeface="Courier New" panose="02070309020205020404" pitchFamily="49" charset="0"/>
              <a:buChar char="o"/>
            </a:pPr>
            <a:r>
              <a:rPr lang="en-US" sz="2800" dirty="0">
                <a:solidFill>
                  <a:srgbClr val="1A1A1A"/>
                </a:solidFill>
                <a:latin typeface="Calibri" pitchFamily="34" charset="0"/>
                <a:ea typeface="Calibri" pitchFamily="34" charset="-122"/>
                <a:cs typeface="Calibri" pitchFamily="34" charset="-120"/>
              </a:rPr>
              <a:t>Στη νεωτερικότητα, η παράδοση δεν εξαφανίζεται αλλά μπαίνει σε διαδικασία αναδιάρθρωσης.</a:t>
            </a:r>
            <a:endParaRPr lang="en-US" sz="28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Shape 0"/>
          <p:cNvSpPr/>
          <p:nvPr/>
        </p:nvSpPr>
        <p:spPr>
          <a:xfrm>
            <a:off x="0" y="0"/>
            <a:ext cx="12191695" cy="658368"/>
          </a:xfrm>
          <a:prstGeom prst="rect">
            <a:avLst/>
          </a:prstGeom>
          <a:solidFill>
            <a:srgbClr val="0B2A4A"/>
          </a:solidFill>
          <a:ln w="12700">
            <a:solidFill>
              <a:srgbClr val="0B2A4A"/>
            </a:solidFill>
            <a:prstDash val="solid"/>
          </a:ln>
        </p:spPr>
      </p:sp>
      <p:sp>
        <p:nvSpPr>
          <p:cNvPr id="3" name="Text 1"/>
          <p:cNvSpPr/>
          <p:nvPr/>
        </p:nvSpPr>
        <p:spPr>
          <a:xfrm>
            <a:off x="457200" y="109728"/>
            <a:ext cx="11274552" cy="457200"/>
          </a:xfrm>
          <a:prstGeom prst="rect">
            <a:avLst/>
          </a:prstGeom>
          <a:noFill/>
          <a:ln/>
        </p:spPr>
        <p:txBody>
          <a:bodyPr wrap="square" rtlCol="0" anchor="ctr"/>
          <a:lstStyle/>
          <a:p>
            <a:pPr marL="0" indent="0">
              <a:buNone/>
            </a:pPr>
            <a:r>
              <a:rPr lang="en-US" sz="2000" b="1" dirty="0">
                <a:solidFill>
                  <a:srgbClr val="FFFFFF"/>
                </a:solidFill>
                <a:latin typeface="Calibri" pitchFamily="34" charset="0"/>
                <a:ea typeface="Calibri" pitchFamily="34" charset="-122"/>
                <a:cs typeface="Calibri" pitchFamily="34" charset="-120"/>
              </a:rPr>
              <a:t>ΚΕΦΑΛΑΙΟ 6 — The Media and the Reshaping of Tradition (Παράδοση και απο-τοπικοποίηση)</a:t>
            </a:r>
            <a:endParaRPr lang="en-US" sz="2000" dirty="0"/>
          </a:p>
        </p:txBody>
      </p:sp>
      <p:sp>
        <p:nvSpPr>
          <p:cNvPr id="4" name="Text 2"/>
          <p:cNvSpPr/>
          <p:nvPr/>
        </p:nvSpPr>
        <p:spPr>
          <a:xfrm>
            <a:off x="640080" y="749808"/>
            <a:ext cx="10881360" cy="457200"/>
          </a:xfrm>
          <a:prstGeom prst="rect">
            <a:avLst/>
          </a:prstGeom>
          <a:noFill/>
          <a:ln/>
        </p:spPr>
        <p:txBody>
          <a:bodyPr wrap="square" rtlCol="0" anchor="ctr"/>
          <a:lstStyle/>
          <a:p>
            <a:pPr marL="0" indent="0">
              <a:buNone/>
            </a:pPr>
            <a:r>
              <a:rPr lang="en-US" sz="2200" b="1" dirty="0" err="1">
                <a:solidFill>
                  <a:srgbClr val="0B2A4A"/>
                </a:solidFill>
                <a:latin typeface="Calibri" pitchFamily="34" charset="0"/>
                <a:ea typeface="Calibri" pitchFamily="34" charset="-122"/>
                <a:cs typeface="Calibri" pitchFamily="34" charset="-120"/>
              </a:rPr>
              <a:t>Τι</a:t>
            </a:r>
            <a:r>
              <a:rPr lang="en-US" sz="2200" b="1" dirty="0">
                <a:solidFill>
                  <a:srgbClr val="0B2A4A"/>
                </a:solidFill>
                <a:latin typeface="Calibri" pitchFamily="34" charset="0"/>
                <a:ea typeface="Calibri" pitchFamily="34" charset="-122"/>
                <a:cs typeface="Calibri" pitchFamily="34" charset="-120"/>
              </a:rPr>
              <a:t> αλλάζουν τα μέσα: απο-τοπικοποίηση και ανα-κυκλοφορία</a:t>
            </a:r>
            <a:endParaRPr lang="en-US" sz="2200" dirty="0"/>
          </a:p>
        </p:txBody>
      </p:sp>
      <p:sp>
        <p:nvSpPr>
          <p:cNvPr id="5" name="Text 3"/>
          <p:cNvSpPr/>
          <p:nvPr/>
        </p:nvSpPr>
        <p:spPr>
          <a:xfrm>
            <a:off x="640080" y="1234440"/>
            <a:ext cx="10881360" cy="5303520"/>
          </a:xfrm>
          <a:prstGeom prst="rect">
            <a:avLst/>
          </a:prstGeom>
          <a:noFill/>
          <a:ln/>
        </p:spPr>
        <p:txBody>
          <a:bodyPr wrap="square" rtlCol="0" anchor="t"/>
          <a:lstStyle/>
          <a:p>
            <a:pPr marL="457200" indent="-457200">
              <a:lnSpc>
                <a:spcPct val="105000"/>
              </a:lnSpc>
              <a:buSzPct val="100000"/>
              <a:buFont typeface="Courier New" panose="02070309020205020404" pitchFamily="49" charset="0"/>
              <a:buChar char="o"/>
            </a:pPr>
            <a:r>
              <a:rPr lang="en-US" sz="3200" dirty="0">
                <a:solidFill>
                  <a:srgbClr val="1A1A1A"/>
                </a:solidFill>
                <a:latin typeface="Calibri" pitchFamily="34" charset="0"/>
                <a:ea typeface="Calibri" pitchFamily="34" charset="-122"/>
                <a:cs typeface="Calibri" pitchFamily="34" charset="-120"/>
              </a:rPr>
              <a:t>Τα μέσα αποσπούν στοιχεία της παράδοσης από τον τόπο της και τα καθιστούν διαθέσιμα αλλού.</a:t>
            </a:r>
            <a:endParaRPr lang="en-US" sz="3200" dirty="0"/>
          </a:p>
          <a:p>
            <a:pPr marL="457200" indent="-457200">
              <a:lnSpc>
                <a:spcPct val="105000"/>
              </a:lnSpc>
              <a:buSzPct val="100000"/>
              <a:buFont typeface="Courier New" panose="02070309020205020404" pitchFamily="49" charset="0"/>
              <a:buChar char="o"/>
            </a:pPr>
            <a:r>
              <a:rPr lang="en-US" sz="3200" dirty="0">
                <a:solidFill>
                  <a:srgbClr val="1A1A1A"/>
                </a:solidFill>
                <a:latin typeface="Calibri" pitchFamily="34" charset="0"/>
                <a:ea typeface="Calibri" pitchFamily="34" charset="-122"/>
                <a:cs typeface="Calibri" pitchFamily="34" charset="-120"/>
              </a:rPr>
              <a:t>Η παράδοση κυκλοφορεί ως «συμβολικό υλικό» που μπορεί να ανασυντεθεί και να επανανοηματοδοτηθεί.</a:t>
            </a:r>
            <a:endParaRPr lang="en-US" sz="3200" dirty="0"/>
          </a:p>
          <a:p>
            <a:pPr marL="457200" indent="-457200">
              <a:lnSpc>
                <a:spcPct val="105000"/>
              </a:lnSpc>
              <a:buSzPct val="100000"/>
              <a:buFont typeface="Courier New" panose="02070309020205020404" pitchFamily="49" charset="0"/>
              <a:buChar char="o"/>
            </a:pPr>
            <a:r>
              <a:rPr lang="en-US" sz="3200" dirty="0">
                <a:solidFill>
                  <a:srgbClr val="1A1A1A"/>
                </a:solidFill>
                <a:latin typeface="Calibri" pitchFamily="34" charset="0"/>
                <a:ea typeface="Calibri" pitchFamily="34" charset="-122"/>
                <a:cs typeface="Calibri" pitchFamily="34" charset="-120"/>
              </a:rPr>
              <a:t>Αυτό οδηγεί σε νέες μορφές διασπορικής/υβριδικής ταυτότητας.</a:t>
            </a:r>
            <a:endParaRPr lang="en-US" sz="3200" dirty="0"/>
          </a:p>
          <a:p>
            <a:pPr marL="457200" indent="-457200">
              <a:lnSpc>
                <a:spcPct val="105000"/>
              </a:lnSpc>
              <a:buSzPct val="100000"/>
              <a:buFont typeface="Courier New" panose="02070309020205020404" pitchFamily="49" charset="0"/>
              <a:buChar char="o"/>
            </a:pPr>
            <a:r>
              <a:rPr lang="en-US" sz="3200" dirty="0">
                <a:solidFill>
                  <a:srgbClr val="1A1A1A"/>
                </a:solidFill>
                <a:latin typeface="Calibri" pitchFamily="34" charset="0"/>
                <a:ea typeface="Calibri" pitchFamily="34" charset="-122"/>
                <a:cs typeface="Calibri" pitchFamily="34" charset="-120"/>
              </a:rPr>
              <a:t>Η σχέση «παράδοση = αυτό που παραλάβαμε» μετατρέπεται σε «παράδοση = αυτό που επιλέγουμε και ερμηνεύουμε».</a:t>
            </a:r>
            <a:endParaRPr lang="en-US" sz="32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Shape 0"/>
          <p:cNvSpPr/>
          <p:nvPr/>
        </p:nvSpPr>
        <p:spPr>
          <a:xfrm>
            <a:off x="0" y="0"/>
            <a:ext cx="12191695" cy="658368"/>
          </a:xfrm>
          <a:prstGeom prst="rect">
            <a:avLst/>
          </a:prstGeom>
          <a:solidFill>
            <a:srgbClr val="0B2A4A"/>
          </a:solidFill>
          <a:ln w="12700">
            <a:solidFill>
              <a:srgbClr val="0B2A4A"/>
            </a:solidFill>
            <a:prstDash val="solid"/>
          </a:ln>
        </p:spPr>
      </p:sp>
      <p:sp>
        <p:nvSpPr>
          <p:cNvPr id="3" name="Text 1"/>
          <p:cNvSpPr/>
          <p:nvPr/>
        </p:nvSpPr>
        <p:spPr>
          <a:xfrm>
            <a:off x="457200" y="109728"/>
            <a:ext cx="11274552" cy="457200"/>
          </a:xfrm>
          <a:prstGeom prst="rect">
            <a:avLst/>
          </a:prstGeom>
          <a:noFill/>
          <a:ln/>
        </p:spPr>
        <p:txBody>
          <a:bodyPr wrap="square" rtlCol="0" anchor="ctr"/>
          <a:lstStyle/>
          <a:p>
            <a:pPr marL="0" indent="0">
              <a:buNone/>
            </a:pPr>
            <a:r>
              <a:rPr lang="en-US" sz="2000" b="1" dirty="0">
                <a:solidFill>
                  <a:srgbClr val="FFFFFF"/>
                </a:solidFill>
                <a:latin typeface="Calibri" pitchFamily="34" charset="0"/>
                <a:ea typeface="Calibri" pitchFamily="34" charset="-122"/>
                <a:cs typeface="Calibri" pitchFamily="34" charset="-120"/>
              </a:rPr>
              <a:t>ΚΕΦΑΛΑΙΟ 6 — The Media and the Reshaping of Tradition (Παράδοση και απο-τοπικοποίηση)</a:t>
            </a:r>
            <a:endParaRPr lang="en-US" sz="2000" dirty="0"/>
          </a:p>
        </p:txBody>
      </p:sp>
      <p:sp>
        <p:nvSpPr>
          <p:cNvPr id="4" name="Text 2"/>
          <p:cNvSpPr/>
          <p:nvPr/>
        </p:nvSpPr>
        <p:spPr>
          <a:xfrm>
            <a:off x="640080" y="749808"/>
            <a:ext cx="10881360" cy="457200"/>
          </a:xfrm>
          <a:prstGeom prst="rect">
            <a:avLst/>
          </a:prstGeom>
          <a:noFill/>
          <a:ln/>
        </p:spPr>
        <p:txBody>
          <a:bodyPr wrap="square" rtlCol="0" anchor="ctr"/>
          <a:lstStyle/>
          <a:p>
            <a:pPr marL="0" indent="0">
              <a:buNone/>
            </a:pPr>
            <a:r>
              <a:rPr lang="en-US" sz="2200" b="1" dirty="0" err="1">
                <a:solidFill>
                  <a:srgbClr val="0B2A4A"/>
                </a:solidFill>
                <a:latin typeface="Calibri" pitchFamily="34" charset="0"/>
                <a:ea typeface="Calibri" pitchFamily="34" charset="-122"/>
                <a:cs typeface="Calibri" pitchFamily="34" charset="-120"/>
              </a:rPr>
              <a:t>Α</a:t>
            </a:r>
            <a:r>
              <a:rPr lang="en-US" sz="2200" b="1" dirty="0">
                <a:solidFill>
                  <a:srgbClr val="0B2A4A"/>
                </a:solidFill>
                <a:latin typeface="Calibri" pitchFamily="34" charset="0"/>
                <a:ea typeface="Calibri" pitchFamily="34" charset="-122"/>
                <a:cs typeface="Calibri" pitchFamily="34" charset="-120"/>
              </a:rPr>
              <a:t>πό την αυθεντία στον αναστοχασμό</a:t>
            </a:r>
            <a:endParaRPr lang="en-US" sz="2200" dirty="0"/>
          </a:p>
        </p:txBody>
      </p:sp>
      <p:sp>
        <p:nvSpPr>
          <p:cNvPr id="5" name="Text 3"/>
          <p:cNvSpPr/>
          <p:nvPr/>
        </p:nvSpPr>
        <p:spPr>
          <a:xfrm>
            <a:off x="640080" y="1234440"/>
            <a:ext cx="10881360" cy="5303520"/>
          </a:xfrm>
          <a:prstGeom prst="rect">
            <a:avLst/>
          </a:prstGeom>
          <a:noFill/>
          <a:ln/>
        </p:spPr>
        <p:txBody>
          <a:bodyPr wrap="square" rtlCol="0" anchor="t"/>
          <a:lstStyle/>
          <a:p>
            <a:pPr marL="457200" indent="-457200">
              <a:lnSpc>
                <a:spcPct val="105000"/>
              </a:lnSpc>
              <a:buSzPct val="100000"/>
              <a:buFont typeface="Courier New" panose="02070309020205020404" pitchFamily="49" charset="0"/>
              <a:buChar char="o"/>
            </a:pPr>
            <a:r>
              <a:rPr lang="en-US" sz="3200" dirty="0">
                <a:solidFill>
                  <a:srgbClr val="1A1A1A"/>
                </a:solidFill>
                <a:latin typeface="Calibri" pitchFamily="34" charset="0"/>
                <a:ea typeface="Calibri" pitchFamily="34" charset="-122"/>
                <a:cs typeface="Calibri" pitchFamily="34" charset="-120"/>
              </a:rPr>
              <a:t>Η αυθεντία της παράδοσης γίνεται λιγότερο αυτονόητη: ανταγωνίζεται με άλλες πηγές νοήματος που μεταφέρουν τα μέσα.</a:t>
            </a:r>
            <a:endParaRPr lang="en-US" sz="3200" dirty="0"/>
          </a:p>
          <a:p>
            <a:pPr marL="457200" indent="-457200">
              <a:lnSpc>
                <a:spcPct val="105000"/>
              </a:lnSpc>
              <a:buSzPct val="100000"/>
              <a:buFont typeface="Courier New" panose="02070309020205020404" pitchFamily="49" charset="0"/>
              <a:buChar char="o"/>
            </a:pPr>
            <a:r>
              <a:rPr lang="en-US" sz="3200" dirty="0">
                <a:solidFill>
                  <a:srgbClr val="1A1A1A"/>
                </a:solidFill>
                <a:latin typeface="Calibri" pitchFamily="34" charset="0"/>
                <a:ea typeface="Calibri" pitchFamily="34" charset="-122"/>
                <a:cs typeface="Calibri" pitchFamily="34" charset="-120"/>
              </a:rPr>
              <a:t>Η παράδοση γίνεται αντικείμενο δημόσιας συζήτησης, κριτικής, ακόμη και πολιτικής στρατηγικής.</a:t>
            </a:r>
            <a:endParaRPr lang="en-US" sz="3200" dirty="0"/>
          </a:p>
          <a:p>
            <a:pPr marL="457200" indent="-457200">
              <a:lnSpc>
                <a:spcPct val="105000"/>
              </a:lnSpc>
              <a:buSzPct val="100000"/>
              <a:buFont typeface="Courier New" panose="02070309020205020404" pitchFamily="49" charset="0"/>
              <a:buChar char="o"/>
            </a:pPr>
            <a:r>
              <a:rPr lang="en-US" sz="3200" dirty="0">
                <a:solidFill>
                  <a:srgbClr val="1A1A1A"/>
                </a:solidFill>
                <a:latin typeface="Calibri" pitchFamily="34" charset="0"/>
                <a:ea typeface="Calibri" pitchFamily="34" charset="-122"/>
                <a:cs typeface="Calibri" pitchFamily="34" charset="-120"/>
              </a:rPr>
              <a:t>Οι άνθρωποι καλούνται να δικαιολογούν/εξηγούν τις παραδόσεις τους σε περιβάλλον πολλαπλών εναλλακτικών.</a:t>
            </a:r>
            <a:endParaRPr lang="en-US" sz="3200" dirty="0"/>
          </a:p>
          <a:p>
            <a:pPr marL="457200" indent="-457200">
              <a:lnSpc>
                <a:spcPct val="105000"/>
              </a:lnSpc>
              <a:buSzPct val="100000"/>
              <a:buFont typeface="Courier New" panose="02070309020205020404" pitchFamily="49" charset="0"/>
              <a:buChar char="o"/>
            </a:pPr>
            <a:r>
              <a:rPr lang="en-US" sz="3200" dirty="0">
                <a:solidFill>
                  <a:srgbClr val="1A1A1A"/>
                </a:solidFill>
                <a:latin typeface="Calibri" pitchFamily="34" charset="0"/>
                <a:ea typeface="Calibri" pitchFamily="34" charset="-122"/>
                <a:cs typeface="Calibri" pitchFamily="34" charset="-120"/>
              </a:rPr>
              <a:t>Αυτό εντείνει την αναστοχαστικότητα (reflexivity), που είναι κεντρική και στο Κεφάλαιο 7 για τον εαυτό.</a:t>
            </a:r>
            <a:endParaRPr lang="en-US" sz="32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Shape 0"/>
          <p:cNvSpPr/>
          <p:nvPr/>
        </p:nvSpPr>
        <p:spPr>
          <a:xfrm>
            <a:off x="0" y="0"/>
            <a:ext cx="12191695" cy="658368"/>
          </a:xfrm>
          <a:prstGeom prst="rect">
            <a:avLst/>
          </a:prstGeom>
          <a:solidFill>
            <a:srgbClr val="0B2A4A"/>
          </a:solidFill>
          <a:ln w="12700">
            <a:solidFill>
              <a:srgbClr val="0B2A4A"/>
            </a:solidFill>
            <a:prstDash val="solid"/>
          </a:ln>
        </p:spPr>
      </p:sp>
      <p:sp>
        <p:nvSpPr>
          <p:cNvPr id="3" name="Text 1"/>
          <p:cNvSpPr/>
          <p:nvPr/>
        </p:nvSpPr>
        <p:spPr>
          <a:xfrm>
            <a:off x="457200" y="109728"/>
            <a:ext cx="11274552" cy="457200"/>
          </a:xfrm>
          <a:prstGeom prst="rect">
            <a:avLst/>
          </a:prstGeom>
          <a:noFill/>
          <a:ln/>
        </p:spPr>
        <p:txBody>
          <a:bodyPr wrap="square" rtlCol="0" anchor="ctr"/>
          <a:lstStyle/>
          <a:p>
            <a:pPr marL="0" indent="0">
              <a:buNone/>
            </a:pPr>
            <a:r>
              <a:rPr lang="en-US" sz="2000" b="1" dirty="0">
                <a:solidFill>
                  <a:srgbClr val="FFFFFF"/>
                </a:solidFill>
                <a:latin typeface="Calibri" pitchFamily="34" charset="0"/>
                <a:ea typeface="Calibri" pitchFamily="34" charset="-122"/>
                <a:cs typeface="Calibri" pitchFamily="34" charset="-120"/>
              </a:rPr>
              <a:t>ΚΕΦΑΛΑΙΟ 7 — Self and Experience in a Mediated World (Εαυτός, εμπειρία, εξάρτηση)</a:t>
            </a:r>
            <a:endParaRPr lang="en-US" sz="2000" dirty="0"/>
          </a:p>
        </p:txBody>
      </p:sp>
      <p:sp>
        <p:nvSpPr>
          <p:cNvPr id="4" name="Text 2"/>
          <p:cNvSpPr/>
          <p:nvPr/>
        </p:nvSpPr>
        <p:spPr>
          <a:xfrm>
            <a:off x="640080" y="749808"/>
            <a:ext cx="10881360" cy="457200"/>
          </a:xfrm>
          <a:prstGeom prst="rect">
            <a:avLst/>
          </a:prstGeom>
          <a:noFill/>
          <a:ln/>
        </p:spPr>
        <p:txBody>
          <a:bodyPr wrap="square" rtlCol="0" anchor="ctr"/>
          <a:lstStyle/>
          <a:p>
            <a:pPr marL="0" indent="0">
              <a:buNone/>
            </a:pPr>
            <a:r>
              <a:rPr lang="en-US" sz="2200" b="1" dirty="0" err="1">
                <a:solidFill>
                  <a:srgbClr val="0B2A4A"/>
                </a:solidFill>
                <a:latin typeface="Calibri" pitchFamily="34" charset="0"/>
                <a:ea typeface="Calibri" pitchFamily="34" charset="-122"/>
                <a:cs typeface="Calibri" pitchFamily="34" charset="-120"/>
              </a:rPr>
              <a:t>Ο</a:t>
            </a:r>
            <a:r>
              <a:rPr lang="en-US" sz="2200" b="1" dirty="0">
                <a:solidFill>
                  <a:srgbClr val="0B2A4A"/>
                </a:solidFill>
                <a:latin typeface="Calibri" pitchFamily="34" charset="0"/>
                <a:ea typeface="Calibri" pitchFamily="34" charset="-122"/>
                <a:cs typeface="Calibri" pitchFamily="34" charset="-120"/>
              </a:rPr>
              <a:t> εαυτός ως «αναστοχαστικό πρότζεκτ»</a:t>
            </a:r>
            <a:endParaRPr lang="en-US" sz="2200" dirty="0"/>
          </a:p>
        </p:txBody>
      </p:sp>
      <p:sp>
        <p:nvSpPr>
          <p:cNvPr id="5" name="Text 3"/>
          <p:cNvSpPr/>
          <p:nvPr/>
        </p:nvSpPr>
        <p:spPr>
          <a:xfrm>
            <a:off x="640080" y="1234440"/>
            <a:ext cx="10881360" cy="5303520"/>
          </a:xfrm>
          <a:prstGeom prst="rect">
            <a:avLst/>
          </a:prstGeom>
          <a:noFill/>
          <a:ln/>
        </p:spPr>
        <p:txBody>
          <a:bodyPr wrap="square" rtlCol="0" anchor="t"/>
          <a:lstStyle/>
          <a:p>
            <a:pPr marL="457200" indent="-457200">
              <a:lnSpc>
                <a:spcPct val="105000"/>
              </a:lnSpc>
              <a:buSzPct val="100000"/>
              <a:buFont typeface="Courier New" panose="02070309020205020404" pitchFamily="49" charset="0"/>
              <a:buChar char="o"/>
            </a:pPr>
            <a:r>
              <a:rPr lang="en-US" sz="3200" dirty="0">
                <a:solidFill>
                  <a:srgbClr val="1A1A1A"/>
                </a:solidFill>
                <a:latin typeface="Calibri" pitchFamily="34" charset="0"/>
                <a:ea typeface="Calibri" pitchFamily="34" charset="-122"/>
                <a:cs typeface="Calibri" pitchFamily="34" charset="-120"/>
              </a:rPr>
              <a:t>Ο Thompson περιγράφει τον εαυτό ως project: συγκροτείται μέσα από αφήγηση ζωής και αυτο-ερμηνεία.</a:t>
            </a:r>
            <a:endParaRPr lang="en-US" sz="3200" dirty="0"/>
          </a:p>
          <a:p>
            <a:pPr marL="457200" indent="-457200">
              <a:lnSpc>
                <a:spcPct val="105000"/>
              </a:lnSpc>
              <a:buSzPct val="100000"/>
              <a:buFont typeface="Courier New" panose="02070309020205020404" pitchFamily="49" charset="0"/>
              <a:buChar char="o"/>
            </a:pPr>
            <a:r>
              <a:rPr lang="en-US" sz="3200" dirty="0">
                <a:solidFill>
                  <a:srgbClr val="1A1A1A"/>
                </a:solidFill>
                <a:latin typeface="Calibri" pitchFamily="34" charset="0"/>
                <a:ea typeface="Calibri" pitchFamily="34" charset="-122"/>
                <a:cs typeface="Calibri" pitchFamily="34" charset="-120"/>
              </a:rPr>
              <a:t>Η ταυτότητα δεν είναι στατική: οργανώνεται ως βιογραφική αφήγηση που αναθεωρείται.</a:t>
            </a:r>
            <a:endParaRPr lang="en-US" sz="3200" dirty="0"/>
          </a:p>
          <a:p>
            <a:pPr marL="457200" indent="-457200">
              <a:lnSpc>
                <a:spcPct val="105000"/>
              </a:lnSpc>
              <a:buSzPct val="100000"/>
              <a:buFont typeface="Courier New" panose="02070309020205020404" pitchFamily="49" charset="0"/>
              <a:buChar char="o"/>
            </a:pPr>
            <a:r>
              <a:rPr lang="en-US" sz="3200" dirty="0">
                <a:solidFill>
                  <a:srgbClr val="1A1A1A"/>
                </a:solidFill>
                <a:latin typeface="Calibri" pitchFamily="34" charset="0"/>
                <a:ea typeface="Calibri" pitchFamily="34" charset="-122"/>
                <a:cs typeface="Calibri" pitchFamily="34" charset="-120"/>
              </a:rPr>
              <a:t>Τα μέσα παρέχουν υλικό: πρότυπα, εικόνες ζωής, σενάρια επιτυχίας, φόβους, επιθυμίες.</a:t>
            </a:r>
            <a:endParaRPr lang="en-US" sz="3200" dirty="0"/>
          </a:p>
          <a:p>
            <a:pPr marL="457200" indent="-457200">
              <a:lnSpc>
                <a:spcPct val="105000"/>
              </a:lnSpc>
              <a:buSzPct val="100000"/>
              <a:buFont typeface="Courier New" panose="02070309020205020404" pitchFamily="49" charset="0"/>
              <a:buChar char="o"/>
            </a:pPr>
            <a:r>
              <a:rPr lang="en-US" sz="3200" dirty="0">
                <a:solidFill>
                  <a:srgbClr val="1A1A1A"/>
                </a:solidFill>
                <a:latin typeface="Calibri" pitchFamily="34" charset="0"/>
                <a:ea typeface="Calibri" pitchFamily="34" charset="-122"/>
                <a:cs typeface="Calibri" pitchFamily="34" charset="-120"/>
              </a:rPr>
              <a:t>Αυξάνει η δυνατότητα «να φανταστώ άλλες ζωές», άρα και η αναστοχαστικότητα της αυτοσχέδιας βιογραφίας.</a:t>
            </a:r>
            <a:endParaRPr lang="en-US" sz="32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Shape 0"/>
          <p:cNvSpPr/>
          <p:nvPr/>
        </p:nvSpPr>
        <p:spPr>
          <a:xfrm>
            <a:off x="0" y="0"/>
            <a:ext cx="12191695" cy="658368"/>
          </a:xfrm>
          <a:prstGeom prst="rect">
            <a:avLst/>
          </a:prstGeom>
          <a:solidFill>
            <a:srgbClr val="0B2A4A"/>
          </a:solidFill>
          <a:ln w="12700">
            <a:solidFill>
              <a:srgbClr val="0B2A4A"/>
            </a:solidFill>
            <a:prstDash val="solid"/>
          </a:ln>
        </p:spPr>
      </p:sp>
      <p:sp>
        <p:nvSpPr>
          <p:cNvPr id="3" name="Text 1"/>
          <p:cNvSpPr/>
          <p:nvPr/>
        </p:nvSpPr>
        <p:spPr>
          <a:xfrm>
            <a:off x="457200" y="109728"/>
            <a:ext cx="11274552" cy="457200"/>
          </a:xfrm>
          <a:prstGeom prst="rect">
            <a:avLst/>
          </a:prstGeom>
          <a:noFill/>
          <a:ln/>
        </p:spPr>
        <p:txBody>
          <a:bodyPr wrap="square" rtlCol="0" anchor="ctr"/>
          <a:lstStyle/>
          <a:p>
            <a:pPr marL="0" indent="0">
              <a:buNone/>
            </a:pPr>
            <a:r>
              <a:rPr lang="en-US" sz="2000" b="1" dirty="0">
                <a:solidFill>
                  <a:srgbClr val="FFFFFF"/>
                </a:solidFill>
                <a:latin typeface="Calibri" pitchFamily="34" charset="0"/>
                <a:ea typeface="Calibri" pitchFamily="34" charset="-122"/>
                <a:cs typeface="Calibri" pitchFamily="34" charset="-120"/>
              </a:rPr>
              <a:t>ΚΕΦΑΛΑΙΟ 7 — Self and Experience in a Mediated World (Εαυτός, εμπειρία, εξάρτηση)</a:t>
            </a:r>
            <a:endParaRPr lang="en-US" sz="2000" dirty="0"/>
          </a:p>
        </p:txBody>
      </p:sp>
      <p:sp>
        <p:nvSpPr>
          <p:cNvPr id="4" name="Text 2"/>
          <p:cNvSpPr/>
          <p:nvPr/>
        </p:nvSpPr>
        <p:spPr>
          <a:xfrm>
            <a:off x="640080" y="749808"/>
            <a:ext cx="10881360" cy="457200"/>
          </a:xfrm>
          <a:prstGeom prst="rect">
            <a:avLst/>
          </a:prstGeom>
          <a:noFill/>
          <a:ln/>
        </p:spPr>
        <p:txBody>
          <a:bodyPr wrap="square" rtlCol="0" anchor="ctr"/>
          <a:lstStyle/>
          <a:p>
            <a:pPr marL="0" indent="0">
              <a:buNone/>
            </a:pPr>
            <a:r>
              <a:rPr lang="en-US" sz="2200" b="1" dirty="0" err="1">
                <a:solidFill>
                  <a:srgbClr val="0B2A4A"/>
                </a:solidFill>
                <a:latin typeface="Calibri" pitchFamily="34" charset="0"/>
                <a:ea typeface="Calibri" pitchFamily="34" charset="-122"/>
                <a:cs typeface="Calibri" pitchFamily="34" charset="-120"/>
              </a:rPr>
              <a:t>Δι</a:t>
            </a:r>
            <a:r>
              <a:rPr lang="en-US" sz="2200" b="1" dirty="0">
                <a:solidFill>
                  <a:srgbClr val="0B2A4A"/>
                </a:solidFill>
                <a:latin typeface="Calibri" pitchFamily="34" charset="0"/>
                <a:ea typeface="Calibri" pitchFamily="34" charset="-122"/>
                <a:cs typeface="Calibri" pitchFamily="34" charset="-120"/>
              </a:rPr>
              <a:t>α</a:t>
            </a:r>
            <a:r>
              <a:rPr lang="en-US" sz="2200" b="1" dirty="0" err="1">
                <a:solidFill>
                  <a:srgbClr val="0B2A4A"/>
                </a:solidFill>
                <a:latin typeface="Calibri" pitchFamily="34" charset="0"/>
                <a:ea typeface="Calibri" pitchFamily="34" charset="-122"/>
                <a:cs typeface="Calibri" pitchFamily="34" charset="-120"/>
              </a:rPr>
              <a:t>μεσολ</a:t>
            </a:r>
            <a:r>
              <a:rPr lang="en-US" sz="2200" b="1" dirty="0">
                <a:solidFill>
                  <a:srgbClr val="0B2A4A"/>
                </a:solidFill>
                <a:latin typeface="Calibri" pitchFamily="34" charset="0"/>
                <a:ea typeface="Calibri" pitchFamily="34" charset="-122"/>
                <a:cs typeface="Calibri" pitchFamily="34" charset="-120"/>
              </a:rPr>
              <a:t>αβ</a:t>
            </a:r>
            <a:r>
              <a:rPr lang="en-US" sz="2200" b="1" dirty="0" err="1">
                <a:solidFill>
                  <a:srgbClr val="0B2A4A"/>
                </a:solidFill>
                <a:latin typeface="Calibri" pitchFamily="34" charset="0"/>
                <a:ea typeface="Calibri" pitchFamily="34" charset="-122"/>
                <a:cs typeface="Calibri" pitchFamily="34" charset="-120"/>
              </a:rPr>
              <a:t>ημένη</a:t>
            </a:r>
            <a:r>
              <a:rPr lang="en-US" sz="2200" b="1" dirty="0">
                <a:solidFill>
                  <a:srgbClr val="0B2A4A"/>
                </a:solidFill>
                <a:latin typeface="Calibri" pitchFamily="34" charset="0"/>
                <a:ea typeface="Calibri" pitchFamily="34" charset="-122"/>
                <a:cs typeface="Calibri" pitchFamily="34" charset="-120"/>
              </a:rPr>
              <a:t> εμπειρία: απο-απομόνωση (desequestration)</a:t>
            </a:r>
            <a:endParaRPr lang="en-US" sz="2200" dirty="0"/>
          </a:p>
        </p:txBody>
      </p:sp>
      <p:sp>
        <p:nvSpPr>
          <p:cNvPr id="5" name="Text 3"/>
          <p:cNvSpPr/>
          <p:nvPr/>
        </p:nvSpPr>
        <p:spPr>
          <a:xfrm>
            <a:off x="640080" y="1234440"/>
            <a:ext cx="10881360" cy="5303520"/>
          </a:xfrm>
          <a:prstGeom prst="rect">
            <a:avLst/>
          </a:prstGeom>
          <a:noFill/>
          <a:ln/>
        </p:spPr>
        <p:txBody>
          <a:bodyPr wrap="square" rtlCol="0" anchor="t"/>
          <a:lstStyle/>
          <a:p>
            <a:pPr marL="457200" indent="-457200">
              <a:lnSpc>
                <a:spcPct val="105000"/>
              </a:lnSpc>
              <a:buSzPct val="100000"/>
              <a:buFont typeface="Courier New" panose="02070309020205020404" pitchFamily="49" charset="0"/>
              <a:buChar char="o"/>
            </a:pPr>
            <a:r>
              <a:rPr lang="en-US" sz="3200" dirty="0">
                <a:solidFill>
                  <a:srgbClr val="1A1A1A"/>
                </a:solidFill>
                <a:latin typeface="Calibri" pitchFamily="34" charset="0"/>
                <a:ea typeface="Calibri" pitchFamily="34" charset="-122"/>
                <a:cs typeface="Calibri" pitchFamily="34" charset="-120"/>
              </a:rPr>
              <a:t>Πολλά κοινωνικά γεγονότα που άλλοτε έμεναν «μακριά» από την καθημερινή εμπειρία γίνονται ορατά μέσω μέσων.</a:t>
            </a:r>
            <a:endParaRPr lang="en-US" sz="3200" dirty="0"/>
          </a:p>
          <a:p>
            <a:pPr marL="457200" indent="-457200">
              <a:lnSpc>
                <a:spcPct val="105000"/>
              </a:lnSpc>
              <a:buSzPct val="100000"/>
              <a:buFont typeface="Courier New" panose="02070309020205020404" pitchFamily="49" charset="0"/>
              <a:buChar char="o"/>
            </a:pPr>
            <a:r>
              <a:rPr lang="en-US" sz="3200" dirty="0">
                <a:solidFill>
                  <a:srgbClr val="1A1A1A"/>
                </a:solidFill>
                <a:latin typeface="Calibri" pitchFamily="34" charset="0"/>
                <a:ea typeface="Calibri" pitchFamily="34" charset="-122"/>
                <a:cs typeface="Calibri" pitchFamily="34" charset="-120"/>
              </a:rPr>
              <a:t>Αυτό αλλάζει τη δομή της εμπειρίας: γνωρίζουμε/νιώθουμε για γεγονότα χωρίς να τα ζούμε άμεσα.</a:t>
            </a:r>
            <a:endParaRPr lang="en-US" sz="3200" dirty="0"/>
          </a:p>
          <a:p>
            <a:pPr marL="457200" indent="-457200">
              <a:lnSpc>
                <a:spcPct val="105000"/>
              </a:lnSpc>
              <a:buSzPct val="100000"/>
              <a:buFont typeface="Courier New" panose="02070309020205020404" pitchFamily="49" charset="0"/>
              <a:buChar char="o"/>
            </a:pPr>
            <a:r>
              <a:rPr lang="en-US" sz="3200" dirty="0">
                <a:solidFill>
                  <a:srgbClr val="1A1A1A"/>
                </a:solidFill>
                <a:latin typeface="Calibri" pitchFamily="34" charset="0"/>
                <a:ea typeface="Calibri" pitchFamily="34" charset="-122"/>
                <a:cs typeface="Calibri" pitchFamily="34" charset="-120"/>
              </a:rPr>
              <a:t>Δημιουργείται «απο-χωρικοποιημένη κοινότητα» (despatialized commonality): αίσθηση κοινού κόσμου χωρίς κοινό τόπο (συνδέεται με Κεφ. 8).</a:t>
            </a:r>
            <a:endParaRPr lang="en-US" sz="3200" dirty="0"/>
          </a:p>
          <a:p>
            <a:pPr marL="457200" indent="-457200">
              <a:lnSpc>
                <a:spcPct val="105000"/>
              </a:lnSpc>
              <a:buSzPct val="100000"/>
              <a:buFont typeface="Courier New" panose="02070309020205020404" pitchFamily="49" charset="0"/>
              <a:buChar char="o"/>
            </a:pPr>
            <a:r>
              <a:rPr lang="en-US" sz="3200" dirty="0">
                <a:solidFill>
                  <a:srgbClr val="1A1A1A"/>
                </a:solidFill>
                <a:latin typeface="Calibri" pitchFamily="34" charset="0"/>
                <a:ea typeface="Calibri" pitchFamily="34" charset="-122"/>
                <a:cs typeface="Calibri" pitchFamily="34" charset="-120"/>
              </a:rPr>
              <a:t>Τα μέσα διαμορφώνουν τι είναι «σχετικό» για μας: τι μπαίνει στον ορίζοντα προσοχής.</a:t>
            </a:r>
            <a:endParaRPr lang="en-US" sz="32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sp>
        <p:nvSpPr>
          <p:cNvPr id="2" name="Shape 0"/>
          <p:cNvSpPr/>
          <p:nvPr/>
        </p:nvSpPr>
        <p:spPr>
          <a:xfrm>
            <a:off x="0" y="0"/>
            <a:ext cx="12191695" cy="658368"/>
          </a:xfrm>
          <a:prstGeom prst="rect">
            <a:avLst/>
          </a:prstGeom>
          <a:solidFill>
            <a:srgbClr val="0B2A4A"/>
          </a:solidFill>
          <a:ln w="12700">
            <a:solidFill>
              <a:srgbClr val="0B2A4A"/>
            </a:solidFill>
            <a:prstDash val="solid"/>
          </a:ln>
        </p:spPr>
      </p:sp>
      <p:sp>
        <p:nvSpPr>
          <p:cNvPr id="3" name="Text 1"/>
          <p:cNvSpPr/>
          <p:nvPr/>
        </p:nvSpPr>
        <p:spPr>
          <a:xfrm>
            <a:off x="457200" y="109728"/>
            <a:ext cx="11274552" cy="457200"/>
          </a:xfrm>
          <a:prstGeom prst="rect">
            <a:avLst/>
          </a:prstGeom>
          <a:noFill/>
          <a:ln/>
        </p:spPr>
        <p:txBody>
          <a:bodyPr wrap="square" rtlCol="0" anchor="ctr"/>
          <a:lstStyle/>
          <a:p>
            <a:pPr marL="0" indent="0">
              <a:buNone/>
            </a:pPr>
            <a:r>
              <a:rPr lang="en-US" sz="2000" b="1" dirty="0">
                <a:solidFill>
                  <a:srgbClr val="FFFFFF"/>
                </a:solidFill>
                <a:latin typeface="Calibri" pitchFamily="34" charset="0"/>
                <a:ea typeface="Calibri" pitchFamily="34" charset="-122"/>
                <a:cs typeface="Calibri" pitchFamily="34" charset="-120"/>
              </a:rPr>
              <a:t>ΚΕΦΑΛΑΙΟ 7 — Self and Experience in a Mediated World (Εαυτός, εμπειρία, εξάρτηση)</a:t>
            </a:r>
            <a:endParaRPr lang="en-US" sz="2000" dirty="0"/>
          </a:p>
        </p:txBody>
      </p:sp>
      <p:sp>
        <p:nvSpPr>
          <p:cNvPr id="4" name="Text 2"/>
          <p:cNvSpPr/>
          <p:nvPr/>
        </p:nvSpPr>
        <p:spPr>
          <a:xfrm>
            <a:off x="640080" y="749808"/>
            <a:ext cx="10881360" cy="457200"/>
          </a:xfrm>
          <a:prstGeom prst="rect">
            <a:avLst/>
          </a:prstGeom>
          <a:noFill/>
          <a:ln/>
        </p:spPr>
        <p:txBody>
          <a:bodyPr wrap="square" rtlCol="0" anchor="ctr"/>
          <a:lstStyle/>
          <a:p>
            <a:pPr marL="0" indent="0">
              <a:buNone/>
            </a:pPr>
            <a:r>
              <a:rPr lang="en-US" sz="2200" b="1" dirty="0">
                <a:solidFill>
                  <a:srgbClr val="0B2A4A"/>
                </a:solidFill>
                <a:latin typeface="Calibri" pitchFamily="34" charset="0"/>
                <a:ea typeface="Calibri" pitchFamily="34" charset="-122"/>
                <a:cs typeface="Calibri" pitchFamily="34" charset="-120"/>
              </a:rPr>
              <a:t>Το “double-bind of mediated dependency”</a:t>
            </a:r>
            <a:endParaRPr lang="en-US" sz="2200" dirty="0"/>
          </a:p>
        </p:txBody>
      </p:sp>
      <p:sp>
        <p:nvSpPr>
          <p:cNvPr id="5" name="Text 3"/>
          <p:cNvSpPr/>
          <p:nvPr/>
        </p:nvSpPr>
        <p:spPr>
          <a:xfrm>
            <a:off x="640080" y="1554480"/>
            <a:ext cx="10881360" cy="4553712"/>
          </a:xfrm>
          <a:prstGeom prst="rect">
            <a:avLst/>
          </a:prstGeom>
          <a:noFill/>
          <a:ln/>
        </p:spPr>
        <p:txBody>
          <a:bodyPr wrap="square" rtlCol="0" anchor="t"/>
          <a:lstStyle/>
          <a:p>
            <a:pPr marL="457200" indent="-457200">
              <a:lnSpc>
                <a:spcPct val="105000"/>
              </a:lnSpc>
              <a:buSzPct val="100000"/>
              <a:buFont typeface="Courier New" panose="02070309020205020404" pitchFamily="49" charset="0"/>
              <a:buChar char="o"/>
            </a:pPr>
            <a:r>
              <a:rPr lang="en-US" sz="2800" dirty="0">
                <a:solidFill>
                  <a:srgbClr val="1A1A1A"/>
                </a:solidFill>
                <a:latin typeface="Calibri" pitchFamily="34" charset="0"/>
                <a:ea typeface="Calibri" pitchFamily="34" charset="-122"/>
                <a:cs typeface="Calibri" pitchFamily="34" charset="-120"/>
              </a:rPr>
              <a:t>Ο Thompson περιγράφει το παράδοξο: όσο τα μέσα εμπλουτίζουν τον εαυτό με συμβολικούς πόρους, τόσο δημιουργούν εξάρτηση από συστήματα που δεν ελέγχουμε.</a:t>
            </a:r>
            <a:endParaRPr lang="en-US" sz="2800" dirty="0"/>
          </a:p>
          <a:p>
            <a:pPr marL="457200" indent="-457200">
              <a:lnSpc>
                <a:spcPct val="105000"/>
              </a:lnSpc>
              <a:buSzPct val="100000"/>
              <a:buFont typeface="Courier New" panose="02070309020205020404" pitchFamily="49" charset="0"/>
              <a:buChar char="o"/>
            </a:pPr>
            <a:r>
              <a:rPr lang="en-US" sz="2800" dirty="0">
                <a:solidFill>
                  <a:srgbClr val="1A1A1A"/>
                </a:solidFill>
                <a:latin typeface="Calibri" pitchFamily="34" charset="0"/>
                <a:ea typeface="Calibri" pitchFamily="34" charset="-122"/>
                <a:cs typeface="Calibri" pitchFamily="34" charset="-120"/>
              </a:rPr>
              <a:t>Η αναστοχαστικότητα μπορεί να συμβαδίζει με θεσμική εξάρτηση (εκπαίδευση, αγορά εργασίας, welfare, αλλά και media systems).</a:t>
            </a:r>
            <a:endParaRPr lang="en-US" sz="2800" dirty="0"/>
          </a:p>
          <a:p>
            <a:pPr marL="457200" indent="-457200">
              <a:lnSpc>
                <a:spcPct val="105000"/>
              </a:lnSpc>
              <a:buSzPct val="100000"/>
              <a:buFont typeface="Courier New" panose="02070309020205020404" pitchFamily="49" charset="0"/>
              <a:buChar char="o"/>
            </a:pPr>
            <a:r>
              <a:rPr lang="en-US" sz="2800" dirty="0">
                <a:solidFill>
                  <a:srgbClr val="1A1A1A"/>
                </a:solidFill>
                <a:latin typeface="Calibri" pitchFamily="34" charset="0"/>
                <a:ea typeface="Calibri" pitchFamily="34" charset="-122"/>
                <a:cs typeface="Calibri" pitchFamily="34" charset="-120"/>
              </a:rPr>
              <a:t>Άρα ο «ελεύθερος, αναστοχαστικός εαυτός» είναι ταυτόχρονα πιο ευάλωτος σε συστήματα παραγωγής συμβολικού υλικού.</a:t>
            </a:r>
            <a:endParaRPr lang="en-US" sz="2800" dirty="0"/>
          </a:p>
          <a:p>
            <a:pPr marL="457200" indent="-457200">
              <a:lnSpc>
                <a:spcPct val="105000"/>
              </a:lnSpc>
              <a:buSzPct val="100000"/>
              <a:buFont typeface="Courier New" panose="02070309020205020404" pitchFamily="49" charset="0"/>
              <a:buChar char="o"/>
            </a:pPr>
            <a:r>
              <a:rPr lang="en-US" sz="2800" dirty="0">
                <a:solidFill>
                  <a:srgbClr val="1A1A1A"/>
                </a:solidFill>
                <a:latin typeface="Calibri" pitchFamily="34" charset="0"/>
                <a:ea typeface="Calibri" pitchFamily="34" charset="-122"/>
                <a:cs typeface="Calibri" pitchFamily="34" charset="-120"/>
              </a:rPr>
              <a:t>Αυτό έχει και πολιτικές συνέπειες: η αυτο-κατανόηση εξαρτάται από το συμβολικό περιβάλλον που οργανώνουν μεγάλοι θεσμοί.</a:t>
            </a:r>
            <a:endParaRPr lang="en-US" sz="28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sp>
        <p:nvSpPr>
          <p:cNvPr id="2" name="Shape 0"/>
          <p:cNvSpPr/>
          <p:nvPr/>
        </p:nvSpPr>
        <p:spPr>
          <a:xfrm>
            <a:off x="0" y="0"/>
            <a:ext cx="12191695" cy="658368"/>
          </a:xfrm>
          <a:prstGeom prst="rect">
            <a:avLst/>
          </a:prstGeom>
          <a:solidFill>
            <a:srgbClr val="0B2A4A"/>
          </a:solidFill>
          <a:ln w="12700">
            <a:solidFill>
              <a:srgbClr val="0B2A4A"/>
            </a:solidFill>
            <a:prstDash val="solid"/>
          </a:ln>
        </p:spPr>
      </p:sp>
      <p:sp>
        <p:nvSpPr>
          <p:cNvPr id="3" name="Text 1"/>
          <p:cNvSpPr/>
          <p:nvPr/>
        </p:nvSpPr>
        <p:spPr>
          <a:xfrm>
            <a:off x="457200" y="109728"/>
            <a:ext cx="11274552" cy="457200"/>
          </a:xfrm>
          <a:prstGeom prst="rect">
            <a:avLst/>
          </a:prstGeom>
          <a:noFill/>
          <a:ln/>
        </p:spPr>
        <p:txBody>
          <a:bodyPr wrap="square" rtlCol="0" anchor="ctr"/>
          <a:lstStyle/>
          <a:p>
            <a:pPr marL="0" indent="0">
              <a:buNone/>
            </a:pPr>
            <a:r>
              <a:rPr lang="en-US" sz="2000" b="1" dirty="0">
                <a:solidFill>
                  <a:srgbClr val="FFFFFF"/>
                </a:solidFill>
                <a:latin typeface="Calibri" pitchFamily="34" charset="0"/>
                <a:ea typeface="Calibri" pitchFamily="34" charset="-122"/>
                <a:cs typeface="Calibri" pitchFamily="34" charset="-120"/>
              </a:rPr>
              <a:t>ΚΕΦΑΛΑΙΟ 8 — The Reinvention of Publicness (Επανεφεύρεση δημοσιότητας και συνέπειες)</a:t>
            </a:r>
            <a:endParaRPr lang="en-US" sz="2000" dirty="0"/>
          </a:p>
        </p:txBody>
      </p:sp>
      <p:sp>
        <p:nvSpPr>
          <p:cNvPr id="4" name="Text 2"/>
          <p:cNvSpPr/>
          <p:nvPr/>
        </p:nvSpPr>
        <p:spPr>
          <a:xfrm>
            <a:off x="640080" y="749808"/>
            <a:ext cx="10881360" cy="457200"/>
          </a:xfrm>
          <a:prstGeom prst="rect">
            <a:avLst/>
          </a:prstGeom>
          <a:noFill/>
          <a:ln/>
        </p:spPr>
        <p:txBody>
          <a:bodyPr wrap="square" rtlCol="0" anchor="ctr"/>
          <a:lstStyle/>
          <a:p>
            <a:pPr marL="0" indent="0">
              <a:buNone/>
            </a:pPr>
            <a:r>
              <a:rPr lang="en-US" sz="2200" b="1" dirty="0" err="1">
                <a:solidFill>
                  <a:srgbClr val="0B2A4A"/>
                </a:solidFill>
                <a:latin typeface="Calibri" pitchFamily="34" charset="0"/>
                <a:ea typeface="Calibri" pitchFamily="34" charset="-122"/>
                <a:cs typeface="Calibri" pitchFamily="34" charset="-120"/>
              </a:rPr>
              <a:t>Δύο</a:t>
            </a:r>
            <a:r>
              <a:rPr lang="en-US" sz="2200" b="1" dirty="0">
                <a:solidFill>
                  <a:srgbClr val="0B2A4A"/>
                </a:solidFill>
                <a:latin typeface="Calibri" pitchFamily="34" charset="0"/>
                <a:ea typeface="Calibri" pitchFamily="34" charset="-122"/>
                <a:cs typeface="Calibri" pitchFamily="34" charset="-120"/>
              </a:rPr>
              <a:t> επίπεδα: δημόσιο/ιδιωτικό &amp; ορατότητα/αορατότητα</a:t>
            </a:r>
            <a:endParaRPr lang="en-US" sz="2200" dirty="0"/>
          </a:p>
        </p:txBody>
      </p:sp>
      <p:sp>
        <p:nvSpPr>
          <p:cNvPr id="5" name="Text 3"/>
          <p:cNvSpPr/>
          <p:nvPr/>
        </p:nvSpPr>
        <p:spPr>
          <a:xfrm>
            <a:off x="640080" y="1234440"/>
            <a:ext cx="10881360" cy="5151846"/>
          </a:xfrm>
          <a:prstGeom prst="rect">
            <a:avLst/>
          </a:prstGeom>
          <a:noFill/>
          <a:ln/>
        </p:spPr>
        <p:txBody>
          <a:bodyPr wrap="square" rtlCol="0" anchor="t"/>
          <a:lstStyle/>
          <a:p>
            <a:pPr>
              <a:lnSpc>
                <a:spcPct val="105000"/>
              </a:lnSpc>
              <a:buSzPct val="100000"/>
            </a:pPr>
            <a:r>
              <a:rPr lang="en-US" sz="2800" dirty="0">
                <a:solidFill>
                  <a:srgbClr val="1A1A1A"/>
                </a:solidFill>
                <a:latin typeface="Calibri" pitchFamily="34" charset="0"/>
                <a:ea typeface="Calibri" pitchFamily="34" charset="-122"/>
                <a:cs typeface="Calibri" pitchFamily="34" charset="-120"/>
              </a:rPr>
              <a:t>Ο Thompson λέει ότι η «επανεφεύρεση της δημοσιότητας» πρέπει να γίνει σε </a:t>
            </a:r>
            <a:r>
              <a:rPr lang="en-US" sz="2800" dirty="0" err="1">
                <a:solidFill>
                  <a:srgbClr val="1A1A1A"/>
                </a:solidFill>
                <a:latin typeface="Calibri" pitchFamily="34" charset="0"/>
                <a:ea typeface="Calibri" pitchFamily="34" charset="-122"/>
                <a:cs typeface="Calibri" pitchFamily="34" charset="-120"/>
              </a:rPr>
              <a:t>δύο</a:t>
            </a:r>
            <a:r>
              <a:rPr lang="en-US" sz="2800" dirty="0">
                <a:solidFill>
                  <a:srgbClr val="1A1A1A"/>
                </a:solidFill>
                <a:latin typeface="Calibri" pitchFamily="34" charset="0"/>
                <a:ea typeface="Calibri" pitchFamily="34" charset="-122"/>
                <a:cs typeface="Calibri" pitchFamily="34" charset="-120"/>
              </a:rPr>
              <a:t> </a:t>
            </a:r>
            <a:r>
              <a:rPr lang="en-US" sz="2800" dirty="0" err="1">
                <a:solidFill>
                  <a:srgbClr val="1A1A1A"/>
                </a:solidFill>
                <a:latin typeface="Calibri" pitchFamily="34" charset="0"/>
                <a:ea typeface="Calibri" pitchFamily="34" charset="-122"/>
                <a:cs typeface="Calibri" pitchFamily="34" charset="-120"/>
              </a:rPr>
              <a:t>ε</a:t>
            </a:r>
            <a:r>
              <a:rPr lang="en-US" sz="2800" dirty="0">
                <a:solidFill>
                  <a:srgbClr val="1A1A1A"/>
                </a:solidFill>
                <a:latin typeface="Calibri" pitchFamily="34" charset="0"/>
                <a:ea typeface="Calibri" pitchFamily="34" charset="-122"/>
                <a:cs typeface="Calibri" pitchFamily="34" charset="-120"/>
              </a:rPr>
              <a:t>π</a:t>
            </a:r>
            <a:r>
              <a:rPr lang="en-US" sz="2800" dirty="0" err="1">
                <a:solidFill>
                  <a:srgbClr val="1A1A1A"/>
                </a:solidFill>
                <a:latin typeface="Calibri" pitchFamily="34" charset="0"/>
                <a:ea typeface="Calibri" pitchFamily="34" charset="-122"/>
                <a:cs typeface="Calibri" pitchFamily="34" charset="-120"/>
              </a:rPr>
              <a:t>ί</a:t>
            </a:r>
            <a:r>
              <a:rPr lang="en-US" sz="2800" dirty="0">
                <a:solidFill>
                  <a:srgbClr val="1A1A1A"/>
                </a:solidFill>
                <a:latin typeface="Calibri" pitchFamily="34" charset="0"/>
                <a:ea typeface="Calibri" pitchFamily="34" charset="-122"/>
                <a:cs typeface="Calibri" pitchFamily="34" charset="-120"/>
              </a:rPr>
              <a:t>π</a:t>
            </a:r>
            <a:r>
              <a:rPr lang="en-US" sz="2800" dirty="0" err="1">
                <a:solidFill>
                  <a:srgbClr val="1A1A1A"/>
                </a:solidFill>
                <a:latin typeface="Calibri" pitchFamily="34" charset="0"/>
                <a:ea typeface="Calibri" pitchFamily="34" charset="-122"/>
                <a:cs typeface="Calibri" pitchFamily="34" charset="-120"/>
              </a:rPr>
              <a:t>εδ</a:t>
            </a:r>
            <a:r>
              <a:rPr lang="en-US" sz="2800" dirty="0">
                <a:solidFill>
                  <a:srgbClr val="1A1A1A"/>
                </a:solidFill>
                <a:latin typeface="Calibri" pitchFamily="34" charset="0"/>
                <a:ea typeface="Calibri" pitchFamily="34" charset="-122"/>
                <a:cs typeface="Calibri" pitchFamily="34" charset="-120"/>
              </a:rPr>
              <a:t>α:</a:t>
            </a:r>
            <a:br>
              <a:rPr lang="en-US" sz="2800" dirty="0">
                <a:solidFill>
                  <a:srgbClr val="1A1A1A"/>
                </a:solidFill>
                <a:latin typeface="Calibri" pitchFamily="34" charset="0"/>
                <a:ea typeface="Calibri" pitchFamily="34" charset="-122"/>
                <a:cs typeface="Calibri" pitchFamily="34" charset="-120"/>
              </a:rPr>
            </a:br>
            <a:endParaRPr lang="en-US" sz="2800" dirty="0"/>
          </a:p>
          <a:p>
            <a:pPr lvl="1">
              <a:lnSpc>
                <a:spcPct val="105000"/>
              </a:lnSpc>
              <a:buSzPct val="100000"/>
            </a:pPr>
            <a:r>
              <a:rPr lang="en-US" sz="2800" b="1" dirty="0">
                <a:solidFill>
                  <a:srgbClr val="1A1A1A"/>
                </a:solidFill>
                <a:latin typeface="Calibri" pitchFamily="34" charset="0"/>
                <a:ea typeface="Calibri" pitchFamily="34" charset="-122"/>
                <a:cs typeface="Calibri" pitchFamily="34" charset="-120"/>
              </a:rPr>
              <a:t>1ο επίπεδο: </a:t>
            </a:r>
            <a:r>
              <a:rPr lang="en-US" sz="2800" dirty="0">
                <a:solidFill>
                  <a:srgbClr val="1A1A1A"/>
                </a:solidFill>
                <a:latin typeface="Calibri" pitchFamily="34" charset="0"/>
                <a:ea typeface="Calibri" pitchFamily="34" charset="-122"/>
                <a:cs typeface="Calibri" pitchFamily="34" charset="-120"/>
              </a:rPr>
              <a:t>δημιουργία μορφών δημόσιας ζωής πέρα από το κράτος (theme που ανέδειξε ο Habermas).</a:t>
            </a:r>
            <a:r>
              <a:rPr lang="en-US" sz="2800" dirty="0"/>
              <a:t>  </a:t>
            </a:r>
            <a:r>
              <a:rPr lang="en-US" sz="2400" i="1" dirty="0" err="1">
                <a:solidFill>
                  <a:srgbClr val="1A1A1A"/>
                </a:solidFill>
                <a:latin typeface="Calibri" pitchFamily="34" charset="0"/>
                <a:ea typeface="Calibri" pitchFamily="34" charset="-122"/>
                <a:cs typeface="Calibri" pitchFamily="34" charset="-120"/>
              </a:rPr>
              <a:t>Αυτό</a:t>
            </a:r>
            <a:r>
              <a:rPr lang="en-US" sz="2400" i="1" dirty="0">
                <a:solidFill>
                  <a:srgbClr val="1A1A1A"/>
                </a:solidFill>
                <a:latin typeface="Calibri" pitchFamily="34" charset="0"/>
                <a:ea typeface="Calibri" pitchFamily="34" charset="-122"/>
                <a:cs typeface="Calibri" pitchFamily="34" charset="-120"/>
              </a:rPr>
              <a:t> όμως πρέπει να ξανασκεφτεί, γιατί σήμερα το συμβολικό περιβάλλον έχει συγκεντρώσεις πόρων και ξεπερνά τα κράτη-έθνη.</a:t>
            </a:r>
            <a:endParaRPr lang="en-US" sz="2400" i="1" dirty="0"/>
          </a:p>
          <a:p>
            <a:pPr>
              <a:lnSpc>
                <a:spcPct val="105000"/>
              </a:lnSpc>
              <a:buSzPct val="100000"/>
            </a:pPr>
            <a:endParaRPr lang="en-US" sz="2800" dirty="0">
              <a:solidFill>
                <a:srgbClr val="1A1A1A"/>
              </a:solidFill>
              <a:latin typeface="Calibri" pitchFamily="34" charset="0"/>
              <a:ea typeface="Calibri" pitchFamily="34" charset="-122"/>
              <a:cs typeface="Calibri" pitchFamily="34" charset="-120"/>
            </a:endParaRPr>
          </a:p>
          <a:p>
            <a:pPr lvl="1">
              <a:lnSpc>
                <a:spcPct val="105000"/>
              </a:lnSpc>
              <a:buSzPct val="100000"/>
            </a:pPr>
            <a:r>
              <a:rPr lang="en-US" sz="2800" b="1" dirty="0">
                <a:solidFill>
                  <a:srgbClr val="1A1A1A"/>
                </a:solidFill>
                <a:latin typeface="Calibri" pitchFamily="34" charset="0"/>
                <a:ea typeface="Calibri" pitchFamily="34" charset="-122"/>
                <a:cs typeface="Calibri" pitchFamily="34" charset="-120"/>
              </a:rPr>
              <a:t>2ο επίπεδο</a:t>
            </a:r>
            <a:r>
              <a:rPr lang="en-US" sz="2800" dirty="0">
                <a:solidFill>
                  <a:srgbClr val="1A1A1A"/>
                </a:solidFill>
                <a:latin typeface="Calibri" pitchFamily="34" charset="0"/>
                <a:ea typeface="Calibri" pitchFamily="34" charset="-122"/>
                <a:cs typeface="Calibri" pitchFamily="34" charset="-120"/>
              </a:rPr>
              <a:t>: δημόσιο/ιδιωτικό ως ορατό/αόρατο — η δημοσιότητα δεν είναι μόνο θεσμική, αλλά καθεστώς visibility.</a:t>
            </a:r>
            <a:endParaRPr lang="en-US" sz="28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sp>
        <p:nvSpPr>
          <p:cNvPr id="2" name="Shape 0"/>
          <p:cNvSpPr/>
          <p:nvPr/>
        </p:nvSpPr>
        <p:spPr>
          <a:xfrm>
            <a:off x="0" y="0"/>
            <a:ext cx="12191695" cy="658368"/>
          </a:xfrm>
          <a:prstGeom prst="rect">
            <a:avLst/>
          </a:prstGeom>
          <a:solidFill>
            <a:srgbClr val="0B2A4A"/>
          </a:solidFill>
          <a:ln w="12700">
            <a:solidFill>
              <a:srgbClr val="0B2A4A"/>
            </a:solidFill>
            <a:prstDash val="solid"/>
          </a:ln>
        </p:spPr>
      </p:sp>
      <p:sp>
        <p:nvSpPr>
          <p:cNvPr id="3" name="Text 1"/>
          <p:cNvSpPr/>
          <p:nvPr/>
        </p:nvSpPr>
        <p:spPr>
          <a:xfrm>
            <a:off x="457200" y="109728"/>
            <a:ext cx="11274552" cy="457200"/>
          </a:xfrm>
          <a:prstGeom prst="rect">
            <a:avLst/>
          </a:prstGeom>
          <a:noFill/>
          <a:ln/>
        </p:spPr>
        <p:txBody>
          <a:bodyPr wrap="square" rtlCol="0" anchor="ctr"/>
          <a:lstStyle/>
          <a:p>
            <a:pPr marL="0" indent="0">
              <a:buNone/>
            </a:pPr>
            <a:r>
              <a:rPr lang="en-US" sz="2000" b="1" dirty="0">
                <a:solidFill>
                  <a:srgbClr val="FFFFFF"/>
                </a:solidFill>
                <a:latin typeface="Calibri" pitchFamily="34" charset="0"/>
                <a:ea typeface="Calibri" pitchFamily="34" charset="-122"/>
                <a:cs typeface="Calibri" pitchFamily="34" charset="-120"/>
              </a:rPr>
              <a:t>ΚΕΦΑΛΑΙΟ 8 — The Reinvention of Publicness (Επανεφεύρεση δημοσιότητας και συνέπειες)</a:t>
            </a:r>
            <a:endParaRPr lang="en-US" sz="2000" dirty="0"/>
          </a:p>
        </p:txBody>
      </p:sp>
      <p:sp>
        <p:nvSpPr>
          <p:cNvPr id="4" name="Text 2"/>
          <p:cNvSpPr/>
          <p:nvPr/>
        </p:nvSpPr>
        <p:spPr>
          <a:xfrm>
            <a:off x="640080" y="749808"/>
            <a:ext cx="10881360" cy="457200"/>
          </a:xfrm>
          <a:prstGeom prst="rect">
            <a:avLst/>
          </a:prstGeom>
          <a:noFill/>
          <a:ln/>
        </p:spPr>
        <p:txBody>
          <a:bodyPr wrap="square" rtlCol="0" anchor="ctr"/>
          <a:lstStyle/>
          <a:p>
            <a:pPr marL="0" indent="0">
              <a:buNone/>
            </a:pPr>
            <a:r>
              <a:rPr lang="en-US" sz="2200" b="1" dirty="0" err="1">
                <a:solidFill>
                  <a:srgbClr val="0B2A4A"/>
                </a:solidFill>
                <a:latin typeface="Calibri" pitchFamily="34" charset="0"/>
                <a:ea typeface="Calibri" pitchFamily="34" charset="-122"/>
                <a:cs typeface="Calibri" pitchFamily="34" charset="-120"/>
              </a:rPr>
              <a:t>Α</a:t>
            </a:r>
            <a:r>
              <a:rPr lang="en-US" sz="2200" b="1" dirty="0">
                <a:solidFill>
                  <a:srgbClr val="0B2A4A"/>
                </a:solidFill>
                <a:latin typeface="Calibri" pitchFamily="34" charset="0"/>
                <a:ea typeface="Calibri" pitchFamily="34" charset="-122"/>
                <a:cs typeface="Calibri" pitchFamily="34" charset="-120"/>
              </a:rPr>
              <a:t>πό το μοντέλο «συν-παρουσίας» σε “mediated publicness”</a:t>
            </a:r>
            <a:endParaRPr lang="en-US" sz="2200" dirty="0"/>
          </a:p>
        </p:txBody>
      </p:sp>
      <p:sp>
        <p:nvSpPr>
          <p:cNvPr id="5" name="Text 3"/>
          <p:cNvSpPr/>
          <p:nvPr/>
        </p:nvSpPr>
        <p:spPr>
          <a:xfrm>
            <a:off x="640080" y="1234440"/>
            <a:ext cx="10881360" cy="5303520"/>
          </a:xfrm>
          <a:prstGeom prst="rect">
            <a:avLst/>
          </a:prstGeom>
          <a:noFill/>
          <a:ln/>
        </p:spPr>
        <p:txBody>
          <a:bodyPr wrap="square" rtlCol="0" anchor="t"/>
          <a:lstStyle/>
          <a:p>
            <a:pPr marL="457200" indent="-457200">
              <a:lnSpc>
                <a:spcPct val="105000"/>
              </a:lnSpc>
              <a:buSzPct val="100000"/>
              <a:buFont typeface="Courier New" panose="02070309020205020404" pitchFamily="49" charset="0"/>
              <a:buChar char="o"/>
            </a:pPr>
            <a:r>
              <a:rPr lang="en-US" sz="2800" dirty="0">
                <a:solidFill>
                  <a:srgbClr val="1A1A1A"/>
                </a:solidFill>
                <a:latin typeface="Calibri" pitchFamily="34" charset="0"/>
                <a:ea typeface="Calibri" pitchFamily="34" charset="-122"/>
                <a:cs typeface="Calibri" pitchFamily="34" charset="-120"/>
              </a:rPr>
              <a:t>Κριτική στο κλασικό μοντέλο (ελληνική πόλη-κράτος): δημόσια ζωή ως συνάντηση στο ίδιο χωροχρονικό πλαίσιο.</a:t>
            </a:r>
            <a:endParaRPr lang="en-US" sz="2800" dirty="0"/>
          </a:p>
          <a:p>
            <a:pPr marL="457200" indent="-457200">
              <a:lnSpc>
                <a:spcPct val="105000"/>
              </a:lnSpc>
              <a:buSzPct val="100000"/>
              <a:buFont typeface="Courier New" panose="02070309020205020404" pitchFamily="49" charset="0"/>
              <a:buChar char="o"/>
            </a:pPr>
            <a:r>
              <a:rPr lang="en-US" sz="2800" b="1" dirty="0">
                <a:solidFill>
                  <a:srgbClr val="1A1A1A"/>
                </a:solidFill>
                <a:latin typeface="Calibri" pitchFamily="34" charset="0"/>
                <a:ea typeface="Calibri" pitchFamily="34" charset="-122"/>
                <a:cs typeface="Calibri" pitchFamily="34" charset="-120"/>
              </a:rPr>
              <a:t>Αυτό το μοντέλο δεν είναι επαρκές για μεγάλες κλίμακες σύγχρονων κοινωνιών και για την ύπαρξη μαζικών μέσων.</a:t>
            </a:r>
            <a:endParaRPr lang="en-US" sz="2800" b="1" dirty="0"/>
          </a:p>
          <a:p>
            <a:pPr marL="457200" indent="-457200">
              <a:lnSpc>
                <a:spcPct val="105000"/>
              </a:lnSpc>
              <a:buSzPct val="100000"/>
              <a:buFont typeface="Courier New" panose="02070309020205020404" pitchFamily="49" charset="0"/>
              <a:buChar char="o"/>
            </a:pPr>
            <a:r>
              <a:rPr lang="en-US" sz="2800" dirty="0">
                <a:solidFill>
                  <a:srgbClr val="1A1A1A"/>
                </a:solidFill>
                <a:latin typeface="Calibri" pitchFamily="34" charset="0"/>
                <a:ea typeface="Calibri" pitchFamily="34" charset="-122"/>
                <a:cs typeface="Calibri" pitchFamily="34" charset="-120"/>
              </a:rPr>
              <a:t>Τα μέσα δημιούργησαν νέο είδος δημοσιότητας: όχι «συζήτηση με συν-παρουσία», αλλά δημοσιότητα ως openness/visibility.</a:t>
            </a:r>
            <a:endParaRPr lang="en-US" sz="2800" dirty="0"/>
          </a:p>
          <a:p>
            <a:pPr marL="457200" indent="-457200">
              <a:lnSpc>
                <a:spcPct val="105000"/>
              </a:lnSpc>
              <a:buSzPct val="100000"/>
              <a:buFont typeface="Courier New" panose="02070309020205020404" pitchFamily="49" charset="0"/>
              <a:buChar char="o"/>
            </a:pPr>
            <a:r>
              <a:rPr lang="en-US" sz="2800" dirty="0">
                <a:solidFill>
                  <a:srgbClr val="1A1A1A"/>
                </a:solidFill>
                <a:latin typeface="Calibri" pitchFamily="34" charset="0"/>
                <a:ea typeface="Calibri" pitchFamily="34" charset="-122"/>
                <a:cs typeface="Calibri" pitchFamily="34" charset="-120"/>
              </a:rPr>
              <a:t>Είναι «making available and making visible» και η visibility δεν απαιτεί κοινό τόπο.</a:t>
            </a:r>
            <a:endParaRPr lang="en-US" sz="2800" dirty="0"/>
          </a:p>
          <a:p>
            <a:pPr marL="457200" indent="-457200">
              <a:lnSpc>
                <a:spcPct val="105000"/>
              </a:lnSpc>
              <a:buSzPct val="100000"/>
              <a:buFont typeface="Courier New" panose="02070309020205020404" pitchFamily="49" charset="0"/>
              <a:buChar char="o"/>
            </a:pPr>
            <a:r>
              <a:rPr lang="en-US" sz="2800" dirty="0">
                <a:solidFill>
                  <a:srgbClr val="1A1A1A"/>
                </a:solidFill>
                <a:latin typeface="Calibri" pitchFamily="34" charset="0"/>
                <a:ea typeface="Calibri" pitchFamily="34" charset="-122"/>
                <a:cs typeface="Calibri" pitchFamily="34" charset="-120"/>
              </a:rPr>
              <a:t>Αυτό αλλάζει το ερώτημα: όχι «πού συζητάμε;» αλλά «πώς γίνεται κάτι ορατό; ποιος το ελέγχει; ποιες συνέπειες έχει;».</a:t>
            </a:r>
            <a:endParaRPr lang="en-US" sz="28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24">
    <p:spTree>
      <p:nvGrpSpPr>
        <p:cNvPr id="1" name=""/>
        <p:cNvGrpSpPr/>
        <p:nvPr/>
      </p:nvGrpSpPr>
      <p:grpSpPr>
        <a:xfrm>
          <a:off x="0" y="0"/>
          <a:ext cx="0" cy="0"/>
          <a:chOff x="0" y="0"/>
          <a:chExt cx="0" cy="0"/>
        </a:xfrm>
      </p:grpSpPr>
      <p:sp>
        <p:nvSpPr>
          <p:cNvPr id="2" name="Shape 0"/>
          <p:cNvSpPr/>
          <p:nvPr/>
        </p:nvSpPr>
        <p:spPr>
          <a:xfrm>
            <a:off x="0" y="0"/>
            <a:ext cx="12191695" cy="658368"/>
          </a:xfrm>
          <a:prstGeom prst="rect">
            <a:avLst/>
          </a:prstGeom>
          <a:solidFill>
            <a:srgbClr val="0B2A4A"/>
          </a:solidFill>
          <a:ln w="12700">
            <a:solidFill>
              <a:srgbClr val="0B2A4A"/>
            </a:solidFill>
            <a:prstDash val="solid"/>
          </a:ln>
        </p:spPr>
      </p:sp>
      <p:sp>
        <p:nvSpPr>
          <p:cNvPr id="3" name="Text 1"/>
          <p:cNvSpPr/>
          <p:nvPr/>
        </p:nvSpPr>
        <p:spPr>
          <a:xfrm>
            <a:off x="457200" y="109728"/>
            <a:ext cx="11274552" cy="457200"/>
          </a:xfrm>
          <a:prstGeom prst="rect">
            <a:avLst/>
          </a:prstGeom>
          <a:noFill/>
          <a:ln/>
        </p:spPr>
        <p:txBody>
          <a:bodyPr wrap="square" rtlCol="0" anchor="ctr"/>
          <a:lstStyle/>
          <a:p>
            <a:pPr marL="0" indent="0">
              <a:buNone/>
            </a:pPr>
            <a:r>
              <a:rPr lang="en-US" sz="2000" b="1" dirty="0">
                <a:solidFill>
                  <a:srgbClr val="FFFFFF"/>
                </a:solidFill>
                <a:latin typeface="Calibri" pitchFamily="34" charset="0"/>
                <a:ea typeface="Calibri" pitchFamily="34" charset="-122"/>
                <a:cs typeface="Calibri" pitchFamily="34" charset="-120"/>
              </a:rPr>
              <a:t>ΚΕΦΑΛΑΙΟ 8 — The Reinvention of Publicness (</a:t>
            </a:r>
            <a:r>
              <a:rPr lang="el-GR" sz="2000" b="1" dirty="0">
                <a:solidFill>
                  <a:srgbClr val="FFFFFF"/>
                </a:solidFill>
                <a:latin typeface="Calibri" pitchFamily="34" charset="0"/>
                <a:ea typeface="Calibri" pitchFamily="34" charset="-122"/>
                <a:cs typeface="Calibri" pitchFamily="34" charset="-120"/>
              </a:rPr>
              <a:t>Η </a:t>
            </a:r>
            <a:r>
              <a:rPr lang="en-US" sz="2000" b="1" dirty="0" err="1">
                <a:solidFill>
                  <a:srgbClr val="FFFFFF"/>
                </a:solidFill>
                <a:latin typeface="Calibri" pitchFamily="34" charset="0"/>
                <a:ea typeface="Calibri" pitchFamily="34" charset="-122"/>
                <a:cs typeface="Calibri" pitchFamily="34" charset="-120"/>
              </a:rPr>
              <a:t>Ε</a:t>
            </a:r>
            <a:r>
              <a:rPr lang="en-US" sz="2000" b="1" dirty="0">
                <a:solidFill>
                  <a:srgbClr val="FFFFFF"/>
                </a:solidFill>
                <a:latin typeface="Calibri" pitchFamily="34" charset="0"/>
                <a:ea typeface="Calibri" pitchFamily="34" charset="-122"/>
                <a:cs typeface="Calibri" pitchFamily="34" charset="-120"/>
              </a:rPr>
              <a:t>πα</a:t>
            </a:r>
            <a:r>
              <a:rPr lang="en-US" sz="2000" b="1" dirty="0" err="1">
                <a:solidFill>
                  <a:srgbClr val="FFFFFF"/>
                </a:solidFill>
                <a:latin typeface="Calibri" pitchFamily="34" charset="0"/>
                <a:ea typeface="Calibri" pitchFamily="34" charset="-122"/>
                <a:cs typeface="Calibri" pitchFamily="34" charset="-120"/>
              </a:rPr>
              <a:t>νεφεύρεση</a:t>
            </a:r>
            <a:r>
              <a:rPr lang="en-US" sz="2000" b="1" dirty="0">
                <a:solidFill>
                  <a:srgbClr val="FFFFFF"/>
                </a:solidFill>
                <a:latin typeface="Calibri" pitchFamily="34" charset="0"/>
                <a:ea typeface="Calibri" pitchFamily="34" charset="-122"/>
                <a:cs typeface="Calibri" pitchFamily="34" charset="-120"/>
              </a:rPr>
              <a:t> δημοσιότητας και συνέπειες)</a:t>
            </a:r>
            <a:endParaRPr lang="en-US" sz="2000" dirty="0"/>
          </a:p>
        </p:txBody>
      </p:sp>
      <p:sp>
        <p:nvSpPr>
          <p:cNvPr id="4" name="Text 2"/>
          <p:cNvSpPr/>
          <p:nvPr/>
        </p:nvSpPr>
        <p:spPr>
          <a:xfrm>
            <a:off x="640080" y="749808"/>
            <a:ext cx="10881360" cy="457200"/>
          </a:xfrm>
          <a:prstGeom prst="rect">
            <a:avLst/>
          </a:prstGeom>
          <a:noFill/>
          <a:ln/>
        </p:spPr>
        <p:txBody>
          <a:bodyPr wrap="square" rtlCol="0" anchor="ctr"/>
          <a:lstStyle/>
          <a:p>
            <a:pPr marL="0" indent="0">
              <a:buNone/>
            </a:pPr>
            <a:r>
              <a:rPr lang="en-US" sz="2200" b="1" dirty="0" err="1">
                <a:solidFill>
                  <a:srgbClr val="0B2A4A"/>
                </a:solidFill>
                <a:latin typeface="Calibri" pitchFamily="34" charset="0"/>
                <a:ea typeface="Calibri" pitchFamily="34" charset="-122"/>
                <a:cs typeface="Calibri" pitchFamily="34" charset="-120"/>
              </a:rPr>
              <a:t>Συνέ</a:t>
            </a:r>
            <a:r>
              <a:rPr lang="en-US" sz="2200" b="1" dirty="0">
                <a:solidFill>
                  <a:srgbClr val="0B2A4A"/>
                </a:solidFill>
                <a:latin typeface="Calibri" pitchFamily="34" charset="0"/>
                <a:ea typeface="Calibri" pitchFamily="34" charset="-122"/>
                <a:cs typeface="Calibri" pitchFamily="34" charset="-120"/>
              </a:rPr>
              <a:t>π</a:t>
            </a:r>
            <a:r>
              <a:rPr lang="en-US" sz="2200" b="1" dirty="0" err="1">
                <a:solidFill>
                  <a:srgbClr val="0B2A4A"/>
                </a:solidFill>
                <a:latin typeface="Calibri" pitchFamily="34" charset="0"/>
                <a:ea typeface="Calibri" pitchFamily="34" charset="-122"/>
                <a:cs typeface="Calibri" pitchFamily="34" charset="-120"/>
              </a:rPr>
              <a:t>ειες</a:t>
            </a:r>
            <a:r>
              <a:rPr lang="en-US" sz="2200" b="1" dirty="0">
                <a:solidFill>
                  <a:srgbClr val="0B2A4A"/>
                </a:solidFill>
                <a:latin typeface="Calibri" pitchFamily="34" charset="0"/>
                <a:ea typeface="Calibri" pitchFamily="34" charset="-122"/>
                <a:cs typeface="Calibri" pitchFamily="34" charset="-120"/>
              </a:rPr>
              <a:t>: πολιτική, δημοκρατία, ηθική (Rodney King ως παράδειγμα)</a:t>
            </a:r>
            <a:endParaRPr lang="en-US" sz="2200" dirty="0"/>
          </a:p>
        </p:txBody>
      </p:sp>
      <p:sp>
        <p:nvSpPr>
          <p:cNvPr id="5" name="Text 3"/>
          <p:cNvSpPr/>
          <p:nvPr/>
        </p:nvSpPr>
        <p:spPr>
          <a:xfrm>
            <a:off x="640080" y="1234440"/>
            <a:ext cx="10881360" cy="5303520"/>
          </a:xfrm>
          <a:prstGeom prst="rect">
            <a:avLst/>
          </a:prstGeom>
          <a:noFill/>
          <a:ln/>
        </p:spPr>
        <p:txBody>
          <a:bodyPr wrap="square" rtlCol="0" anchor="t"/>
          <a:lstStyle/>
          <a:p>
            <a:pPr marL="342900" indent="-342900">
              <a:lnSpc>
                <a:spcPct val="105000"/>
              </a:lnSpc>
              <a:buSzPct val="100000"/>
              <a:buFont typeface="Courier New" panose="02070309020205020404" pitchFamily="49" charset="0"/>
              <a:buChar char="o"/>
            </a:pPr>
            <a:r>
              <a:rPr lang="en-US" sz="2400" dirty="0">
                <a:solidFill>
                  <a:srgbClr val="1A1A1A"/>
                </a:solidFill>
                <a:latin typeface="Calibri" pitchFamily="34" charset="0"/>
                <a:ea typeface="Calibri" pitchFamily="34" charset="-122"/>
                <a:cs typeface="Calibri" pitchFamily="34" charset="-120"/>
              </a:rPr>
              <a:t>Ο Thompson δείχνει ότι η επίτευξη visibility μπορεί να πυροδοτήσει αλυσίδες γεγονότων απρόβλεπτες και ανεξέλεγκτες.</a:t>
            </a:r>
            <a:endParaRPr lang="en-US" sz="2400" dirty="0"/>
          </a:p>
          <a:p>
            <a:pPr marL="342900" indent="-342900">
              <a:lnSpc>
                <a:spcPct val="105000"/>
              </a:lnSpc>
              <a:buSzPct val="100000"/>
              <a:buFont typeface="Courier New" panose="02070309020205020404" pitchFamily="49" charset="0"/>
              <a:buChar char="o"/>
            </a:pPr>
            <a:r>
              <a:rPr lang="en-US" sz="2400" dirty="0">
                <a:solidFill>
                  <a:srgbClr val="1A1A1A"/>
                </a:solidFill>
                <a:latin typeface="Calibri" pitchFamily="34" charset="0"/>
                <a:ea typeface="Calibri" pitchFamily="34" charset="-122"/>
                <a:cs typeface="Calibri" pitchFamily="34" charset="-120"/>
              </a:rPr>
              <a:t>Τα μέσα μπορούν να «πολιτικοποιήσουν το καθημερινό» κάνοντάς το ορατό με τρόπους που πριν δεν ήταν δυνατοί.</a:t>
            </a:r>
            <a:endParaRPr lang="en-US" sz="2400" dirty="0"/>
          </a:p>
          <a:p>
            <a:pPr marL="342900" indent="-342900">
              <a:lnSpc>
                <a:spcPct val="105000"/>
              </a:lnSpc>
              <a:buSzPct val="100000"/>
              <a:buFont typeface="Courier New" panose="02070309020205020404" pitchFamily="49" charset="0"/>
              <a:buChar char="o"/>
            </a:pPr>
            <a:r>
              <a:rPr lang="en-US" sz="2400" dirty="0">
                <a:solidFill>
                  <a:srgbClr val="1A1A1A"/>
                </a:solidFill>
                <a:latin typeface="Calibri" pitchFamily="34" charset="0"/>
                <a:ea typeface="Calibri" pitchFamily="34" charset="-122"/>
                <a:cs typeface="Calibri" pitchFamily="34" charset="-120"/>
              </a:rPr>
              <a:t>Παράδειγμα: η βιντεοσκόπηση του ξυλοδαρμού του Rodney King (1991) και η τηλεοπτική επανάληψη που μετέτρεψε ένα «τοπικό» σε εθνικό/παγκόσμιο ζήτημα.</a:t>
            </a:r>
            <a:endParaRPr lang="en-US" sz="2400" dirty="0"/>
          </a:p>
          <a:p>
            <a:pPr marL="342900" indent="-342900">
              <a:lnSpc>
                <a:spcPct val="105000"/>
              </a:lnSpc>
              <a:buSzPct val="100000"/>
              <a:buFont typeface="Courier New" panose="02070309020205020404" pitchFamily="49" charset="0"/>
              <a:buChar char="o"/>
            </a:pPr>
            <a:r>
              <a:rPr lang="en-US" sz="2400" dirty="0">
                <a:solidFill>
                  <a:srgbClr val="1A1A1A"/>
                </a:solidFill>
                <a:latin typeface="Calibri" pitchFamily="34" charset="0"/>
                <a:ea typeface="Calibri" pitchFamily="34" charset="-122"/>
                <a:cs typeface="Calibri" pitchFamily="34" charset="-120"/>
              </a:rPr>
              <a:t>Όταν οι αστυνομικοί αθωώθηκαν (1992), η ορατότητα του βίντεο και η αίσθηση αδικίας συνέβαλαν σε ανεξέλεγκτη κλιμάκωση (riots).</a:t>
            </a:r>
            <a:endParaRPr lang="en-US" sz="2400" dirty="0"/>
          </a:p>
          <a:p>
            <a:pPr marL="342900" indent="-342900">
              <a:lnSpc>
                <a:spcPct val="105000"/>
              </a:lnSpc>
              <a:buSzPct val="100000"/>
              <a:buFont typeface="Courier New" panose="02070309020205020404" pitchFamily="49" charset="0"/>
              <a:buChar char="o"/>
            </a:pPr>
            <a:r>
              <a:rPr lang="en-US" sz="2400" dirty="0">
                <a:solidFill>
                  <a:srgbClr val="1A1A1A"/>
                </a:solidFill>
                <a:latin typeface="Calibri" pitchFamily="34" charset="0"/>
                <a:ea typeface="Calibri" pitchFamily="34" charset="-122"/>
                <a:cs typeface="Calibri" pitchFamily="34" charset="-120"/>
              </a:rPr>
              <a:t>Συμπέρασμα: ζητήματα δικαιοσύνης/πολιτικής δεν «περιορίζονται» εύκολα σε θεσμούς/τοπικότητες σε εποχή mediated publicness.</a:t>
            </a:r>
            <a:endParaRPr lang="en-US" sz="2400" dirty="0"/>
          </a:p>
          <a:p>
            <a:pPr marL="342900" indent="-342900">
              <a:lnSpc>
                <a:spcPct val="105000"/>
              </a:lnSpc>
              <a:buSzPct val="100000"/>
              <a:buFont typeface="Courier New" panose="02070309020205020404" pitchFamily="49" charset="0"/>
              <a:buChar char="o"/>
            </a:pPr>
            <a:r>
              <a:rPr lang="en-US" sz="2400" dirty="0">
                <a:solidFill>
                  <a:srgbClr val="1A1A1A"/>
                </a:solidFill>
                <a:latin typeface="Calibri" pitchFamily="34" charset="0"/>
                <a:ea typeface="Calibri" pitchFamily="34" charset="-122"/>
                <a:cs typeface="Calibri" pitchFamily="34" charset="-120"/>
              </a:rPr>
              <a:t>Άρα τίθεται το ερώτημα: πώς ανανεώνεται η δημοκρατική πολιτική και η ηθική σκέψη σε παγκόσμια επικοινωνία.</a:t>
            </a:r>
            <a:endParaRPr lang="en-US" sz="24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a:extLst>
              <a:ext uri="{FF2B5EF4-FFF2-40B4-BE49-F238E27FC236}">
                <a16:creationId xmlns:a16="http://schemas.microsoft.com/office/drawing/2014/main" id="{37CA4CF0-8494-7049-8ED6-481001060131}"/>
              </a:ext>
            </a:extLst>
          </p:cNvPr>
          <p:cNvSpPr/>
          <p:nvPr/>
        </p:nvSpPr>
        <p:spPr>
          <a:xfrm>
            <a:off x="0" y="0"/>
            <a:ext cx="12191695" cy="658368"/>
          </a:xfrm>
          <a:prstGeom prst="rect">
            <a:avLst/>
          </a:prstGeom>
          <a:solidFill>
            <a:srgbClr val="0B2A4A"/>
          </a:solidFill>
          <a:ln w="12700">
            <a:solidFill>
              <a:srgbClr val="0B2A4A"/>
            </a:solidFill>
            <a:prstDash val="solid"/>
          </a:ln>
        </p:spPr>
      </p:sp>
      <p:sp>
        <p:nvSpPr>
          <p:cNvPr id="3" name="Text 1">
            <a:extLst>
              <a:ext uri="{FF2B5EF4-FFF2-40B4-BE49-F238E27FC236}">
                <a16:creationId xmlns:a16="http://schemas.microsoft.com/office/drawing/2014/main" id="{123B1ADB-38D9-5446-B4CE-88D9DB77BD1D}"/>
              </a:ext>
            </a:extLst>
          </p:cNvPr>
          <p:cNvSpPr/>
          <p:nvPr/>
        </p:nvSpPr>
        <p:spPr>
          <a:xfrm>
            <a:off x="457200" y="109728"/>
            <a:ext cx="11274552" cy="457200"/>
          </a:xfrm>
          <a:prstGeom prst="rect">
            <a:avLst/>
          </a:prstGeom>
          <a:noFill/>
          <a:ln/>
        </p:spPr>
        <p:txBody>
          <a:bodyPr wrap="square" rtlCol="0" anchor="ctr"/>
          <a:lstStyle/>
          <a:p>
            <a:pPr marL="0" indent="0">
              <a:buNone/>
            </a:pPr>
            <a:r>
              <a:rPr lang="el-GR" sz="2000" b="1" dirty="0">
                <a:solidFill>
                  <a:srgbClr val="FFFFFF"/>
                </a:solidFill>
                <a:latin typeface="Calibri" pitchFamily="34" charset="0"/>
                <a:ea typeface="Calibri" pitchFamily="34" charset="-122"/>
                <a:cs typeface="Calibri" pitchFamily="34" charset="-120"/>
              </a:rPr>
              <a:t>Παράδειγμα</a:t>
            </a:r>
            <a:endParaRPr lang="en-US" sz="2000" dirty="0"/>
          </a:p>
        </p:txBody>
      </p:sp>
      <p:sp>
        <p:nvSpPr>
          <p:cNvPr id="5" name="TextBox 4">
            <a:extLst>
              <a:ext uri="{FF2B5EF4-FFF2-40B4-BE49-F238E27FC236}">
                <a16:creationId xmlns:a16="http://schemas.microsoft.com/office/drawing/2014/main" id="{D2388C42-A266-0F4E-85C9-BC2E504D34E0}"/>
              </a:ext>
            </a:extLst>
          </p:cNvPr>
          <p:cNvSpPr txBox="1"/>
          <p:nvPr/>
        </p:nvSpPr>
        <p:spPr>
          <a:xfrm>
            <a:off x="72571" y="880723"/>
            <a:ext cx="8737706" cy="461665"/>
          </a:xfrm>
          <a:prstGeom prst="rect">
            <a:avLst/>
          </a:prstGeom>
          <a:noFill/>
        </p:spPr>
        <p:txBody>
          <a:bodyPr wrap="square">
            <a:spAutoFit/>
          </a:bodyPr>
          <a:lstStyle/>
          <a:p>
            <a:r>
              <a:rPr lang="el-GR" sz="2400" b="1" dirty="0">
                <a:highlight>
                  <a:srgbClr val="FFFF00"/>
                </a:highlight>
                <a:latin typeface="+mj-lt"/>
              </a:rPr>
              <a:t> Πυροβολισμός γυναίκας σε αστυνομική επιχείρηση της </a:t>
            </a:r>
            <a:r>
              <a:rPr lang="en-GB" sz="2400" b="1" dirty="0">
                <a:highlight>
                  <a:srgbClr val="FFFF00"/>
                </a:highlight>
                <a:latin typeface="+mj-lt"/>
              </a:rPr>
              <a:t>ICE </a:t>
            </a:r>
            <a:r>
              <a:rPr lang="el-GR" sz="2400" b="1" dirty="0">
                <a:highlight>
                  <a:srgbClr val="FFFF00"/>
                </a:highlight>
                <a:latin typeface="+mj-lt"/>
              </a:rPr>
              <a:t>στις ΗΠΑ</a:t>
            </a:r>
            <a:endParaRPr lang="el-GR" sz="2400" dirty="0">
              <a:highlight>
                <a:srgbClr val="FFFF00"/>
              </a:highlight>
              <a:latin typeface="+mj-lt"/>
            </a:endParaRPr>
          </a:p>
        </p:txBody>
      </p:sp>
      <p:pic>
        <p:nvPicPr>
          <p:cNvPr id="6" name="v09044g40000d5g2he7og65s3jib0ho0" descr="v09044g40000d5g2he7og65s3jib0ho0">
            <a:hlinkClick r:id="" action="ppaction://media"/>
            <a:extLst>
              <a:ext uri="{FF2B5EF4-FFF2-40B4-BE49-F238E27FC236}">
                <a16:creationId xmlns:a16="http://schemas.microsoft.com/office/drawing/2014/main" id="{249FC005-0123-9249-B195-6D7CCA796F3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023477" y="0"/>
            <a:ext cx="3165475" cy="6858000"/>
          </a:xfrm>
          <a:prstGeom prst="rect">
            <a:avLst/>
          </a:prstGeom>
        </p:spPr>
      </p:pic>
      <p:sp>
        <p:nvSpPr>
          <p:cNvPr id="7" name="TextBox 6">
            <a:extLst>
              <a:ext uri="{FF2B5EF4-FFF2-40B4-BE49-F238E27FC236}">
                <a16:creationId xmlns:a16="http://schemas.microsoft.com/office/drawing/2014/main" id="{765F6A52-896B-DF44-B83E-769CBFD90F1B}"/>
              </a:ext>
            </a:extLst>
          </p:cNvPr>
          <p:cNvSpPr txBox="1"/>
          <p:nvPr/>
        </p:nvSpPr>
        <p:spPr>
          <a:xfrm>
            <a:off x="480396" y="1606148"/>
            <a:ext cx="8062686" cy="4524315"/>
          </a:xfrm>
          <a:prstGeom prst="rect">
            <a:avLst/>
          </a:prstGeom>
          <a:noFill/>
        </p:spPr>
        <p:txBody>
          <a:bodyPr wrap="square" rtlCol="0">
            <a:spAutoFit/>
          </a:bodyPr>
          <a:lstStyle/>
          <a:p>
            <a:r>
              <a:rPr lang="el-GR" b="1" dirty="0">
                <a:highlight>
                  <a:srgbClr val="FFFF00"/>
                </a:highlight>
                <a:latin typeface="Calibri" panose="020F0502020204030204" pitchFamily="34" charset="0"/>
                <a:cs typeface="Calibri" panose="020F0502020204030204" pitchFamily="34" charset="0"/>
              </a:rPr>
              <a:t>Πότε; </a:t>
            </a:r>
            <a:r>
              <a:rPr lang="el-GR" dirty="0">
                <a:latin typeface="Calibri" panose="020F0502020204030204" pitchFamily="34" charset="0"/>
                <a:cs typeface="Calibri" panose="020F0502020204030204" pitchFamily="34" charset="0"/>
              </a:rPr>
              <a:t>Ο πυροβολισμός συνέβη </a:t>
            </a:r>
            <a:r>
              <a:rPr lang="el-GR" b="1" dirty="0">
                <a:latin typeface="Calibri" panose="020F0502020204030204" pitchFamily="34" charset="0"/>
                <a:cs typeface="Calibri" panose="020F0502020204030204" pitchFamily="34" charset="0"/>
              </a:rPr>
              <a:t>την Τετάρτη 7 Ιανουαρίου 2026</a:t>
            </a:r>
            <a:r>
              <a:rPr lang="el-GR" dirty="0">
                <a:latin typeface="Calibri" panose="020F0502020204030204" pitchFamily="34" charset="0"/>
                <a:cs typeface="Calibri" panose="020F0502020204030204" pitchFamily="34" charset="0"/>
              </a:rPr>
              <a:t> το </a:t>
            </a:r>
            <a:r>
              <a:rPr lang="el-GR" b="1" dirty="0">
                <a:latin typeface="Calibri" panose="020F0502020204030204" pitchFamily="34" charset="0"/>
                <a:cs typeface="Calibri" panose="020F0502020204030204" pitchFamily="34" charset="0"/>
              </a:rPr>
              <a:t>πρωί</a:t>
            </a:r>
            <a:r>
              <a:rPr lang="el-GR" dirty="0">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a:p>
            <a:r>
              <a:rPr lang="el-GR" dirty="0">
                <a:latin typeface="Calibri" panose="020F0502020204030204" pitchFamily="34" charset="0"/>
                <a:cs typeface="Calibri" panose="020F0502020204030204" pitchFamily="34" charset="0"/>
              </a:rPr>
              <a:t>Σύμφωνα με ανακοίνωση της πόλης, οι πυροβολισμοί αναφέρθηκαν περίπου στις </a:t>
            </a:r>
            <a:r>
              <a:rPr lang="el-GR" b="1" dirty="0">
                <a:latin typeface="Calibri" panose="020F0502020204030204" pitchFamily="34" charset="0"/>
                <a:cs typeface="Calibri" panose="020F0502020204030204" pitchFamily="34" charset="0"/>
              </a:rPr>
              <a:t>9:30 π.μ. τοπική ώρα</a:t>
            </a:r>
            <a:r>
              <a:rPr lang="el-GR" dirty="0">
                <a:latin typeface="Calibri" panose="020F0502020204030204" pitchFamily="34" charset="0"/>
                <a:cs typeface="Calibri" panose="020F0502020204030204" pitchFamily="34" charset="0"/>
              </a:rPr>
              <a:t> (περίπου </a:t>
            </a:r>
            <a:r>
              <a:rPr lang="el-GR" b="1" dirty="0">
                <a:latin typeface="Calibri" panose="020F0502020204030204" pitchFamily="34" charset="0"/>
                <a:cs typeface="Calibri" panose="020F0502020204030204" pitchFamily="34" charset="0"/>
              </a:rPr>
              <a:t>17:30 ώρα Ελλάδας</a:t>
            </a:r>
            <a:r>
              <a:rPr lang="el-GR" dirty="0">
                <a:latin typeface="Calibri" panose="020F0502020204030204" pitchFamily="34" charset="0"/>
                <a:cs typeface="Calibri" panose="020F0502020204030204" pitchFamily="34" charset="0"/>
              </a:rPr>
              <a:t>). </a:t>
            </a:r>
          </a:p>
          <a:p>
            <a:r>
              <a:rPr lang="el-GR" b="1" dirty="0">
                <a:highlight>
                  <a:srgbClr val="FFFF00"/>
                </a:highlight>
                <a:latin typeface="Calibri" panose="020F0502020204030204" pitchFamily="34" charset="0"/>
                <a:cs typeface="Calibri" panose="020F0502020204030204" pitchFamily="34" charset="0"/>
              </a:rPr>
              <a:t>Που; </a:t>
            </a:r>
            <a:r>
              <a:rPr lang="el-GR" dirty="0">
                <a:latin typeface="Calibri" panose="020F0502020204030204" pitchFamily="34" charset="0"/>
                <a:cs typeface="Calibri" panose="020F0502020204030204" pitchFamily="34" charset="0"/>
              </a:rPr>
              <a:t>Στη </a:t>
            </a:r>
            <a:r>
              <a:rPr lang="el-GR" b="1" dirty="0" err="1">
                <a:latin typeface="Calibri" panose="020F0502020204030204" pitchFamily="34" charset="0"/>
                <a:cs typeface="Calibri" panose="020F0502020204030204" pitchFamily="34" charset="0"/>
              </a:rPr>
              <a:t>Μινεάπολη</a:t>
            </a:r>
            <a:r>
              <a:rPr lang="el-GR" b="1" dirty="0">
                <a:latin typeface="Calibri" panose="020F0502020204030204" pitchFamily="34" charset="0"/>
                <a:cs typeface="Calibri" panose="020F0502020204030204" pitchFamily="34" charset="0"/>
              </a:rPr>
              <a:t> (</a:t>
            </a:r>
            <a:r>
              <a:rPr lang="en-GB" b="1" dirty="0">
                <a:latin typeface="Calibri" panose="020F0502020204030204" pitchFamily="34" charset="0"/>
                <a:cs typeface="Calibri" panose="020F0502020204030204" pitchFamily="34" charset="0"/>
              </a:rPr>
              <a:t>Minneapolis)</a:t>
            </a:r>
            <a:r>
              <a:rPr lang="en-GB"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στην πολιτεία </a:t>
            </a:r>
            <a:r>
              <a:rPr lang="el-GR" b="1" dirty="0">
                <a:latin typeface="Calibri" panose="020F0502020204030204" pitchFamily="34" charset="0"/>
                <a:cs typeface="Calibri" panose="020F0502020204030204" pitchFamily="34" charset="0"/>
              </a:rPr>
              <a:t>Μινεσότα των Η.Π.Α.</a:t>
            </a:r>
            <a:r>
              <a:rPr lang="el-GR" dirty="0">
                <a:latin typeface="Calibri" panose="020F0502020204030204" pitchFamily="34" charset="0"/>
                <a:cs typeface="Calibri" panose="020F0502020204030204" pitchFamily="34" charset="0"/>
              </a:rPr>
              <a:t> </a:t>
            </a:r>
          </a:p>
          <a:p>
            <a:r>
              <a:rPr lang="el-GR" dirty="0">
                <a:latin typeface="Calibri" panose="020F0502020204030204" pitchFamily="34" charset="0"/>
                <a:cs typeface="Calibri" panose="020F0502020204030204" pitchFamily="34" charset="0"/>
              </a:rPr>
              <a:t>Συγκεκριμένα </a:t>
            </a:r>
            <a:r>
              <a:rPr lang="el-GR" b="1" dirty="0">
                <a:latin typeface="Calibri" panose="020F0502020204030204" pitchFamily="34" charset="0"/>
                <a:cs typeface="Calibri" panose="020F0502020204030204" pitchFamily="34" charset="0"/>
              </a:rPr>
              <a:t>στον δρόμο </a:t>
            </a:r>
            <a:r>
              <a:rPr lang="en-GB" b="1" dirty="0">
                <a:latin typeface="Calibri" panose="020F0502020204030204" pitchFamily="34" charset="0"/>
                <a:cs typeface="Calibri" panose="020F0502020204030204" pitchFamily="34" charset="0"/>
              </a:rPr>
              <a:t>Portland Avenue </a:t>
            </a:r>
            <a:r>
              <a:rPr lang="el-GR" b="1" dirty="0">
                <a:latin typeface="Calibri" panose="020F0502020204030204" pitchFamily="34" charset="0"/>
                <a:cs typeface="Calibri" panose="020F0502020204030204" pitchFamily="34" charset="0"/>
              </a:rPr>
              <a:t>μεταξύ </a:t>
            </a:r>
            <a:r>
              <a:rPr lang="en-GB" b="1" dirty="0">
                <a:latin typeface="Calibri" panose="020F0502020204030204" pitchFamily="34" charset="0"/>
                <a:cs typeface="Calibri" panose="020F0502020204030204" pitchFamily="34" charset="0"/>
              </a:rPr>
              <a:t>East 33rd </a:t>
            </a:r>
            <a:r>
              <a:rPr lang="el-GR" b="1" dirty="0">
                <a:latin typeface="Calibri" panose="020F0502020204030204" pitchFamily="34" charset="0"/>
                <a:cs typeface="Calibri" panose="020F0502020204030204" pitchFamily="34" charset="0"/>
              </a:rPr>
              <a:t>και </a:t>
            </a:r>
            <a:r>
              <a:rPr lang="en-GB" b="1" dirty="0">
                <a:latin typeface="Calibri" panose="020F0502020204030204" pitchFamily="34" charset="0"/>
                <a:cs typeface="Calibri" panose="020F0502020204030204" pitchFamily="34" charset="0"/>
              </a:rPr>
              <a:t>East 34th Streets</a:t>
            </a:r>
            <a:r>
              <a:rPr lang="en-GB"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στην </a:t>
            </a:r>
            <a:r>
              <a:rPr lang="el-GR" b="1" dirty="0">
                <a:latin typeface="Calibri" panose="020F0502020204030204" pitchFamily="34" charset="0"/>
                <a:cs typeface="Calibri" panose="020F0502020204030204" pitchFamily="34" charset="0"/>
              </a:rPr>
              <a:t>νότια πλευρά της πόλης</a:t>
            </a:r>
            <a:r>
              <a:rPr lang="el-GR" dirty="0">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a:p>
            <a:r>
              <a:rPr lang="el-GR" b="1" dirty="0">
                <a:highlight>
                  <a:srgbClr val="FFFF00"/>
                </a:highlight>
                <a:latin typeface="Calibri" panose="020F0502020204030204" pitchFamily="34" charset="0"/>
                <a:cs typeface="Calibri" panose="020F0502020204030204" pitchFamily="34" charset="0"/>
              </a:rPr>
              <a:t>Ποια ήταν η γυναίκα;  </a:t>
            </a:r>
            <a:r>
              <a:rPr lang="el-GR" dirty="0">
                <a:latin typeface="Calibri" panose="020F0502020204030204" pitchFamily="34" charset="0"/>
                <a:cs typeface="Calibri" panose="020F0502020204030204" pitchFamily="34" charset="0"/>
              </a:rPr>
              <a:t>Πρόκειται για τη </a:t>
            </a:r>
            <a:r>
              <a:rPr lang="el-GR" b="1" dirty="0">
                <a:latin typeface="Calibri" panose="020F0502020204030204" pitchFamily="34" charset="0"/>
                <a:cs typeface="Calibri" panose="020F0502020204030204" pitchFamily="34" charset="0"/>
              </a:rPr>
              <a:t>37χρονη </a:t>
            </a:r>
            <a:r>
              <a:rPr lang="en-GB" b="1" dirty="0">
                <a:latin typeface="Calibri" panose="020F0502020204030204" pitchFamily="34" charset="0"/>
                <a:cs typeface="Calibri" panose="020F0502020204030204" pitchFamily="34" charset="0"/>
              </a:rPr>
              <a:t>Renee Nicole Good</a:t>
            </a:r>
            <a:r>
              <a:rPr lang="en-GB"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μητέρα τριών παιδιών. </a:t>
            </a:r>
            <a:endParaRPr lang="en-US" dirty="0">
              <a:latin typeface="Calibri" panose="020F0502020204030204" pitchFamily="34" charset="0"/>
              <a:cs typeface="Calibri" panose="020F0502020204030204" pitchFamily="34" charset="0"/>
            </a:endParaRPr>
          </a:p>
          <a:p>
            <a:r>
              <a:rPr lang="el-GR" b="1" dirty="0">
                <a:highlight>
                  <a:srgbClr val="FFFF00"/>
                </a:highlight>
                <a:latin typeface="Calibri" panose="020F0502020204030204" pitchFamily="34" charset="0"/>
                <a:cs typeface="Calibri" panose="020F0502020204030204" pitchFamily="34" charset="0"/>
              </a:rPr>
              <a:t>Τι</a:t>
            </a:r>
            <a:r>
              <a:rPr lang="el-GR" b="1" dirty="0">
                <a:latin typeface="Calibri" panose="020F0502020204030204" pitchFamily="34" charset="0"/>
                <a:cs typeface="Calibri" panose="020F0502020204030204" pitchFamily="34" charset="0"/>
              </a:rPr>
              <a:t> συνέβη; </a:t>
            </a:r>
            <a:r>
              <a:rPr lang="el-GR" dirty="0">
                <a:latin typeface="Calibri" panose="020F0502020204030204" pitchFamily="34" charset="0"/>
                <a:cs typeface="Calibri" panose="020F0502020204030204" pitchFamily="34" charset="0"/>
              </a:rPr>
              <a:t>Κατά τη διάρκεια </a:t>
            </a:r>
            <a:r>
              <a:rPr lang="el-GR" b="1" dirty="0">
                <a:latin typeface="Calibri" panose="020F0502020204030204" pitchFamily="34" charset="0"/>
                <a:cs typeface="Calibri" panose="020F0502020204030204" pitchFamily="34" charset="0"/>
              </a:rPr>
              <a:t>επιχείρησης της </a:t>
            </a:r>
            <a:r>
              <a:rPr lang="en-GB" b="1" dirty="0">
                <a:latin typeface="Calibri" panose="020F0502020204030204" pitchFamily="34" charset="0"/>
                <a:cs typeface="Calibri" panose="020F0502020204030204" pitchFamily="34" charset="0"/>
              </a:rPr>
              <a:t>ICE</a:t>
            </a:r>
            <a:r>
              <a:rPr lang="en-GB"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για επιβολή μεταναστευτικού νόμου, αξιωματικός άνοιξε πυρ και </a:t>
            </a:r>
            <a:r>
              <a:rPr lang="el-GR" b="1" dirty="0">
                <a:latin typeface="Calibri" panose="020F0502020204030204" pitchFamily="34" charset="0"/>
                <a:cs typeface="Calibri" panose="020F0502020204030204" pitchFamily="34" charset="0"/>
              </a:rPr>
              <a:t>πυροβόλησε θανάσιμα τη </a:t>
            </a:r>
            <a:r>
              <a:rPr lang="en-GB" b="1" dirty="0">
                <a:latin typeface="Calibri" panose="020F0502020204030204" pitchFamily="34" charset="0"/>
                <a:cs typeface="Calibri" panose="020F0502020204030204" pitchFamily="34" charset="0"/>
              </a:rPr>
              <a:t>Renee Good</a:t>
            </a:r>
            <a:r>
              <a:rPr lang="en-GB"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καθώς ήταν μέσα στο όχημά της και προσπαθούσε να φύγει από το σημείο. </a:t>
            </a:r>
            <a:endParaRPr lang="en-US" dirty="0">
              <a:latin typeface="Calibri" panose="020F0502020204030204" pitchFamily="34" charset="0"/>
              <a:cs typeface="Calibri" panose="020F0502020204030204" pitchFamily="34" charset="0"/>
            </a:endParaRPr>
          </a:p>
          <a:p>
            <a:r>
              <a:rPr lang="el-GR" b="1" dirty="0">
                <a:highlight>
                  <a:srgbClr val="FFFF00"/>
                </a:highlight>
                <a:latin typeface="Calibri" panose="020F0502020204030204" pitchFamily="34" charset="0"/>
                <a:cs typeface="Calibri" panose="020F0502020204030204" pitchFamily="34" charset="0"/>
              </a:rPr>
              <a:t>Γιατί;</a:t>
            </a:r>
          </a:p>
          <a:p>
            <a:r>
              <a:rPr lang="el-GR" dirty="0">
                <a:latin typeface="Calibri" panose="020F0502020204030204" pitchFamily="34" charset="0"/>
                <a:cs typeface="Calibri" panose="020F0502020204030204" pitchFamily="34" charset="0"/>
              </a:rPr>
              <a:t>Η </a:t>
            </a:r>
            <a:r>
              <a:rPr lang="en-GB" dirty="0">
                <a:latin typeface="Calibri" panose="020F0502020204030204" pitchFamily="34" charset="0"/>
                <a:cs typeface="Calibri" panose="020F0502020204030204" pitchFamily="34" charset="0"/>
              </a:rPr>
              <a:t>ICE </a:t>
            </a:r>
            <a:r>
              <a:rPr lang="el-GR" dirty="0">
                <a:latin typeface="Calibri" panose="020F0502020204030204" pitchFamily="34" charset="0"/>
                <a:cs typeface="Calibri" panose="020F0502020204030204" pitchFamily="34" charset="0"/>
              </a:rPr>
              <a:t>και αξιωματούχοι της κυβέρνησης περιέγραψαν το περιστατικό ως </a:t>
            </a:r>
            <a:r>
              <a:rPr lang="el-GR" b="1" dirty="0">
                <a:latin typeface="Calibri" panose="020F0502020204030204" pitchFamily="34" charset="0"/>
                <a:cs typeface="Calibri" panose="020F0502020204030204" pitchFamily="34" charset="0"/>
              </a:rPr>
              <a:t>πράξη αυτοάμυνας</a:t>
            </a:r>
            <a:r>
              <a:rPr lang="el-GR" dirty="0">
                <a:latin typeface="Calibri" panose="020F0502020204030204" pitchFamily="34" charset="0"/>
                <a:cs typeface="Calibri" panose="020F0502020204030204" pitchFamily="34" charset="0"/>
              </a:rPr>
              <a:t>, λέγοντας ότι το όχημά της κινήθηκε προς τον πράκτορα. </a:t>
            </a:r>
          </a:p>
          <a:p>
            <a:r>
              <a:rPr lang="el-GR" dirty="0">
                <a:latin typeface="Calibri" panose="020F0502020204030204" pitchFamily="34" charset="0"/>
                <a:cs typeface="Calibri" panose="020F0502020204030204" pitchFamily="34" charset="0"/>
              </a:rPr>
              <a:t>Αυτό όμως έχει αμφισβητηθεί από </a:t>
            </a:r>
            <a:r>
              <a:rPr lang="el-GR" b="1" dirty="0">
                <a:latin typeface="Calibri" panose="020F0502020204030204" pitchFamily="34" charset="0"/>
                <a:cs typeface="Calibri" panose="020F0502020204030204" pitchFamily="34" charset="0"/>
              </a:rPr>
              <a:t>μάρτυρες, τοπικές αρχές και ανάλυση βίντεο</a:t>
            </a:r>
            <a:r>
              <a:rPr lang="el-GR" dirty="0">
                <a:latin typeface="Calibri" panose="020F0502020204030204" pitchFamily="34" charset="0"/>
                <a:cs typeface="Calibri" panose="020F0502020204030204" pitchFamily="34" charset="0"/>
              </a:rPr>
              <a:t>.</a:t>
            </a:r>
          </a:p>
          <a:p>
            <a:endParaRPr lang="el-GR"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A655D59A-883C-B948-A392-7486B0B86B7A}"/>
              </a:ext>
            </a:extLst>
          </p:cNvPr>
          <p:cNvSpPr txBox="1"/>
          <p:nvPr/>
        </p:nvSpPr>
        <p:spPr>
          <a:xfrm>
            <a:off x="457200" y="6221903"/>
            <a:ext cx="8062686" cy="523220"/>
          </a:xfrm>
          <a:prstGeom prst="rect">
            <a:avLst/>
          </a:prstGeom>
          <a:noFill/>
        </p:spPr>
        <p:txBody>
          <a:bodyPr wrap="square">
            <a:spAutoFit/>
          </a:bodyPr>
          <a:lstStyle/>
          <a:p>
            <a:r>
              <a:rPr lang="el-GR" sz="1400" dirty="0">
                <a:highlight>
                  <a:srgbClr val="FFFF00"/>
                </a:highlight>
              </a:rPr>
              <a:t>Η </a:t>
            </a:r>
            <a:r>
              <a:rPr lang="en-GB" sz="1400" b="1" dirty="0">
                <a:highlight>
                  <a:srgbClr val="FFFF00"/>
                </a:highlight>
              </a:rPr>
              <a:t>ICE</a:t>
            </a:r>
            <a:r>
              <a:rPr lang="en-GB" sz="1400" dirty="0">
                <a:highlight>
                  <a:srgbClr val="FFFF00"/>
                </a:highlight>
              </a:rPr>
              <a:t> </a:t>
            </a:r>
            <a:r>
              <a:rPr lang="el-GR" sz="1400" dirty="0">
                <a:highlight>
                  <a:srgbClr val="FFFF00"/>
                </a:highlight>
              </a:rPr>
              <a:t>είναι η </a:t>
            </a:r>
            <a:r>
              <a:rPr lang="el-GR" sz="1400" b="1" dirty="0">
                <a:highlight>
                  <a:srgbClr val="FFFF00"/>
                </a:highlight>
              </a:rPr>
              <a:t>Υπηρεσία Μετανάστευσης και Τελωνειακής Επιβολής των Ηνωμένων Πολιτειών</a:t>
            </a:r>
            <a:br>
              <a:rPr lang="el-GR" sz="1400" dirty="0">
                <a:highlight>
                  <a:srgbClr val="FFFF00"/>
                </a:highlight>
              </a:rPr>
            </a:br>
            <a:r>
              <a:rPr lang="el-GR" sz="1400" dirty="0">
                <a:highlight>
                  <a:srgbClr val="FFFF00"/>
                </a:highlight>
              </a:rPr>
              <a:t>(</a:t>
            </a:r>
            <a:r>
              <a:rPr lang="en-GB" sz="1400" b="1" dirty="0">
                <a:highlight>
                  <a:srgbClr val="FFFF00"/>
                </a:highlight>
              </a:rPr>
              <a:t>Immigration and Customs Enforcement</a:t>
            </a:r>
            <a:r>
              <a:rPr lang="en-GB" sz="1400" dirty="0">
                <a:highlight>
                  <a:srgbClr val="FFFF00"/>
                </a:highlight>
              </a:rPr>
              <a:t>).</a:t>
            </a:r>
            <a:endParaRPr lang="el-GR" sz="1400" dirty="0">
              <a:highlight>
                <a:srgbClr val="FFFF00"/>
              </a:highlight>
            </a:endParaRPr>
          </a:p>
        </p:txBody>
      </p:sp>
    </p:spTree>
    <p:extLst>
      <p:ext uri="{BB962C8B-B14F-4D97-AF65-F5344CB8AC3E}">
        <p14:creationId xmlns:p14="http://schemas.microsoft.com/office/powerpoint/2010/main" val="3062642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6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1695" cy="658368"/>
          </a:xfrm>
          <a:prstGeom prst="rect">
            <a:avLst/>
          </a:prstGeom>
          <a:solidFill>
            <a:srgbClr val="0B2A4A"/>
          </a:solidFill>
          <a:ln w="12700">
            <a:solidFill>
              <a:srgbClr val="0B2A4A"/>
            </a:solidFill>
            <a:prstDash val="solid"/>
          </a:ln>
        </p:spPr>
      </p:sp>
      <p:sp>
        <p:nvSpPr>
          <p:cNvPr id="3" name="Text 1"/>
          <p:cNvSpPr/>
          <p:nvPr/>
        </p:nvSpPr>
        <p:spPr>
          <a:xfrm>
            <a:off x="457200" y="109728"/>
            <a:ext cx="11274552" cy="457200"/>
          </a:xfrm>
          <a:prstGeom prst="rect">
            <a:avLst/>
          </a:prstGeom>
          <a:noFill/>
          <a:ln/>
        </p:spPr>
        <p:txBody>
          <a:bodyPr wrap="square" rtlCol="0" anchor="ctr"/>
          <a:lstStyle/>
          <a:p>
            <a:pPr marL="0" indent="0">
              <a:buNone/>
            </a:pPr>
            <a:r>
              <a:rPr lang="el-GR" sz="2000" b="1" dirty="0">
                <a:solidFill>
                  <a:srgbClr val="FFFFFF"/>
                </a:solidFill>
                <a:latin typeface="Calibri" pitchFamily="34" charset="0"/>
                <a:ea typeface="Calibri" pitchFamily="34" charset="-122"/>
                <a:cs typeface="Calibri" pitchFamily="34" charset="-120"/>
              </a:rPr>
              <a:t>ΤΙ ΕΙΝΑΙ Η ΝΕΩΤΕΡΙΚΟΤΗΤΑ;</a:t>
            </a:r>
            <a:endParaRPr lang="en-US" sz="2000" dirty="0"/>
          </a:p>
        </p:txBody>
      </p:sp>
      <p:sp>
        <p:nvSpPr>
          <p:cNvPr id="5" name="Text 3"/>
          <p:cNvSpPr/>
          <p:nvPr/>
        </p:nvSpPr>
        <p:spPr>
          <a:xfrm>
            <a:off x="653796" y="1132115"/>
            <a:ext cx="10881360" cy="4862286"/>
          </a:xfrm>
          <a:prstGeom prst="rect">
            <a:avLst/>
          </a:prstGeom>
          <a:noFill/>
          <a:ln/>
        </p:spPr>
        <p:txBody>
          <a:bodyPr wrap="square" rtlCol="0" anchor="t"/>
          <a:lstStyle/>
          <a:p>
            <a:pPr>
              <a:lnSpc>
                <a:spcPct val="105000"/>
              </a:lnSpc>
              <a:buSzPct val="100000"/>
            </a:pPr>
            <a:r>
              <a:rPr lang="el-GR" sz="2800" i="1" dirty="0">
                <a:solidFill>
                  <a:srgbClr val="1A1A1A"/>
                </a:solidFill>
                <a:latin typeface="Calibri" pitchFamily="34" charset="0"/>
                <a:ea typeface="Calibri" pitchFamily="34" charset="-122"/>
                <a:cs typeface="Calibri" pitchFamily="34" charset="-120"/>
              </a:rPr>
              <a:t>Από τα μέσα του 18ου αιώνα, με αφετηρία τη Βόρεια Ευρώπη κι έπειτα κάθε γωνιά του κόσμου, οι άνθρωποι άρχισαν να συνειδητοποιούν ότι ζουν σε μια εποχή που διαφοροποιείται ριζικά από οποιαδήποτε άλλη, την οποία συνήθιζαν να αποκαλούν – με δέος, σεβασμό, τρόμο και νοσταλγία - «μοντέρνα εποχή» ή απλώς </a:t>
            </a:r>
            <a:r>
              <a:rPr lang="el-GR" sz="2800" i="1" dirty="0" err="1">
                <a:solidFill>
                  <a:srgbClr val="1A1A1A"/>
                </a:solidFill>
                <a:latin typeface="Calibri" pitchFamily="34" charset="0"/>
                <a:ea typeface="Calibri" pitchFamily="34" charset="-122"/>
                <a:cs typeface="Calibri" pitchFamily="34" charset="-120"/>
              </a:rPr>
              <a:t>νεωτερικότητα</a:t>
            </a:r>
            <a:r>
              <a:rPr lang="el-GR" sz="2800" i="1" dirty="0">
                <a:solidFill>
                  <a:srgbClr val="1A1A1A"/>
                </a:solidFill>
                <a:latin typeface="Calibri" pitchFamily="34" charset="0"/>
                <a:ea typeface="Calibri" pitchFamily="34" charset="-122"/>
                <a:cs typeface="Calibri" pitchFamily="34" charset="-120"/>
              </a:rPr>
              <a:t>.</a:t>
            </a:r>
          </a:p>
          <a:p>
            <a:pPr>
              <a:lnSpc>
                <a:spcPct val="105000"/>
              </a:lnSpc>
              <a:buSzPct val="100000"/>
            </a:pPr>
            <a:r>
              <a:rPr lang="el-GR" sz="2800" i="1" dirty="0">
                <a:solidFill>
                  <a:srgbClr val="1A1A1A"/>
                </a:solidFill>
                <a:latin typeface="Calibri" pitchFamily="34" charset="0"/>
                <a:ea typeface="Calibri" pitchFamily="34" charset="-122"/>
                <a:cs typeface="Calibri" pitchFamily="34" charset="-120"/>
              </a:rPr>
              <a:t>Η Νεωτερικότητα (ή Μοντερνισμός) είναι ένα ευρύ κοινωνικό, φιλοσοφικό και καλλιτεχνικό φαινόμενο που χαρακτηρίζεται από την πίστη στην πρόοδο, την αμφισβήτηση παραδοσιακών δομών, την έμφαση στην ατομική λογική, την επιστήμη και την εμπειρική γνώση, ενώ καλλιτεχνικά εκφράζεται με την απομάκρυνση από τον ρεαλισμό και την αναζήτηση νέων μορφών έκφρασης. </a:t>
            </a:r>
          </a:p>
          <a:p>
            <a:pPr>
              <a:lnSpc>
                <a:spcPct val="105000"/>
              </a:lnSpc>
              <a:buSzPct val="100000"/>
            </a:pPr>
            <a:endParaRPr lang="el-GR" sz="2800" dirty="0">
              <a:solidFill>
                <a:srgbClr val="1A1A1A"/>
              </a:solidFill>
              <a:latin typeface="Calibri" pitchFamily="34" charset="0"/>
              <a:ea typeface="Calibri" pitchFamily="34" charset="-122"/>
              <a:cs typeface="Calibri" pitchFamily="34" charset="-120"/>
            </a:endParaRPr>
          </a:p>
        </p:txBody>
      </p:sp>
    </p:spTree>
    <p:extLst>
      <p:ext uri="{BB962C8B-B14F-4D97-AF65-F5344CB8AC3E}">
        <p14:creationId xmlns:p14="http://schemas.microsoft.com/office/powerpoint/2010/main" val="29947331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a:extLst>
              <a:ext uri="{FF2B5EF4-FFF2-40B4-BE49-F238E27FC236}">
                <a16:creationId xmlns:a16="http://schemas.microsoft.com/office/drawing/2014/main" id="{37CA4CF0-8494-7049-8ED6-481001060131}"/>
              </a:ext>
            </a:extLst>
          </p:cNvPr>
          <p:cNvSpPr/>
          <p:nvPr/>
        </p:nvSpPr>
        <p:spPr>
          <a:xfrm>
            <a:off x="0" y="0"/>
            <a:ext cx="12191695" cy="658368"/>
          </a:xfrm>
          <a:prstGeom prst="rect">
            <a:avLst/>
          </a:prstGeom>
          <a:solidFill>
            <a:srgbClr val="0B2A4A"/>
          </a:solidFill>
          <a:ln w="12700">
            <a:solidFill>
              <a:srgbClr val="0B2A4A"/>
            </a:solidFill>
            <a:prstDash val="solid"/>
          </a:ln>
        </p:spPr>
      </p:sp>
      <p:sp>
        <p:nvSpPr>
          <p:cNvPr id="3" name="Text 1">
            <a:extLst>
              <a:ext uri="{FF2B5EF4-FFF2-40B4-BE49-F238E27FC236}">
                <a16:creationId xmlns:a16="http://schemas.microsoft.com/office/drawing/2014/main" id="{123B1ADB-38D9-5446-B4CE-88D9DB77BD1D}"/>
              </a:ext>
            </a:extLst>
          </p:cNvPr>
          <p:cNvSpPr/>
          <p:nvPr/>
        </p:nvSpPr>
        <p:spPr>
          <a:xfrm>
            <a:off x="457200" y="109728"/>
            <a:ext cx="11274552" cy="457200"/>
          </a:xfrm>
          <a:prstGeom prst="rect">
            <a:avLst/>
          </a:prstGeom>
          <a:noFill/>
          <a:ln/>
        </p:spPr>
        <p:txBody>
          <a:bodyPr wrap="square" rtlCol="0" anchor="ctr"/>
          <a:lstStyle/>
          <a:p>
            <a:pPr marL="0" indent="0">
              <a:buNone/>
            </a:pPr>
            <a:r>
              <a:rPr lang="el-GR" sz="2000" b="1" dirty="0">
                <a:solidFill>
                  <a:srgbClr val="FFFFFF"/>
                </a:solidFill>
                <a:latin typeface="Calibri" pitchFamily="34" charset="0"/>
                <a:ea typeface="Calibri" pitchFamily="34" charset="-122"/>
                <a:cs typeface="Calibri" pitchFamily="34" charset="-120"/>
              </a:rPr>
              <a:t>Παράδειγμα</a:t>
            </a:r>
            <a:endParaRPr lang="en-US" sz="2000" dirty="0"/>
          </a:p>
        </p:txBody>
      </p:sp>
      <p:sp>
        <p:nvSpPr>
          <p:cNvPr id="5" name="TextBox 4">
            <a:extLst>
              <a:ext uri="{FF2B5EF4-FFF2-40B4-BE49-F238E27FC236}">
                <a16:creationId xmlns:a16="http://schemas.microsoft.com/office/drawing/2014/main" id="{D2388C42-A266-0F4E-85C9-BC2E504D34E0}"/>
              </a:ext>
            </a:extLst>
          </p:cNvPr>
          <p:cNvSpPr txBox="1"/>
          <p:nvPr/>
        </p:nvSpPr>
        <p:spPr>
          <a:xfrm>
            <a:off x="123371" y="681881"/>
            <a:ext cx="8440670" cy="6370975"/>
          </a:xfrm>
          <a:prstGeom prst="rect">
            <a:avLst/>
          </a:prstGeom>
          <a:noFill/>
        </p:spPr>
        <p:txBody>
          <a:bodyPr wrap="square">
            <a:spAutoFit/>
          </a:bodyPr>
          <a:lstStyle/>
          <a:p>
            <a:r>
              <a:rPr lang="el-GR" sz="2400" b="1" dirty="0">
                <a:latin typeface="Calibri" panose="020F0502020204030204" pitchFamily="34" charset="0"/>
                <a:cs typeface="Calibri" panose="020F0502020204030204" pitchFamily="34" charset="0"/>
              </a:rPr>
              <a:t>Διαμεσολαβημένη δημοσιότητα (Κεφ. 8 – </a:t>
            </a:r>
            <a:r>
              <a:rPr lang="en-GB" sz="2400" b="1" i="1" dirty="0">
                <a:latin typeface="Calibri" panose="020F0502020204030204" pitchFamily="34" charset="0"/>
                <a:cs typeface="Calibri" panose="020F0502020204030204" pitchFamily="34" charset="0"/>
              </a:rPr>
              <a:t>The Reinvention of Publicness</a:t>
            </a:r>
            <a:r>
              <a:rPr lang="en-GB" sz="2400" b="1" dirty="0">
                <a:latin typeface="Calibri" panose="020F0502020204030204" pitchFamily="34" charset="0"/>
                <a:cs typeface="Calibri" panose="020F0502020204030204" pitchFamily="34" charset="0"/>
              </a:rPr>
              <a:t>)</a:t>
            </a:r>
          </a:p>
          <a:p>
            <a:endParaRPr lang="en-US" sz="2000" dirty="0">
              <a:latin typeface="Calibri" panose="020F0502020204030204" pitchFamily="34" charset="0"/>
              <a:cs typeface="Calibri" panose="020F0502020204030204" pitchFamily="34" charset="0"/>
            </a:endParaRPr>
          </a:p>
          <a:p>
            <a:r>
              <a:rPr lang="el-GR" sz="2000" dirty="0">
                <a:latin typeface="Calibri" panose="020F0502020204030204" pitchFamily="34" charset="0"/>
                <a:cs typeface="Calibri" panose="020F0502020204030204" pitchFamily="34" charset="0"/>
              </a:rPr>
              <a:t>Για τον </a:t>
            </a:r>
            <a:r>
              <a:rPr lang="en-GB" sz="2000" dirty="0">
                <a:latin typeface="Calibri" panose="020F0502020204030204" pitchFamily="34" charset="0"/>
                <a:cs typeface="Calibri" panose="020F0502020204030204" pitchFamily="34" charset="0"/>
              </a:rPr>
              <a:t>Thompson, </a:t>
            </a:r>
            <a:r>
              <a:rPr lang="el-GR" sz="2000" dirty="0">
                <a:latin typeface="Calibri" panose="020F0502020204030204" pitchFamily="34" charset="0"/>
                <a:cs typeface="Calibri" panose="020F0502020204030204" pitchFamily="34" charset="0"/>
              </a:rPr>
              <a:t>η σύγχρονη δημοσιότητα </a:t>
            </a:r>
            <a:r>
              <a:rPr lang="el-GR" sz="2000" b="1" dirty="0">
                <a:latin typeface="Calibri" panose="020F0502020204030204" pitchFamily="34" charset="0"/>
                <a:cs typeface="Calibri" panose="020F0502020204030204" pitchFamily="34" charset="0"/>
              </a:rPr>
              <a:t>δεν προκύπτει από φυσική συνάθροιση</a:t>
            </a:r>
            <a:r>
              <a:rPr lang="el-GR" sz="2000" dirty="0">
                <a:latin typeface="Calibri" panose="020F0502020204030204" pitchFamily="34" charset="0"/>
                <a:cs typeface="Calibri" panose="020F0502020204030204" pitchFamily="34" charset="0"/>
              </a:rPr>
              <a:t>, αλλά από το γεγονός ότι κάτι:</a:t>
            </a:r>
          </a:p>
          <a:p>
            <a:endParaRPr lang="el-GR" sz="2000" dirty="0">
              <a:latin typeface="Calibri" panose="020F0502020204030204" pitchFamily="34" charset="0"/>
              <a:cs typeface="Calibri" panose="020F0502020204030204" pitchFamily="34" charset="0"/>
            </a:endParaRPr>
          </a:p>
          <a:p>
            <a:r>
              <a:rPr lang="el-GR" sz="2000" dirty="0">
                <a:latin typeface="Calibri" panose="020F0502020204030204" pitchFamily="34" charset="0"/>
                <a:cs typeface="Calibri" panose="020F0502020204030204" pitchFamily="34" charset="0"/>
              </a:rPr>
              <a:t>γίνεται </a:t>
            </a:r>
            <a:r>
              <a:rPr lang="el-GR" sz="2000" b="1" dirty="0">
                <a:latin typeface="Calibri" panose="020F0502020204030204" pitchFamily="34" charset="0"/>
                <a:cs typeface="Calibri" panose="020F0502020204030204" pitchFamily="34" charset="0"/>
              </a:rPr>
              <a:t>ορατό μέσω των μέσων</a:t>
            </a:r>
            <a:r>
              <a:rPr lang="el-GR" sz="2000" dirty="0">
                <a:latin typeface="Calibri" panose="020F0502020204030204" pitchFamily="34" charset="0"/>
                <a:cs typeface="Calibri" panose="020F0502020204030204" pitchFamily="34" charset="0"/>
              </a:rPr>
              <a:t> σε απροσδιόριστα κοινά.</a:t>
            </a:r>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a:p>
            <a:r>
              <a:rPr lang="el-GR" sz="2000" b="1" dirty="0">
                <a:highlight>
                  <a:srgbClr val="FFFF00"/>
                </a:highlight>
                <a:latin typeface="Calibri" panose="020F0502020204030204" pitchFamily="34" charset="0"/>
                <a:cs typeface="Calibri" panose="020F0502020204030204" pitchFamily="34" charset="0"/>
              </a:rPr>
              <a:t>Στο συγκεκριμένο γεγονός:</a:t>
            </a:r>
          </a:p>
          <a:p>
            <a:endParaRPr lang="el-GR" sz="2000" b="1" dirty="0">
              <a:latin typeface="Calibri" panose="020F0502020204030204" pitchFamily="34" charset="0"/>
              <a:cs typeface="Calibri" panose="020F0502020204030204" pitchFamily="34" charset="0"/>
            </a:endParaRPr>
          </a:p>
          <a:p>
            <a:r>
              <a:rPr lang="el-GR" sz="2000" b="1" dirty="0">
                <a:latin typeface="Calibri" panose="020F0502020204030204" pitchFamily="34" charset="0"/>
                <a:cs typeface="Calibri" panose="020F0502020204030204" pitchFamily="34" charset="0"/>
              </a:rPr>
              <a:t>Ο πυροβολισμός</a:t>
            </a:r>
            <a:r>
              <a:rPr lang="en-US" sz="2000" b="1" dirty="0">
                <a:latin typeface="Calibri" panose="020F0502020204030204" pitchFamily="34" charset="0"/>
                <a:cs typeface="Calibri" panose="020F0502020204030204" pitchFamily="34" charset="0"/>
              </a:rPr>
              <a:t> </a:t>
            </a:r>
            <a:r>
              <a:rPr lang="el-GR" sz="2000" b="1" dirty="0">
                <a:latin typeface="Calibri" panose="020F0502020204030204" pitchFamily="34" charset="0"/>
                <a:cs typeface="Calibri" panose="020F0502020204030204" pitchFamily="34" charset="0"/>
              </a:rPr>
              <a:t>δεν θα ήταν απαραίτητα «δημόσιο γεγονός» στο παρελθόν</a:t>
            </a:r>
          </a:p>
          <a:p>
            <a:endParaRPr lang="el-GR" sz="2000" b="1" dirty="0">
              <a:latin typeface="Calibri" panose="020F0502020204030204" pitchFamily="34" charset="0"/>
              <a:cs typeface="Calibri" panose="020F0502020204030204" pitchFamily="34" charset="0"/>
            </a:endParaRPr>
          </a:p>
          <a:p>
            <a:r>
              <a:rPr lang="el-GR" sz="2000" b="1" dirty="0">
                <a:latin typeface="Calibri" panose="020F0502020204030204" pitchFamily="34" charset="0"/>
                <a:cs typeface="Calibri" panose="020F0502020204030204" pitchFamily="34" charset="0"/>
              </a:rPr>
              <a:t>Γίνεται δημόσιο επειδή:</a:t>
            </a:r>
          </a:p>
          <a:p>
            <a:r>
              <a:rPr lang="el-GR" sz="2000" i="1" dirty="0">
                <a:latin typeface="Calibri" panose="020F0502020204030204" pitchFamily="34" charset="0"/>
                <a:cs typeface="Calibri" panose="020F0502020204030204" pitchFamily="34" charset="0"/>
              </a:rPr>
              <a:t>καταγράφεται (βίντεο, κάμερες, κινητά)</a:t>
            </a:r>
          </a:p>
          <a:p>
            <a:r>
              <a:rPr lang="el-GR" sz="2000" i="1" dirty="0">
                <a:latin typeface="Calibri" panose="020F0502020204030204" pitchFamily="34" charset="0"/>
                <a:cs typeface="Calibri" panose="020F0502020204030204" pitchFamily="34" charset="0"/>
              </a:rPr>
              <a:t>αναπαράγεται από ΜΜΕ</a:t>
            </a:r>
          </a:p>
          <a:p>
            <a:r>
              <a:rPr lang="el-GR" sz="2000" i="1" dirty="0">
                <a:latin typeface="Calibri" panose="020F0502020204030204" pitchFamily="34" charset="0"/>
                <a:cs typeface="Calibri" panose="020F0502020204030204" pitchFamily="34" charset="0"/>
              </a:rPr>
              <a:t>κυκλοφορεί παγκόσμια</a:t>
            </a:r>
          </a:p>
          <a:p>
            <a:endParaRPr lang="el-GR" sz="2000" b="1" dirty="0">
              <a:latin typeface="Calibri" panose="020F0502020204030204" pitchFamily="34" charset="0"/>
              <a:cs typeface="Calibri" panose="020F0502020204030204" pitchFamily="34" charset="0"/>
            </a:endParaRPr>
          </a:p>
          <a:p>
            <a:r>
              <a:rPr lang="el-GR" sz="2000" b="1" dirty="0">
                <a:latin typeface="Calibri" panose="020F0502020204030204" pitchFamily="34" charset="0"/>
                <a:cs typeface="Calibri" panose="020F0502020204030204" pitchFamily="34" charset="0"/>
              </a:rPr>
              <a:t>Ακριβώς αυτό εννοεί ο </a:t>
            </a:r>
            <a:r>
              <a:rPr lang="en-GB" sz="2000" b="1" dirty="0">
                <a:latin typeface="Calibri" panose="020F0502020204030204" pitchFamily="34" charset="0"/>
                <a:cs typeface="Calibri" panose="020F0502020204030204" pitchFamily="34" charset="0"/>
              </a:rPr>
              <a:t>Thompson </a:t>
            </a:r>
            <a:r>
              <a:rPr lang="el-GR" sz="2000" b="1" dirty="0">
                <a:latin typeface="Calibri" panose="020F0502020204030204" pitchFamily="34" charset="0"/>
                <a:cs typeface="Calibri" panose="020F0502020204030204" pitchFamily="34" charset="0"/>
              </a:rPr>
              <a:t>με “</a:t>
            </a:r>
            <a:r>
              <a:rPr lang="en-GB" sz="2000" b="1" dirty="0">
                <a:latin typeface="Calibri" panose="020F0502020204030204" pitchFamily="34" charset="0"/>
                <a:cs typeface="Calibri" panose="020F0502020204030204" pitchFamily="34" charset="0"/>
              </a:rPr>
              <a:t>mediated publicness”:</a:t>
            </a:r>
          </a:p>
          <a:p>
            <a:r>
              <a:rPr lang="el-GR" sz="2000" b="1" dirty="0">
                <a:latin typeface="Calibri" panose="020F0502020204030204" pitchFamily="34" charset="0"/>
                <a:cs typeface="Calibri" panose="020F0502020204030204" pitchFamily="34" charset="0"/>
              </a:rPr>
              <a:t>δημοσιότητα ως </a:t>
            </a:r>
            <a:r>
              <a:rPr lang="en-GB" sz="2000" b="1" dirty="0">
                <a:latin typeface="Calibri" panose="020F0502020204030204" pitchFamily="34" charset="0"/>
                <a:cs typeface="Calibri" panose="020F0502020204030204" pitchFamily="34" charset="0"/>
              </a:rPr>
              <a:t>making visible, </a:t>
            </a:r>
            <a:r>
              <a:rPr lang="el-GR" sz="2000" b="1" dirty="0">
                <a:latin typeface="Calibri" panose="020F0502020204030204" pitchFamily="34" charset="0"/>
                <a:cs typeface="Calibri" panose="020F0502020204030204" pitchFamily="34" charset="0"/>
              </a:rPr>
              <a:t>όχι ως </a:t>
            </a:r>
            <a:r>
              <a:rPr lang="en-GB" sz="2000" b="1" dirty="0">
                <a:latin typeface="Calibri" panose="020F0502020204030204" pitchFamily="34" charset="0"/>
                <a:cs typeface="Calibri" panose="020F0502020204030204" pitchFamily="34" charset="0"/>
              </a:rPr>
              <a:t>meeting in public.</a:t>
            </a:r>
            <a:endParaRPr lang="el-GR" sz="2000" dirty="0">
              <a:latin typeface="Calibri" panose="020F0502020204030204" pitchFamily="34" charset="0"/>
              <a:cs typeface="Calibri" panose="020F0502020204030204" pitchFamily="34" charset="0"/>
            </a:endParaRPr>
          </a:p>
          <a:p>
            <a:endParaRPr lang="el-GR" sz="2000" dirty="0">
              <a:latin typeface="Calibri" panose="020F0502020204030204" pitchFamily="34" charset="0"/>
              <a:cs typeface="Calibri" panose="020F0502020204030204" pitchFamily="34" charset="0"/>
            </a:endParaRPr>
          </a:p>
        </p:txBody>
      </p:sp>
      <p:pic>
        <p:nvPicPr>
          <p:cNvPr id="4" name="v12300gd0001d5g75e7og65i66t2g97g" descr="v12300gd0001d5g75e7og65i66t2g97g">
            <a:hlinkClick r:id="" action="ppaction://media"/>
            <a:extLst>
              <a:ext uri="{FF2B5EF4-FFF2-40B4-BE49-F238E27FC236}">
                <a16:creationId xmlns:a16="http://schemas.microsoft.com/office/drawing/2014/main" id="{3DC49FCB-6A62-3B4F-B67D-0CFEB794548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564041" y="0"/>
            <a:ext cx="3857625" cy="6858000"/>
          </a:xfrm>
          <a:prstGeom prst="rect">
            <a:avLst/>
          </a:prstGeom>
        </p:spPr>
      </p:pic>
    </p:spTree>
    <p:extLst>
      <p:ext uri="{BB962C8B-B14F-4D97-AF65-F5344CB8AC3E}">
        <p14:creationId xmlns:p14="http://schemas.microsoft.com/office/powerpoint/2010/main" val="3002938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4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a:extLst>
              <a:ext uri="{FF2B5EF4-FFF2-40B4-BE49-F238E27FC236}">
                <a16:creationId xmlns:a16="http://schemas.microsoft.com/office/drawing/2014/main" id="{37CA4CF0-8494-7049-8ED6-481001060131}"/>
              </a:ext>
            </a:extLst>
          </p:cNvPr>
          <p:cNvSpPr/>
          <p:nvPr/>
        </p:nvSpPr>
        <p:spPr>
          <a:xfrm>
            <a:off x="0" y="0"/>
            <a:ext cx="12191695" cy="658368"/>
          </a:xfrm>
          <a:prstGeom prst="rect">
            <a:avLst/>
          </a:prstGeom>
          <a:solidFill>
            <a:srgbClr val="0B2A4A"/>
          </a:solidFill>
          <a:ln w="12700">
            <a:solidFill>
              <a:srgbClr val="0B2A4A"/>
            </a:solidFill>
            <a:prstDash val="solid"/>
          </a:ln>
        </p:spPr>
      </p:sp>
      <p:sp>
        <p:nvSpPr>
          <p:cNvPr id="3" name="Text 1">
            <a:extLst>
              <a:ext uri="{FF2B5EF4-FFF2-40B4-BE49-F238E27FC236}">
                <a16:creationId xmlns:a16="http://schemas.microsoft.com/office/drawing/2014/main" id="{123B1ADB-38D9-5446-B4CE-88D9DB77BD1D}"/>
              </a:ext>
            </a:extLst>
          </p:cNvPr>
          <p:cNvSpPr/>
          <p:nvPr/>
        </p:nvSpPr>
        <p:spPr>
          <a:xfrm>
            <a:off x="457200" y="109728"/>
            <a:ext cx="11274552" cy="457200"/>
          </a:xfrm>
          <a:prstGeom prst="rect">
            <a:avLst/>
          </a:prstGeom>
          <a:noFill/>
          <a:ln/>
        </p:spPr>
        <p:txBody>
          <a:bodyPr wrap="square" rtlCol="0" anchor="ctr"/>
          <a:lstStyle/>
          <a:p>
            <a:pPr marL="0" indent="0">
              <a:buNone/>
            </a:pPr>
            <a:r>
              <a:rPr lang="el-GR" sz="2000" b="1" dirty="0">
                <a:solidFill>
                  <a:srgbClr val="FFFFFF"/>
                </a:solidFill>
                <a:latin typeface="Calibri" pitchFamily="34" charset="0"/>
                <a:ea typeface="Calibri" pitchFamily="34" charset="-122"/>
                <a:cs typeface="Calibri" pitchFamily="34" charset="-120"/>
              </a:rPr>
              <a:t>Παράδειγμα</a:t>
            </a:r>
            <a:endParaRPr lang="en-US" sz="2000" dirty="0"/>
          </a:p>
        </p:txBody>
      </p:sp>
      <p:sp>
        <p:nvSpPr>
          <p:cNvPr id="5" name="TextBox 4">
            <a:extLst>
              <a:ext uri="{FF2B5EF4-FFF2-40B4-BE49-F238E27FC236}">
                <a16:creationId xmlns:a16="http://schemas.microsoft.com/office/drawing/2014/main" id="{D2388C42-A266-0F4E-85C9-BC2E504D34E0}"/>
              </a:ext>
            </a:extLst>
          </p:cNvPr>
          <p:cNvSpPr txBox="1"/>
          <p:nvPr/>
        </p:nvSpPr>
        <p:spPr>
          <a:xfrm>
            <a:off x="457200" y="937122"/>
            <a:ext cx="10443028" cy="4893647"/>
          </a:xfrm>
          <a:prstGeom prst="rect">
            <a:avLst/>
          </a:prstGeom>
          <a:noFill/>
        </p:spPr>
        <p:txBody>
          <a:bodyPr wrap="square">
            <a:spAutoFit/>
          </a:bodyPr>
          <a:lstStyle/>
          <a:p>
            <a:r>
              <a:rPr lang="el-GR" sz="2400" b="1" dirty="0">
                <a:latin typeface="Calibri" panose="020F0502020204030204" pitchFamily="34" charset="0"/>
                <a:cs typeface="Calibri" panose="020F0502020204030204" pitchFamily="34" charset="0"/>
              </a:rPr>
              <a:t>Δημόσιο / Ιδιωτικό ως καθεστώς ορατότητας (Κεφ. 4)</a:t>
            </a:r>
          </a:p>
          <a:p>
            <a:r>
              <a:rPr lang="el-GR" sz="2400" dirty="0">
                <a:latin typeface="Calibri" panose="020F0502020204030204" pitchFamily="34" charset="0"/>
                <a:cs typeface="Calibri" panose="020F0502020204030204" pitchFamily="34" charset="0"/>
              </a:rPr>
              <a:t>Ο </a:t>
            </a:r>
            <a:r>
              <a:rPr lang="en-GB" sz="2400" dirty="0">
                <a:latin typeface="Calibri" panose="020F0502020204030204" pitchFamily="34" charset="0"/>
                <a:cs typeface="Calibri" panose="020F0502020204030204" pitchFamily="34" charset="0"/>
              </a:rPr>
              <a:t>Thompson </a:t>
            </a:r>
            <a:r>
              <a:rPr lang="el-GR" sz="2400" dirty="0">
                <a:latin typeface="Calibri" panose="020F0502020204030204" pitchFamily="34" charset="0"/>
                <a:cs typeface="Calibri" panose="020F0502020204030204" pitchFamily="34" charset="0"/>
              </a:rPr>
              <a:t>λέει ότι:</a:t>
            </a:r>
          </a:p>
          <a:p>
            <a:endParaRPr lang="en-US" sz="2400" dirty="0">
              <a:latin typeface="Calibri" panose="020F0502020204030204" pitchFamily="34" charset="0"/>
              <a:cs typeface="Calibri" panose="020F0502020204030204" pitchFamily="34" charset="0"/>
            </a:endParaRPr>
          </a:p>
          <a:p>
            <a:r>
              <a:rPr lang="el-GR" sz="2400" dirty="0">
                <a:latin typeface="Calibri" panose="020F0502020204030204" pitchFamily="34" charset="0"/>
                <a:cs typeface="Calibri" panose="020F0502020204030204" pitchFamily="34" charset="0"/>
              </a:rPr>
              <a:t>το δημόσιο και το ιδιωτικό δεν είναι χώροι</a:t>
            </a:r>
          </a:p>
          <a:p>
            <a:r>
              <a:rPr lang="el-GR" sz="2400" dirty="0">
                <a:latin typeface="Calibri" panose="020F0502020204030204" pitchFamily="34" charset="0"/>
                <a:cs typeface="Calibri" panose="020F0502020204030204" pitchFamily="34" charset="0"/>
              </a:rPr>
              <a:t>είναι βαθμοί ορατότητας</a:t>
            </a:r>
          </a:p>
          <a:p>
            <a:r>
              <a:rPr lang="el-GR" sz="2400" dirty="0">
                <a:latin typeface="Calibri" panose="020F0502020204030204" pitchFamily="34" charset="0"/>
                <a:cs typeface="Calibri" panose="020F0502020204030204" pitchFamily="34" charset="0"/>
              </a:rPr>
              <a:t>Εδώ:</a:t>
            </a:r>
          </a:p>
          <a:p>
            <a:r>
              <a:rPr lang="el-GR" sz="2400" dirty="0">
                <a:highlight>
                  <a:srgbClr val="FFFF00"/>
                </a:highlight>
                <a:latin typeface="Calibri" panose="020F0502020204030204" pitchFamily="34" charset="0"/>
                <a:cs typeface="Calibri" panose="020F0502020204030204" pitchFamily="34" charset="0"/>
              </a:rPr>
              <a:t>Η πράξη του αστυνομικού</a:t>
            </a:r>
            <a:r>
              <a:rPr lang="en-US" sz="2400" dirty="0">
                <a:highlight>
                  <a:srgbClr val="FFFF00"/>
                </a:highlight>
                <a:latin typeface="Calibri" panose="020F0502020204030204" pitchFamily="34" charset="0"/>
                <a:cs typeface="Calibri" panose="020F0502020204030204" pitchFamily="34" charset="0"/>
              </a:rPr>
              <a:t> </a:t>
            </a:r>
            <a:r>
              <a:rPr lang="en-US" sz="2400" dirty="0">
                <a:highlight>
                  <a:srgbClr val="FFFF00"/>
                </a:highlight>
                <a:latin typeface="Calibri" panose="020F0502020204030204" pitchFamily="34" charset="0"/>
                <a:cs typeface="Calibri" panose="020F0502020204030204" pitchFamily="34" charset="0"/>
                <a:sym typeface="Wingdings" pitchFamily="2" charset="2"/>
              </a:rPr>
              <a:t></a:t>
            </a:r>
            <a:r>
              <a:rPr lang="el-GR" sz="2400" dirty="0">
                <a:highlight>
                  <a:srgbClr val="FFFF00"/>
                </a:highlight>
                <a:latin typeface="Calibri" panose="020F0502020204030204" pitchFamily="34" charset="0"/>
                <a:cs typeface="Calibri" panose="020F0502020204030204" pitchFamily="34" charset="0"/>
              </a:rPr>
              <a:t> μπορούσε να μείνει «</a:t>
            </a:r>
            <a:r>
              <a:rPr lang="el-GR" sz="2400" dirty="0" err="1">
                <a:highlight>
                  <a:srgbClr val="FFFF00"/>
                </a:highlight>
                <a:latin typeface="Calibri" panose="020F0502020204030204" pitchFamily="34" charset="0"/>
                <a:cs typeface="Calibri" panose="020F0502020204030204" pitchFamily="34" charset="0"/>
              </a:rPr>
              <a:t>ενδοϋπηρεσιακή</a:t>
            </a:r>
            <a:r>
              <a:rPr lang="el-GR" sz="2400" dirty="0">
                <a:highlight>
                  <a:srgbClr val="FFFF00"/>
                </a:highlight>
                <a:latin typeface="Calibri" panose="020F0502020204030204" pitchFamily="34" charset="0"/>
                <a:cs typeface="Calibri" panose="020F0502020204030204" pitchFamily="34" charset="0"/>
              </a:rPr>
              <a:t>»</a:t>
            </a:r>
          </a:p>
          <a:p>
            <a:r>
              <a:rPr lang="el-GR" sz="2400" dirty="0">
                <a:highlight>
                  <a:srgbClr val="FFFF00"/>
                </a:highlight>
                <a:latin typeface="Calibri" panose="020F0502020204030204" pitchFamily="34" charset="0"/>
                <a:cs typeface="Calibri" panose="020F0502020204030204" pitchFamily="34" charset="0"/>
              </a:rPr>
              <a:t>Η ζωή της γυναίκας</a:t>
            </a:r>
            <a:r>
              <a:rPr lang="en-US" sz="2400" dirty="0">
                <a:highlight>
                  <a:srgbClr val="FFFF00"/>
                </a:highlight>
                <a:latin typeface="Calibri" panose="020F0502020204030204" pitchFamily="34" charset="0"/>
                <a:cs typeface="Calibri" panose="020F0502020204030204" pitchFamily="34" charset="0"/>
              </a:rPr>
              <a:t> </a:t>
            </a:r>
            <a:r>
              <a:rPr lang="en-US" sz="2400" dirty="0">
                <a:highlight>
                  <a:srgbClr val="FFFF00"/>
                </a:highlight>
                <a:latin typeface="Calibri" panose="020F0502020204030204" pitchFamily="34" charset="0"/>
                <a:cs typeface="Calibri" panose="020F0502020204030204" pitchFamily="34" charset="0"/>
                <a:sym typeface="Wingdings" pitchFamily="2" charset="2"/>
              </a:rPr>
              <a:t> </a:t>
            </a:r>
            <a:r>
              <a:rPr lang="el-GR" sz="2400" dirty="0">
                <a:highlight>
                  <a:srgbClr val="FFFF00"/>
                </a:highlight>
                <a:latin typeface="Calibri" panose="020F0502020204030204" pitchFamily="34" charset="0"/>
                <a:cs typeface="Calibri" panose="020F0502020204030204" pitchFamily="34" charset="0"/>
              </a:rPr>
              <a:t>μετατρέπεται σε δημόσιο ζήτημα</a:t>
            </a:r>
          </a:p>
          <a:p>
            <a:endParaRPr lang="el-GR" sz="2400" dirty="0">
              <a:latin typeface="Calibri" panose="020F0502020204030204" pitchFamily="34" charset="0"/>
              <a:cs typeface="Calibri" panose="020F0502020204030204" pitchFamily="34" charset="0"/>
            </a:endParaRPr>
          </a:p>
          <a:p>
            <a:r>
              <a:rPr lang="el-GR" sz="2400" dirty="0">
                <a:latin typeface="Calibri" panose="020F0502020204030204" pitchFamily="34" charset="0"/>
                <a:cs typeface="Calibri" panose="020F0502020204030204" pitchFamily="34" charset="0"/>
              </a:rPr>
              <a:t>Ιδιωτικές στιγμές:</a:t>
            </a:r>
          </a:p>
          <a:p>
            <a:r>
              <a:rPr lang="el-GR" sz="2400" dirty="0">
                <a:latin typeface="Calibri" panose="020F0502020204030204" pitchFamily="34" charset="0"/>
                <a:cs typeface="Calibri" panose="020F0502020204030204" pitchFamily="34" charset="0"/>
              </a:rPr>
              <a:t>γίνονται αντικείμενο δημόσιας κρίσης</a:t>
            </a:r>
          </a:p>
          <a:p>
            <a:r>
              <a:rPr lang="el-GR" sz="2400" dirty="0">
                <a:latin typeface="Calibri" panose="020F0502020204030204" pitchFamily="34" charset="0"/>
                <a:cs typeface="Calibri" panose="020F0502020204030204" pitchFamily="34" charset="0"/>
              </a:rPr>
              <a:t>Το γεγονός ανατρέπει τα όρια ιδιωτικού/δημόσιου</a:t>
            </a:r>
            <a:r>
              <a:rPr lang="en-US" sz="2400" dirty="0">
                <a:latin typeface="Calibri" panose="020F0502020204030204" pitchFamily="34" charset="0"/>
                <a:cs typeface="Calibri" panose="020F0502020204030204" pitchFamily="34" charset="0"/>
              </a:rPr>
              <a:t> </a:t>
            </a:r>
            <a:r>
              <a:rPr lang="el-GR" sz="2400" dirty="0">
                <a:latin typeface="Calibri" panose="020F0502020204030204" pitchFamily="34" charset="0"/>
                <a:cs typeface="Calibri" panose="020F0502020204030204" pitchFamily="34" charset="0"/>
              </a:rPr>
              <a:t>ακριβώς όπως περιγράφει ο </a:t>
            </a:r>
            <a:r>
              <a:rPr lang="en-GB" sz="2400" dirty="0">
                <a:latin typeface="Calibri" panose="020F0502020204030204" pitchFamily="34" charset="0"/>
                <a:cs typeface="Calibri" panose="020F0502020204030204" pitchFamily="34" charset="0"/>
              </a:rPr>
              <a:t>Thompson.</a:t>
            </a:r>
            <a:endParaRPr lang="el-GR"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246272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a:extLst>
              <a:ext uri="{FF2B5EF4-FFF2-40B4-BE49-F238E27FC236}">
                <a16:creationId xmlns:a16="http://schemas.microsoft.com/office/drawing/2014/main" id="{37CA4CF0-8494-7049-8ED6-481001060131}"/>
              </a:ext>
            </a:extLst>
          </p:cNvPr>
          <p:cNvSpPr/>
          <p:nvPr/>
        </p:nvSpPr>
        <p:spPr>
          <a:xfrm>
            <a:off x="0" y="0"/>
            <a:ext cx="12191695" cy="658368"/>
          </a:xfrm>
          <a:prstGeom prst="rect">
            <a:avLst/>
          </a:prstGeom>
          <a:solidFill>
            <a:srgbClr val="0B2A4A"/>
          </a:solidFill>
          <a:ln w="12700">
            <a:solidFill>
              <a:srgbClr val="0B2A4A"/>
            </a:solidFill>
            <a:prstDash val="solid"/>
          </a:ln>
        </p:spPr>
      </p:sp>
      <p:sp>
        <p:nvSpPr>
          <p:cNvPr id="3" name="Text 1">
            <a:extLst>
              <a:ext uri="{FF2B5EF4-FFF2-40B4-BE49-F238E27FC236}">
                <a16:creationId xmlns:a16="http://schemas.microsoft.com/office/drawing/2014/main" id="{123B1ADB-38D9-5446-B4CE-88D9DB77BD1D}"/>
              </a:ext>
            </a:extLst>
          </p:cNvPr>
          <p:cNvSpPr/>
          <p:nvPr/>
        </p:nvSpPr>
        <p:spPr>
          <a:xfrm>
            <a:off x="457200" y="109728"/>
            <a:ext cx="11274552" cy="457200"/>
          </a:xfrm>
          <a:prstGeom prst="rect">
            <a:avLst/>
          </a:prstGeom>
          <a:noFill/>
          <a:ln/>
        </p:spPr>
        <p:txBody>
          <a:bodyPr wrap="square" rtlCol="0" anchor="ctr"/>
          <a:lstStyle/>
          <a:p>
            <a:pPr marL="0" indent="0">
              <a:buNone/>
            </a:pPr>
            <a:r>
              <a:rPr lang="el-GR" sz="2000" b="1" dirty="0">
                <a:solidFill>
                  <a:srgbClr val="FFFFFF"/>
                </a:solidFill>
                <a:latin typeface="Calibri" pitchFamily="34" charset="0"/>
                <a:ea typeface="Calibri" pitchFamily="34" charset="-122"/>
                <a:cs typeface="Calibri" pitchFamily="34" charset="-120"/>
              </a:rPr>
              <a:t>Παράδειγμα</a:t>
            </a:r>
            <a:endParaRPr lang="en-US" sz="2000" dirty="0"/>
          </a:p>
        </p:txBody>
      </p:sp>
      <p:sp>
        <p:nvSpPr>
          <p:cNvPr id="5" name="TextBox 4">
            <a:extLst>
              <a:ext uri="{FF2B5EF4-FFF2-40B4-BE49-F238E27FC236}">
                <a16:creationId xmlns:a16="http://schemas.microsoft.com/office/drawing/2014/main" id="{D2388C42-A266-0F4E-85C9-BC2E504D34E0}"/>
              </a:ext>
            </a:extLst>
          </p:cNvPr>
          <p:cNvSpPr txBox="1"/>
          <p:nvPr/>
        </p:nvSpPr>
        <p:spPr>
          <a:xfrm>
            <a:off x="131423" y="768096"/>
            <a:ext cx="8186057" cy="5632311"/>
          </a:xfrm>
          <a:prstGeom prst="rect">
            <a:avLst/>
          </a:prstGeom>
          <a:noFill/>
        </p:spPr>
        <p:txBody>
          <a:bodyPr wrap="square">
            <a:spAutoFit/>
          </a:bodyPr>
          <a:lstStyle/>
          <a:p>
            <a:r>
              <a:rPr lang="el-GR" sz="2400" b="1" dirty="0">
                <a:latin typeface="Calibri" panose="020F0502020204030204" pitchFamily="34" charset="0"/>
                <a:cs typeface="Calibri" panose="020F0502020204030204" pitchFamily="34" charset="0"/>
              </a:rPr>
              <a:t>Το παράδοξο της ορατότητας και της εξουσίας (Κεφ. 4)</a:t>
            </a:r>
            <a:endParaRPr lang="en-US" sz="2400" b="1" dirty="0">
              <a:latin typeface="Calibri" panose="020F0502020204030204" pitchFamily="34" charset="0"/>
              <a:cs typeface="Calibri" panose="020F0502020204030204" pitchFamily="34" charset="0"/>
            </a:endParaRPr>
          </a:p>
          <a:p>
            <a:r>
              <a:rPr lang="el-GR" sz="2400" dirty="0">
                <a:latin typeface="Calibri" panose="020F0502020204030204" pitchFamily="34" charset="0"/>
                <a:cs typeface="Calibri" panose="020F0502020204030204" pitchFamily="34" charset="0"/>
              </a:rPr>
              <a:t>Ο </a:t>
            </a:r>
            <a:r>
              <a:rPr lang="en-GB" sz="2400" dirty="0">
                <a:latin typeface="Calibri" panose="020F0502020204030204" pitchFamily="34" charset="0"/>
                <a:cs typeface="Calibri" panose="020F0502020204030204" pitchFamily="34" charset="0"/>
              </a:rPr>
              <a:t>Thompson </a:t>
            </a:r>
            <a:r>
              <a:rPr lang="el-GR" sz="2400" dirty="0">
                <a:latin typeface="Calibri" panose="020F0502020204030204" pitchFamily="34" charset="0"/>
                <a:cs typeface="Calibri" panose="020F0502020204030204" pitchFamily="34" charset="0"/>
              </a:rPr>
              <a:t>μιλά για ένα κεντρικό παράδοξο:</a:t>
            </a:r>
          </a:p>
          <a:p>
            <a:r>
              <a:rPr lang="el-GR" sz="2400" dirty="0">
                <a:latin typeface="Calibri" panose="020F0502020204030204" pitchFamily="34" charset="0"/>
                <a:cs typeface="Calibri" panose="020F0502020204030204" pitchFamily="34" charset="0"/>
              </a:rPr>
              <a:t>Όσο περισσότερο η εξουσία εξαρτάται από τη δημοσιότητα,</a:t>
            </a:r>
            <a:r>
              <a:rPr lang="en-US" sz="2400" dirty="0">
                <a:latin typeface="Calibri" panose="020F0502020204030204" pitchFamily="34" charset="0"/>
                <a:cs typeface="Calibri" panose="020F0502020204030204" pitchFamily="34" charset="0"/>
              </a:rPr>
              <a:t> </a:t>
            </a:r>
            <a:r>
              <a:rPr lang="el-GR" sz="2400" dirty="0">
                <a:latin typeface="Calibri" panose="020F0502020204030204" pitchFamily="34" charset="0"/>
                <a:cs typeface="Calibri" panose="020F0502020204030204" pitchFamily="34" charset="0"/>
              </a:rPr>
              <a:t>τόσο περισσότερο γίνεται ευάλωτη.</a:t>
            </a:r>
          </a:p>
          <a:p>
            <a:endParaRPr lang="el-GR" sz="2400" dirty="0">
              <a:latin typeface="Calibri" panose="020F0502020204030204" pitchFamily="34" charset="0"/>
              <a:cs typeface="Calibri" panose="020F0502020204030204" pitchFamily="34" charset="0"/>
            </a:endParaRPr>
          </a:p>
          <a:p>
            <a:r>
              <a:rPr lang="el-GR" sz="2400" dirty="0">
                <a:latin typeface="Calibri" panose="020F0502020204030204" pitchFamily="34" charset="0"/>
                <a:cs typeface="Calibri" panose="020F0502020204030204" pitchFamily="34" charset="0"/>
              </a:rPr>
              <a:t>Στην υπόθεση:</a:t>
            </a:r>
          </a:p>
          <a:p>
            <a:r>
              <a:rPr lang="el-GR" sz="2400" dirty="0">
                <a:latin typeface="Calibri" panose="020F0502020204030204" pitchFamily="34" charset="0"/>
                <a:cs typeface="Calibri" panose="020F0502020204030204" pitchFamily="34" charset="0"/>
              </a:rPr>
              <a:t>Η αστυνομική/κρατική εξουσία:</a:t>
            </a:r>
          </a:p>
          <a:p>
            <a:r>
              <a:rPr lang="el-GR" sz="2400" dirty="0">
                <a:latin typeface="Calibri" panose="020F0502020204030204" pitchFamily="34" charset="0"/>
                <a:cs typeface="Calibri" panose="020F0502020204030204" pitchFamily="34" charset="0"/>
              </a:rPr>
              <a:t>έχει όπλα, θεσμική ισχύ</a:t>
            </a:r>
          </a:p>
          <a:p>
            <a:endParaRPr lang="el-GR" sz="2400" dirty="0">
              <a:latin typeface="Calibri" panose="020F0502020204030204" pitchFamily="34" charset="0"/>
              <a:cs typeface="Calibri" panose="020F0502020204030204" pitchFamily="34" charset="0"/>
            </a:endParaRPr>
          </a:p>
          <a:p>
            <a:r>
              <a:rPr lang="el-GR" sz="2400" dirty="0">
                <a:latin typeface="Calibri" panose="020F0502020204030204" pitchFamily="34" charset="0"/>
                <a:cs typeface="Calibri" panose="020F0502020204030204" pitchFamily="34" charset="0"/>
              </a:rPr>
              <a:t>ΑΛΛΑ:</a:t>
            </a:r>
          </a:p>
          <a:p>
            <a:r>
              <a:rPr lang="el-GR" sz="2400" i="1" dirty="0">
                <a:highlight>
                  <a:srgbClr val="FFFF00"/>
                </a:highlight>
                <a:latin typeface="Calibri" panose="020F0502020204030204" pitchFamily="34" charset="0"/>
                <a:cs typeface="Calibri" panose="020F0502020204030204" pitchFamily="34" charset="0"/>
              </a:rPr>
              <a:t>ένα βίντεο</a:t>
            </a:r>
            <a:r>
              <a:rPr lang="en-US" sz="2400" i="1" dirty="0">
                <a:highlight>
                  <a:srgbClr val="FFFF00"/>
                </a:highlight>
                <a:latin typeface="Calibri" panose="020F0502020204030204" pitchFamily="34" charset="0"/>
                <a:cs typeface="Calibri" panose="020F0502020204030204" pitchFamily="34" charset="0"/>
              </a:rPr>
              <a:t>, </a:t>
            </a:r>
            <a:r>
              <a:rPr lang="el-GR" sz="2400" i="1" dirty="0">
                <a:highlight>
                  <a:srgbClr val="FFFF00"/>
                </a:highlight>
                <a:latin typeface="Calibri" panose="020F0502020204030204" pitchFamily="34" charset="0"/>
                <a:cs typeface="Calibri" panose="020F0502020204030204" pitchFamily="34" charset="0"/>
              </a:rPr>
              <a:t>μια εικόνα</a:t>
            </a:r>
            <a:r>
              <a:rPr lang="en-US" sz="2400" i="1" dirty="0">
                <a:highlight>
                  <a:srgbClr val="FFFF00"/>
                </a:highlight>
                <a:latin typeface="Calibri" panose="020F0502020204030204" pitchFamily="34" charset="0"/>
                <a:cs typeface="Calibri" panose="020F0502020204030204" pitchFamily="34" charset="0"/>
              </a:rPr>
              <a:t>, </a:t>
            </a:r>
            <a:r>
              <a:rPr lang="el-GR" sz="2400" i="1" dirty="0">
                <a:highlight>
                  <a:srgbClr val="FFFF00"/>
                </a:highlight>
                <a:latin typeface="Calibri" panose="020F0502020204030204" pitchFamily="34" charset="0"/>
                <a:cs typeface="Calibri" panose="020F0502020204030204" pitchFamily="34" charset="0"/>
              </a:rPr>
              <a:t>μια αφήγηση</a:t>
            </a:r>
            <a:r>
              <a:rPr lang="en-US" sz="2400" i="1" dirty="0">
                <a:highlight>
                  <a:srgbClr val="FFFF00"/>
                </a:highlight>
                <a:latin typeface="Calibri" panose="020F0502020204030204" pitchFamily="34" charset="0"/>
                <a:cs typeface="Calibri" panose="020F0502020204030204" pitchFamily="34" charset="0"/>
              </a:rPr>
              <a:t>, </a:t>
            </a:r>
            <a:r>
              <a:rPr lang="el-GR" sz="2400" i="1" dirty="0">
                <a:highlight>
                  <a:srgbClr val="FFFF00"/>
                </a:highlight>
                <a:latin typeface="Calibri" panose="020F0502020204030204" pitchFamily="34" charset="0"/>
                <a:cs typeface="Calibri" panose="020F0502020204030204" pitchFamily="34" charset="0"/>
              </a:rPr>
              <a:t>μπορεί να την </a:t>
            </a:r>
            <a:r>
              <a:rPr lang="el-GR" sz="2400" i="1" dirty="0" err="1">
                <a:highlight>
                  <a:srgbClr val="FFFF00"/>
                </a:highlight>
                <a:latin typeface="Calibri" panose="020F0502020204030204" pitchFamily="34" charset="0"/>
                <a:cs typeface="Calibri" panose="020F0502020204030204" pitchFamily="34" charset="0"/>
              </a:rPr>
              <a:t>απονομιμοποιήσει</a:t>
            </a:r>
            <a:endParaRPr lang="el-GR" sz="2400" i="1" dirty="0">
              <a:highlight>
                <a:srgbClr val="FFFF00"/>
              </a:highlight>
              <a:latin typeface="Calibri" panose="020F0502020204030204" pitchFamily="34" charset="0"/>
              <a:cs typeface="Calibri" panose="020F0502020204030204" pitchFamily="34" charset="0"/>
            </a:endParaRPr>
          </a:p>
          <a:p>
            <a:endParaRPr lang="el-GR" sz="2400" dirty="0">
              <a:latin typeface="Calibri" panose="020F0502020204030204" pitchFamily="34" charset="0"/>
              <a:cs typeface="Calibri" panose="020F0502020204030204" pitchFamily="34" charset="0"/>
            </a:endParaRPr>
          </a:p>
          <a:p>
            <a:r>
              <a:rPr lang="el-GR" sz="2400" dirty="0">
                <a:latin typeface="Calibri" panose="020F0502020204030204" pitchFamily="34" charset="0"/>
                <a:cs typeface="Calibri" panose="020F0502020204030204" pitchFamily="34" charset="0"/>
              </a:rPr>
              <a:t>Αυτό είναι κλασικό παράδειγμα “</a:t>
            </a:r>
            <a:r>
              <a:rPr lang="en-GB" sz="2400" dirty="0">
                <a:latin typeface="Calibri" panose="020F0502020204030204" pitchFamily="34" charset="0"/>
                <a:cs typeface="Calibri" panose="020F0502020204030204" pitchFamily="34" charset="0"/>
              </a:rPr>
              <a:t>visibility as vulnerability” </a:t>
            </a:r>
            <a:r>
              <a:rPr lang="el-GR" sz="2400" dirty="0">
                <a:latin typeface="Calibri" panose="020F0502020204030204" pitchFamily="34" charset="0"/>
                <a:cs typeface="Calibri" panose="020F0502020204030204" pitchFamily="34" charset="0"/>
              </a:rPr>
              <a:t>στον </a:t>
            </a:r>
            <a:r>
              <a:rPr lang="en-GB" sz="2400" dirty="0">
                <a:latin typeface="Calibri" panose="020F0502020204030204" pitchFamily="34" charset="0"/>
                <a:cs typeface="Calibri" panose="020F0502020204030204" pitchFamily="34" charset="0"/>
              </a:rPr>
              <a:t>Thompson.</a:t>
            </a:r>
            <a:endParaRPr lang="el-GR" sz="2400" dirty="0">
              <a:latin typeface="Calibri" panose="020F0502020204030204" pitchFamily="34" charset="0"/>
              <a:cs typeface="Calibri" panose="020F0502020204030204" pitchFamily="34" charset="0"/>
            </a:endParaRPr>
          </a:p>
        </p:txBody>
      </p:sp>
      <p:pic>
        <p:nvPicPr>
          <p:cNvPr id="4" name="v15044gf0000d5fj1inog65ghkepdcd0" descr="v15044gf0000d5fj1inog65ghkepdcd0">
            <a:hlinkClick r:id="" action="ppaction://media"/>
            <a:extLst>
              <a:ext uri="{FF2B5EF4-FFF2-40B4-BE49-F238E27FC236}">
                <a16:creationId xmlns:a16="http://schemas.microsoft.com/office/drawing/2014/main" id="{7E8C15D0-354F-E845-8235-0AA0E4EA186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448903" y="0"/>
            <a:ext cx="3857625" cy="6858000"/>
          </a:xfrm>
          <a:prstGeom prst="rect">
            <a:avLst/>
          </a:prstGeom>
        </p:spPr>
      </p:pic>
    </p:spTree>
    <p:extLst>
      <p:ext uri="{BB962C8B-B14F-4D97-AF65-F5344CB8AC3E}">
        <p14:creationId xmlns:p14="http://schemas.microsoft.com/office/powerpoint/2010/main" val="3013644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a:extLst>
              <a:ext uri="{FF2B5EF4-FFF2-40B4-BE49-F238E27FC236}">
                <a16:creationId xmlns:a16="http://schemas.microsoft.com/office/drawing/2014/main" id="{37CA4CF0-8494-7049-8ED6-481001060131}"/>
              </a:ext>
            </a:extLst>
          </p:cNvPr>
          <p:cNvSpPr/>
          <p:nvPr/>
        </p:nvSpPr>
        <p:spPr>
          <a:xfrm>
            <a:off x="0" y="0"/>
            <a:ext cx="12191695" cy="658368"/>
          </a:xfrm>
          <a:prstGeom prst="rect">
            <a:avLst/>
          </a:prstGeom>
          <a:solidFill>
            <a:srgbClr val="0B2A4A"/>
          </a:solidFill>
          <a:ln w="12700">
            <a:solidFill>
              <a:srgbClr val="0B2A4A"/>
            </a:solidFill>
            <a:prstDash val="solid"/>
          </a:ln>
        </p:spPr>
      </p:sp>
      <p:sp>
        <p:nvSpPr>
          <p:cNvPr id="3" name="Text 1">
            <a:extLst>
              <a:ext uri="{FF2B5EF4-FFF2-40B4-BE49-F238E27FC236}">
                <a16:creationId xmlns:a16="http://schemas.microsoft.com/office/drawing/2014/main" id="{123B1ADB-38D9-5446-B4CE-88D9DB77BD1D}"/>
              </a:ext>
            </a:extLst>
          </p:cNvPr>
          <p:cNvSpPr/>
          <p:nvPr/>
        </p:nvSpPr>
        <p:spPr>
          <a:xfrm>
            <a:off x="457200" y="109728"/>
            <a:ext cx="11274552" cy="457200"/>
          </a:xfrm>
          <a:prstGeom prst="rect">
            <a:avLst/>
          </a:prstGeom>
          <a:noFill/>
          <a:ln/>
        </p:spPr>
        <p:txBody>
          <a:bodyPr wrap="square" rtlCol="0" anchor="ctr"/>
          <a:lstStyle/>
          <a:p>
            <a:pPr marL="0" indent="0">
              <a:buNone/>
            </a:pPr>
            <a:r>
              <a:rPr lang="el-GR" sz="2000" b="1" dirty="0">
                <a:solidFill>
                  <a:srgbClr val="FFFFFF"/>
                </a:solidFill>
                <a:latin typeface="Calibri" pitchFamily="34" charset="0"/>
                <a:ea typeface="Calibri" pitchFamily="34" charset="-122"/>
                <a:cs typeface="Calibri" pitchFamily="34" charset="-120"/>
              </a:rPr>
              <a:t>Παράδειγμα</a:t>
            </a:r>
            <a:endParaRPr lang="en-US" sz="2000" dirty="0"/>
          </a:p>
        </p:txBody>
      </p:sp>
      <p:sp>
        <p:nvSpPr>
          <p:cNvPr id="5" name="TextBox 4">
            <a:extLst>
              <a:ext uri="{FF2B5EF4-FFF2-40B4-BE49-F238E27FC236}">
                <a16:creationId xmlns:a16="http://schemas.microsoft.com/office/drawing/2014/main" id="{5D6D8398-98F6-9946-AD11-A6293254DF40}"/>
              </a:ext>
            </a:extLst>
          </p:cNvPr>
          <p:cNvSpPr txBox="1"/>
          <p:nvPr/>
        </p:nvSpPr>
        <p:spPr>
          <a:xfrm>
            <a:off x="457200" y="768096"/>
            <a:ext cx="7760970" cy="5016758"/>
          </a:xfrm>
          <a:prstGeom prst="rect">
            <a:avLst/>
          </a:prstGeom>
          <a:noFill/>
        </p:spPr>
        <p:txBody>
          <a:bodyPr wrap="square">
            <a:spAutoFit/>
          </a:bodyPr>
          <a:lstStyle/>
          <a:p>
            <a:r>
              <a:rPr lang="el-GR" sz="2000" b="1" dirty="0">
                <a:latin typeface="Calibri" panose="020F0502020204030204" pitchFamily="34" charset="0"/>
                <a:cs typeface="Calibri" panose="020F0502020204030204" pitchFamily="34" charset="0"/>
              </a:rPr>
              <a:t>Σκάνδαλο ως δομικό φαινόμενο (όχι εξαίρεση)</a:t>
            </a:r>
          </a:p>
          <a:p>
            <a:endParaRPr lang="el-GR" sz="2000" b="1" dirty="0">
              <a:latin typeface="Calibri" panose="020F0502020204030204" pitchFamily="34" charset="0"/>
              <a:cs typeface="Calibri" panose="020F0502020204030204" pitchFamily="34" charset="0"/>
            </a:endParaRPr>
          </a:p>
          <a:p>
            <a:r>
              <a:rPr lang="el-GR" sz="2000" dirty="0">
                <a:latin typeface="Calibri" panose="020F0502020204030204" pitchFamily="34" charset="0"/>
                <a:cs typeface="Calibri" panose="020F0502020204030204" pitchFamily="34" charset="0"/>
              </a:rPr>
              <a:t>Ο </a:t>
            </a:r>
            <a:r>
              <a:rPr lang="en-GB" sz="2000" dirty="0">
                <a:latin typeface="Calibri" panose="020F0502020204030204" pitchFamily="34" charset="0"/>
                <a:cs typeface="Calibri" panose="020F0502020204030204" pitchFamily="34" charset="0"/>
              </a:rPr>
              <a:t>Thompson </a:t>
            </a:r>
            <a:r>
              <a:rPr lang="el-GR" sz="2000" dirty="0">
                <a:latin typeface="Calibri" panose="020F0502020204030204" pitchFamily="34" charset="0"/>
                <a:cs typeface="Calibri" panose="020F0502020204030204" pitchFamily="34" charset="0"/>
              </a:rPr>
              <a:t>λέει ξεκάθαρα:</a:t>
            </a:r>
          </a:p>
          <a:p>
            <a:pPr marL="1257300" lvl="2" indent="-342900">
              <a:buFont typeface="Courier New" panose="02070309020205020404" pitchFamily="49" charset="0"/>
              <a:buChar char="o"/>
            </a:pPr>
            <a:r>
              <a:rPr lang="el-GR" sz="2000" dirty="0">
                <a:latin typeface="Calibri" panose="020F0502020204030204" pitchFamily="34" charset="0"/>
                <a:cs typeface="Calibri" panose="020F0502020204030204" pitchFamily="34" charset="0"/>
              </a:rPr>
              <a:t>τα σκάνδαλα </a:t>
            </a:r>
            <a:r>
              <a:rPr lang="el-GR" sz="2000" b="1" dirty="0">
                <a:latin typeface="Calibri" panose="020F0502020204030204" pitchFamily="34" charset="0"/>
                <a:cs typeface="Calibri" panose="020F0502020204030204" pitchFamily="34" charset="0"/>
              </a:rPr>
              <a:t>δεν είναι ατυχήματα</a:t>
            </a:r>
            <a:endParaRPr lang="el-GR" sz="2000" dirty="0">
              <a:latin typeface="Calibri" panose="020F0502020204030204" pitchFamily="34" charset="0"/>
              <a:cs typeface="Calibri" panose="020F0502020204030204" pitchFamily="34" charset="0"/>
            </a:endParaRPr>
          </a:p>
          <a:p>
            <a:pPr marL="1257300" lvl="2" indent="-342900">
              <a:buFont typeface="Courier New" panose="02070309020205020404" pitchFamily="49" charset="0"/>
              <a:buChar char="o"/>
            </a:pPr>
            <a:r>
              <a:rPr lang="el-GR" sz="2000" dirty="0">
                <a:latin typeface="Calibri" panose="020F0502020204030204" pitchFamily="34" charset="0"/>
                <a:cs typeface="Calibri" panose="020F0502020204030204" pitchFamily="34" charset="0"/>
              </a:rPr>
              <a:t>είναι </a:t>
            </a:r>
            <a:r>
              <a:rPr lang="el-GR" sz="2000" b="1" dirty="0">
                <a:latin typeface="Calibri" panose="020F0502020204030204" pitchFamily="34" charset="0"/>
                <a:cs typeface="Calibri" panose="020F0502020204030204" pitchFamily="34" charset="0"/>
              </a:rPr>
              <a:t>δομικό προϊόν</a:t>
            </a:r>
            <a:r>
              <a:rPr lang="el-GR" sz="2000" dirty="0">
                <a:latin typeface="Calibri" panose="020F0502020204030204" pitchFamily="34" charset="0"/>
                <a:cs typeface="Calibri" panose="020F0502020204030204" pitchFamily="34" charset="0"/>
              </a:rPr>
              <a:t> της </a:t>
            </a:r>
            <a:r>
              <a:rPr lang="el-GR" sz="2000" dirty="0" err="1">
                <a:latin typeface="Calibri" panose="020F0502020204030204" pitchFamily="34" charset="0"/>
                <a:cs typeface="Calibri" panose="020F0502020204030204" pitchFamily="34" charset="0"/>
              </a:rPr>
              <a:t>διαμεσολαβημένης</a:t>
            </a:r>
            <a:r>
              <a:rPr lang="el-GR" sz="2000" dirty="0">
                <a:latin typeface="Calibri" panose="020F0502020204030204" pitchFamily="34" charset="0"/>
                <a:cs typeface="Calibri" panose="020F0502020204030204" pitchFamily="34" charset="0"/>
              </a:rPr>
              <a:t> ορατότητας</a:t>
            </a:r>
          </a:p>
          <a:p>
            <a:r>
              <a:rPr lang="el-GR" sz="2000" b="1" dirty="0">
                <a:latin typeface="Calibri" panose="020F0502020204030204" pitchFamily="34" charset="0"/>
                <a:cs typeface="Calibri" panose="020F0502020204030204" pitchFamily="34" charset="0"/>
              </a:rPr>
              <a:t>Εδώ:</a:t>
            </a:r>
          </a:p>
          <a:p>
            <a:pPr marL="342900" indent="-342900">
              <a:buFont typeface="Courier New" panose="02070309020205020404" pitchFamily="49" charset="0"/>
              <a:buChar char="o"/>
            </a:pPr>
            <a:r>
              <a:rPr lang="el-GR" sz="2000" dirty="0">
                <a:highlight>
                  <a:srgbClr val="FFFF00"/>
                </a:highlight>
                <a:latin typeface="Calibri" panose="020F0502020204030204" pitchFamily="34" charset="0"/>
                <a:cs typeface="Calibri" panose="020F0502020204030204" pitchFamily="34" charset="0"/>
              </a:rPr>
              <a:t>Δεν μιλάμε απλώς για «ένα επεισόδιο»</a:t>
            </a:r>
          </a:p>
          <a:p>
            <a:pPr marL="342900" indent="-342900">
              <a:buFont typeface="Courier New" panose="02070309020205020404" pitchFamily="49" charset="0"/>
              <a:buChar char="o"/>
            </a:pPr>
            <a:r>
              <a:rPr lang="el-GR" sz="2000" dirty="0">
                <a:latin typeface="Calibri" panose="020F0502020204030204" pitchFamily="34" charset="0"/>
                <a:cs typeface="Calibri" panose="020F0502020204030204" pitchFamily="34" charset="0"/>
              </a:rPr>
              <a:t>Μιλάμε για:</a:t>
            </a:r>
          </a:p>
          <a:p>
            <a:pPr marL="1257300" lvl="2" indent="-342900">
              <a:buFont typeface="Courier New" panose="02070309020205020404" pitchFamily="49" charset="0"/>
              <a:buChar char="o"/>
            </a:pPr>
            <a:r>
              <a:rPr lang="el-GR" sz="2000" dirty="0">
                <a:latin typeface="Calibri" panose="020F0502020204030204" pitchFamily="34" charset="0"/>
                <a:cs typeface="Calibri" panose="020F0502020204030204" pitchFamily="34" charset="0"/>
              </a:rPr>
              <a:t>δημόσια αγανάκτηση</a:t>
            </a:r>
          </a:p>
          <a:p>
            <a:pPr marL="1257300" lvl="2" indent="-342900">
              <a:buFont typeface="Courier New" panose="02070309020205020404" pitchFamily="49" charset="0"/>
              <a:buChar char="o"/>
            </a:pPr>
            <a:r>
              <a:rPr lang="el-GR" sz="2000" dirty="0">
                <a:latin typeface="Calibri" panose="020F0502020204030204" pitchFamily="34" charset="0"/>
                <a:cs typeface="Calibri" panose="020F0502020204030204" pitchFamily="34" charset="0"/>
              </a:rPr>
              <a:t>διαδηλώσεις</a:t>
            </a:r>
          </a:p>
          <a:p>
            <a:pPr marL="1257300" lvl="2" indent="-342900">
              <a:buFont typeface="Courier New" panose="02070309020205020404" pitchFamily="49" charset="0"/>
              <a:buChar char="o"/>
            </a:pPr>
            <a:r>
              <a:rPr lang="el-GR" sz="2000" dirty="0">
                <a:latin typeface="Calibri" panose="020F0502020204030204" pitchFamily="34" charset="0"/>
                <a:cs typeface="Calibri" panose="020F0502020204030204" pitchFamily="34" charset="0"/>
              </a:rPr>
              <a:t>πολιτικές δηλώσεις</a:t>
            </a:r>
          </a:p>
          <a:p>
            <a:pPr marL="1257300" lvl="2" indent="-342900">
              <a:buFont typeface="Courier New" panose="02070309020205020404" pitchFamily="49" charset="0"/>
              <a:buChar char="o"/>
            </a:pPr>
            <a:r>
              <a:rPr lang="el-GR" sz="2000" dirty="0">
                <a:latin typeface="Calibri" panose="020F0502020204030204" pitchFamily="34" charset="0"/>
                <a:cs typeface="Calibri" panose="020F0502020204030204" pitchFamily="34" charset="0"/>
              </a:rPr>
              <a:t>διεθνή κάλυψη</a:t>
            </a:r>
          </a:p>
          <a:p>
            <a:r>
              <a:rPr lang="el-GR" sz="2000" dirty="0">
                <a:latin typeface="Calibri" panose="020F0502020204030204" pitchFamily="34" charset="0"/>
                <a:cs typeface="Calibri" panose="020F0502020204030204" pitchFamily="34" charset="0"/>
              </a:rPr>
              <a:t>Το γεγονός </a:t>
            </a:r>
            <a:r>
              <a:rPr lang="el-GR" sz="2000" b="1" dirty="0">
                <a:highlight>
                  <a:srgbClr val="FFFF00"/>
                </a:highlight>
                <a:latin typeface="Calibri" panose="020F0502020204030204" pitchFamily="34" charset="0"/>
                <a:cs typeface="Calibri" panose="020F0502020204030204" pitchFamily="34" charset="0"/>
              </a:rPr>
              <a:t>μετατρέπεται σε σκάνδαλο</a:t>
            </a:r>
            <a:r>
              <a:rPr lang="el-GR" sz="2000" dirty="0">
                <a:highlight>
                  <a:srgbClr val="FFFF00"/>
                </a:highlight>
                <a:latin typeface="Calibri" panose="020F0502020204030204" pitchFamily="34" charset="0"/>
                <a:cs typeface="Calibri" panose="020F0502020204030204" pitchFamily="34" charset="0"/>
              </a:rPr>
              <a:t> </a:t>
            </a:r>
            <a:r>
              <a:rPr lang="el-GR" sz="2000" dirty="0">
                <a:latin typeface="Calibri" panose="020F0502020204030204" pitchFamily="34" charset="0"/>
                <a:cs typeface="Calibri" panose="020F0502020204030204" pitchFamily="34" charset="0"/>
              </a:rPr>
              <a:t>επειδή:</a:t>
            </a:r>
          </a:p>
          <a:p>
            <a:pPr marL="1257300" lvl="2" indent="-342900">
              <a:buFont typeface="Courier New" panose="02070309020205020404" pitchFamily="49" charset="0"/>
              <a:buChar char="o"/>
            </a:pPr>
            <a:r>
              <a:rPr lang="el-GR" sz="2000" dirty="0">
                <a:latin typeface="Calibri" panose="020F0502020204030204" pitchFamily="34" charset="0"/>
                <a:cs typeface="Calibri" panose="020F0502020204030204" pitchFamily="34" charset="0"/>
              </a:rPr>
              <a:t>γίνεται ορατό</a:t>
            </a:r>
          </a:p>
          <a:p>
            <a:pPr marL="1257300" lvl="2" indent="-342900">
              <a:buFont typeface="Courier New" panose="02070309020205020404" pitchFamily="49" charset="0"/>
              <a:buChar char="o"/>
            </a:pPr>
            <a:r>
              <a:rPr lang="el-GR" sz="2000" dirty="0">
                <a:latin typeface="Calibri" panose="020F0502020204030204" pitchFamily="34" charset="0"/>
                <a:cs typeface="Calibri" panose="020F0502020204030204" pitchFamily="34" charset="0"/>
              </a:rPr>
              <a:t>ερμηνεύεται</a:t>
            </a:r>
          </a:p>
          <a:p>
            <a:pPr marL="1257300" lvl="2" indent="-342900">
              <a:buFont typeface="Courier New" panose="02070309020205020404" pitchFamily="49" charset="0"/>
              <a:buChar char="o"/>
            </a:pPr>
            <a:r>
              <a:rPr lang="el-GR" sz="2000" dirty="0">
                <a:latin typeface="Calibri" panose="020F0502020204030204" pitchFamily="34" charset="0"/>
                <a:cs typeface="Calibri" panose="020F0502020204030204" pitchFamily="34" charset="0"/>
              </a:rPr>
              <a:t>επαναλαμβάνεται από τα μέσα</a:t>
            </a:r>
          </a:p>
        </p:txBody>
      </p:sp>
      <p:pic>
        <p:nvPicPr>
          <p:cNvPr id="6" name="v15044gf0000d5fr2gnog65lekhr9g1g" descr="v15044gf0000d5fr2gnog65lekhr9g1g">
            <a:hlinkClick r:id="" action="ppaction://media"/>
            <a:extLst>
              <a:ext uri="{FF2B5EF4-FFF2-40B4-BE49-F238E27FC236}">
                <a16:creationId xmlns:a16="http://schemas.microsoft.com/office/drawing/2014/main" id="{15B97332-48EE-C242-A5E8-6B2F2E737BE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34375" y="0"/>
            <a:ext cx="3857625" cy="6858000"/>
          </a:xfrm>
          <a:prstGeom prst="rect">
            <a:avLst/>
          </a:prstGeom>
        </p:spPr>
      </p:pic>
    </p:spTree>
    <p:extLst>
      <p:ext uri="{BB962C8B-B14F-4D97-AF65-F5344CB8AC3E}">
        <p14:creationId xmlns:p14="http://schemas.microsoft.com/office/powerpoint/2010/main" val="2537161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2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a:extLst>
              <a:ext uri="{FF2B5EF4-FFF2-40B4-BE49-F238E27FC236}">
                <a16:creationId xmlns:a16="http://schemas.microsoft.com/office/drawing/2014/main" id="{37CA4CF0-8494-7049-8ED6-481001060131}"/>
              </a:ext>
            </a:extLst>
          </p:cNvPr>
          <p:cNvSpPr/>
          <p:nvPr/>
        </p:nvSpPr>
        <p:spPr>
          <a:xfrm>
            <a:off x="0" y="0"/>
            <a:ext cx="12191695" cy="658368"/>
          </a:xfrm>
          <a:prstGeom prst="rect">
            <a:avLst/>
          </a:prstGeom>
          <a:solidFill>
            <a:srgbClr val="0B2A4A"/>
          </a:solidFill>
          <a:ln w="12700">
            <a:solidFill>
              <a:srgbClr val="0B2A4A"/>
            </a:solidFill>
            <a:prstDash val="solid"/>
          </a:ln>
        </p:spPr>
      </p:sp>
      <p:sp>
        <p:nvSpPr>
          <p:cNvPr id="3" name="Text 1">
            <a:extLst>
              <a:ext uri="{FF2B5EF4-FFF2-40B4-BE49-F238E27FC236}">
                <a16:creationId xmlns:a16="http://schemas.microsoft.com/office/drawing/2014/main" id="{123B1ADB-38D9-5446-B4CE-88D9DB77BD1D}"/>
              </a:ext>
            </a:extLst>
          </p:cNvPr>
          <p:cNvSpPr/>
          <p:nvPr/>
        </p:nvSpPr>
        <p:spPr>
          <a:xfrm>
            <a:off x="457200" y="109728"/>
            <a:ext cx="11274552" cy="457200"/>
          </a:xfrm>
          <a:prstGeom prst="rect">
            <a:avLst/>
          </a:prstGeom>
          <a:noFill/>
          <a:ln/>
        </p:spPr>
        <p:txBody>
          <a:bodyPr wrap="square" rtlCol="0" anchor="ctr"/>
          <a:lstStyle/>
          <a:p>
            <a:pPr marL="0" indent="0">
              <a:buNone/>
            </a:pPr>
            <a:r>
              <a:rPr lang="el-GR" sz="2000" b="1" dirty="0">
                <a:solidFill>
                  <a:srgbClr val="FFFFFF"/>
                </a:solidFill>
                <a:latin typeface="Calibri" pitchFamily="34" charset="0"/>
                <a:ea typeface="Calibri" pitchFamily="34" charset="-122"/>
                <a:cs typeface="Calibri" pitchFamily="34" charset="-120"/>
              </a:rPr>
              <a:t>Παράδειγμα</a:t>
            </a:r>
            <a:endParaRPr lang="en-US" sz="2000" dirty="0"/>
          </a:p>
        </p:txBody>
      </p:sp>
      <p:sp>
        <p:nvSpPr>
          <p:cNvPr id="5" name="TextBox 4">
            <a:extLst>
              <a:ext uri="{FF2B5EF4-FFF2-40B4-BE49-F238E27FC236}">
                <a16:creationId xmlns:a16="http://schemas.microsoft.com/office/drawing/2014/main" id="{97D7D05B-B027-824D-AAFE-782BDCC689E8}"/>
              </a:ext>
            </a:extLst>
          </p:cNvPr>
          <p:cNvSpPr txBox="1"/>
          <p:nvPr/>
        </p:nvSpPr>
        <p:spPr>
          <a:xfrm>
            <a:off x="511349" y="921716"/>
            <a:ext cx="8694057" cy="5632311"/>
          </a:xfrm>
          <a:prstGeom prst="rect">
            <a:avLst/>
          </a:prstGeom>
          <a:noFill/>
        </p:spPr>
        <p:txBody>
          <a:bodyPr wrap="square">
            <a:spAutoFit/>
          </a:bodyPr>
          <a:lstStyle/>
          <a:p>
            <a:r>
              <a:rPr lang="el-GR" sz="2400" b="1" dirty="0">
                <a:latin typeface="Calibri" panose="020F0502020204030204" pitchFamily="34" charset="0"/>
                <a:cs typeface="Calibri" panose="020F0502020204030204" pitchFamily="34" charset="0"/>
              </a:rPr>
              <a:t>Δημοσιότητα πέρα από το κράτος (Κεφ. 8)</a:t>
            </a:r>
          </a:p>
          <a:p>
            <a:endParaRPr lang="el-GR" sz="2400" b="1" dirty="0">
              <a:latin typeface="Calibri" panose="020F0502020204030204" pitchFamily="34" charset="0"/>
              <a:cs typeface="Calibri" panose="020F0502020204030204" pitchFamily="34" charset="0"/>
            </a:endParaRPr>
          </a:p>
          <a:p>
            <a:r>
              <a:rPr lang="el-GR" sz="2400" dirty="0">
                <a:latin typeface="Calibri" panose="020F0502020204030204" pitchFamily="34" charset="0"/>
                <a:cs typeface="Calibri" panose="020F0502020204030204" pitchFamily="34" charset="0"/>
              </a:rPr>
              <a:t>Ο </a:t>
            </a:r>
            <a:r>
              <a:rPr lang="en-GB" sz="2400" dirty="0">
                <a:latin typeface="Calibri" panose="020F0502020204030204" pitchFamily="34" charset="0"/>
                <a:cs typeface="Calibri" panose="020F0502020204030204" pitchFamily="34" charset="0"/>
              </a:rPr>
              <a:t>Thompson </a:t>
            </a:r>
            <a:r>
              <a:rPr lang="el-GR" sz="2400" dirty="0">
                <a:latin typeface="Calibri" panose="020F0502020204030204" pitchFamily="34" charset="0"/>
                <a:cs typeface="Calibri" panose="020F0502020204030204" pitchFamily="34" charset="0"/>
              </a:rPr>
              <a:t>επιμένει ότι η δημοσιότητα δεν ελέγχεται πλέον από το κράτος</a:t>
            </a:r>
          </a:p>
          <a:p>
            <a:r>
              <a:rPr lang="el-GR" sz="2400" b="1" dirty="0">
                <a:latin typeface="Calibri" panose="020F0502020204030204" pitchFamily="34" charset="0"/>
                <a:cs typeface="Calibri" panose="020F0502020204030204" pitchFamily="34" charset="0"/>
              </a:rPr>
              <a:t>Στην πράξη:</a:t>
            </a:r>
          </a:p>
          <a:p>
            <a:r>
              <a:rPr lang="el-GR" sz="2400" dirty="0">
                <a:latin typeface="Calibri" panose="020F0502020204030204" pitchFamily="34" charset="0"/>
                <a:cs typeface="Calibri" panose="020F0502020204030204" pitchFamily="34" charset="0"/>
              </a:rPr>
              <a:t>Το κράτος / </a:t>
            </a:r>
            <a:r>
              <a:rPr lang="en-GB" sz="2400" dirty="0">
                <a:latin typeface="Calibri" panose="020F0502020204030204" pitchFamily="34" charset="0"/>
                <a:cs typeface="Calibri" panose="020F0502020204030204" pitchFamily="34" charset="0"/>
              </a:rPr>
              <a:t>ICE</a:t>
            </a:r>
            <a:r>
              <a:rPr lang="el-GR" sz="2400" dirty="0">
                <a:latin typeface="Calibri" panose="020F0502020204030204" pitchFamily="34" charset="0"/>
                <a:cs typeface="Calibri" panose="020F0502020204030204" pitchFamily="34" charset="0"/>
              </a:rPr>
              <a:t> (</a:t>
            </a:r>
            <a:r>
              <a:rPr lang="en-GB" sz="2400" dirty="0">
                <a:latin typeface="Calibri" panose="020F0502020204030204" pitchFamily="34" charset="0"/>
                <a:cs typeface="Calibri" panose="020F0502020204030204" pitchFamily="34" charset="0"/>
              </a:rPr>
              <a:t>Immigration and Customs Enforcement</a:t>
            </a:r>
            <a:r>
              <a:rPr lang="el-GR" sz="2400" dirty="0">
                <a:latin typeface="Calibri" panose="020F0502020204030204" pitchFamily="34" charset="0"/>
                <a:cs typeface="Calibri" panose="020F0502020204030204" pitchFamily="34" charset="0"/>
              </a:rPr>
              <a:t>)</a:t>
            </a:r>
            <a:endParaRPr lang="en-GB" sz="2400"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l-GR" sz="2400" dirty="0">
                <a:highlight>
                  <a:srgbClr val="FFFF00"/>
                </a:highlight>
                <a:latin typeface="Calibri" panose="020F0502020204030204" pitchFamily="34" charset="0"/>
                <a:cs typeface="Calibri" panose="020F0502020204030204" pitchFamily="34" charset="0"/>
              </a:rPr>
              <a:t>δίνει τη δική του εκδοχή</a:t>
            </a:r>
          </a:p>
          <a:p>
            <a:r>
              <a:rPr lang="el-GR" sz="2400" dirty="0">
                <a:latin typeface="Calibri" panose="020F0502020204030204" pitchFamily="34" charset="0"/>
                <a:cs typeface="Calibri" panose="020F0502020204030204" pitchFamily="34" charset="0"/>
              </a:rPr>
              <a:t>ΑΛΛΑ:</a:t>
            </a:r>
          </a:p>
          <a:p>
            <a:pPr marL="742950" lvl="1" indent="-285750">
              <a:buFont typeface="Arial" panose="020B0604020202020204" pitchFamily="34" charset="0"/>
              <a:buChar char="•"/>
            </a:pPr>
            <a:r>
              <a:rPr lang="el-GR" sz="2400" dirty="0">
                <a:latin typeface="Calibri" panose="020F0502020204030204" pitchFamily="34" charset="0"/>
                <a:cs typeface="Calibri" panose="020F0502020204030204" pitchFamily="34" charset="0"/>
              </a:rPr>
              <a:t>ΜΜΕ</a:t>
            </a:r>
          </a:p>
          <a:p>
            <a:pPr marL="742950" lvl="1" indent="-285750">
              <a:buFont typeface="Arial" panose="020B0604020202020204" pitchFamily="34" charset="0"/>
              <a:buChar char="•"/>
            </a:pPr>
            <a:r>
              <a:rPr lang="el-GR" sz="2400" dirty="0">
                <a:latin typeface="Calibri" panose="020F0502020204030204" pitchFamily="34" charset="0"/>
                <a:cs typeface="Calibri" panose="020F0502020204030204" pitchFamily="34" charset="0"/>
              </a:rPr>
              <a:t>δημοσιογράφοι</a:t>
            </a:r>
          </a:p>
          <a:p>
            <a:pPr marL="742950" lvl="1" indent="-285750">
              <a:buFont typeface="Arial" panose="020B0604020202020204" pitchFamily="34" charset="0"/>
              <a:buChar char="•"/>
            </a:pPr>
            <a:r>
              <a:rPr lang="el-GR" sz="2400" dirty="0">
                <a:latin typeface="Calibri" panose="020F0502020204030204" pitchFamily="34" charset="0"/>
                <a:cs typeface="Calibri" panose="020F0502020204030204" pitchFamily="34" charset="0"/>
              </a:rPr>
              <a:t>πολίτες</a:t>
            </a:r>
          </a:p>
          <a:p>
            <a:pPr marL="742950" lvl="1" indent="-285750">
              <a:buFont typeface="Arial" panose="020B0604020202020204" pitchFamily="34" charset="0"/>
              <a:buChar char="•"/>
            </a:pPr>
            <a:r>
              <a:rPr lang="en-GB" sz="2400" dirty="0">
                <a:latin typeface="Calibri" panose="020F0502020204030204" pitchFamily="34" charset="0"/>
                <a:cs typeface="Calibri" panose="020F0502020204030204" pitchFamily="34" charset="0"/>
              </a:rPr>
              <a:t>social media</a:t>
            </a:r>
            <a:br>
              <a:rPr lang="en-GB" sz="2400" dirty="0">
                <a:latin typeface="Calibri" panose="020F0502020204030204" pitchFamily="34" charset="0"/>
                <a:cs typeface="Calibri" panose="020F0502020204030204" pitchFamily="34" charset="0"/>
              </a:rPr>
            </a:br>
            <a:r>
              <a:rPr lang="el-GR" sz="2400" dirty="0">
                <a:highlight>
                  <a:srgbClr val="FFFF00"/>
                </a:highlight>
                <a:latin typeface="Calibri" panose="020F0502020204030204" pitchFamily="34" charset="0"/>
                <a:cs typeface="Calibri" panose="020F0502020204030204" pitchFamily="34" charset="0"/>
              </a:rPr>
              <a:t>παράγουν </a:t>
            </a:r>
            <a:r>
              <a:rPr lang="el-GR" sz="2400" b="1" dirty="0">
                <a:highlight>
                  <a:srgbClr val="FFFF00"/>
                </a:highlight>
                <a:latin typeface="Calibri" panose="020F0502020204030204" pitchFamily="34" charset="0"/>
                <a:cs typeface="Calibri" panose="020F0502020204030204" pitchFamily="34" charset="0"/>
              </a:rPr>
              <a:t>ανταγωνιστικές αφηγήσεις</a:t>
            </a:r>
            <a:endParaRPr lang="el-GR" sz="2400" dirty="0">
              <a:highlight>
                <a:srgbClr val="FFFF00"/>
              </a:highlight>
              <a:latin typeface="Calibri" panose="020F0502020204030204" pitchFamily="34" charset="0"/>
              <a:cs typeface="Calibri" panose="020F0502020204030204" pitchFamily="34" charset="0"/>
            </a:endParaRPr>
          </a:p>
          <a:p>
            <a:r>
              <a:rPr lang="en-GR" sz="2400" dirty="0">
                <a:latin typeface="Calibri" panose="020F0502020204030204" pitchFamily="34" charset="0"/>
                <a:cs typeface="Calibri" panose="020F0502020204030204" pitchFamily="34" charset="0"/>
              </a:rPr>
              <a:t> </a:t>
            </a:r>
            <a:r>
              <a:rPr lang="el-GR" sz="2400" dirty="0">
                <a:latin typeface="Calibri" panose="020F0502020204030204" pitchFamily="34" charset="0"/>
                <a:cs typeface="Calibri" panose="020F0502020204030204" pitchFamily="34" charset="0"/>
              </a:rPr>
              <a:t>Η εξουσία </a:t>
            </a:r>
            <a:r>
              <a:rPr lang="el-GR" sz="2400" b="1" dirty="0">
                <a:latin typeface="Calibri" panose="020F0502020204030204" pitchFamily="34" charset="0"/>
                <a:cs typeface="Calibri" panose="020F0502020204030204" pitchFamily="34" charset="0"/>
              </a:rPr>
              <a:t>δεν ελέγχει πλήρως το νόημα</a:t>
            </a:r>
            <a:r>
              <a:rPr lang="el-GR" sz="2400" dirty="0">
                <a:latin typeface="Calibri" panose="020F0502020204030204" pitchFamily="34" charset="0"/>
                <a:cs typeface="Calibri" panose="020F0502020204030204" pitchFamily="34" charset="0"/>
              </a:rPr>
              <a:t> αυτό είναι καθαρός </a:t>
            </a:r>
            <a:r>
              <a:rPr lang="en-GB" sz="2400" dirty="0">
                <a:latin typeface="Calibri" panose="020F0502020204030204" pitchFamily="34" charset="0"/>
                <a:cs typeface="Calibri" panose="020F0502020204030204" pitchFamily="34" charset="0"/>
              </a:rPr>
              <a:t>Thompson.</a:t>
            </a:r>
          </a:p>
        </p:txBody>
      </p:sp>
      <p:pic>
        <p:nvPicPr>
          <p:cNvPr id="6" name="v12044gd0000d5g64d7og65okivnpis0" descr="v12044gd0000d5g64d7og65okivnpis0">
            <a:hlinkClick r:id="" action="ppaction://media"/>
            <a:extLst>
              <a:ext uri="{FF2B5EF4-FFF2-40B4-BE49-F238E27FC236}">
                <a16:creationId xmlns:a16="http://schemas.microsoft.com/office/drawing/2014/main" id="{10F57E4A-07E8-C443-9974-73235F87C4A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205406" y="1365222"/>
            <a:ext cx="2669232" cy="4745301"/>
          </a:xfrm>
          <a:prstGeom prst="rect">
            <a:avLst/>
          </a:prstGeom>
        </p:spPr>
      </p:pic>
    </p:spTree>
    <p:extLst>
      <p:ext uri="{BB962C8B-B14F-4D97-AF65-F5344CB8AC3E}">
        <p14:creationId xmlns:p14="http://schemas.microsoft.com/office/powerpoint/2010/main" val="550665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22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a:extLst>
              <a:ext uri="{FF2B5EF4-FFF2-40B4-BE49-F238E27FC236}">
                <a16:creationId xmlns:a16="http://schemas.microsoft.com/office/drawing/2014/main" id="{37CA4CF0-8494-7049-8ED6-481001060131}"/>
              </a:ext>
            </a:extLst>
          </p:cNvPr>
          <p:cNvSpPr/>
          <p:nvPr/>
        </p:nvSpPr>
        <p:spPr>
          <a:xfrm>
            <a:off x="0" y="0"/>
            <a:ext cx="12191695" cy="658368"/>
          </a:xfrm>
          <a:prstGeom prst="rect">
            <a:avLst/>
          </a:prstGeom>
          <a:solidFill>
            <a:srgbClr val="0B2A4A"/>
          </a:solidFill>
          <a:ln w="12700">
            <a:solidFill>
              <a:srgbClr val="0B2A4A"/>
            </a:solidFill>
            <a:prstDash val="solid"/>
          </a:ln>
        </p:spPr>
      </p:sp>
      <p:sp>
        <p:nvSpPr>
          <p:cNvPr id="3" name="Text 1">
            <a:extLst>
              <a:ext uri="{FF2B5EF4-FFF2-40B4-BE49-F238E27FC236}">
                <a16:creationId xmlns:a16="http://schemas.microsoft.com/office/drawing/2014/main" id="{123B1ADB-38D9-5446-B4CE-88D9DB77BD1D}"/>
              </a:ext>
            </a:extLst>
          </p:cNvPr>
          <p:cNvSpPr/>
          <p:nvPr/>
        </p:nvSpPr>
        <p:spPr>
          <a:xfrm>
            <a:off x="457200" y="109728"/>
            <a:ext cx="11274552" cy="457200"/>
          </a:xfrm>
          <a:prstGeom prst="rect">
            <a:avLst/>
          </a:prstGeom>
          <a:noFill/>
          <a:ln/>
        </p:spPr>
        <p:txBody>
          <a:bodyPr wrap="square" rtlCol="0" anchor="ctr"/>
          <a:lstStyle/>
          <a:p>
            <a:pPr marL="0" indent="0">
              <a:buNone/>
            </a:pPr>
            <a:r>
              <a:rPr lang="el-GR" sz="2000" b="1" dirty="0">
                <a:solidFill>
                  <a:srgbClr val="FFFFFF"/>
                </a:solidFill>
                <a:latin typeface="Calibri" pitchFamily="34" charset="0"/>
                <a:ea typeface="Calibri" pitchFamily="34" charset="-122"/>
                <a:cs typeface="Calibri" pitchFamily="34" charset="-120"/>
              </a:rPr>
              <a:t>Παράδειγμα</a:t>
            </a:r>
            <a:endParaRPr lang="en-US" sz="2000" dirty="0"/>
          </a:p>
        </p:txBody>
      </p:sp>
      <p:sp>
        <p:nvSpPr>
          <p:cNvPr id="5" name="TextBox 4">
            <a:extLst>
              <a:ext uri="{FF2B5EF4-FFF2-40B4-BE49-F238E27FC236}">
                <a16:creationId xmlns:a16="http://schemas.microsoft.com/office/drawing/2014/main" id="{5AD5FCDD-13AA-934D-B88D-FBD3ACFF20F9}"/>
              </a:ext>
            </a:extLst>
          </p:cNvPr>
          <p:cNvSpPr txBox="1"/>
          <p:nvPr/>
        </p:nvSpPr>
        <p:spPr>
          <a:xfrm>
            <a:off x="457200" y="1166842"/>
            <a:ext cx="10035540" cy="5262979"/>
          </a:xfrm>
          <a:prstGeom prst="rect">
            <a:avLst/>
          </a:prstGeom>
          <a:noFill/>
        </p:spPr>
        <p:txBody>
          <a:bodyPr wrap="square">
            <a:spAutoFit/>
          </a:bodyPr>
          <a:lstStyle/>
          <a:p>
            <a:r>
              <a:rPr lang="el-GR" sz="2400" b="1" dirty="0">
                <a:latin typeface="Calibri" panose="020F0502020204030204" pitchFamily="34" charset="0"/>
                <a:cs typeface="Calibri" panose="020F0502020204030204" pitchFamily="34" charset="0"/>
              </a:rPr>
              <a:t>Προς μια ηθική παγκόσμιας ευθύνης</a:t>
            </a:r>
          </a:p>
          <a:p>
            <a:endParaRPr lang="el-GR" sz="2400" dirty="0">
              <a:latin typeface="Calibri" panose="020F0502020204030204" pitchFamily="34" charset="0"/>
              <a:cs typeface="Calibri" panose="020F0502020204030204" pitchFamily="34" charset="0"/>
            </a:endParaRPr>
          </a:p>
          <a:p>
            <a:r>
              <a:rPr lang="el-GR" sz="2400" dirty="0">
                <a:latin typeface="Calibri" panose="020F0502020204030204" pitchFamily="34" charset="0"/>
                <a:cs typeface="Calibri" panose="020F0502020204030204" pitchFamily="34" charset="0"/>
              </a:rPr>
              <a:t>Τέλος, ο </a:t>
            </a:r>
            <a:r>
              <a:rPr lang="en-GB" sz="2400" dirty="0">
                <a:latin typeface="Calibri" panose="020F0502020204030204" pitchFamily="34" charset="0"/>
                <a:cs typeface="Calibri" panose="020F0502020204030204" pitchFamily="34" charset="0"/>
              </a:rPr>
              <a:t>Thompson </a:t>
            </a:r>
            <a:r>
              <a:rPr lang="el-GR" sz="2400" dirty="0">
                <a:latin typeface="Calibri" panose="020F0502020204030204" pitchFamily="34" charset="0"/>
                <a:cs typeface="Calibri" panose="020F0502020204030204" pitchFamily="34" charset="0"/>
              </a:rPr>
              <a:t>μιλά για:</a:t>
            </a:r>
          </a:p>
          <a:p>
            <a:r>
              <a:rPr lang="el-GR" sz="2400" dirty="0">
                <a:latin typeface="Calibri" panose="020F0502020204030204" pitchFamily="34" charset="0"/>
                <a:cs typeface="Calibri" panose="020F0502020204030204" pitchFamily="34" charset="0"/>
              </a:rPr>
              <a:t>μια νέα ηθική κατάσταση, όπου βλέπουμε τον πόνο «άλλων»</a:t>
            </a:r>
            <a:br>
              <a:rPr lang="el-GR" sz="2400" dirty="0">
                <a:latin typeface="Calibri" panose="020F0502020204030204" pitchFamily="34" charset="0"/>
                <a:cs typeface="Calibri" panose="020F0502020204030204" pitchFamily="34" charset="0"/>
              </a:rPr>
            </a:br>
            <a:r>
              <a:rPr lang="el-GR" sz="2400" dirty="0">
                <a:latin typeface="Calibri" panose="020F0502020204030204" pitchFamily="34" charset="0"/>
                <a:cs typeface="Calibri" panose="020F0502020204030204" pitchFamily="34" charset="0"/>
              </a:rPr>
              <a:t>χωρίς να είμαστε παρόντες.</a:t>
            </a:r>
          </a:p>
          <a:p>
            <a:endParaRPr lang="el-GR" sz="2400" b="1" dirty="0">
              <a:latin typeface="Calibri" panose="020F0502020204030204" pitchFamily="34" charset="0"/>
              <a:cs typeface="Calibri" panose="020F0502020204030204" pitchFamily="34" charset="0"/>
            </a:endParaRPr>
          </a:p>
          <a:p>
            <a:r>
              <a:rPr lang="el-GR" sz="2400" b="1" dirty="0">
                <a:latin typeface="Calibri" panose="020F0502020204030204" pitchFamily="34" charset="0"/>
                <a:cs typeface="Calibri" panose="020F0502020204030204" pitchFamily="34" charset="0"/>
              </a:rPr>
              <a:t>Εδώ:</a:t>
            </a:r>
          </a:p>
          <a:p>
            <a:pPr>
              <a:buFont typeface="Arial" panose="020B0604020202020204" pitchFamily="34" charset="0"/>
              <a:buChar char="•"/>
            </a:pPr>
            <a:r>
              <a:rPr lang="el-GR" sz="2400" dirty="0">
                <a:latin typeface="Calibri" panose="020F0502020204030204" pitchFamily="34" charset="0"/>
                <a:cs typeface="Calibri" panose="020F0502020204030204" pitchFamily="34" charset="0"/>
              </a:rPr>
              <a:t>Άνθρωποι σε όλο τον κόσμο:</a:t>
            </a:r>
          </a:p>
          <a:p>
            <a:pPr marL="742950" lvl="1" indent="-285750">
              <a:buFont typeface="Arial" panose="020B0604020202020204" pitchFamily="34" charset="0"/>
              <a:buChar char="•"/>
            </a:pPr>
            <a:r>
              <a:rPr lang="el-GR" sz="2400" dirty="0">
                <a:latin typeface="Calibri" panose="020F0502020204030204" pitchFamily="34" charset="0"/>
                <a:cs typeface="Calibri" panose="020F0502020204030204" pitchFamily="34" charset="0"/>
              </a:rPr>
              <a:t>βλέπουν τον θάνατο</a:t>
            </a:r>
          </a:p>
          <a:p>
            <a:pPr marL="742950" lvl="1" indent="-285750">
              <a:buFont typeface="Arial" panose="020B0604020202020204" pitchFamily="34" charset="0"/>
              <a:buChar char="•"/>
            </a:pPr>
            <a:r>
              <a:rPr lang="el-GR" sz="2400" dirty="0">
                <a:latin typeface="Calibri" panose="020F0502020204030204" pitchFamily="34" charset="0"/>
                <a:cs typeface="Calibri" panose="020F0502020204030204" pitchFamily="34" charset="0"/>
              </a:rPr>
              <a:t>αισθάνονται αγανάκτηση</a:t>
            </a:r>
          </a:p>
          <a:p>
            <a:pPr marL="742950" lvl="1" indent="-285750">
              <a:buFont typeface="Arial" panose="020B0604020202020204" pitchFamily="34" charset="0"/>
              <a:buChar char="•"/>
            </a:pPr>
            <a:r>
              <a:rPr lang="el-GR" sz="2400" dirty="0">
                <a:latin typeface="Calibri" panose="020F0502020204030204" pitchFamily="34" charset="0"/>
                <a:cs typeface="Calibri" panose="020F0502020204030204" pitchFamily="34" charset="0"/>
              </a:rPr>
              <a:t>καλούνται να πάρουν θέση</a:t>
            </a:r>
          </a:p>
          <a:p>
            <a:endParaRPr lang="el-GR" sz="2400" dirty="0">
              <a:latin typeface="Calibri" panose="020F0502020204030204" pitchFamily="34" charset="0"/>
              <a:cs typeface="Calibri" panose="020F0502020204030204" pitchFamily="34" charset="0"/>
            </a:endParaRPr>
          </a:p>
          <a:p>
            <a:r>
              <a:rPr lang="el-GR" sz="2400" dirty="0">
                <a:highlight>
                  <a:srgbClr val="FFFF00"/>
                </a:highlight>
                <a:latin typeface="Calibri" panose="020F0502020204030204" pitchFamily="34" charset="0"/>
                <a:cs typeface="Calibri" panose="020F0502020204030204" pitchFamily="34" charset="0"/>
              </a:rPr>
              <a:t>Το γεγονός </a:t>
            </a:r>
            <a:r>
              <a:rPr lang="el-GR" sz="2400" b="1" dirty="0">
                <a:highlight>
                  <a:srgbClr val="FFFF00"/>
                </a:highlight>
                <a:latin typeface="Calibri" panose="020F0502020204030204" pitchFamily="34" charset="0"/>
                <a:cs typeface="Calibri" panose="020F0502020204030204" pitchFamily="34" charset="0"/>
              </a:rPr>
              <a:t>παράγει ηθικό αίτημα</a:t>
            </a:r>
            <a:br>
              <a:rPr lang="el-GR" sz="2400" dirty="0">
                <a:latin typeface="Calibri" panose="020F0502020204030204" pitchFamily="34" charset="0"/>
                <a:cs typeface="Calibri" panose="020F0502020204030204" pitchFamily="34" charset="0"/>
              </a:rPr>
            </a:br>
            <a:r>
              <a:rPr lang="el-GR" sz="2400" dirty="0">
                <a:latin typeface="Calibri" panose="020F0502020204030204" pitchFamily="34" charset="0"/>
                <a:cs typeface="Calibri" panose="020F0502020204030204" pitchFamily="34" charset="0"/>
              </a:rPr>
              <a:t>χωρίς κοινό τόπο, χωρίς κοινή εμπειρία αλλά μόνο μέσω εικόνων.</a:t>
            </a:r>
          </a:p>
        </p:txBody>
      </p:sp>
    </p:spTree>
    <p:extLst>
      <p:ext uri="{BB962C8B-B14F-4D97-AF65-F5344CB8AC3E}">
        <p14:creationId xmlns:p14="http://schemas.microsoft.com/office/powerpoint/2010/main" val="31034852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a:extLst>
              <a:ext uri="{FF2B5EF4-FFF2-40B4-BE49-F238E27FC236}">
                <a16:creationId xmlns:a16="http://schemas.microsoft.com/office/drawing/2014/main" id="{37CA4CF0-8494-7049-8ED6-481001060131}"/>
              </a:ext>
            </a:extLst>
          </p:cNvPr>
          <p:cNvSpPr/>
          <p:nvPr/>
        </p:nvSpPr>
        <p:spPr>
          <a:xfrm>
            <a:off x="0" y="0"/>
            <a:ext cx="12191695" cy="658368"/>
          </a:xfrm>
          <a:prstGeom prst="rect">
            <a:avLst/>
          </a:prstGeom>
          <a:solidFill>
            <a:srgbClr val="0B2A4A"/>
          </a:solidFill>
          <a:ln w="12700">
            <a:solidFill>
              <a:srgbClr val="0B2A4A"/>
            </a:solidFill>
            <a:prstDash val="solid"/>
          </a:ln>
        </p:spPr>
      </p:sp>
      <p:sp>
        <p:nvSpPr>
          <p:cNvPr id="3" name="Text 1">
            <a:extLst>
              <a:ext uri="{FF2B5EF4-FFF2-40B4-BE49-F238E27FC236}">
                <a16:creationId xmlns:a16="http://schemas.microsoft.com/office/drawing/2014/main" id="{123B1ADB-38D9-5446-B4CE-88D9DB77BD1D}"/>
              </a:ext>
            </a:extLst>
          </p:cNvPr>
          <p:cNvSpPr/>
          <p:nvPr/>
        </p:nvSpPr>
        <p:spPr>
          <a:xfrm>
            <a:off x="457200" y="109728"/>
            <a:ext cx="11274552" cy="457200"/>
          </a:xfrm>
          <a:prstGeom prst="rect">
            <a:avLst/>
          </a:prstGeom>
          <a:noFill/>
          <a:ln/>
        </p:spPr>
        <p:txBody>
          <a:bodyPr wrap="square" rtlCol="0" anchor="ctr"/>
          <a:lstStyle/>
          <a:p>
            <a:pPr marL="0" indent="0">
              <a:buNone/>
            </a:pPr>
            <a:r>
              <a:rPr lang="el-GR" sz="2000" b="1" dirty="0">
                <a:solidFill>
                  <a:srgbClr val="FFFFFF"/>
                </a:solidFill>
                <a:latin typeface="Calibri" pitchFamily="34" charset="0"/>
                <a:ea typeface="Calibri" pitchFamily="34" charset="-122"/>
                <a:cs typeface="Calibri" pitchFamily="34" charset="-120"/>
              </a:rPr>
              <a:t>Παράδειγμα</a:t>
            </a:r>
            <a:endParaRPr lang="en-US" sz="2000" dirty="0"/>
          </a:p>
        </p:txBody>
      </p:sp>
      <p:sp>
        <p:nvSpPr>
          <p:cNvPr id="5" name="TextBox 4">
            <a:extLst>
              <a:ext uri="{FF2B5EF4-FFF2-40B4-BE49-F238E27FC236}">
                <a16:creationId xmlns:a16="http://schemas.microsoft.com/office/drawing/2014/main" id="{C5539A10-C022-BE46-BE1E-C61FD4DF928E}"/>
              </a:ext>
            </a:extLst>
          </p:cNvPr>
          <p:cNvSpPr txBox="1"/>
          <p:nvPr/>
        </p:nvSpPr>
        <p:spPr>
          <a:xfrm>
            <a:off x="326570" y="1975508"/>
            <a:ext cx="11211981" cy="2554545"/>
          </a:xfrm>
          <a:prstGeom prst="rect">
            <a:avLst/>
          </a:prstGeom>
          <a:noFill/>
        </p:spPr>
        <p:txBody>
          <a:bodyPr wrap="square">
            <a:spAutoFit/>
          </a:bodyPr>
          <a:lstStyle/>
          <a:p>
            <a:r>
              <a:rPr lang="el-GR" sz="3200" i="1" dirty="0">
                <a:latin typeface="Calibri" panose="020F0502020204030204" pitchFamily="34" charset="0"/>
                <a:cs typeface="Calibri" panose="020F0502020204030204" pitchFamily="34" charset="0"/>
              </a:rPr>
              <a:t>Ο πυροβολισμός στη </a:t>
            </a:r>
            <a:r>
              <a:rPr lang="el-GR" sz="3200" i="1" dirty="0" err="1">
                <a:latin typeface="Calibri" panose="020F0502020204030204" pitchFamily="34" charset="0"/>
                <a:cs typeface="Calibri" panose="020F0502020204030204" pitchFamily="34" charset="0"/>
              </a:rPr>
              <a:t>Μινεάπολη</a:t>
            </a:r>
            <a:r>
              <a:rPr lang="el-GR" sz="3200" i="1" dirty="0">
                <a:latin typeface="Calibri" panose="020F0502020204030204" pitchFamily="34" charset="0"/>
                <a:cs typeface="Calibri" panose="020F0502020204030204" pitchFamily="34" charset="0"/>
              </a:rPr>
              <a:t> αποτελεί χαρακτηριστικό παράδειγμα της </a:t>
            </a:r>
            <a:r>
              <a:rPr lang="el-GR" sz="3200" i="1" dirty="0" err="1">
                <a:latin typeface="Calibri" panose="020F0502020204030204" pitchFamily="34" charset="0"/>
                <a:cs typeface="Calibri" panose="020F0502020204030204" pitchFamily="34" charset="0"/>
              </a:rPr>
              <a:t>διαμεσολαβημένης</a:t>
            </a:r>
            <a:r>
              <a:rPr lang="el-GR" sz="3200" i="1" dirty="0">
                <a:latin typeface="Calibri" panose="020F0502020204030204" pitchFamily="34" charset="0"/>
                <a:cs typeface="Calibri" panose="020F0502020204030204" pitchFamily="34" charset="0"/>
              </a:rPr>
              <a:t> δημοσιότητας που περιγράφει ο </a:t>
            </a:r>
            <a:r>
              <a:rPr lang="en-GB" sz="3200" i="1" dirty="0">
                <a:latin typeface="Calibri" panose="020F0502020204030204" pitchFamily="34" charset="0"/>
                <a:cs typeface="Calibri" panose="020F0502020204030204" pitchFamily="34" charset="0"/>
              </a:rPr>
              <a:t>John B. Thompson: </a:t>
            </a:r>
            <a:r>
              <a:rPr lang="el-GR" sz="3200" i="1" dirty="0">
                <a:latin typeface="Calibri" panose="020F0502020204030204" pitchFamily="34" charset="0"/>
                <a:cs typeface="Calibri" panose="020F0502020204030204" pitchFamily="34" charset="0"/>
              </a:rPr>
              <a:t>ένα τοπικό γεγονός μετατρέπεται σε παγκόσμιο πολιτικό και ηθικό ζήτημα μέσω της ορατότητας που παράγουν τα μέσα.</a:t>
            </a:r>
          </a:p>
        </p:txBody>
      </p:sp>
    </p:spTree>
    <p:extLst>
      <p:ext uri="{BB962C8B-B14F-4D97-AF65-F5344CB8AC3E}">
        <p14:creationId xmlns:p14="http://schemas.microsoft.com/office/powerpoint/2010/main" val="34596684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a:extLst>
              <a:ext uri="{FF2B5EF4-FFF2-40B4-BE49-F238E27FC236}">
                <a16:creationId xmlns:a16="http://schemas.microsoft.com/office/drawing/2014/main" id="{37CA4CF0-8494-7049-8ED6-481001060131}"/>
              </a:ext>
            </a:extLst>
          </p:cNvPr>
          <p:cNvSpPr/>
          <p:nvPr/>
        </p:nvSpPr>
        <p:spPr>
          <a:xfrm>
            <a:off x="0" y="0"/>
            <a:ext cx="12191695" cy="658368"/>
          </a:xfrm>
          <a:prstGeom prst="rect">
            <a:avLst/>
          </a:prstGeom>
          <a:solidFill>
            <a:srgbClr val="0B2A4A"/>
          </a:solidFill>
          <a:ln w="12700">
            <a:solidFill>
              <a:srgbClr val="0B2A4A"/>
            </a:solidFill>
            <a:prstDash val="solid"/>
          </a:ln>
        </p:spPr>
      </p:sp>
      <p:sp>
        <p:nvSpPr>
          <p:cNvPr id="3" name="Text 1">
            <a:extLst>
              <a:ext uri="{FF2B5EF4-FFF2-40B4-BE49-F238E27FC236}">
                <a16:creationId xmlns:a16="http://schemas.microsoft.com/office/drawing/2014/main" id="{123B1ADB-38D9-5446-B4CE-88D9DB77BD1D}"/>
              </a:ext>
            </a:extLst>
          </p:cNvPr>
          <p:cNvSpPr/>
          <p:nvPr/>
        </p:nvSpPr>
        <p:spPr>
          <a:xfrm>
            <a:off x="457200" y="109728"/>
            <a:ext cx="11274552" cy="457200"/>
          </a:xfrm>
          <a:prstGeom prst="rect">
            <a:avLst/>
          </a:prstGeom>
          <a:noFill/>
          <a:ln/>
        </p:spPr>
        <p:txBody>
          <a:bodyPr wrap="square" rtlCol="0" anchor="ctr"/>
          <a:lstStyle/>
          <a:p>
            <a:pPr marL="0" indent="0">
              <a:buNone/>
            </a:pPr>
            <a:r>
              <a:rPr lang="el-GR" sz="2000" b="1" dirty="0">
                <a:solidFill>
                  <a:srgbClr val="FFFFFF"/>
                </a:solidFill>
                <a:latin typeface="Calibri" pitchFamily="34" charset="0"/>
                <a:ea typeface="Calibri" pitchFamily="34" charset="-122"/>
                <a:cs typeface="Calibri" pitchFamily="34" charset="-120"/>
              </a:rPr>
              <a:t>Επίλογος-Γιατί τα συζητήσαμε όλα αυτά στο πλαίσιο του μαθήματος;</a:t>
            </a:r>
            <a:endParaRPr lang="en-US" sz="2000" dirty="0"/>
          </a:p>
        </p:txBody>
      </p:sp>
      <p:sp>
        <p:nvSpPr>
          <p:cNvPr id="5" name="TextBox 4">
            <a:extLst>
              <a:ext uri="{FF2B5EF4-FFF2-40B4-BE49-F238E27FC236}">
                <a16:creationId xmlns:a16="http://schemas.microsoft.com/office/drawing/2014/main" id="{B3F7FBEF-B51B-ED4A-AC45-833BA6144F14}"/>
              </a:ext>
            </a:extLst>
          </p:cNvPr>
          <p:cNvSpPr txBox="1"/>
          <p:nvPr/>
        </p:nvSpPr>
        <p:spPr>
          <a:xfrm>
            <a:off x="178686" y="856357"/>
            <a:ext cx="11553066" cy="5509200"/>
          </a:xfrm>
          <a:prstGeom prst="rect">
            <a:avLst/>
          </a:prstGeom>
          <a:noFill/>
        </p:spPr>
        <p:txBody>
          <a:bodyPr wrap="square" rtlCol="0">
            <a:spAutoFit/>
          </a:bodyPr>
          <a:lstStyle/>
          <a:p>
            <a:pPr marL="342900" indent="-342900">
              <a:buFont typeface="Courier New" panose="02070309020205020404" pitchFamily="49" charset="0"/>
              <a:buChar char="o"/>
            </a:pPr>
            <a:r>
              <a:rPr lang="el-GR" sz="2200" dirty="0">
                <a:latin typeface="Calibri" panose="020F0502020204030204" pitchFamily="34" charset="0"/>
                <a:cs typeface="Calibri" panose="020F0502020204030204" pitchFamily="34" charset="0"/>
              </a:rPr>
              <a:t>Επειδή η </a:t>
            </a:r>
            <a:r>
              <a:rPr lang="el-GR" sz="2200" dirty="0">
                <a:highlight>
                  <a:srgbClr val="FFFF00"/>
                </a:highlight>
                <a:latin typeface="Calibri" panose="020F0502020204030204" pitchFamily="34" charset="0"/>
                <a:cs typeface="Calibri" panose="020F0502020204030204" pitchFamily="34" charset="0"/>
              </a:rPr>
              <a:t>επικοινωνία</a:t>
            </a:r>
            <a:r>
              <a:rPr lang="el-GR" sz="2200" dirty="0">
                <a:latin typeface="Calibri" panose="020F0502020204030204" pitchFamily="34" charset="0"/>
                <a:cs typeface="Calibri" panose="020F0502020204030204" pitchFamily="34" charset="0"/>
              </a:rPr>
              <a:t> είναι </a:t>
            </a:r>
            <a:r>
              <a:rPr lang="el-GR" sz="2200" dirty="0">
                <a:highlight>
                  <a:srgbClr val="FFFF00"/>
                </a:highlight>
                <a:latin typeface="Calibri" panose="020F0502020204030204" pitchFamily="34" charset="0"/>
                <a:cs typeface="Calibri" panose="020F0502020204030204" pitchFamily="34" charset="0"/>
              </a:rPr>
              <a:t>μία κοινωνική διαδικασία </a:t>
            </a:r>
            <a:r>
              <a:rPr lang="el-GR" sz="2200" dirty="0">
                <a:latin typeface="Calibri" panose="020F0502020204030204" pitchFamily="34" charset="0"/>
                <a:cs typeface="Calibri" panose="020F0502020204030204" pitchFamily="34" charset="0"/>
              </a:rPr>
              <a:t>και όχι απλή μετάδοση πληροφορία. (Προκειμένου να αποκτήσουμε την ικανότητα ανάλυσης του ρόλου των μέσων στη διαμόρφωση της κοινωνικής πραγματικότητας).</a:t>
            </a:r>
          </a:p>
          <a:p>
            <a:pPr marL="342900" indent="-342900">
              <a:buFont typeface="Courier New" panose="02070309020205020404" pitchFamily="49" charset="0"/>
              <a:buChar char="o"/>
            </a:pPr>
            <a:r>
              <a:rPr lang="el-GR" sz="2200" dirty="0">
                <a:latin typeface="Calibri" panose="020F0502020204030204" pitchFamily="34" charset="0"/>
                <a:cs typeface="Calibri" panose="020F0502020204030204" pitchFamily="34" charset="0"/>
              </a:rPr>
              <a:t>Επειδή πρέπει να </a:t>
            </a:r>
            <a:r>
              <a:rPr lang="el-GR" sz="2200" dirty="0">
                <a:highlight>
                  <a:srgbClr val="FFFF00"/>
                </a:highlight>
                <a:latin typeface="Calibri" panose="020F0502020204030204" pitchFamily="34" charset="0"/>
                <a:cs typeface="Calibri" panose="020F0502020204030204" pitchFamily="34" charset="0"/>
              </a:rPr>
              <a:t>αποκτήσουμε εργαλεία</a:t>
            </a:r>
            <a:r>
              <a:rPr lang="el-GR" sz="2200" b="1" dirty="0">
                <a:highlight>
                  <a:srgbClr val="FFFF00"/>
                </a:highlight>
                <a:latin typeface="Calibri" panose="020F0502020204030204" pitchFamily="34" charset="0"/>
                <a:cs typeface="Calibri" panose="020F0502020204030204" pitchFamily="34" charset="0"/>
              </a:rPr>
              <a:t> </a:t>
            </a:r>
            <a:r>
              <a:rPr lang="el-GR" sz="2200" dirty="0">
                <a:latin typeface="Calibri" panose="020F0502020204030204" pitchFamily="34" charset="0"/>
                <a:cs typeface="Calibri" panose="020F0502020204030204" pitchFamily="34" charset="0"/>
              </a:rPr>
              <a:t>για να αναγνωρίζουμε ποιος μιλά, από ποια θέση ισχύος και με ποιους πόρους.</a:t>
            </a:r>
          </a:p>
          <a:p>
            <a:pPr marL="342900" indent="-342900">
              <a:buFont typeface="Courier New" panose="02070309020205020404" pitchFamily="49" charset="0"/>
              <a:buChar char="o"/>
            </a:pPr>
            <a:r>
              <a:rPr lang="el-GR" sz="2200" dirty="0">
                <a:latin typeface="Calibri" panose="020F0502020204030204" pitchFamily="34" charset="0"/>
                <a:cs typeface="Calibri" panose="020F0502020204030204" pitchFamily="34" charset="0"/>
              </a:rPr>
              <a:t>Για να </a:t>
            </a:r>
            <a:r>
              <a:rPr lang="el-GR" sz="2200" dirty="0">
                <a:highlight>
                  <a:srgbClr val="FFFF00"/>
                </a:highlight>
                <a:latin typeface="Calibri" panose="020F0502020204030204" pitchFamily="34" charset="0"/>
                <a:cs typeface="Calibri" panose="020F0502020204030204" pitchFamily="34" charset="0"/>
              </a:rPr>
              <a:t>κατανοήσουμε τον τρόπο </a:t>
            </a:r>
            <a:r>
              <a:rPr lang="el-GR" sz="2200" dirty="0">
                <a:latin typeface="Calibri" panose="020F0502020204030204" pitchFamily="34" charset="0"/>
                <a:cs typeface="Calibri" panose="020F0502020204030204" pitchFamily="34" charset="0"/>
              </a:rPr>
              <a:t>με τον οποίο τα μέσα καθορίζουν τι γίνεται δημόσιο και τι παραμένει αόρατο.</a:t>
            </a:r>
          </a:p>
          <a:p>
            <a:pPr marL="342900" indent="-342900">
              <a:buFont typeface="Courier New" panose="02070309020205020404" pitchFamily="49" charset="0"/>
              <a:buChar char="o"/>
            </a:pPr>
            <a:r>
              <a:rPr lang="el-GR" sz="2200" dirty="0">
                <a:latin typeface="Calibri" panose="020F0502020204030204" pitchFamily="34" charset="0"/>
                <a:cs typeface="Calibri" panose="020F0502020204030204" pitchFamily="34" charset="0"/>
              </a:rPr>
              <a:t>Για να αναλύσουμε τη </a:t>
            </a:r>
            <a:r>
              <a:rPr lang="el-GR" sz="2200" dirty="0">
                <a:highlight>
                  <a:srgbClr val="FFFF00"/>
                </a:highlight>
                <a:latin typeface="Calibri" panose="020F0502020204030204" pitchFamily="34" charset="0"/>
                <a:cs typeface="Calibri" panose="020F0502020204030204" pitchFamily="34" charset="0"/>
              </a:rPr>
              <a:t>διαμεσολαβημένη δημοσιότητα </a:t>
            </a:r>
            <a:r>
              <a:rPr lang="el-GR" sz="2200" dirty="0">
                <a:latin typeface="Calibri" panose="020F0502020204030204" pitchFamily="34" charset="0"/>
                <a:cs typeface="Calibri" panose="020F0502020204030204" pitchFamily="34" charset="0"/>
              </a:rPr>
              <a:t>και τις συνέπειες της στην πολιτική και την κοινωνία.</a:t>
            </a:r>
          </a:p>
          <a:p>
            <a:pPr marL="342900" indent="-342900">
              <a:buFont typeface="Courier New" panose="02070309020205020404" pitchFamily="49" charset="0"/>
              <a:buChar char="o"/>
            </a:pPr>
            <a:r>
              <a:rPr lang="el-GR" sz="2200" dirty="0">
                <a:latin typeface="Calibri" panose="020F0502020204030204" pitchFamily="34" charset="0"/>
                <a:cs typeface="Calibri" panose="020F0502020204030204" pitchFamily="34" charset="0"/>
              </a:rPr>
              <a:t>Για να </a:t>
            </a:r>
            <a:r>
              <a:rPr lang="el-GR" sz="2200" dirty="0">
                <a:highlight>
                  <a:srgbClr val="FFFF00"/>
                </a:highlight>
                <a:latin typeface="Calibri" panose="020F0502020204030204" pitchFamily="34" charset="0"/>
                <a:cs typeface="Calibri" panose="020F0502020204030204" pitchFamily="34" charset="0"/>
              </a:rPr>
              <a:t>αποκτήσουμε ικανότητες </a:t>
            </a:r>
            <a:r>
              <a:rPr lang="el-GR" sz="2200" dirty="0">
                <a:latin typeface="Calibri" panose="020F0502020204030204" pitchFamily="34" charset="0"/>
                <a:cs typeface="Calibri" panose="020F0502020204030204" pitchFamily="34" charset="0"/>
              </a:rPr>
              <a:t>κριτικής ανάγνωσης εικόνων, λόγου και αφηγήσεων στα μέσα.</a:t>
            </a:r>
          </a:p>
          <a:p>
            <a:pPr marL="342900" indent="-342900">
              <a:buFont typeface="Courier New" panose="02070309020205020404" pitchFamily="49" charset="0"/>
              <a:buChar char="o"/>
            </a:pPr>
            <a:r>
              <a:rPr lang="el-GR" sz="2200" dirty="0">
                <a:latin typeface="Calibri" panose="020F0502020204030204" pitchFamily="34" charset="0"/>
                <a:cs typeface="Calibri" panose="020F0502020204030204" pitchFamily="34" charset="0"/>
              </a:rPr>
              <a:t>Για να </a:t>
            </a:r>
            <a:r>
              <a:rPr lang="el-GR" sz="2200" dirty="0">
                <a:highlight>
                  <a:srgbClr val="FFFF00"/>
                </a:highlight>
                <a:latin typeface="Calibri" panose="020F0502020204030204" pitchFamily="34" charset="0"/>
                <a:cs typeface="Calibri" panose="020F0502020204030204" pitchFamily="34" charset="0"/>
              </a:rPr>
              <a:t>εξοικειωθούμε με την έννοια της συμβολικής εξουσίας και της διαχείρισης του νοήματος.</a:t>
            </a:r>
          </a:p>
          <a:p>
            <a:pPr marL="342900" indent="-342900">
              <a:buFont typeface="Courier New" panose="02070309020205020404" pitchFamily="49" charset="0"/>
              <a:buChar char="o"/>
            </a:pPr>
            <a:r>
              <a:rPr lang="el-GR" sz="2200" dirty="0">
                <a:latin typeface="Calibri" panose="020F0502020204030204" pitchFamily="34" charset="0"/>
                <a:cs typeface="Calibri" panose="020F0502020204030204" pitchFamily="34" charset="0"/>
              </a:rPr>
              <a:t>Για να κατανοήσουμε τη σχέσης μεταξύ </a:t>
            </a:r>
            <a:r>
              <a:rPr lang="el-GR" sz="2200" dirty="0">
                <a:highlight>
                  <a:srgbClr val="FFFF00"/>
                </a:highlight>
                <a:latin typeface="Calibri" panose="020F0502020204030204" pitchFamily="34" charset="0"/>
                <a:cs typeface="Calibri" panose="020F0502020204030204" pitchFamily="34" charset="0"/>
              </a:rPr>
              <a:t>επικοινωνίας, ηθικής και κοινωνικής ευθύνης.</a:t>
            </a:r>
          </a:p>
          <a:p>
            <a:pPr marL="342900" indent="-342900">
              <a:buFont typeface="Courier New" panose="02070309020205020404" pitchFamily="49" charset="0"/>
              <a:buChar char="o"/>
            </a:pPr>
            <a:r>
              <a:rPr lang="el-GR" sz="2200" dirty="0">
                <a:latin typeface="Calibri" panose="020F0502020204030204" pitchFamily="34" charset="0"/>
                <a:cs typeface="Calibri" panose="020F0502020204030204" pitchFamily="34" charset="0"/>
              </a:rPr>
              <a:t>Για να μπορούμε να αναπτύξουμε </a:t>
            </a:r>
            <a:r>
              <a:rPr lang="el-GR" sz="2200" dirty="0" err="1">
                <a:latin typeface="Calibri" panose="020F0502020204030204" pitchFamily="34" charset="0"/>
                <a:cs typeface="Calibri" panose="020F0502020204030204" pitchFamily="34" charset="0"/>
              </a:rPr>
              <a:t>αναστοχαστική</a:t>
            </a:r>
            <a:r>
              <a:rPr lang="el-GR" sz="2200" dirty="0">
                <a:latin typeface="Calibri" panose="020F0502020204030204" pitchFamily="34" charset="0"/>
                <a:cs typeface="Calibri" panose="020F0502020204030204" pitchFamily="34" charset="0"/>
              </a:rPr>
              <a:t> στάση απέναντι στον ρόλο του ίδιου του επικοινωνιολόγου.</a:t>
            </a:r>
          </a:p>
          <a:p>
            <a:pPr marL="342900" indent="-342900">
              <a:buFont typeface="Courier New" panose="02070309020205020404" pitchFamily="49" charset="0"/>
              <a:buChar char="o"/>
            </a:pPr>
            <a:r>
              <a:rPr lang="el-GR" sz="2200" dirty="0">
                <a:latin typeface="Calibri" panose="020F0502020204030204" pitchFamily="34" charset="0"/>
                <a:cs typeface="Calibri" panose="020F0502020204030204" pitchFamily="34" charset="0"/>
              </a:rPr>
              <a:t>Για να αποκτήσουμε </a:t>
            </a:r>
            <a:r>
              <a:rPr lang="el-GR" sz="2200" dirty="0">
                <a:highlight>
                  <a:srgbClr val="FFFF00"/>
                </a:highlight>
                <a:latin typeface="Calibri" panose="020F0502020204030204" pitchFamily="34" charset="0"/>
                <a:cs typeface="Calibri" panose="020F0502020204030204" pitchFamily="34" charset="0"/>
              </a:rPr>
              <a:t>εργαλεία</a:t>
            </a:r>
            <a:r>
              <a:rPr lang="el-GR" sz="2200" dirty="0">
                <a:latin typeface="Calibri" panose="020F0502020204030204" pitchFamily="34" charset="0"/>
                <a:cs typeface="Calibri" panose="020F0502020204030204" pitchFamily="34" charset="0"/>
              </a:rPr>
              <a:t> για υπεύθυνες επαγγελματικές πρακτικές σε ένα διαρκώς </a:t>
            </a:r>
            <a:r>
              <a:rPr lang="el-GR" sz="2200" dirty="0" err="1">
                <a:latin typeface="Calibri" panose="020F0502020204030204" pitchFamily="34" charset="0"/>
                <a:cs typeface="Calibri" panose="020F0502020204030204" pitchFamily="34" charset="0"/>
              </a:rPr>
              <a:t>διαμεσολαβημένο</a:t>
            </a:r>
            <a:r>
              <a:rPr lang="el-GR" sz="2200" dirty="0">
                <a:latin typeface="Calibri" panose="020F0502020204030204" pitchFamily="34" charset="0"/>
                <a:cs typeface="Calibri" panose="020F0502020204030204" pitchFamily="34" charset="0"/>
              </a:rPr>
              <a:t> περιβάλλον επικοινωνίας.</a:t>
            </a:r>
          </a:p>
        </p:txBody>
      </p:sp>
    </p:spTree>
    <p:extLst>
      <p:ext uri="{BB962C8B-B14F-4D97-AF65-F5344CB8AC3E}">
        <p14:creationId xmlns:p14="http://schemas.microsoft.com/office/powerpoint/2010/main" val="30277592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1695" cy="658368"/>
          </a:xfrm>
          <a:prstGeom prst="rect">
            <a:avLst/>
          </a:prstGeom>
          <a:solidFill>
            <a:srgbClr val="0B2A4A"/>
          </a:solidFill>
          <a:ln w="12700">
            <a:solidFill>
              <a:srgbClr val="0B2A4A"/>
            </a:solidFill>
            <a:prstDash val="solid"/>
          </a:ln>
        </p:spPr>
      </p:sp>
      <p:sp>
        <p:nvSpPr>
          <p:cNvPr id="3" name="Text 1"/>
          <p:cNvSpPr/>
          <p:nvPr/>
        </p:nvSpPr>
        <p:spPr>
          <a:xfrm>
            <a:off x="457200" y="109728"/>
            <a:ext cx="11274552" cy="457200"/>
          </a:xfrm>
          <a:prstGeom prst="rect">
            <a:avLst/>
          </a:prstGeom>
          <a:noFill/>
          <a:ln/>
        </p:spPr>
        <p:txBody>
          <a:bodyPr wrap="square" rtlCol="0" anchor="ctr"/>
          <a:lstStyle/>
          <a:p>
            <a:pPr marL="0" indent="0">
              <a:buNone/>
            </a:pPr>
            <a:r>
              <a:rPr lang="en-US" sz="2000" b="1" dirty="0">
                <a:solidFill>
                  <a:srgbClr val="FFFFFF"/>
                </a:solidFill>
                <a:latin typeface="Calibri" pitchFamily="34" charset="0"/>
                <a:ea typeface="Calibri" pitchFamily="34" charset="-122"/>
                <a:cs typeface="Calibri" pitchFamily="34" charset="-120"/>
              </a:rPr>
              <a:t>ΚΕΦΑΛΑΙΟ 1 </a:t>
            </a:r>
            <a:r>
              <a:rPr lang="el-GR" sz="2000" b="1" dirty="0">
                <a:solidFill>
                  <a:srgbClr val="FFFFFF"/>
                </a:solidFill>
                <a:latin typeface="Calibri" pitchFamily="34" charset="0"/>
                <a:ea typeface="Calibri" pitchFamily="34" charset="-122"/>
                <a:cs typeface="Calibri" pitchFamily="34" charset="-120"/>
              </a:rPr>
              <a:t>ΝΕΩΤΕΡΙΚΟΤΗΤΑ</a:t>
            </a:r>
            <a:endParaRPr lang="en-US" sz="2000" dirty="0"/>
          </a:p>
        </p:txBody>
      </p:sp>
      <p:sp>
        <p:nvSpPr>
          <p:cNvPr id="4" name="Text 2"/>
          <p:cNvSpPr/>
          <p:nvPr/>
        </p:nvSpPr>
        <p:spPr>
          <a:xfrm>
            <a:off x="640080" y="749808"/>
            <a:ext cx="10881360" cy="457200"/>
          </a:xfrm>
          <a:prstGeom prst="rect">
            <a:avLst/>
          </a:prstGeom>
          <a:noFill/>
          <a:ln/>
        </p:spPr>
        <p:txBody>
          <a:bodyPr wrap="square" rtlCol="0" anchor="ctr"/>
          <a:lstStyle/>
          <a:p>
            <a:pPr marL="0" indent="0">
              <a:buNone/>
            </a:pPr>
            <a:r>
              <a:rPr lang="el-GR" sz="2200" b="1" dirty="0">
                <a:solidFill>
                  <a:srgbClr val="0B2A4A"/>
                </a:solidFill>
                <a:latin typeface="Calibri" pitchFamily="34" charset="0"/>
                <a:ea typeface="Calibri" pitchFamily="34" charset="-122"/>
                <a:cs typeface="Calibri" pitchFamily="34" charset="-120"/>
              </a:rPr>
              <a:t>ΤΑ ΒΑΣΙΚΑ ΧΑΡΑΚΤΗΡΙΣΤΙΚΑ ΤΗΣ ΝΕΩΤΕΡΙΚΟΤΗΤΑΣ</a:t>
            </a:r>
            <a:endParaRPr lang="en-US" sz="2200" dirty="0"/>
          </a:p>
        </p:txBody>
      </p:sp>
      <p:sp>
        <p:nvSpPr>
          <p:cNvPr id="5" name="Text 3"/>
          <p:cNvSpPr/>
          <p:nvPr/>
        </p:nvSpPr>
        <p:spPr>
          <a:xfrm>
            <a:off x="640080" y="1207008"/>
            <a:ext cx="10881360" cy="5122817"/>
          </a:xfrm>
          <a:prstGeom prst="rect">
            <a:avLst/>
          </a:prstGeom>
          <a:noFill/>
          <a:ln/>
        </p:spPr>
        <p:txBody>
          <a:bodyPr wrap="square" rtlCol="0" anchor="t"/>
          <a:lstStyle/>
          <a:p>
            <a:pPr>
              <a:lnSpc>
                <a:spcPct val="105000"/>
              </a:lnSpc>
              <a:buSzPct val="100000"/>
            </a:pPr>
            <a:endParaRPr lang="el-GR" sz="2400" dirty="0">
              <a:solidFill>
                <a:srgbClr val="1A1A1A"/>
              </a:solidFill>
              <a:latin typeface="Calibri" pitchFamily="34" charset="0"/>
              <a:ea typeface="Calibri" pitchFamily="34" charset="-122"/>
              <a:cs typeface="Calibri" pitchFamily="34" charset="-120"/>
            </a:endParaRPr>
          </a:p>
          <a:p>
            <a:pPr marL="342900" indent="-342900">
              <a:lnSpc>
                <a:spcPct val="105000"/>
              </a:lnSpc>
              <a:buSzPct val="100000"/>
              <a:buFont typeface="Courier New" panose="02070309020205020404" pitchFamily="49" charset="0"/>
              <a:buChar char="o"/>
            </a:pPr>
            <a:r>
              <a:rPr lang="el-GR" sz="2400" dirty="0">
                <a:solidFill>
                  <a:srgbClr val="1A1A1A"/>
                </a:solidFill>
                <a:latin typeface="Calibri" pitchFamily="34" charset="0"/>
                <a:ea typeface="Calibri" pitchFamily="34" charset="-122"/>
                <a:cs typeface="Calibri" pitchFamily="34" charset="-120"/>
              </a:rPr>
              <a:t>Λογικισμός &amp; Επιστημονισμός: Υπεροχή της ανθρώπινης λογικής και της επιστημονικής μεθόδου ως κύριων εργαλείων κατανόησης του κόσμου. </a:t>
            </a:r>
          </a:p>
          <a:p>
            <a:pPr marL="342900" indent="-342900">
              <a:lnSpc>
                <a:spcPct val="105000"/>
              </a:lnSpc>
              <a:buSzPct val="100000"/>
              <a:buFont typeface="Courier New" panose="02070309020205020404" pitchFamily="49" charset="0"/>
              <a:buChar char="o"/>
            </a:pPr>
            <a:r>
              <a:rPr lang="el-GR" sz="2400" dirty="0">
                <a:solidFill>
                  <a:srgbClr val="1A1A1A"/>
                </a:solidFill>
                <a:latin typeface="Calibri" pitchFamily="34" charset="0"/>
                <a:ea typeface="Calibri" pitchFamily="34" charset="-122"/>
                <a:cs typeface="Calibri" pitchFamily="34" charset="-120"/>
              </a:rPr>
              <a:t>Ατομικισμός: Έμφαση στο άτομο, την αυτονομία του και την εσωτερική του ηθική αυθεντία. </a:t>
            </a:r>
          </a:p>
          <a:p>
            <a:pPr marL="342900" indent="-342900">
              <a:lnSpc>
                <a:spcPct val="105000"/>
              </a:lnSpc>
              <a:buSzPct val="100000"/>
              <a:buFont typeface="Courier New" panose="02070309020205020404" pitchFamily="49" charset="0"/>
              <a:buChar char="o"/>
            </a:pPr>
            <a:r>
              <a:rPr lang="el-GR" sz="2400" dirty="0">
                <a:solidFill>
                  <a:srgbClr val="1A1A1A"/>
                </a:solidFill>
                <a:latin typeface="Calibri" pitchFamily="34" charset="0"/>
                <a:ea typeface="Calibri" pitchFamily="34" charset="-122"/>
                <a:cs typeface="Calibri" pitchFamily="34" charset="-120"/>
              </a:rPr>
              <a:t>Ορθολογισμός &amp; Κριτική Σκέψη: Αμφισβήτηση θεσμών, παραδόσεων και θρησκευτικών δογμάτων. </a:t>
            </a:r>
          </a:p>
          <a:p>
            <a:pPr marL="342900" indent="-342900">
              <a:lnSpc>
                <a:spcPct val="105000"/>
              </a:lnSpc>
              <a:buSzPct val="100000"/>
              <a:buFont typeface="Courier New" panose="02070309020205020404" pitchFamily="49" charset="0"/>
              <a:buChar char="o"/>
            </a:pPr>
            <a:r>
              <a:rPr lang="el-GR" sz="2400" dirty="0">
                <a:solidFill>
                  <a:srgbClr val="1A1A1A"/>
                </a:solidFill>
                <a:latin typeface="Calibri" pitchFamily="34" charset="0"/>
                <a:ea typeface="Calibri" pitchFamily="34" charset="-122"/>
                <a:cs typeface="Calibri" pitchFamily="34" charset="-120"/>
              </a:rPr>
              <a:t>Πίστη στην Πρόοδο: Η πεποίθηση ότι η κοινωνία, η τέχνη και η γνώση βελτιώνονται συνεχώς. </a:t>
            </a:r>
          </a:p>
          <a:p>
            <a:pPr marL="342900" indent="-342900">
              <a:lnSpc>
                <a:spcPct val="105000"/>
              </a:lnSpc>
              <a:buSzPct val="100000"/>
              <a:buFont typeface="Courier New" panose="02070309020205020404" pitchFamily="49" charset="0"/>
              <a:buChar char="o"/>
            </a:pPr>
            <a:r>
              <a:rPr lang="el-GR" sz="2400" dirty="0">
                <a:solidFill>
                  <a:srgbClr val="1A1A1A"/>
                </a:solidFill>
                <a:latin typeface="Calibri" pitchFamily="34" charset="0"/>
                <a:ea typeface="Calibri" pitchFamily="34" charset="-122"/>
                <a:cs typeface="Calibri" pitchFamily="34" charset="-120"/>
              </a:rPr>
              <a:t>Καλλιτεχνική Ανανέωση (Μοντερνισμός): Στον 20ό αιώνα, ο μοντερνισμός έφερε ριζικές αλλαγές (π.χ., κυβισμός, σουρεαλισμός) στην τέχνη, προσπαθώντας να αποτυπώσει την κρίση της αστικής κοινωνίας και την απομάκρυνση από τον ρεαλισμό. </a:t>
            </a:r>
            <a:endParaRPr lang="en-US" sz="2400" dirty="0"/>
          </a:p>
        </p:txBody>
      </p:sp>
    </p:spTree>
    <p:extLst>
      <p:ext uri="{BB962C8B-B14F-4D97-AF65-F5344CB8AC3E}">
        <p14:creationId xmlns:p14="http://schemas.microsoft.com/office/powerpoint/2010/main" val="342360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Shape 0"/>
          <p:cNvSpPr/>
          <p:nvPr/>
        </p:nvSpPr>
        <p:spPr>
          <a:xfrm>
            <a:off x="0" y="0"/>
            <a:ext cx="12191695" cy="658368"/>
          </a:xfrm>
          <a:prstGeom prst="rect">
            <a:avLst/>
          </a:prstGeom>
          <a:solidFill>
            <a:srgbClr val="0B2A4A"/>
          </a:solidFill>
          <a:ln w="12700">
            <a:solidFill>
              <a:srgbClr val="0B2A4A"/>
            </a:solidFill>
            <a:prstDash val="solid"/>
          </a:ln>
        </p:spPr>
      </p:sp>
      <p:sp>
        <p:nvSpPr>
          <p:cNvPr id="3" name="Text 1"/>
          <p:cNvSpPr/>
          <p:nvPr/>
        </p:nvSpPr>
        <p:spPr>
          <a:xfrm>
            <a:off x="457200" y="109728"/>
            <a:ext cx="11274552" cy="457200"/>
          </a:xfrm>
          <a:prstGeom prst="rect">
            <a:avLst/>
          </a:prstGeom>
          <a:noFill/>
          <a:ln/>
        </p:spPr>
        <p:txBody>
          <a:bodyPr wrap="square" rtlCol="0" anchor="ctr"/>
          <a:lstStyle/>
          <a:p>
            <a:pPr marL="0" indent="0">
              <a:buNone/>
            </a:pPr>
            <a:r>
              <a:rPr lang="en-US" sz="2000" b="1" dirty="0">
                <a:solidFill>
                  <a:srgbClr val="FFFFFF"/>
                </a:solidFill>
                <a:latin typeface="Calibri" pitchFamily="34" charset="0"/>
                <a:ea typeface="Calibri" pitchFamily="34" charset="-122"/>
                <a:cs typeface="Calibri" pitchFamily="34" charset="-120"/>
              </a:rPr>
              <a:t>ΚΕΦΑΛΑΙΟ 1 — Social Theory and the Media (Θεωρία, Μέσα, Εξουσία)</a:t>
            </a:r>
            <a:endParaRPr lang="en-US" sz="2000" dirty="0"/>
          </a:p>
        </p:txBody>
      </p:sp>
      <p:sp>
        <p:nvSpPr>
          <p:cNvPr id="4" name="Text 2"/>
          <p:cNvSpPr/>
          <p:nvPr/>
        </p:nvSpPr>
        <p:spPr>
          <a:xfrm>
            <a:off x="640080" y="749808"/>
            <a:ext cx="10881360" cy="457200"/>
          </a:xfrm>
          <a:prstGeom prst="rect">
            <a:avLst/>
          </a:prstGeom>
          <a:noFill/>
          <a:ln/>
        </p:spPr>
        <p:txBody>
          <a:bodyPr wrap="square" rtlCol="0" anchor="ctr"/>
          <a:lstStyle/>
          <a:p>
            <a:pPr marL="0" indent="0">
              <a:buNone/>
            </a:pPr>
            <a:r>
              <a:rPr lang="en-US" sz="2200" b="1" dirty="0" err="1">
                <a:solidFill>
                  <a:srgbClr val="0B2A4A"/>
                </a:solidFill>
                <a:latin typeface="Calibri" pitchFamily="34" charset="0"/>
                <a:ea typeface="Calibri" pitchFamily="34" charset="-122"/>
                <a:cs typeface="Calibri" pitchFamily="34" charset="-120"/>
              </a:rPr>
              <a:t>Μορφές</a:t>
            </a:r>
            <a:r>
              <a:rPr lang="en-US" sz="2200" b="1" dirty="0">
                <a:solidFill>
                  <a:srgbClr val="0B2A4A"/>
                </a:solidFill>
                <a:latin typeface="Calibri" pitchFamily="34" charset="0"/>
                <a:ea typeface="Calibri" pitchFamily="34" charset="-122"/>
                <a:cs typeface="Calibri" pitchFamily="34" charset="-120"/>
              </a:rPr>
              <a:t> εξουσίας και «συμβολική εξουσία»</a:t>
            </a:r>
            <a:endParaRPr lang="en-US" sz="2200" dirty="0"/>
          </a:p>
        </p:txBody>
      </p:sp>
      <p:sp>
        <p:nvSpPr>
          <p:cNvPr id="5" name="Text 3"/>
          <p:cNvSpPr/>
          <p:nvPr/>
        </p:nvSpPr>
        <p:spPr>
          <a:xfrm>
            <a:off x="640080" y="1234440"/>
            <a:ext cx="10881360" cy="5303520"/>
          </a:xfrm>
          <a:prstGeom prst="rect">
            <a:avLst/>
          </a:prstGeom>
          <a:noFill/>
          <a:ln/>
        </p:spPr>
        <p:txBody>
          <a:bodyPr wrap="square" rtlCol="0" anchor="t"/>
          <a:lstStyle/>
          <a:p>
            <a:pPr marL="342900" indent="-342900">
              <a:lnSpc>
                <a:spcPct val="105000"/>
              </a:lnSpc>
              <a:buSzPct val="100000"/>
              <a:buFont typeface="Courier New" panose="02070309020205020404" pitchFamily="49" charset="0"/>
              <a:buChar char="o"/>
            </a:pPr>
            <a:r>
              <a:rPr lang="en-US" sz="2000" dirty="0">
                <a:solidFill>
                  <a:srgbClr val="1A1A1A"/>
                </a:solidFill>
                <a:latin typeface="Calibri" pitchFamily="34" charset="0"/>
                <a:ea typeface="Calibri" pitchFamily="34" charset="-122"/>
                <a:cs typeface="Calibri" pitchFamily="34" charset="-120"/>
              </a:rPr>
              <a:t>Παρουσιάζει τέσσερις βασικές μορφές εξουσίας: οικονομική, πολιτική, καταναγκαστική και συμβολική.</a:t>
            </a:r>
            <a:endParaRPr lang="en-US" sz="2000" dirty="0"/>
          </a:p>
          <a:p>
            <a:pPr marL="342900" indent="-342900">
              <a:lnSpc>
                <a:spcPct val="105000"/>
              </a:lnSpc>
              <a:buSzPct val="100000"/>
              <a:buFont typeface="Courier New" panose="02070309020205020404" pitchFamily="49" charset="0"/>
              <a:buChar char="o"/>
            </a:pPr>
            <a:r>
              <a:rPr lang="en-US" sz="2000" dirty="0">
                <a:solidFill>
                  <a:srgbClr val="1A1A1A"/>
                </a:solidFill>
                <a:latin typeface="Calibri" pitchFamily="34" charset="0"/>
                <a:ea typeface="Calibri" pitchFamily="34" charset="-122"/>
                <a:cs typeface="Calibri" pitchFamily="34" charset="-120"/>
              </a:rPr>
              <a:t>Η συμβολική εξουσία αφορά την ικανότητα να επηρεάζεις άλλους μέσω νοήματος: ορισμοί, ερμηνείες, κατηγορίες, αφηγήσεις.</a:t>
            </a:r>
            <a:endParaRPr lang="en-US" sz="2000" dirty="0"/>
          </a:p>
          <a:p>
            <a:pPr marL="342900" indent="-342900">
              <a:lnSpc>
                <a:spcPct val="105000"/>
              </a:lnSpc>
              <a:buSzPct val="100000"/>
              <a:buFont typeface="Courier New" panose="02070309020205020404" pitchFamily="49" charset="0"/>
              <a:buChar char="o"/>
            </a:pPr>
            <a:r>
              <a:rPr lang="en-US" sz="2000" dirty="0">
                <a:solidFill>
                  <a:srgbClr val="1A1A1A"/>
                </a:solidFill>
                <a:latin typeface="Calibri" pitchFamily="34" charset="0"/>
                <a:ea typeface="Calibri" pitchFamily="34" charset="-122"/>
                <a:cs typeface="Calibri" pitchFamily="34" charset="-120"/>
              </a:rPr>
              <a:t>Τα μέσα είναι βασικός μηχανισμός συμβολικής εξουσίας, γιατί πολλαπλασιάζουν την εμβέλεια των συμβολικών μορφών.</a:t>
            </a:r>
            <a:endParaRPr lang="en-US" sz="2000" dirty="0"/>
          </a:p>
          <a:p>
            <a:pPr marL="342900" indent="-342900">
              <a:lnSpc>
                <a:spcPct val="105000"/>
              </a:lnSpc>
              <a:buSzPct val="100000"/>
              <a:buFont typeface="Courier New" panose="02070309020205020404" pitchFamily="49" charset="0"/>
              <a:buChar char="o"/>
            </a:pPr>
            <a:r>
              <a:rPr lang="en-US" sz="2000" dirty="0">
                <a:solidFill>
                  <a:srgbClr val="1A1A1A"/>
                </a:solidFill>
                <a:latin typeface="Calibri" pitchFamily="34" charset="0"/>
                <a:ea typeface="Calibri" pitchFamily="34" charset="-122"/>
                <a:cs typeface="Calibri" pitchFamily="34" charset="-120"/>
              </a:rPr>
              <a:t>Η συμβολική εξουσία μπορεί να νομιμοποιεί την πολιτική εξουσία (π.χ. εικόνα ηγετών, “frames”, δημόσια αφήγηση γεγονότων).</a:t>
            </a:r>
            <a:endParaRPr lang="en-US" sz="2000" dirty="0"/>
          </a:p>
          <a:p>
            <a:pPr marL="342900" indent="-342900">
              <a:lnSpc>
                <a:spcPct val="105000"/>
              </a:lnSpc>
              <a:buSzPct val="100000"/>
              <a:buFont typeface="Courier New" panose="02070309020205020404" pitchFamily="49" charset="0"/>
              <a:buChar char="o"/>
            </a:pPr>
            <a:r>
              <a:rPr lang="en-US" sz="2000" dirty="0">
                <a:solidFill>
                  <a:srgbClr val="1A1A1A"/>
                </a:solidFill>
                <a:latin typeface="Calibri" pitchFamily="34" charset="0"/>
                <a:ea typeface="Calibri" pitchFamily="34" charset="-122"/>
                <a:cs typeface="Calibri" pitchFamily="34" charset="-120"/>
              </a:rPr>
              <a:t>Δεν είναι απόλυτη: οι δέκτες ερμηνεύουν ενεργά, αλλά οι πομποί/θεσμοί διαθέτουν άνισους πόρους παραγωγής.</a:t>
            </a:r>
            <a:endParaRPr lang="en-US" sz="2000" dirty="0"/>
          </a:p>
          <a:p>
            <a:pPr marL="342900" indent="-342900">
              <a:lnSpc>
                <a:spcPct val="105000"/>
              </a:lnSpc>
              <a:buSzPct val="100000"/>
              <a:buFont typeface="Courier New" panose="02070309020205020404" pitchFamily="49" charset="0"/>
              <a:buChar char="o"/>
            </a:pPr>
            <a:r>
              <a:rPr lang="en-US" sz="2000" dirty="0">
                <a:solidFill>
                  <a:srgbClr val="1A1A1A"/>
                </a:solidFill>
                <a:latin typeface="Calibri" pitchFamily="34" charset="0"/>
                <a:ea typeface="Calibri" pitchFamily="34" charset="-122"/>
                <a:cs typeface="Calibri" pitchFamily="34" charset="-120"/>
              </a:rPr>
              <a:t>Η μάχη για το νόημα είναι και μάχη για την κοινωνική πραγματικότητα: «τι είναι σκάνδαλο», «τι είναι κρίση», «τι είναι απειλή».</a:t>
            </a:r>
            <a:endParaRPr lang="en-US" sz="2000" dirty="0"/>
          </a:p>
          <a:p>
            <a:pPr marL="342900" indent="-342900">
              <a:lnSpc>
                <a:spcPct val="105000"/>
              </a:lnSpc>
              <a:buSzPct val="100000"/>
              <a:buFont typeface="Courier New" panose="02070309020205020404" pitchFamily="49" charset="0"/>
              <a:buChar char="o"/>
            </a:pPr>
            <a:r>
              <a:rPr lang="en-US" sz="2000" dirty="0">
                <a:solidFill>
                  <a:srgbClr val="1A1A1A"/>
                </a:solidFill>
                <a:latin typeface="Calibri" pitchFamily="34" charset="0"/>
                <a:ea typeface="Calibri" pitchFamily="34" charset="-122"/>
                <a:cs typeface="Calibri" pitchFamily="34" charset="-120"/>
              </a:rPr>
              <a:t>Η συμβολική εξουσία διαπερνά την καθημερινότητα και «δουλεύει» συχνά έμμεσα, όχι με καταναγκασμό.</a:t>
            </a:r>
            <a:endParaRPr lang="en-US" sz="20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Shape 0"/>
          <p:cNvSpPr/>
          <p:nvPr/>
        </p:nvSpPr>
        <p:spPr>
          <a:xfrm>
            <a:off x="0" y="0"/>
            <a:ext cx="12191695" cy="658368"/>
          </a:xfrm>
          <a:prstGeom prst="rect">
            <a:avLst/>
          </a:prstGeom>
          <a:solidFill>
            <a:srgbClr val="0B2A4A"/>
          </a:solidFill>
          <a:ln w="12700">
            <a:solidFill>
              <a:srgbClr val="0B2A4A"/>
            </a:solidFill>
            <a:prstDash val="solid"/>
          </a:ln>
        </p:spPr>
      </p:sp>
      <p:sp>
        <p:nvSpPr>
          <p:cNvPr id="3" name="Text 1"/>
          <p:cNvSpPr/>
          <p:nvPr/>
        </p:nvSpPr>
        <p:spPr>
          <a:xfrm>
            <a:off x="457200" y="109728"/>
            <a:ext cx="11274552" cy="457200"/>
          </a:xfrm>
          <a:prstGeom prst="rect">
            <a:avLst/>
          </a:prstGeom>
          <a:noFill/>
          <a:ln/>
        </p:spPr>
        <p:txBody>
          <a:bodyPr wrap="square" rtlCol="0" anchor="ctr"/>
          <a:lstStyle/>
          <a:p>
            <a:pPr marL="0" indent="0">
              <a:buNone/>
            </a:pPr>
            <a:r>
              <a:rPr lang="en-US" sz="2000" b="1" dirty="0">
                <a:solidFill>
                  <a:srgbClr val="FFFFFF"/>
                </a:solidFill>
                <a:latin typeface="Calibri" pitchFamily="34" charset="0"/>
                <a:ea typeface="Calibri" pitchFamily="34" charset="-122"/>
                <a:cs typeface="Calibri" pitchFamily="34" charset="-120"/>
              </a:rPr>
              <a:t>ΚΕΦΑΛΑΙΟ 1 — Social Theory and the Media (Θεωρία, Μέσα, Εξουσία)</a:t>
            </a:r>
            <a:endParaRPr lang="en-US" sz="2000" dirty="0"/>
          </a:p>
        </p:txBody>
      </p:sp>
      <p:sp>
        <p:nvSpPr>
          <p:cNvPr id="4" name="Text 2"/>
          <p:cNvSpPr/>
          <p:nvPr/>
        </p:nvSpPr>
        <p:spPr>
          <a:xfrm>
            <a:off x="640080" y="749808"/>
            <a:ext cx="10881360" cy="457200"/>
          </a:xfrm>
          <a:prstGeom prst="rect">
            <a:avLst/>
          </a:prstGeom>
          <a:noFill/>
          <a:ln/>
        </p:spPr>
        <p:txBody>
          <a:bodyPr wrap="square" rtlCol="0" anchor="ctr"/>
          <a:lstStyle/>
          <a:p>
            <a:pPr marL="0" indent="0">
              <a:buNone/>
            </a:pPr>
            <a:r>
              <a:rPr lang="en-US" sz="2200" b="1" dirty="0" err="1">
                <a:solidFill>
                  <a:srgbClr val="0B2A4A"/>
                </a:solidFill>
                <a:latin typeface="Calibri" pitchFamily="34" charset="0"/>
                <a:ea typeface="Calibri" pitchFamily="34" charset="-122"/>
                <a:cs typeface="Calibri" pitchFamily="34" charset="-120"/>
              </a:rPr>
              <a:t>Τεχνικά</a:t>
            </a:r>
            <a:r>
              <a:rPr lang="en-US" sz="2200" b="1" dirty="0">
                <a:solidFill>
                  <a:srgbClr val="0B2A4A"/>
                </a:solidFill>
                <a:latin typeface="Calibri" pitchFamily="34" charset="0"/>
                <a:ea typeface="Calibri" pitchFamily="34" charset="-122"/>
                <a:cs typeface="Calibri" pitchFamily="34" charset="-120"/>
              </a:rPr>
              <a:t> μέσα, «αποστασιοποίηση» και χώρος/χρόνος</a:t>
            </a:r>
            <a:endParaRPr lang="en-US" sz="2200" dirty="0"/>
          </a:p>
        </p:txBody>
      </p:sp>
      <p:sp>
        <p:nvSpPr>
          <p:cNvPr id="5" name="Text 3"/>
          <p:cNvSpPr/>
          <p:nvPr/>
        </p:nvSpPr>
        <p:spPr>
          <a:xfrm>
            <a:off x="640080" y="1234440"/>
            <a:ext cx="10881360" cy="5303520"/>
          </a:xfrm>
          <a:prstGeom prst="rect">
            <a:avLst/>
          </a:prstGeom>
          <a:noFill/>
          <a:ln/>
        </p:spPr>
        <p:txBody>
          <a:bodyPr wrap="square" rtlCol="0" anchor="t"/>
          <a:lstStyle/>
          <a:p>
            <a:pPr marL="342900" indent="-342900">
              <a:lnSpc>
                <a:spcPct val="105000"/>
              </a:lnSpc>
              <a:buSzPct val="100000"/>
              <a:buFont typeface="Courier New" panose="02070309020205020404" pitchFamily="49" charset="0"/>
              <a:buChar char="o"/>
            </a:pPr>
            <a:r>
              <a:rPr lang="en-US" sz="2400" dirty="0">
                <a:solidFill>
                  <a:srgbClr val="1A1A1A"/>
                </a:solidFill>
                <a:latin typeface="Calibri" pitchFamily="34" charset="0"/>
                <a:ea typeface="Calibri" pitchFamily="34" charset="-122"/>
                <a:cs typeface="Calibri" pitchFamily="34" charset="-120"/>
              </a:rPr>
              <a:t>Τα τεχνικά μέσα επιτρέπουν στερέωση (fixation) συμβολικών μορφών: να αποθηκεύονται και να αναπαράγονται.</a:t>
            </a:r>
            <a:endParaRPr lang="en-US" sz="2400" dirty="0"/>
          </a:p>
          <a:p>
            <a:pPr marL="342900" indent="-342900">
              <a:lnSpc>
                <a:spcPct val="105000"/>
              </a:lnSpc>
              <a:buSzPct val="100000"/>
              <a:buFont typeface="Courier New" panose="02070309020205020404" pitchFamily="49" charset="0"/>
              <a:buChar char="o"/>
            </a:pPr>
            <a:r>
              <a:rPr lang="en-US" sz="2400" dirty="0">
                <a:solidFill>
                  <a:srgbClr val="1A1A1A"/>
                </a:solidFill>
                <a:latin typeface="Calibri" pitchFamily="34" charset="0"/>
                <a:ea typeface="Calibri" pitchFamily="34" charset="-122"/>
                <a:cs typeface="Calibri" pitchFamily="34" charset="-120"/>
              </a:rPr>
              <a:t>Επιτρέπουν αναπαραγωγιμότητα και εκτεταμένη διαθεσιμότητα περιεχομένου (σε χρόνο/χώρο).</a:t>
            </a:r>
            <a:endParaRPr lang="en-US" sz="2400" dirty="0"/>
          </a:p>
          <a:p>
            <a:pPr marL="342900" indent="-342900">
              <a:lnSpc>
                <a:spcPct val="105000"/>
              </a:lnSpc>
              <a:buSzPct val="100000"/>
              <a:buFont typeface="Courier New" panose="02070309020205020404" pitchFamily="49" charset="0"/>
              <a:buChar char="o"/>
            </a:pPr>
            <a:r>
              <a:rPr lang="en-US" sz="2400" dirty="0">
                <a:solidFill>
                  <a:srgbClr val="1A1A1A"/>
                </a:solidFill>
                <a:latin typeface="Calibri" pitchFamily="34" charset="0"/>
                <a:ea typeface="Calibri" pitchFamily="34" charset="-122"/>
                <a:cs typeface="Calibri" pitchFamily="34" charset="-120"/>
              </a:rPr>
              <a:t>Ο Thompson χρησιμοποιεί τη γενική ιδέα της space-time distanciation: κάθε συμβολική ανταλλαγή έχει βαθμό αποστασιοποίησης στον χρόνο/χώρο.</a:t>
            </a:r>
            <a:endParaRPr lang="en-US" sz="2400" dirty="0"/>
          </a:p>
          <a:p>
            <a:pPr marL="342900" indent="-342900">
              <a:lnSpc>
                <a:spcPct val="105000"/>
              </a:lnSpc>
              <a:buSzPct val="100000"/>
              <a:buFont typeface="Courier New" panose="02070309020205020404" pitchFamily="49" charset="0"/>
              <a:buChar char="o"/>
            </a:pPr>
            <a:r>
              <a:rPr lang="en-US" sz="2400" dirty="0">
                <a:solidFill>
                  <a:srgbClr val="1A1A1A"/>
                </a:solidFill>
                <a:latin typeface="Calibri" pitchFamily="34" charset="0"/>
                <a:ea typeface="Calibri" pitchFamily="34" charset="-122"/>
                <a:cs typeface="Calibri" pitchFamily="34" charset="-120"/>
              </a:rPr>
              <a:t>Κριτικάρει τις υπεραπλουστεύσεις «γραπτός λόγος = απόσταση, προφορικός = εγγύτητα»: ακόμη και η τηλεόραση δημιουργεί distanciation.</a:t>
            </a:r>
            <a:endParaRPr lang="en-US" sz="2400" dirty="0"/>
          </a:p>
          <a:p>
            <a:pPr marL="342900" indent="-342900">
              <a:lnSpc>
                <a:spcPct val="105000"/>
              </a:lnSpc>
              <a:buSzPct val="100000"/>
              <a:buFont typeface="Courier New" panose="02070309020205020404" pitchFamily="49" charset="0"/>
              <a:buChar char="o"/>
            </a:pPr>
            <a:r>
              <a:rPr lang="en-US" sz="2400" dirty="0">
                <a:solidFill>
                  <a:srgbClr val="1A1A1A"/>
                </a:solidFill>
                <a:latin typeface="Calibri" pitchFamily="34" charset="0"/>
                <a:ea typeface="Calibri" pitchFamily="34" charset="-122"/>
                <a:cs typeface="Calibri" pitchFamily="34" charset="-120"/>
              </a:rPr>
              <a:t>Τα μέσα κάνουν δυνατή την πρόσβαση σε συμβολικές μορφές πέρα από τον άμεσο ορίζοντα του τοπικού.</a:t>
            </a:r>
            <a:endParaRPr lang="en-US" sz="2400" dirty="0"/>
          </a:p>
          <a:p>
            <a:pPr marL="342900" indent="-342900">
              <a:lnSpc>
                <a:spcPct val="105000"/>
              </a:lnSpc>
              <a:buSzPct val="100000"/>
              <a:buFont typeface="Courier New" panose="02070309020205020404" pitchFamily="49" charset="0"/>
              <a:buChar char="o"/>
            </a:pPr>
            <a:r>
              <a:rPr lang="en-US" sz="2400" dirty="0">
                <a:solidFill>
                  <a:srgbClr val="1A1A1A"/>
                </a:solidFill>
                <a:latin typeface="Calibri" pitchFamily="34" charset="0"/>
                <a:ea typeface="Calibri" pitchFamily="34" charset="-122"/>
                <a:cs typeface="Calibri" pitchFamily="34" charset="-120"/>
              </a:rPr>
              <a:t>Αυτή η αναδιάταξη χώρου/χρόνου θα γίνει βάση για: παγκοσμιοποίηση επικοινωνίας (Κεφ. 5), ορατότητα (Κεφ. 4), δημοσιότητα (Κεφ. 8).</a:t>
            </a:r>
            <a:endParaRPr lang="en-US" sz="24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Shape 0"/>
          <p:cNvSpPr/>
          <p:nvPr/>
        </p:nvSpPr>
        <p:spPr>
          <a:xfrm>
            <a:off x="0" y="0"/>
            <a:ext cx="12191695" cy="658368"/>
          </a:xfrm>
          <a:prstGeom prst="rect">
            <a:avLst/>
          </a:prstGeom>
          <a:solidFill>
            <a:srgbClr val="0B2A4A"/>
          </a:solidFill>
          <a:ln w="12700">
            <a:solidFill>
              <a:srgbClr val="0B2A4A"/>
            </a:solidFill>
            <a:prstDash val="solid"/>
          </a:ln>
        </p:spPr>
      </p:sp>
      <p:sp>
        <p:nvSpPr>
          <p:cNvPr id="3" name="Text 1"/>
          <p:cNvSpPr/>
          <p:nvPr/>
        </p:nvSpPr>
        <p:spPr>
          <a:xfrm>
            <a:off x="457200" y="109728"/>
            <a:ext cx="11274552" cy="457200"/>
          </a:xfrm>
          <a:prstGeom prst="rect">
            <a:avLst/>
          </a:prstGeom>
          <a:noFill/>
          <a:ln/>
        </p:spPr>
        <p:txBody>
          <a:bodyPr wrap="square" rtlCol="0" anchor="ctr"/>
          <a:lstStyle/>
          <a:p>
            <a:pPr marL="0" indent="0">
              <a:buNone/>
            </a:pPr>
            <a:r>
              <a:rPr lang="en-US" sz="2000" b="1" dirty="0">
                <a:solidFill>
                  <a:srgbClr val="FFFFFF"/>
                </a:solidFill>
                <a:latin typeface="Calibri" pitchFamily="34" charset="0"/>
                <a:ea typeface="Calibri" pitchFamily="34" charset="-122"/>
                <a:cs typeface="Calibri" pitchFamily="34" charset="-120"/>
              </a:rPr>
              <a:t>ΚΕΦΑΛΑΙΟ 2 — The Development of Communication Media (Ιστορική διαμόρφωση των μέσων)</a:t>
            </a:r>
            <a:endParaRPr lang="en-US" sz="2000" dirty="0"/>
          </a:p>
        </p:txBody>
      </p:sp>
      <p:sp>
        <p:nvSpPr>
          <p:cNvPr id="4" name="Text 2"/>
          <p:cNvSpPr/>
          <p:nvPr/>
        </p:nvSpPr>
        <p:spPr>
          <a:xfrm>
            <a:off x="640080" y="749807"/>
            <a:ext cx="10881360" cy="1035449"/>
          </a:xfrm>
          <a:prstGeom prst="rect">
            <a:avLst/>
          </a:prstGeom>
          <a:noFill/>
          <a:ln/>
        </p:spPr>
        <p:txBody>
          <a:bodyPr wrap="square" rtlCol="0" anchor="ctr"/>
          <a:lstStyle/>
          <a:p>
            <a:pPr marL="0" indent="0">
              <a:buNone/>
            </a:pPr>
            <a:r>
              <a:rPr lang="en-US" sz="2200" b="1" dirty="0" err="1">
                <a:solidFill>
                  <a:srgbClr val="0B2A4A"/>
                </a:solidFill>
                <a:latin typeface="Calibri" pitchFamily="34" charset="0"/>
                <a:ea typeface="Calibri" pitchFamily="34" charset="-122"/>
                <a:cs typeface="Calibri" pitchFamily="34" charset="-120"/>
              </a:rPr>
              <a:t>Α</a:t>
            </a:r>
            <a:r>
              <a:rPr lang="en-US" sz="2200" b="1" dirty="0">
                <a:solidFill>
                  <a:srgbClr val="0B2A4A"/>
                </a:solidFill>
                <a:latin typeface="Calibri" pitchFamily="34" charset="0"/>
                <a:ea typeface="Calibri" pitchFamily="34" charset="-122"/>
                <a:cs typeface="Calibri" pitchFamily="34" charset="-120"/>
              </a:rPr>
              <a:t>πό την τυπογραφία στην «εκτεταμένη κυκλοφορία» συμβολικών μορφών</a:t>
            </a:r>
            <a:endParaRPr lang="en-US" sz="2200" dirty="0"/>
          </a:p>
        </p:txBody>
      </p:sp>
      <p:sp>
        <p:nvSpPr>
          <p:cNvPr id="5" name="Text 3"/>
          <p:cNvSpPr/>
          <p:nvPr/>
        </p:nvSpPr>
        <p:spPr>
          <a:xfrm>
            <a:off x="560070" y="1680209"/>
            <a:ext cx="10881360" cy="3751215"/>
          </a:xfrm>
          <a:prstGeom prst="rect">
            <a:avLst/>
          </a:prstGeom>
          <a:noFill/>
          <a:ln/>
        </p:spPr>
        <p:txBody>
          <a:bodyPr wrap="square" rtlCol="0" anchor="t"/>
          <a:lstStyle/>
          <a:p>
            <a:pPr marL="457200" indent="-457200">
              <a:lnSpc>
                <a:spcPct val="105000"/>
              </a:lnSpc>
              <a:buSzPct val="100000"/>
              <a:buFont typeface="Courier New" panose="02070309020205020404" pitchFamily="49" charset="0"/>
              <a:buChar char="o"/>
            </a:pPr>
            <a:r>
              <a:rPr lang="en-US" sz="2400" dirty="0">
                <a:solidFill>
                  <a:srgbClr val="1A1A1A"/>
                </a:solidFill>
                <a:latin typeface="Calibri" pitchFamily="34" charset="0"/>
                <a:ea typeface="Calibri" pitchFamily="34" charset="-122"/>
                <a:cs typeface="Calibri" pitchFamily="34" charset="-120"/>
              </a:rPr>
              <a:t>Η τυπογραφία δεν είναι απλώς τεχνολογική καινοτομία: αλλάζει τις σχέσεις γνώσης/εξουσίας.</a:t>
            </a:r>
            <a:endParaRPr lang="en-US" sz="2400" dirty="0"/>
          </a:p>
          <a:p>
            <a:pPr marL="457200" indent="-457200">
              <a:lnSpc>
                <a:spcPct val="105000"/>
              </a:lnSpc>
              <a:buSzPct val="100000"/>
              <a:buFont typeface="Courier New" panose="02070309020205020404" pitchFamily="49" charset="0"/>
              <a:buChar char="o"/>
            </a:pPr>
            <a:r>
              <a:rPr lang="en-US" sz="2400" dirty="0">
                <a:solidFill>
                  <a:srgbClr val="1A1A1A"/>
                </a:solidFill>
                <a:latin typeface="Calibri" pitchFamily="34" charset="0"/>
                <a:ea typeface="Calibri" pitchFamily="34" charset="-122"/>
                <a:cs typeface="Calibri" pitchFamily="34" charset="-120"/>
              </a:rPr>
              <a:t>Δημιουργεί δυνατότητα μαζικής διάχυσης κειμένων, άρα μεγαλύτερη πρόσβαση σε ιδέες και ερμηνείες του κόσμου.</a:t>
            </a:r>
            <a:endParaRPr lang="en-US" sz="2400" dirty="0"/>
          </a:p>
          <a:p>
            <a:pPr marL="457200" indent="-457200">
              <a:lnSpc>
                <a:spcPct val="105000"/>
              </a:lnSpc>
              <a:buSzPct val="100000"/>
              <a:buFont typeface="Courier New" panose="02070309020205020404" pitchFamily="49" charset="0"/>
              <a:buChar char="o"/>
            </a:pPr>
            <a:r>
              <a:rPr lang="en-US" sz="2400" dirty="0">
                <a:solidFill>
                  <a:srgbClr val="1A1A1A"/>
                </a:solidFill>
                <a:latin typeface="Calibri" pitchFamily="34" charset="0"/>
                <a:ea typeface="Calibri" pitchFamily="34" charset="-122"/>
                <a:cs typeface="Calibri" pitchFamily="34" charset="-120"/>
              </a:rPr>
              <a:t>Η παραγωγή συμβολικών μορφών γίνεται πιο σταθερή, τυποποιημένη, επαναλήψιμη.</a:t>
            </a:r>
            <a:endParaRPr lang="en-US" sz="2400" dirty="0"/>
          </a:p>
          <a:p>
            <a:pPr marL="457200" indent="-457200">
              <a:lnSpc>
                <a:spcPct val="105000"/>
              </a:lnSpc>
              <a:buSzPct val="100000"/>
              <a:buFont typeface="Courier New" panose="02070309020205020404" pitchFamily="49" charset="0"/>
              <a:buChar char="o"/>
            </a:pPr>
            <a:r>
              <a:rPr lang="en-US" sz="2400" dirty="0">
                <a:solidFill>
                  <a:srgbClr val="1A1A1A"/>
                </a:solidFill>
                <a:latin typeface="Calibri" pitchFamily="34" charset="0"/>
                <a:ea typeface="Calibri" pitchFamily="34" charset="-122"/>
                <a:cs typeface="Calibri" pitchFamily="34" charset="-120"/>
              </a:rPr>
              <a:t>Αναπτύσσεται αναγνωστικό κοινό, αγορές βιβλίου, εκδότες, δίκτυα διανομής.</a:t>
            </a:r>
            <a:endParaRPr lang="en-US" sz="2400" dirty="0"/>
          </a:p>
          <a:p>
            <a:pPr marL="457200" indent="-457200">
              <a:lnSpc>
                <a:spcPct val="105000"/>
              </a:lnSpc>
              <a:buSzPct val="100000"/>
              <a:buFont typeface="Courier New" panose="02070309020205020404" pitchFamily="49" charset="0"/>
              <a:buChar char="o"/>
            </a:pPr>
            <a:r>
              <a:rPr lang="en-US" sz="2400" dirty="0">
                <a:solidFill>
                  <a:srgbClr val="1A1A1A"/>
                </a:solidFill>
                <a:latin typeface="Calibri" pitchFamily="34" charset="0"/>
                <a:ea typeface="Calibri" pitchFamily="34" charset="-122"/>
                <a:cs typeface="Calibri" pitchFamily="34" charset="-120"/>
              </a:rPr>
              <a:t>Η «δημοσιότητα» αρχίζει να παίρνει έντυπες μορφές: εφημερίδες, φυλλάδια, πολιτικά κείμενα.</a:t>
            </a:r>
            <a:endParaRPr lang="en-US" sz="2400" dirty="0"/>
          </a:p>
          <a:p>
            <a:pPr marL="457200" indent="-457200">
              <a:lnSpc>
                <a:spcPct val="105000"/>
              </a:lnSpc>
              <a:buSzPct val="100000"/>
              <a:buFont typeface="Courier New" panose="02070309020205020404" pitchFamily="49" charset="0"/>
              <a:buChar char="o"/>
            </a:pPr>
            <a:r>
              <a:rPr lang="en-US" sz="2400" dirty="0">
                <a:solidFill>
                  <a:srgbClr val="1A1A1A"/>
                </a:solidFill>
                <a:latin typeface="Calibri" pitchFamily="34" charset="0"/>
                <a:ea typeface="Calibri" pitchFamily="34" charset="-122"/>
                <a:cs typeface="Calibri" pitchFamily="34" charset="-120"/>
              </a:rPr>
              <a:t>Διαμορφώνονται νέα πεδία διανοουμένων, κριτικής, δημόσιου λόγου.</a:t>
            </a:r>
            <a:endParaRPr lang="en-US" sz="2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Shape 0"/>
          <p:cNvSpPr/>
          <p:nvPr/>
        </p:nvSpPr>
        <p:spPr>
          <a:xfrm>
            <a:off x="0" y="0"/>
            <a:ext cx="12191695" cy="658368"/>
          </a:xfrm>
          <a:prstGeom prst="rect">
            <a:avLst/>
          </a:prstGeom>
          <a:solidFill>
            <a:srgbClr val="0B2A4A"/>
          </a:solidFill>
          <a:ln w="12700">
            <a:solidFill>
              <a:srgbClr val="0B2A4A"/>
            </a:solidFill>
            <a:prstDash val="solid"/>
          </a:ln>
        </p:spPr>
      </p:sp>
      <p:sp>
        <p:nvSpPr>
          <p:cNvPr id="3" name="Text 1"/>
          <p:cNvSpPr/>
          <p:nvPr/>
        </p:nvSpPr>
        <p:spPr>
          <a:xfrm>
            <a:off x="457200" y="109728"/>
            <a:ext cx="11274552" cy="457200"/>
          </a:xfrm>
          <a:prstGeom prst="rect">
            <a:avLst/>
          </a:prstGeom>
          <a:noFill/>
          <a:ln/>
        </p:spPr>
        <p:txBody>
          <a:bodyPr wrap="square" rtlCol="0" anchor="ctr"/>
          <a:lstStyle/>
          <a:p>
            <a:pPr marL="0" indent="0">
              <a:buNone/>
            </a:pPr>
            <a:r>
              <a:rPr lang="en-US" sz="2000" b="1" dirty="0">
                <a:solidFill>
                  <a:srgbClr val="FFFFFF"/>
                </a:solidFill>
                <a:latin typeface="Calibri" pitchFamily="34" charset="0"/>
                <a:ea typeface="Calibri" pitchFamily="34" charset="-122"/>
                <a:cs typeface="Calibri" pitchFamily="34" charset="-120"/>
              </a:rPr>
              <a:t>ΚΕΦΑΛΑΙΟ 2 — The Development of Communication Media (Ιστορική διαμόρφωση των μέσων)</a:t>
            </a:r>
            <a:endParaRPr lang="en-US" sz="2000" dirty="0"/>
          </a:p>
        </p:txBody>
      </p:sp>
      <p:sp>
        <p:nvSpPr>
          <p:cNvPr id="4" name="Text 2"/>
          <p:cNvSpPr/>
          <p:nvPr/>
        </p:nvSpPr>
        <p:spPr>
          <a:xfrm>
            <a:off x="640080" y="749808"/>
            <a:ext cx="10881360" cy="457200"/>
          </a:xfrm>
          <a:prstGeom prst="rect">
            <a:avLst/>
          </a:prstGeom>
          <a:noFill/>
          <a:ln/>
        </p:spPr>
        <p:txBody>
          <a:bodyPr wrap="square" rtlCol="0" anchor="ctr"/>
          <a:lstStyle/>
          <a:p>
            <a:pPr marL="0" indent="0">
              <a:buNone/>
            </a:pPr>
            <a:r>
              <a:rPr lang="en-US" sz="2200" b="1" dirty="0" err="1">
                <a:solidFill>
                  <a:srgbClr val="0B2A4A"/>
                </a:solidFill>
                <a:latin typeface="Calibri" pitchFamily="34" charset="0"/>
                <a:ea typeface="Calibri" pitchFamily="34" charset="-122"/>
                <a:cs typeface="Calibri" pitchFamily="34" charset="-120"/>
              </a:rPr>
              <a:t>Εμ</a:t>
            </a:r>
            <a:r>
              <a:rPr lang="en-US" sz="2200" b="1" dirty="0">
                <a:solidFill>
                  <a:srgbClr val="0B2A4A"/>
                </a:solidFill>
                <a:latin typeface="Calibri" pitchFamily="34" charset="0"/>
                <a:ea typeface="Calibri" pitchFamily="34" charset="-122"/>
                <a:cs typeface="Calibri" pitchFamily="34" charset="-120"/>
              </a:rPr>
              <a:t>π</a:t>
            </a:r>
            <a:r>
              <a:rPr lang="en-US" sz="2200" b="1" dirty="0" err="1">
                <a:solidFill>
                  <a:srgbClr val="0B2A4A"/>
                </a:solidFill>
                <a:latin typeface="Calibri" pitchFamily="34" charset="0"/>
                <a:ea typeface="Calibri" pitchFamily="34" charset="-122"/>
                <a:cs typeface="Calibri" pitchFamily="34" charset="-120"/>
              </a:rPr>
              <a:t>ορευμ</a:t>
            </a:r>
            <a:r>
              <a:rPr lang="en-US" sz="2200" b="1" dirty="0">
                <a:solidFill>
                  <a:srgbClr val="0B2A4A"/>
                </a:solidFill>
                <a:latin typeface="Calibri" pitchFamily="34" charset="0"/>
                <a:ea typeface="Calibri" pitchFamily="34" charset="-122"/>
                <a:cs typeface="Calibri" pitchFamily="34" charset="-120"/>
              </a:rPr>
              <a:t>ατοπ</a:t>
            </a:r>
            <a:r>
              <a:rPr lang="en-US" sz="2200" b="1" dirty="0" err="1">
                <a:solidFill>
                  <a:srgbClr val="0B2A4A"/>
                </a:solidFill>
                <a:latin typeface="Calibri" pitchFamily="34" charset="0"/>
                <a:ea typeface="Calibri" pitchFamily="34" charset="-122"/>
                <a:cs typeface="Calibri" pitchFamily="34" charset="-120"/>
              </a:rPr>
              <a:t>οίηση</a:t>
            </a:r>
            <a:r>
              <a:rPr lang="en-US" sz="2200" b="1" dirty="0">
                <a:solidFill>
                  <a:srgbClr val="0B2A4A"/>
                </a:solidFill>
                <a:latin typeface="Calibri" pitchFamily="34" charset="0"/>
                <a:ea typeface="Calibri" pitchFamily="34" charset="-122"/>
                <a:cs typeface="Calibri" pitchFamily="34" charset="-120"/>
              </a:rPr>
              <a:t>, θεσμοί και συγκεντρώσεις πόρων</a:t>
            </a:r>
            <a:endParaRPr lang="en-US" sz="2200" dirty="0"/>
          </a:p>
        </p:txBody>
      </p:sp>
      <p:sp>
        <p:nvSpPr>
          <p:cNvPr id="5" name="Text 3"/>
          <p:cNvSpPr/>
          <p:nvPr/>
        </p:nvSpPr>
        <p:spPr>
          <a:xfrm>
            <a:off x="640080" y="1234440"/>
            <a:ext cx="10881360" cy="5303520"/>
          </a:xfrm>
          <a:prstGeom prst="rect">
            <a:avLst/>
          </a:prstGeom>
          <a:noFill/>
          <a:ln/>
        </p:spPr>
        <p:txBody>
          <a:bodyPr wrap="square" rtlCol="0" anchor="t"/>
          <a:lstStyle/>
          <a:p>
            <a:pPr marL="342900" indent="-342900">
              <a:lnSpc>
                <a:spcPct val="105000"/>
              </a:lnSpc>
              <a:buSzPct val="100000"/>
              <a:buFont typeface="Courier New" panose="02070309020205020404" pitchFamily="49" charset="0"/>
              <a:buChar char="o"/>
            </a:pPr>
            <a:r>
              <a:rPr lang="en-US" sz="2400" dirty="0">
                <a:solidFill>
                  <a:srgbClr val="1A1A1A"/>
                </a:solidFill>
                <a:latin typeface="Calibri" pitchFamily="34" charset="0"/>
                <a:ea typeface="Calibri" pitchFamily="34" charset="-122"/>
                <a:cs typeface="Calibri" pitchFamily="34" charset="-120"/>
              </a:rPr>
              <a:t>Τα μέσα αναπτύσσονται μέσα σε οικονομικές σχέσεις: η πληροφορία και το περιεχόμενο γίνονται εμπόρευμα.</a:t>
            </a:r>
            <a:endParaRPr lang="en-US" sz="2400" dirty="0"/>
          </a:p>
          <a:p>
            <a:pPr marL="342900" indent="-342900">
              <a:lnSpc>
                <a:spcPct val="105000"/>
              </a:lnSpc>
              <a:buSzPct val="100000"/>
              <a:buFont typeface="Courier New" panose="02070309020205020404" pitchFamily="49" charset="0"/>
              <a:buChar char="o"/>
            </a:pPr>
            <a:r>
              <a:rPr lang="en-US" sz="2400" dirty="0">
                <a:solidFill>
                  <a:srgbClr val="1A1A1A"/>
                </a:solidFill>
                <a:latin typeface="Calibri" pitchFamily="34" charset="0"/>
                <a:ea typeface="Calibri" pitchFamily="34" charset="-122"/>
                <a:cs typeface="Calibri" pitchFamily="34" charset="-120"/>
              </a:rPr>
              <a:t>Προκύπτουν επιχειρηματικά μοντέλα (πωλήσεις, διαφήμιση, συνδρομές), που επηρεάζουν τι παράγεται και πώς.</a:t>
            </a:r>
            <a:endParaRPr lang="en-US" sz="2400" dirty="0"/>
          </a:p>
          <a:p>
            <a:pPr marL="342900" indent="-342900">
              <a:lnSpc>
                <a:spcPct val="105000"/>
              </a:lnSpc>
              <a:buSzPct val="100000"/>
              <a:buFont typeface="Courier New" panose="02070309020205020404" pitchFamily="49" charset="0"/>
              <a:buChar char="o"/>
            </a:pPr>
            <a:r>
              <a:rPr lang="en-US" sz="2400" dirty="0">
                <a:solidFill>
                  <a:srgbClr val="1A1A1A"/>
                </a:solidFill>
                <a:latin typeface="Calibri" pitchFamily="34" charset="0"/>
                <a:ea typeface="Calibri" pitchFamily="34" charset="-122"/>
                <a:cs typeface="Calibri" pitchFamily="34" charset="-120"/>
              </a:rPr>
              <a:t>Δημιουργούνται οργανωτικοί θεσμοί παραγωγής (εκδοτικοί οίκοι, ειδησεογραφικές οργανώσεις, αργότερα broadcasting).</a:t>
            </a:r>
            <a:endParaRPr lang="en-US" sz="2400" dirty="0"/>
          </a:p>
          <a:p>
            <a:pPr marL="342900" indent="-342900">
              <a:lnSpc>
                <a:spcPct val="105000"/>
              </a:lnSpc>
              <a:buSzPct val="100000"/>
              <a:buFont typeface="Courier New" panose="02070309020205020404" pitchFamily="49" charset="0"/>
              <a:buChar char="o"/>
            </a:pPr>
            <a:r>
              <a:rPr lang="en-US" sz="2400" dirty="0">
                <a:solidFill>
                  <a:srgbClr val="1A1A1A"/>
                </a:solidFill>
                <a:latin typeface="Calibri" pitchFamily="34" charset="0"/>
                <a:ea typeface="Calibri" pitchFamily="34" charset="-122"/>
                <a:cs typeface="Calibri" pitchFamily="34" charset="-120"/>
              </a:rPr>
              <a:t>Ο Thompson τονίζει ότι η </a:t>
            </a:r>
            <a:r>
              <a:rPr lang="en-US" sz="2400" b="1" dirty="0">
                <a:solidFill>
                  <a:srgbClr val="1A1A1A"/>
                </a:solidFill>
                <a:latin typeface="Calibri" pitchFamily="34" charset="0"/>
                <a:ea typeface="Calibri" pitchFamily="34" charset="-122"/>
                <a:cs typeface="Calibri" pitchFamily="34" charset="-120"/>
              </a:rPr>
              <a:t>συμβολική παραγωγή </a:t>
            </a:r>
            <a:r>
              <a:rPr lang="en-US" sz="2400" dirty="0">
                <a:solidFill>
                  <a:srgbClr val="1A1A1A"/>
                </a:solidFill>
                <a:latin typeface="Calibri" pitchFamily="34" charset="0"/>
                <a:ea typeface="Calibri" pitchFamily="34" charset="-122"/>
                <a:cs typeface="Calibri" pitchFamily="34" charset="-120"/>
              </a:rPr>
              <a:t>απαιτεί πόρους και άρα έχει ανισότητες.</a:t>
            </a:r>
            <a:endParaRPr lang="en-US" sz="2400" dirty="0"/>
          </a:p>
          <a:p>
            <a:pPr marL="342900" indent="-342900">
              <a:lnSpc>
                <a:spcPct val="105000"/>
              </a:lnSpc>
              <a:buSzPct val="100000"/>
              <a:buFont typeface="Courier New" panose="02070309020205020404" pitchFamily="49" charset="0"/>
              <a:buChar char="o"/>
            </a:pPr>
            <a:r>
              <a:rPr lang="en-US" sz="2400" dirty="0">
                <a:solidFill>
                  <a:srgbClr val="1A1A1A"/>
                </a:solidFill>
                <a:latin typeface="Calibri" pitchFamily="34" charset="0"/>
                <a:ea typeface="Calibri" pitchFamily="34" charset="-122"/>
                <a:cs typeface="Calibri" pitchFamily="34" charset="-120"/>
              </a:rPr>
              <a:t>Οι συγκεντρώσεις ιδιοκτησίας/κεφαλαίου επηρεάζουν το «συμβολικό περιβάλλον» μέσα στο οποίο θα γίνει η πολιτική.</a:t>
            </a:r>
            <a:endParaRPr lang="en-US" sz="2400" dirty="0"/>
          </a:p>
          <a:p>
            <a:pPr marL="342900" indent="-342900">
              <a:lnSpc>
                <a:spcPct val="105000"/>
              </a:lnSpc>
              <a:buSzPct val="100000"/>
              <a:buFont typeface="Courier New" panose="02070309020205020404" pitchFamily="49" charset="0"/>
              <a:buChar char="o"/>
            </a:pPr>
            <a:r>
              <a:rPr lang="en-US" sz="2400" dirty="0">
                <a:solidFill>
                  <a:srgbClr val="1A1A1A"/>
                </a:solidFill>
                <a:latin typeface="Calibri" pitchFamily="34" charset="0"/>
                <a:ea typeface="Calibri" pitchFamily="34" charset="-122"/>
                <a:cs typeface="Calibri" pitchFamily="34" charset="-120"/>
              </a:rPr>
              <a:t>Αυτές οι συγκεντρώσεις θα επανεμφανιστούν ρητά στο Κεφάλαιο 8 ως πρόβλημα για την επανεφεύρεση της δημοσιότητας.</a:t>
            </a:r>
            <a:endParaRPr lang="en-US" sz="24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Shape 0"/>
          <p:cNvSpPr/>
          <p:nvPr/>
        </p:nvSpPr>
        <p:spPr>
          <a:xfrm>
            <a:off x="0" y="0"/>
            <a:ext cx="12191695" cy="658368"/>
          </a:xfrm>
          <a:prstGeom prst="rect">
            <a:avLst/>
          </a:prstGeom>
          <a:solidFill>
            <a:srgbClr val="0B2A4A"/>
          </a:solidFill>
          <a:ln w="12700">
            <a:solidFill>
              <a:srgbClr val="0B2A4A"/>
            </a:solidFill>
            <a:prstDash val="solid"/>
          </a:ln>
        </p:spPr>
      </p:sp>
      <p:sp>
        <p:nvSpPr>
          <p:cNvPr id="3" name="Text 1"/>
          <p:cNvSpPr/>
          <p:nvPr/>
        </p:nvSpPr>
        <p:spPr>
          <a:xfrm>
            <a:off x="457200" y="109728"/>
            <a:ext cx="11274552" cy="457200"/>
          </a:xfrm>
          <a:prstGeom prst="rect">
            <a:avLst/>
          </a:prstGeom>
          <a:noFill/>
          <a:ln/>
        </p:spPr>
        <p:txBody>
          <a:bodyPr wrap="square" rtlCol="0" anchor="ctr"/>
          <a:lstStyle/>
          <a:p>
            <a:pPr marL="0" indent="0">
              <a:buNone/>
            </a:pPr>
            <a:r>
              <a:rPr lang="en-US" sz="2000" b="1" dirty="0">
                <a:solidFill>
                  <a:srgbClr val="FFFFFF"/>
                </a:solidFill>
                <a:latin typeface="Calibri" pitchFamily="34" charset="0"/>
                <a:ea typeface="Calibri" pitchFamily="34" charset="-122"/>
                <a:cs typeface="Calibri" pitchFamily="34" charset="-120"/>
              </a:rPr>
              <a:t>ΚΕΦΑΛΑΙΟ 2 — The Development of Communication Media (Ιστορική διαμόρφωση των μέσων)</a:t>
            </a:r>
            <a:endParaRPr lang="en-US" sz="2000" dirty="0"/>
          </a:p>
        </p:txBody>
      </p:sp>
      <p:sp>
        <p:nvSpPr>
          <p:cNvPr id="4" name="Text 2"/>
          <p:cNvSpPr/>
          <p:nvPr/>
        </p:nvSpPr>
        <p:spPr>
          <a:xfrm>
            <a:off x="640080" y="749808"/>
            <a:ext cx="10881360" cy="457200"/>
          </a:xfrm>
          <a:prstGeom prst="rect">
            <a:avLst/>
          </a:prstGeom>
          <a:noFill/>
          <a:ln/>
        </p:spPr>
        <p:txBody>
          <a:bodyPr wrap="square" rtlCol="0" anchor="ctr"/>
          <a:lstStyle/>
          <a:p>
            <a:pPr marL="0" indent="0">
              <a:buNone/>
            </a:pPr>
            <a:r>
              <a:rPr lang="en-US" sz="2200" b="1" dirty="0" err="1">
                <a:solidFill>
                  <a:srgbClr val="0B2A4A"/>
                </a:solidFill>
                <a:latin typeface="Calibri" pitchFamily="34" charset="0"/>
                <a:ea typeface="Calibri" pitchFamily="34" charset="-122"/>
                <a:cs typeface="Calibri" pitchFamily="34" charset="-120"/>
              </a:rPr>
              <a:t>Συνομιλί</a:t>
            </a:r>
            <a:r>
              <a:rPr lang="en-US" sz="2200" b="1" dirty="0">
                <a:solidFill>
                  <a:srgbClr val="0B2A4A"/>
                </a:solidFill>
                <a:latin typeface="Calibri" pitchFamily="34" charset="0"/>
                <a:ea typeface="Calibri" pitchFamily="34" charset="-122"/>
                <a:cs typeface="Calibri" pitchFamily="34" charset="-120"/>
              </a:rPr>
              <a:t>α/κριτική προς Habermas (δημόσια σφαίρα)</a:t>
            </a:r>
            <a:endParaRPr lang="en-US" sz="2200" dirty="0"/>
          </a:p>
        </p:txBody>
      </p:sp>
      <p:sp>
        <p:nvSpPr>
          <p:cNvPr id="5" name="Text 3"/>
          <p:cNvSpPr/>
          <p:nvPr/>
        </p:nvSpPr>
        <p:spPr>
          <a:xfrm>
            <a:off x="655320" y="1754632"/>
            <a:ext cx="10881360" cy="4353560"/>
          </a:xfrm>
          <a:prstGeom prst="rect">
            <a:avLst/>
          </a:prstGeom>
          <a:noFill/>
          <a:ln/>
        </p:spPr>
        <p:txBody>
          <a:bodyPr wrap="square" rtlCol="0" anchor="t"/>
          <a:lstStyle/>
          <a:p>
            <a:pPr marL="457200" indent="-457200">
              <a:lnSpc>
                <a:spcPct val="105000"/>
              </a:lnSpc>
              <a:buSzPct val="100000"/>
              <a:buFont typeface="Courier New" panose="02070309020205020404" pitchFamily="49" charset="0"/>
              <a:buChar char="o"/>
            </a:pPr>
            <a:r>
              <a:rPr lang="en-US" sz="2400" dirty="0">
                <a:solidFill>
                  <a:srgbClr val="1A1A1A"/>
                </a:solidFill>
                <a:latin typeface="Calibri" pitchFamily="34" charset="0"/>
                <a:ea typeface="Calibri" pitchFamily="34" charset="-122"/>
                <a:cs typeface="Calibri" pitchFamily="34" charset="-120"/>
              </a:rPr>
              <a:t>Ο Thompson α</a:t>
            </a:r>
            <a:r>
              <a:rPr lang="en-US" sz="2400" dirty="0" err="1">
                <a:solidFill>
                  <a:srgbClr val="1A1A1A"/>
                </a:solidFill>
                <a:latin typeface="Calibri" pitchFamily="34" charset="0"/>
                <a:ea typeface="Calibri" pitchFamily="34" charset="-122"/>
                <a:cs typeface="Calibri" pitchFamily="34" charset="-120"/>
              </a:rPr>
              <a:t>ξιο</a:t>
            </a:r>
            <a:r>
              <a:rPr lang="en-US" sz="2400" dirty="0">
                <a:solidFill>
                  <a:srgbClr val="1A1A1A"/>
                </a:solidFill>
                <a:latin typeface="Calibri" pitchFamily="34" charset="0"/>
                <a:ea typeface="Calibri" pitchFamily="34" charset="-122"/>
                <a:cs typeface="Calibri" pitchFamily="34" charset="-120"/>
              </a:rPr>
              <a:t>π</a:t>
            </a:r>
            <a:r>
              <a:rPr lang="en-US" sz="2400" dirty="0" err="1">
                <a:solidFill>
                  <a:srgbClr val="1A1A1A"/>
                </a:solidFill>
                <a:latin typeface="Calibri" pitchFamily="34" charset="0"/>
                <a:ea typeface="Calibri" pitchFamily="34" charset="-122"/>
                <a:cs typeface="Calibri" pitchFamily="34" charset="-120"/>
              </a:rPr>
              <a:t>οιεί</a:t>
            </a:r>
            <a:r>
              <a:rPr lang="en-US" sz="2400" dirty="0">
                <a:solidFill>
                  <a:srgbClr val="1A1A1A"/>
                </a:solidFill>
                <a:latin typeface="Calibri" pitchFamily="34" charset="0"/>
                <a:ea typeface="Calibri" pitchFamily="34" charset="-122"/>
                <a:cs typeface="Calibri" pitchFamily="34" charset="-120"/>
              </a:rPr>
              <a:t> </a:t>
            </a:r>
            <a:r>
              <a:rPr lang="en-US" sz="2400" dirty="0" err="1">
                <a:solidFill>
                  <a:srgbClr val="1A1A1A"/>
                </a:solidFill>
                <a:latin typeface="Calibri" pitchFamily="34" charset="0"/>
                <a:ea typeface="Calibri" pitchFamily="34" charset="-122"/>
                <a:cs typeface="Calibri" pitchFamily="34" charset="-120"/>
              </a:rPr>
              <a:t>τ</a:t>
            </a:r>
            <a:r>
              <a:rPr lang="el-GR" sz="2400" dirty="0">
                <a:solidFill>
                  <a:srgbClr val="1A1A1A"/>
                </a:solidFill>
                <a:latin typeface="Calibri" pitchFamily="34" charset="0"/>
                <a:ea typeface="Calibri" pitchFamily="34" charset="-122"/>
                <a:cs typeface="Calibri" pitchFamily="34" charset="-120"/>
              </a:rPr>
              <a:t>η θεωρία του</a:t>
            </a:r>
            <a:r>
              <a:rPr lang="en-US" sz="2400" dirty="0">
                <a:solidFill>
                  <a:srgbClr val="1A1A1A"/>
                </a:solidFill>
                <a:latin typeface="Calibri" pitchFamily="34" charset="0"/>
                <a:ea typeface="Calibri" pitchFamily="34" charset="-122"/>
                <a:cs typeface="Calibri" pitchFamily="34" charset="-120"/>
              </a:rPr>
              <a:t> Habermas για να δείξει τη σημασία δημόσιας ζωής «πέρα από το κράτος».</a:t>
            </a:r>
            <a:endParaRPr lang="en-US" sz="2400" dirty="0"/>
          </a:p>
          <a:p>
            <a:pPr marL="457200" indent="-457200">
              <a:lnSpc>
                <a:spcPct val="105000"/>
              </a:lnSpc>
              <a:buSzPct val="100000"/>
              <a:buFont typeface="Courier New" panose="02070309020205020404" pitchFamily="49" charset="0"/>
              <a:buChar char="o"/>
            </a:pPr>
            <a:r>
              <a:rPr lang="en-US" sz="2400" dirty="0">
                <a:solidFill>
                  <a:srgbClr val="1A1A1A"/>
                </a:solidFill>
                <a:latin typeface="Calibri" pitchFamily="34" charset="0"/>
                <a:ea typeface="Calibri" pitchFamily="34" charset="-122"/>
                <a:cs typeface="Calibri" pitchFamily="34" charset="-120"/>
              </a:rPr>
              <a:t>Ταυτόχρονα θεωρεί ότι το πρότυπο «δημόσιας σφαίρας ως συν-παρουσίας και ορθολογικού διαλόγου» δεν αρκεί για τη νεωτερική/μαζική διαμεσολάβηση.</a:t>
            </a:r>
            <a:endParaRPr lang="en-US" sz="2400" dirty="0"/>
          </a:p>
          <a:p>
            <a:pPr marL="457200" indent="-457200">
              <a:lnSpc>
                <a:spcPct val="105000"/>
              </a:lnSpc>
              <a:buSzPct val="100000"/>
              <a:buFont typeface="Courier New" panose="02070309020205020404" pitchFamily="49" charset="0"/>
              <a:buChar char="o"/>
            </a:pPr>
            <a:r>
              <a:rPr lang="en-US" sz="2400" dirty="0">
                <a:solidFill>
                  <a:srgbClr val="1A1A1A"/>
                </a:solidFill>
                <a:latin typeface="Calibri" pitchFamily="34" charset="0"/>
                <a:ea typeface="Calibri" pitchFamily="34" charset="-122"/>
                <a:cs typeface="Calibri" pitchFamily="34" charset="-120"/>
              </a:rPr>
              <a:t>Η νεωτερική δημοσιότητα δεν είναι μόνο διάλογος· είναι και ορατότητα, έκθεση, πρόσβαση, και αυτά οργανώνονται από τα μέσα.</a:t>
            </a:r>
            <a:endParaRPr lang="en-US" sz="2400" dirty="0"/>
          </a:p>
          <a:p>
            <a:pPr marL="457200" indent="-457200">
              <a:lnSpc>
                <a:spcPct val="105000"/>
              </a:lnSpc>
              <a:buSzPct val="100000"/>
              <a:buFont typeface="Courier New" panose="02070309020205020404" pitchFamily="49" charset="0"/>
              <a:buChar char="o"/>
            </a:pPr>
            <a:r>
              <a:rPr lang="en-US" sz="2400" dirty="0">
                <a:solidFill>
                  <a:srgbClr val="1A1A1A"/>
                </a:solidFill>
                <a:latin typeface="Calibri" pitchFamily="34" charset="0"/>
                <a:ea typeface="Calibri" pitchFamily="34" charset="-122"/>
                <a:cs typeface="Calibri" pitchFamily="34" charset="-120"/>
              </a:rPr>
              <a:t>Η ιστορική πραγματικότητα της “bourgeois public sphere” είναι σύνθετη και δεν ταυτίζεται με ιδεώδες.</a:t>
            </a:r>
            <a:endParaRPr lang="en-US" sz="2400" dirty="0"/>
          </a:p>
          <a:p>
            <a:pPr marL="457200" indent="-457200">
              <a:lnSpc>
                <a:spcPct val="105000"/>
              </a:lnSpc>
              <a:buSzPct val="100000"/>
              <a:buFont typeface="Courier New" panose="02070309020205020404" pitchFamily="49" charset="0"/>
              <a:buChar char="o"/>
            </a:pPr>
            <a:r>
              <a:rPr lang="en-US" sz="2400" dirty="0">
                <a:solidFill>
                  <a:srgbClr val="1A1A1A"/>
                </a:solidFill>
                <a:latin typeface="Calibri" pitchFamily="34" charset="0"/>
                <a:ea typeface="Calibri" pitchFamily="34" charset="-122"/>
                <a:cs typeface="Calibri" pitchFamily="34" charset="-120"/>
              </a:rPr>
              <a:t>Η βασική μετατόπιση: από </a:t>
            </a:r>
            <a:r>
              <a:rPr lang="el-GR" sz="2400" dirty="0">
                <a:solidFill>
                  <a:srgbClr val="1A1A1A"/>
                </a:solidFill>
                <a:latin typeface="Calibri" pitchFamily="34" charset="0"/>
                <a:ea typeface="Calibri" pitchFamily="34" charset="-122"/>
                <a:cs typeface="Calibri" pitchFamily="34" charset="-120"/>
              </a:rPr>
              <a:t> </a:t>
            </a:r>
            <a:r>
              <a:rPr lang="en-US" sz="2400" dirty="0" err="1">
                <a:solidFill>
                  <a:srgbClr val="1A1A1A"/>
                </a:solidFill>
                <a:latin typeface="Calibri" pitchFamily="34" charset="0"/>
                <a:ea typeface="Calibri" pitchFamily="34" charset="-122"/>
                <a:cs typeface="Calibri" pitchFamily="34" charset="-120"/>
              </a:rPr>
              <a:t>χώρο</a:t>
            </a:r>
            <a:r>
              <a:rPr lang="en-US" sz="2400" dirty="0">
                <a:solidFill>
                  <a:srgbClr val="1A1A1A"/>
                </a:solidFill>
                <a:latin typeface="Calibri" pitchFamily="34" charset="0"/>
                <a:ea typeface="Calibri" pitchFamily="34" charset="-122"/>
                <a:cs typeface="Calibri" pitchFamily="34" charset="-120"/>
              </a:rPr>
              <a:t> </a:t>
            </a:r>
            <a:r>
              <a:rPr lang="en-US" sz="2400" dirty="0" err="1">
                <a:solidFill>
                  <a:srgbClr val="1A1A1A"/>
                </a:solidFill>
                <a:latin typeface="Calibri" pitchFamily="34" charset="0"/>
                <a:ea typeface="Calibri" pitchFamily="34" charset="-122"/>
                <a:cs typeface="Calibri" pitchFamily="34" charset="-120"/>
              </a:rPr>
              <a:t>συζήτησης</a:t>
            </a:r>
            <a:r>
              <a:rPr lang="en-US" sz="2400" dirty="0">
                <a:solidFill>
                  <a:srgbClr val="1A1A1A"/>
                </a:solidFill>
                <a:latin typeface="Calibri" pitchFamily="34" charset="0"/>
                <a:ea typeface="Calibri" pitchFamily="34" charset="-122"/>
                <a:cs typeface="Calibri" pitchFamily="34" charset="-120"/>
              </a:rPr>
              <a:t> </a:t>
            </a:r>
            <a:r>
              <a:rPr lang="el-GR" sz="2400" dirty="0">
                <a:solidFill>
                  <a:srgbClr val="1A1A1A"/>
                </a:solidFill>
                <a:latin typeface="Calibri" pitchFamily="34" charset="0"/>
                <a:ea typeface="Calibri" pitchFamily="34" charset="-122"/>
                <a:cs typeface="Calibri" pitchFamily="34" charset="-120"/>
                <a:sym typeface="Wingdings" pitchFamily="2" charset="2"/>
              </a:rPr>
              <a:t> </a:t>
            </a:r>
            <a:r>
              <a:rPr lang="en-US" sz="2400" dirty="0" err="1">
                <a:solidFill>
                  <a:srgbClr val="1A1A1A"/>
                </a:solidFill>
                <a:latin typeface="Calibri" pitchFamily="34" charset="0"/>
                <a:ea typeface="Calibri" pitchFamily="34" charset="-122"/>
                <a:cs typeface="Calibri" pitchFamily="34" charset="-120"/>
              </a:rPr>
              <a:t>κ</a:t>
            </a:r>
            <a:r>
              <a:rPr lang="en-US" sz="2400" dirty="0">
                <a:solidFill>
                  <a:srgbClr val="1A1A1A"/>
                </a:solidFill>
                <a:latin typeface="Calibri" pitchFamily="34" charset="0"/>
                <a:ea typeface="Calibri" pitchFamily="34" charset="-122"/>
                <a:cs typeface="Calibri" pitchFamily="34" charset="-120"/>
              </a:rPr>
              <a:t>α</a:t>
            </a:r>
            <a:r>
              <a:rPr lang="en-US" sz="2400" dirty="0" err="1">
                <a:solidFill>
                  <a:srgbClr val="1A1A1A"/>
                </a:solidFill>
                <a:latin typeface="Calibri" pitchFamily="34" charset="0"/>
                <a:ea typeface="Calibri" pitchFamily="34" charset="-122"/>
                <a:cs typeface="Calibri" pitchFamily="34" charset="-120"/>
              </a:rPr>
              <a:t>θεστώς</a:t>
            </a:r>
            <a:r>
              <a:rPr lang="en-US" sz="2400" dirty="0">
                <a:solidFill>
                  <a:srgbClr val="1A1A1A"/>
                </a:solidFill>
                <a:latin typeface="Calibri" pitchFamily="34" charset="0"/>
                <a:ea typeface="Calibri" pitchFamily="34" charset="-122"/>
                <a:cs typeface="Calibri" pitchFamily="34" charset="-120"/>
              </a:rPr>
              <a:t> </a:t>
            </a:r>
            <a:r>
              <a:rPr lang="en-US" sz="2400" dirty="0" err="1">
                <a:solidFill>
                  <a:srgbClr val="1A1A1A"/>
                </a:solidFill>
                <a:latin typeface="Calibri" pitchFamily="34" charset="0"/>
                <a:ea typeface="Calibri" pitchFamily="34" charset="-122"/>
                <a:cs typeface="Calibri" pitchFamily="34" charset="-120"/>
              </a:rPr>
              <a:t>ορ</a:t>
            </a:r>
            <a:r>
              <a:rPr lang="en-US" sz="2400" dirty="0">
                <a:solidFill>
                  <a:srgbClr val="1A1A1A"/>
                </a:solidFill>
                <a:latin typeface="Calibri" pitchFamily="34" charset="0"/>
                <a:ea typeface="Calibri" pitchFamily="34" charset="-122"/>
                <a:cs typeface="Calibri" pitchFamily="34" charset="-120"/>
              </a:rPr>
              <a:t>α</a:t>
            </a:r>
            <a:r>
              <a:rPr lang="en-US" sz="2400" dirty="0" err="1">
                <a:solidFill>
                  <a:srgbClr val="1A1A1A"/>
                </a:solidFill>
                <a:latin typeface="Calibri" pitchFamily="34" charset="0"/>
                <a:ea typeface="Calibri" pitchFamily="34" charset="-122"/>
                <a:cs typeface="Calibri" pitchFamily="34" charset="-120"/>
              </a:rPr>
              <a:t>τότητ</a:t>
            </a:r>
            <a:r>
              <a:rPr lang="en-US" sz="2400" dirty="0">
                <a:solidFill>
                  <a:srgbClr val="1A1A1A"/>
                </a:solidFill>
                <a:latin typeface="Calibri" pitchFamily="34" charset="0"/>
                <a:ea typeface="Calibri" pitchFamily="34" charset="-122"/>
                <a:cs typeface="Calibri" pitchFamily="34" charset="-120"/>
              </a:rPr>
              <a:t>α</a:t>
            </a:r>
            <a:r>
              <a:rPr lang="en-US" sz="2400" dirty="0" err="1">
                <a:solidFill>
                  <a:srgbClr val="1A1A1A"/>
                </a:solidFill>
                <a:latin typeface="Calibri" pitchFamily="34" charset="0"/>
                <a:ea typeface="Calibri" pitchFamily="34" charset="-122"/>
                <a:cs typeface="Calibri" pitchFamily="34" charset="-120"/>
              </a:rPr>
              <a:t>ς</a:t>
            </a:r>
            <a:r>
              <a:rPr lang="el-GR" sz="2400" dirty="0">
                <a:solidFill>
                  <a:srgbClr val="1A1A1A"/>
                </a:solidFill>
                <a:latin typeface="Calibri" pitchFamily="34" charset="0"/>
                <a:ea typeface="Calibri" pitchFamily="34" charset="-122"/>
                <a:cs typeface="Calibri" pitchFamily="34" charset="-120"/>
              </a:rPr>
              <a:t> </a:t>
            </a:r>
            <a:r>
              <a:rPr lang="en-US" sz="2400" dirty="0">
                <a:solidFill>
                  <a:srgbClr val="1A1A1A"/>
                </a:solidFill>
                <a:latin typeface="Calibri" pitchFamily="34" charset="0"/>
                <a:ea typeface="Calibri" pitchFamily="34" charset="-122"/>
                <a:cs typeface="Calibri" pitchFamily="34" charset="-120"/>
              </a:rPr>
              <a:t>(αναπτύσσεται στα Κεφ. 4 και 8).</a:t>
            </a:r>
            <a:endParaRPr lang="en-US" sz="2400" dirty="0"/>
          </a:p>
        </p:txBody>
      </p:sp>
    </p:spTree>
  </p:cSld>
  <p:clrMapOvr>
    <a:masterClrMapping/>
  </p:clrMapOvr>
</p:sld>
</file>

<file path=ppt/theme/theme1.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F3960F"/>
      </a:accent1>
      <a:accent2>
        <a:srgbClr val="E04116"/>
      </a:accent2>
      <a:accent3>
        <a:srgbClr val="9D4DE7"/>
      </a:accent3>
      <a:accent4>
        <a:srgbClr val="449EF3"/>
      </a:accent4>
      <a:accent5>
        <a:srgbClr val="39C6BE"/>
      </a:accent5>
      <a:accent6>
        <a:srgbClr val="88C933"/>
      </a:accent6>
      <a:hlink>
        <a:srgbClr val="EBB41F"/>
      </a:hlink>
      <a:folHlink>
        <a:srgbClr val="E1D676"/>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29B3952A-A5A2-4E72-A5C9-A88B41734E0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{9C6DFAF1-6747-F145-A2BA-F789C0CD21BF}tf16401369</Template>
  <TotalTime>258</TotalTime>
  <Words>5276</Words>
  <Application>Microsoft Macintosh PowerPoint</Application>
  <PresentationFormat>Widescreen</PresentationFormat>
  <Paragraphs>356</Paragraphs>
  <Slides>37</Slides>
  <Notes>27</Notes>
  <HiddenSlides>0</HiddenSlides>
  <MMClips>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Albany</vt:lpstr>
      <vt:lpstr>Arial</vt:lpstr>
      <vt:lpstr>Calibri</vt:lpstr>
      <vt:lpstr>Calibri Light</vt:lpstr>
      <vt:lpstr>Courier New</vt:lpstr>
      <vt:lpstr>Rockwell</vt:lpstr>
      <vt:lpstr>Wingdings</vt:lpstr>
      <vt:lpstr>Atlas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Μάθημα 7 </dc:title>
  <dc:subject/>
  <dc:creator>Anastasia Katsaounidou</dc:creator>
  <cp:keywords/>
  <dc:description/>
  <cp:lastModifiedBy>ANASTASIA KATSAOUNIDOU</cp:lastModifiedBy>
  <cp:revision>7</cp:revision>
  <dcterms:created xsi:type="dcterms:W3CDTF">2026-01-09T10:26:54Z</dcterms:created>
  <dcterms:modified xsi:type="dcterms:W3CDTF">2026-01-19T07:46:21Z</dcterms:modified>
  <cp:category/>
</cp:coreProperties>
</file>