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B5C7FBE-657A-4E08-8296-85E7AEE52F8A}" type="datetimeFigureOut">
              <a:rPr lang="el-GR" smtClean="0"/>
              <a:t>13/5/2020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BBF1CE5-E022-4DA4-87D2-E6DB552CACC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C7FBE-657A-4E08-8296-85E7AEE52F8A}" type="datetimeFigureOut">
              <a:rPr lang="el-GR" smtClean="0"/>
              <a:t>13/5/2020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F1CE5-E022-4DA4-87D2-E6DB552CACC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algn="just"/>
            <a:r>
              <a:rPr lang="el-GR" sz="1800" dirty="0" smtClean="0"/>
              <a:t>Οι συντηρητικές συνδηλώσεις της </a:t>
            </a:r>
            <a:r>
              <a:rPr lang="el-GR" sz="1800" dirty="0" err="1" smtClean="0"/>
              <a:t>εικοτολογικής</a:t>
            </a:r>
            <a:r>
              <a:rPr lang="el-GR" sz="1800" dirty="0" smtClean="0"/>
              <a:t> ιστορίας: </a:t>
            </a:r>
            <a:br>
              <a:rPr lang="el-GR" sz="1800" dirty="0" smtClean="0"/>
            </a:br>
            <a:r>
              <a:rPr lang="el-GR" sz="1800" dirty="0" smtClean="0"/>
              <a:t>Η θέαση της ιστορίας ως διαδικασίας σταδιακής εξέλιξης που διέπεται από αιτιώδεις σχέσεις οι οποίες συνάγονται επαγωγικά από εμπειρικά δεδομένα, υποδηλώνει την κατάφωρη αντίθεση της </a:t>
            </a:r>
            <a:r>
              <a:rPr lang="el-GR" sz="1800" dirty="0" err="1" smtClean="0"/>
              <a:t>εικοτολογικής</a:t>
            </a:r>
            <a:r>
              <a:rPr lang="el-GR" sz="1800" dirty="0" smtClean="0"/>
              <a:t> ιστορίας προς τις θεωρίες της επανάστασης και του κοινωνικού συμβολαίου. </a:t>
            </a:r>
            <a:endParaRPr lang="el-GR" sz="1800" dirty="0"/>
          </a:p>
        </p:txBody>
      </p:sp>
      <p:sp>
        <p:nvSpPr>
          <p:cNvPr id="3" name="2 - Υπότιτλος"/>
          <p:cNvSpPr>
            <a:spLocks noGrp="1"/>
          </p:cNvSpPr>
          <p:nvPr>
            <p:ph type="subTitle" idx="1"/>
          </p:nvPr>
        </p:nvSpPr>
        <p:spPr/>
        <p:txBody>
          <a:bodyPr>
            <a:normAutofit fontScale="55000" lnSpcReduction="20000"/>
          </a:bodyPr>
          <a:lstStyle/>
          <a:p>
            <a:r>
              <a:rPr lang="el-GR" b="1" dirty="0" err="1" smtClean="0"/>
              <a:t>Συμβολαιοκράτες</a:t>
            </a:r>
            <a:r>
              <a:rPr lang="el-GR" b="1" dirty="0" smtClean="0"/>
              <a:t>: </a:t>
            </a:r>
            <a:r>
              <a:rPr lang="el-GR" dirty="0" smtClean="0"/>
              <a:t>η μελέτη της ανθρώπινης φύσης προαποφασίζει το δρομολόγιο της ιστορίας και επιτάσσει τους όρους της ιδανικής πολιτείας</a:t>
            </a:r>
          </a:p>
          <a:p>
            <a:r>
              <a:rPr lang="el-GR" b="1" dirty="0" smtClean="0"/>
              <a:t>Εκπρόσωποι της </a:t>
            </a:r>
            <a:r>
              <a:rPr lang="el-GR" b="1" dirty="0" err="1" smtClean="0"/>
              <a:t>εικοτολογικής</a:t>
            </a:r>
            <a:r>
              <a:rPr lang="el-GR" b="1" dirty="0" smtClean="0"/>
              <a:t> ιστορίας: </a:t>
            </a:r>
            <a:r>
              <a:rPr lang="el-GR" dirty="0" smtClean="0"/>
              <a:t>Τα μέτρα και τις «προδιαγραφές» της ιδανικής κοινωνίας τα φανερώνει η ίδια η ιστορική εμπειρία. Το αξιολογικό κριτήριο της ορθότητας των θεσμών είναι η αντοχή των υλικών τους στον χρόνο. </a:t>
            </a:r>
            <a:endParaRPr lang="el-G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Adam Smith, </a:t>
            </a:r>
            <a:r>
              <a:rPr lang="en-US" i="1" dirty="0" smtClean="0"/>
              <a:t>H </a:t>
            </a:r>
            <a:r>
              <a:rPr lang="el-GR" i="1" dirty="0" smtClean="0"/>
              <a:t>Θεωρία των Ηθικών Συναισθημάτων</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Ο άνθρωπος του δημοσίου πνεύματος και ο άνθρωπος του συστήματος. </a:t>
            </a:r>
          </a:p>
          <a:p>
            <a:r>
              <a:rPr lang="en-US" dirty="0" smtClean="0"/>
              <a:t>David Hume, </a:t>
            </a:r>
            <a:r>
              <a:rPr lang="en-US" i="1" dirty="0" smtClean="0"/>
              <a:t>Treatise on Human Nature:</a:t>
            </a:r>
          </a:p>
          <a:p>
            <a:pPr algn="just">
              <a:buFont typeface="Wingdings" pitchFamily="2" charset="2"/>
              <a:buChar char="q"/>
            </a:pPr>
            <a:r>
              <a:rPr lang="el-GR" dirty="0" smtClean="0"/>
              <a:t>Καμία σύνδεση δεν μπορεί να είναι σταθερή και βεβαία από αυτή μεταξύ πράξεων και κινήτρων» (σ. 260). </a:t>
            </a:r>
          </a:p>
          <a:p>
            <a:pPr algn="just">
              <a:buFont typeface="Wingdings" pitchFamily="2" charset="2"/>
              <a:buChar char="q"/>
            </a:pPr>
            <a:r>
              <a:rPr lang="el-GR" dirty="0" smtClean="0"/>
              <a:t>Ο εαυτός αποτελεί «μια διαδοχή αντιλήψεων» (σ. 182). . . Ο εαυτός «δεν είναι τίποτε ανεξάρτητα από τις αντιλήψεις του νου» οι οποίες απαρτίζονται από εντυπώσεις και ιδέες. </a:t>
            </a:r>
          </a:p>
          <a:p>
            <a:pPr algn="just">
              <a:buFont typeface="Wingdings" pitchFamily="2" charset="2"/>
              <a:buChar char="q"/>
            </a:pPr>
            <a:r>
              <a:rPr lang="el-GR" dirty="0" smtClean="0"/>
              <a:t>Ο Λόγος είναι και οφείλει να είναι ο «σκλάβος των παθών» (σ. 266). </a:t>
            </a:r>
          </a:p>
          <a:p>
            <a:pPr algn="just">
              <a:buFont typeface="Wingdings" pitchFamily="2" charset="2"/>
              <a:buChar char="q"/>
            </a:pPr>
            <a:r>
              <a:rPr lang="el-GR" dirty="0" smtClean="0"/>
              <a:t>Η συμπάθεια ως μηχανισμός εξήγησης ηθικών κρίσεων και πράξεων. </a:t>
            </a:r>
          </a:p>
          <a:p>
            <a:pPr algn="just">
              <a:buFont typeface="Wingdings" pitchFamily="2" charset="2"/>
              <a:buChar char="q"/>
            </a:pPr>
            <a:r>
              <a:rPr lang="el-GR" dirty="0" smtClean="0"/>
              <a:t>Ορισμός της συμπάθειας: «η μετατροπή μιας ιδέας σε εντύπωση δυνάμει της φαντασίας» (σ. 273). «Η ιδέα ενός συναισθήματος ή ενός πάθους μπορεί. . . Να είναι τόσο ‘ζωντανή,’ ώστε να </a:t>
            </a:r>
            <a:r>
              <a:rPr lang="el-GR" dirty="0" err="1" smtClean="0"/>
              <a:t>μεταττραπεί</a:t>
            </a:r>
            <a:r>
              <a:rPr lang="el-GR" dirty="0" smtClean="0"/>
              <a:t> στο ίδιο το συναίσθημα ή το πάθος. . . Και είναι βέβαιο ότι μπορούμε να αισθανθούμε αδιαθεσία  και πόνο απλώς λόγω της δύναμης της φαντασίας και να κάνουμε πραγματικότητα μια αδιαθεσία μέσω της σκέψης. . . Αυτή είναι η φύση και η αιτία της συμπάθειας» (σ. 207-8). </a:t>
            </a:r>
          </a:p>
          <a:p>
            <a:pPr algn="just">
              <a:buFont typeface="Wingdings" pitchFamily="2" charset="2"/>
              <a:buChar char="q"/>
            </a:pPr>
            <a:r>
              <a:rPr lang="el-GR" dirty="0" smtClean="0"/>
              <a:t>Η συμπάθεια που οφείλει την ύπαρξή της στους άλλους αποδεικνύει την κοινωνικότητα της ανθρώπινης φύσης.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γένεση της κοινωνίας και της πολιτικής στο έργο του </a:t>
            </a:r>
            <a:r>
              <a:rPr lang="en-US" dirty="0" smtClean="0"/>
              <a:t>Hume</a:t>
            </a:r>
            <a:endParaRPr lang="el-GR" dirty="0"/>
          </a:p>
        </p:txBody>
      </p:sp>
      <p:sp>
        <p:nvSpPr>
          <p:cNvPr id="3" name="2 - Θέση περιεχομένου"/>
          <p:cNvSpPr>
            <a:spLocks noGrp="1"/>
          </p:cNvSpPr>
          <p:nvPr>
            <p:ph idx="1"/>
          </p:nvPr>
        </p:nvSpPr>
        <p:spPr/>
        <p:txBody>
          <a:bodyPr>
            <a:normAutofit fontScale="40000" lnSpcReduction="20000"/>
          </a:bodyPr>
          <a:lstStyle/>
          <a:p>
            <a:r>
              <a:rPr lang="en-US" dirty="0" smtClean="0"/>
              <a:t>O </a:t>
            </a:r>
            <a:r>
              <a:rPr lang="el-GR" dirty="0" smtClean="0"/>
              <a:t>άνθρωπος δεν είναι μόνο φύσει κοινωνικός αλλά και εγωιστής. Δεν διακρίνεται μόνο από συμπάθεια αλλά και από την επιδίωξη του ιδίου συμφέροντος. </a:t>
            </a:r>
          </a:p>
          <a:p>
            <a:r>
              <a:rPr lang="el-GR" dirty="0" smtClean="0"/>
              <a:t>Η ερμηνεία της ίδρυσης της κοινωνίας μέσα από το σχήμα της </a:t>
            </a:r>
            <a:r>
              <a:rPr lang="el-GR" dirty="0" err="1" smtClean="0"/>
              <a:t>ετερογονίας</a:t>
            </a:r>
            <a:r>
              <a:rPr lang="el-GR" dirty="0" smtClean="0"/>
              <a:t> των σκοπών. </a:t>
            </a:r>
          </a:p>
          <a:p>
            <a:r>
              <a:rPr lang="el-GR" dirty="0" smtClean="0"/>
              <a:t>«Το σιτάρι σου είναι ώριμο σήμερα. Το δικό μου θα είναι αύριο. Είναι επικερδές και για τους δυο μας να δουλέψω μαζί σου σήμερα και εσύ να με βοηθήσεις αύριο. Δεν τρέφω καμιά καλοσύνη για σένα και γνωρίζω ότι το ίδιο ισχύει και από τη μεριά σου. Δεν θα καταβάλω, επομένως, προσπάθεια για την υπόθεσή σου. </a:t>
            </a:r>
            <a:r>
              <a:rPr lang="en-US" dirty="0" smtClean="0"/>
              <a:t>K</a:t>
            </a:r>
            <a:r>
              <a:rPr lang="el-GR" dirty="0" smtClean="0"/>
              <a:t>αι αν θα έπρεπε να δουλέψω μαζί σου για ίδιον όφελος, με την προσδοκία μιας ανταμοιβής, γνωρίζω ότι θα απογοητευόμουν και μάταια θα βασιζόμουν στην ευγνωμοσύνη σου. Σε αφήνω, λοιπόν, να δουλέψεις μόνος. Και εσύ με μεταχειρίζεσαι κατά τον ίδιο τρόπο. Οι εποχές αλλάζουν και οι δυο μας χάνουμε τη σοδειά μας λόγω έλλειψης αμοιβαίας εμπιστοσύνης και ασφάλειας. Η τελευταία είναι το αποτέλεσμα φυσικών και εγγενών στην ανθρώπινη φύση αρχών και παθών. Και καθώς οι εξ λόγω αρχές και πάθη είναι αμετάβλητα, το ίδιο θα είναι και η συμπεριφορά μας, εφόσον εξαρτάται από αυτά. ΘΑ ήταν επομένως μάταιο για τους ηθικολόγους και τους πολιτικούς να παρέμβουν ή να επιχειρήσουν να αλλάξουν τη συνήθη πορεία των πράξεών μας με σκοπό το δημόσιο συμφέρον. . . Ως εκ τούτου, μαθαίνω να εξυπηρετώ κάποιον όχι από καλοσύνη, αλλά γιατί προβλέπω ότι θα μου το ανταποδώσει προσβλέποντας σε κάποια άλλη παρόμοια εξυπηρέτηση, και προκειμένου να διατηρήσει την ίδια σχέση καλών υπηρεσιών μαζί μου ή με άλλους».  (σ. 334-5).</a:t>
            </a:r>
          </a:p>
          <a:p>
            <a:r>
              <a:rPr lang="el-GR" dirty="0" smtClean="0"/>
              <a:t>Η κοινωνία γεννιέται επομένως από το ίδιον συμφέρον που συνιστά καθολική συνιστώσα της ανθρώπινης φύσης και αναπαράγεται χάριν αυτού</a:t>
            </a:r>
          </a:p>
          <a:p>
            <a:pPr algn="just"/>
            <a:r>
              <a:rPr lang="en-US" dirty="0" smtClean="0"/>
              <a:t>Adam Smith: “</a:t>
            </a:r>
            <a:r>
              <a:rPr lang="el-GR" dirty="0" smtClean="0"/>
              <a:t>Δεν περιμένουμε το δείπνο μας από τον αρτοποιό, τον κρεοπώλη και τον ζυθοποιό λόγω της ευμένειας τους αλλά λόγω της μέριμνάς τους για το συμφέρον τους. Δεν απευθυνόμαστε στην ανθρωπιά τους αλλά στη φιλαυτία τους και ποτέ δεν τους μιλάμε για τις ανάγκες μας αλλά για τα </a:t>
            </a:r>
            <a:r>
              <a:rPr lang="el-GR" dirty="0" err="1" smtClean="0"/>
              <a:t>πλαονεκτήματά</a:t>
            </a:r>
            <a:r>
              <a:rPr lang="el-GR" dirty="0" smtClean="0"/>
              <a:t> τους» (</a:t>
            </a:r>
            <a:r>
              <a:rPr lang="en-US" dirty="0" smtClean="0"/>
              <a:t>Adam Smith, </a:t>
            </a:r>
            <a:r>
              <a:rPr lang="el-GR" i="1" dirty="0" smtClean="0"/>
              <a:t> </a:t>
            </a:r>
            <a:r>
              <a:rPr lang="en-US" i="1" dirty="0" smtClean="0"/>
              <a:t>Wealth of Nations, </a:t>
            </a:r>
            <a:r>
              <a:rPr lang="el-GR" dirty="0" smtClean="0"/>
              <a:t>τ.1, 1.2.3, σ. 27.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γένεση της δικαιοσύνης και η κριτική του </a:t>
            </a:r>
            <a:r>
              <a:rPr lang="en-US" dirty="0" smtClean="0"/>
              <a:t>Hume </a:t>
            </a:r>
            <a:r>
              <a:rPr lang="el-GR" dirty="0" smtClean="0"/>
              <a:t>στο συμβόλαιο</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n-US" sz="1600" dirty="0" smtClean="0"/>
              <a:t>A</a:t>
            </a:r>
            <a:r>
              <a:rPr lang="el-GR" sz="1600" dirty="0" smtClean="0"/>
              <a:t>ν η βασική συνιστώσα της ανθρώπινης φύσης είναι η επιδίωξη του ιδίου συμφέροντος, τότε το αξιολογικό κριτήριο της ορθότητας κρίσεων, η πηγή της επιδοκιμασίας ή αποδοκιμασίας των πράξεων είναι η ωφέλεια –</a:t>
            </a:r>
            <a:r>
              <a:rPr lang="en-US" sz="1600" dirty="0" smtClean="0"/>
              <a:t>utility- </a:t>
            </a:r>
          </a:p>
          <a:p>
            <a:endParaRPr lang="en-US" sz="1600" dirty="0"/>
          </a:p>
          <a:p>
            <a:r>
              <a:rPr lang="en-US" sz="1600" dirty="0" smtClean="0"/>
              <a:t>H </a:t>
            </a:r>
            <a:r>
              <a:rPr lang="el-GR" sz="1600" dirty="0" smtClean="0"/>
              <a:t>κριτική του </a:t>
            </a:r>
            <a:r>
              <a:rPr lang="en-US" sz="1600" dirty="0" smtClean="0"/>
              <a:t>Hume </a:t>
            </a:r>
            <a:r>
              <a:rPr lang="el-GR" sz="1600" dirty="0" smtClean="0"/>
              <a:t>στο συμβόλαιο.</a:t>
            </a:r>
          </a:p>
          <a:p>
            <a:pPr>
              <a:buNone/>
            </a:pPr>
            <a:endParaRPr lang="el-GR" sz="1600" dirty="0" smtClean="0"/>
          </a:p>
          <a:p>
            <a:r>
              <a:rPr lang="el-GR" sz="1600" dirty="0" smtClean="0"/>
              <a:t>Η δικαιοσύνη ως τεχνητή αρετή. </a:t>
            </a:r>
          </a:p>
          <a:p>
            <a:r>
              <a:rPr lang="el-GR" sz="1600" dirty="0" smtClean="0"/>
              <a:t>ΟΙ σημαντικότεροι κανόνες δικαίου: </a:t>
            </a:r>
          </a:p>
          <a:p>
            <a:pPr>
              <a:buNone/>
            </a:pPr>
            <a:r>
              <a:rPr lang="el-GR" sz="1600" dirty="0" smtClean="0"/>
              <a:t>Α. Η σταθερότητα της ιδιοκτησίας ως προϋπόθεση κοινωνικής ειρήνης.</a:t>
            </a:r>
          </a:p>
          <a:p>
            <a:pPr>
              <a:buNone/>
            </a:pPr>
            <a:r>
              <a:rPr lang="el-GR" sz="1600" dirty="0" smtClean="0"/>
              <a:t>Β. Η συναινετική μεταβίβαση της ιδιοκτησίας ως όρος ύπαρξης του εμπορίου</a:t>
            </a:r>
          </a:p>
          <a:p>
            <a:pPr>
              <a:buNone/>
            </a:pPr>
            <a:r>
              <a:rPr lang="el-GR" sz="1600" dirty="0" smtClean="0"/>
              <a:t>Γ. Η τήρηση των υποσχέσεων ως μέσο διαμόρφωσης συμμαχιών. </a:t>
            </a:r>
          </a:p>
          <a:p>
            <a:pPr>
              <a:buNone/>
            </a:pPr>
            <a:endParaRPr lang="el-GR" sz="1600" dirty="0"/>
          </a:p>
          <a:p>
            <a:pPr algn="just">
              <a:buFont typeface="Wingdings" pitchFamily="2" charset="2"/>
              <a:buChar char="v"/>
            </a:pPr>
            <a:r>
              <a:rPr lang="el-GR" sz="1600" dirty="0" smtClean="0"/>
              <a:t>Είναι η πολιτική φιλοσοφία του </a:t>
            </a:r>
            <a:r>
              <a:rPr lang="en-US" sz="1600" dirty="0" smtClean="0"/>
              <a:t>Hume </a:t>
            </a:r>
            <a:r>
              <a:rPr lang="el-GR" sz="1600" dirty="0" smtClean="0"/>
              <a:t>το ιδεολογικό υποστήριγμα ή η «απολογία» υπέρ της </a:t>
            </a:r>
            <a:r>
              <a:rPr lang="el-GR" sz="1600" dirty="0" err="1" smtClean="0"/>
              <a:t>πρωτοκαπιταλιστικής</a:t>
            </a:r>
            <a:r>
              <a:rPr lang="el-GR" sz="1600" dirty="0" smtClean="0"/>
              <a:t> κοινωνίας του 18</a:t>
            </a:r>
            <a:r>
              <a:rPr lang="el-GR" sz="1600" baseline="30000" dirty="0" smtClean="0"/>
              <a:t>ου</a:t>
            </a:r>
            <a:r>
              <a:rPr lang="el-GR" sz="1600" dirty="0" smtClean="0"/>
              <a:t> αιώνα; </a:t>
            </a:r>
          </a:p>
          <a:p>
            <a:pPr algn="just">
              <a:buNone/>
            </a:pPr>
            <a:r>
              <a:rPr lang="el-GR" sz="1600" dirty="0" smtClean="0"/>
              <a:t>Α. Το συμφέρον γεννά δικαιοσύνη αλλά η συμπάθεια είναι η πηγή της ηθικής επιδοκιμασίας της, και επομένως της ταύτισής της όχι με εργαλείο περιφρούρησης του πρώτου αλλά με αρετή. (σ. 550-551, 629). </a:t>
            </a:r>
          </a:p>
          <a:p>
            <a:pPr algn="just">
              <a:buNone/>
            </a:pPr>
            <a:r>
              <a:rPr lang="el-GR" sz="1600" dirty="0" smtClean="0"/>
              <a:t>Β. Η συμπάθεια αναδημιουργεί τις κοινότητες που ισοπεδώνει η συμφεροντολογική αγορά και τις αρετές που αυτή καταστρέφει. </a:t>
            </a:r>
            <a:endParaRPr lang="en-US" sz="1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αόρατο χέρι της οικονομίας</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i="1" dirty="0" smtClean="0"/>
              <a:t>Εφόσον κάθε άτομο επομένως προσπαθεί όσο το δυνατόν περισσότερο να χρησιμοποιήσει το κεφάλαιό του για να υποστηρίξει την εγχώρια βιομηχανία και να την κατευθύνει κατά τέτοιο τρόπο ώστε το παραγόμενο προϊόν της να αποφέρει τη μέγιστη αξία, τότε το κάθε άτομο εργάζεται για να αυξήσει όσο μπορεί τα έσοδα της κοινωνίας. Ούτε επιδιώκει να υπηρετήσει το δημόσιο συμφέρον ούτε όμως γνωρίζει πόσο πολύ το υπηρετεί. Δίνοντας προτεραιότητα στην υποστήριξη της εγχώριας έναντι της ξένης βιομηχανίας, το μόνο στο οποίο αποσκοπεί είναι η ασφάλειά του. Και κατευθύνοντας την εν λόγω βιομηχανία με τέτοιο τρόπο ούτως ώστε το παραγόμενο προϊόν της να αποφέρει τη μέγιστη αξία, το μόνο στο οποίο αποβλέπει είναι το δικό του κέρδος. Σε τούτη την περίπτωση, όπως και σε πολλές άλλες, οδηγείται από ένα αόρατο χέρι να προωθήσει ένα σκοπό που δεν ήταν μέρος των προθέσεών του. . . Επιδιώκοντας το ίδιον συμφέρον προωθεί συχνά αυτό της κοινωνίας, και μάλιστα πολύ αποτελεσματικότερα από </a:t>
            </a:r>
            <a:r>
              <a:rPr lang="el-GR" i="1" dirty="0" err="1" smtClean="0"/>
              <a:t>ό,τι</a:t>
            </a:r>
            <a:r>
              <a:rPr lang="el-GR" i="1" dirty="0" smtClean="0"/>
              <a:t> αν σκόπευε πραγματικά να το κάνει.</a:t>
            </a:r>
          </a:p>
          <a:p>
            <a:pPr algn="just">
              <a:buNone/>
            </a:pPr>
            <a:endParaRPr lang="el-GR" i="1" dirty="0"/>
          </a:p>
          <a:p>
            <a:pPr algn="just">
              <a:buNone/>
            </a:pPr>
            <a:r>
              <a:rPr lang="en-US" i="1" dirty="0"/>
              <a:t>	</a:t>
            </a:r>
            <a:r>
              <a:rPr lang="en-US" dirty="0" smtClean="0"/>
              <a:t>Adam Smith, </a:t>
            </a:r>
            <a:r>
              <a:rPr lang="en-US" i="1" dirty="0" smtClean="0"/>
              <a:t>O </a:t>
            </a:r>
            <a:r>
              <a:rPr lang="el-GR" i="1" dirty="0" smtClean="0"/>
              <a:t>πλούτος των εθνών, </a:t>
            </a:r>
            <a:r>
              <a:rPr lang="el-GR" dirty="0" smtClean="0"/>
              <a:t>τ.1,. Ι</a:t>
            </a:r>
            <a:r>
              <a:rPr lang="en-US" dirty="0" smtClean="0"/>
              <a:t>V.II.9-10. </a:t>
            </a:r>
            <a:r>
              <a:rPr lang="el-GR" i="1" dirty="0" smtClean="0"/>
              <a:t> </a:t>
            </a:r>
            <a:endParaRPr lang="el-GR"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1036</Words>
  <Application>Microsoft Office PowerPoint</Application>
  <PresentationFormat>Προβολή στην οθόνη (4:3)</PresentationFormat>
  <Paragraphs>36</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Θέμα του Office</vt:lpstr>
      <vt:lpstr>Οι συντηρητικές συνδηλώσεις της εικοτολογικής ιστορίας:  Η θέαση της ιστορίας ως διαδικασίας σταδιακής εξέλιξης που διέπεται από αιτιώδεις σχέσεις οι οποίες συνάγονται επαγωγικά από εμπειρικά δεδομένα, υποδηλώνει την κατάφωρη αντίθεση της εικοτολογικής ιστορίας προς τις θεωρίες της επανάστασης και του κοινωνικού συμβολαίου. </vt:lpstr>
      <vt:lpstr>Adam Smith, H Θεωρία των Ηθικών Συναισθημάτων</vt:lpstr>
      <vt:lpstr>Η γένεση της κοινωνίας και της πολιτικής στο έργο του Hume</vt:lpstr>
      <vt:lpstr>Η γένεση της δικαιοσύνης και η κριτική του Hume στο συμβόλαιο</vt:lpstr>
      <vt:lpstr>Το αόρατο χέρι της οικονομίας</vt:lpstr>
      <vt:lpstr>Διαφάνεια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συντηρητικές συνδηλώσεις της εικοτολογικής ιστορίας:  Η θέαση της ιστορίας ως διαδικασίας σταδιακής εξέλιξης που διέπεται από αιτιώδεις σχέσεις οι οποίες συνάγονται επαγωγικά από εμπειρικά δεδομένα, υποδηλώνει την κατάφωρη αντίθεση της εικοτολογικής ιστορίας προς τις θεωρίες της επανάστασης και του κοινωνικού συμβολαίου.</dc:title>
  <dc:creator>F.Vaki</dc:creator>
  <cp:lastModifiedBy>F.Vaki</cp:lastModifiedBy>
  <cp:revision>21</cp:revision>
  <dcterms:created xsi:type="dcterms:W3CDTF">2020-05-13T09:00:39Z</dcterms:created>
  <dcterms:modified xsi:type="dcterms:W3CDTF">2020-05-13T11:51:05Z</dcterms:modified>
</cp:coreProperties>
</file>