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435" r:id="rId2"/>
    <p:sldId id="630" r:id="rId3"/>
    <p:sldId id="631" r:id="rId4"/>
    <p:sldId id="632" r:id="rId5"/>
    <p:sldId id="633" r:id="rId6"/>
    <p:sldId id="634" r:id="rId7"/>
    <p:sldId id="635" r:id="rId8"/>
    <p:sldId id="636" r:id="rId9"/>
    <p:sldId id="637" r:id="rId10"/>
    <p:sldId id="638" r:id="rId11"/>
    <p:sldId id="639" r:id="rId12"/>
    <p:sldId id="640" r:id="rId13"/>
    <p:sldId id="641" r:id="rId14"/>
    <p:sldId id="642" r:id="rId15"/>
    <p:sldId id="644" r:id="rId16"/>
    <p:sldId id="645" r:id="rId17"/>
    <p:sldId id="643" r:id="rId18"/>
    <p:sldId id="417" r:id="rId19"/>
    <p:sldId id="488" r:id="rId20"/>
    <p:sldId id="489" r:id="rId21"/>
    <p:sldId id="491" r:id="rId22"/>
    <p:sldId id="646" r:id="rId23"/>
    <p:sldId id="647" r:id="rId24"/>
    <p:sldId id="648" r:id="rId25"/>
    <p:sldId id="649" r:id="rId26"/>
    <p:sldId id="650" r:id="rId27"/>
    <p:sldId id="651" r:id="rId28"/>
    <p:sldId id="652" r:id="rId29"/>
    <p:sldId id="653" r:id="rId30"/>
    <p:sldId id="654" r:id="rId31"/>
    <p:sldId id="418" r:id="rId32"/>
    <p:sldId id="655" r:id="rId33"/>
    <p:sldId id="419" r:id="rId34"/>
    <p:sldId id="428" r:id="rId35"/>
    <p:sldId id="618" r:id="rId36"/>
    <p:sldId id="656" r:id="rId37"/>
    <p:sldId id="422" r:id="rId38"/>
    <p:sldId id="493" r:id="rId39"/>
    <p:sldId id="559" r:id="rId40"/>
    <p:sldId id="494" r:id="rId41"/>
    <p:sldId id="560" r:id="rId42"/>
    <p:sldId id="561" r:id="rId43"/>
    <p:sldId id="558" r:id="rId44"/>
    <p:sldId id="657" r:id="rId45"/>
    <p:sldId id="595" r:id="rId46"/>
    <p:sldId id="565" r:id="rId47"/>
    <p:sldId id="581" r:id="rId48"/>
    <p:sldId id="582" r:id="rId49"/>
    <p:sldId id="583" r:id="rId50"/>
    <p:sldId id="584" r:id="rId51"/>
    <p:sldId id="585" r:id="rId52"/>
    <p:sldId id="586" r:id="rId53"/>
    <p:sldId id="587" r:id="rId54"/>
    <p:sldId id="588"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07" r:id="rId68"/>
    <p:sldId id="508" r:id="rId69"/>
    <p:sldId id="509" r:id="rId70"/>
    <p:sldId id="510" r:id="rId71"/>
    <p:sldId id="511" r:id="rId72"/>
    <p:sldId id="512" r:id="rId73"/>
    <p:sldId id="513" r:id="rId74"/>
    <p:sldId id="514" r:id="rId75"/>
    <p:sldId id="515" r:id="rId76"/>
    <p:sldId id="516" r:id="rId77"/>
    <p:sldId id="517" r:id="rId78"/>
    <p:sldId id="518" r:id="rId79"/>
    <p:sldId id="520" r:id="rId80"/>
    <p:sldId id="521" r:id="rId81"/>
    <p:sldId id="522" r:id="rId82"/>
    <p:sldId id="524" r:id="rId83"/>
    <p:sldId id="525" r:id="rId84"/>
    <p:sldId id="526" r:id="rId85"/>
    <p:sldId id="527" r:id="rId86"/>
    <p:sldId id="528" r:id="rId87"/>
    <p:sldId id="529" r:id="rId88"/>
    <p:sldId id="548" r:id="rId89"/>
    <p:sldId id="549" r:id="rId90"/>
    <p:sldId id="550" r:id="rId91"/>
    <p:sldId id="551" r:id="rId92"/>
    <p:sldId id="552" r:id="rId93"/>
    <p:sldId id="553" r:id="rId94"/>
    <p:sldId id="554" r:id="rId95"/>
    <p:sldId id="555" r:id="rId96"/>
    <p:sldId id="556" r:id="rId97"/>
    <p:sldId id="557"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660"/>
  </p:normalViewPr>
  <p:slideViewPr>
    <p:cSldViewPr snapToGrid="0">
      <p:cViewPr>
        <p:scale>
          <a:sx n="77" d="100"/>
          <a:sy n="77" d="100"/>
        </p:scale>
        <p:origin x="1171"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03458-596F-4021-8303-1EE55DA70BAE}"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54167-05D8-4340-A3C7-919CCFB48F3E}" type="slidenum">
              <a:rPr lang="en-US" smtClean="0"/>
              <a:t>‹#›</a:t>
            </a:fld>
            <a:endParaRPr lang="en-US"/>
          </a:p>
        </p:txBody>
      </p:sp>
    </p:spTree>
    <p:extLst>
      <p:ext uri="{BB962C8B-B14F-4D97-AF65-F5344CB8AC3E}">
        <p14:creationId xmlns:p14="http://schemas.microsoft.com/office/powerpoint/2010/main" val="182242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54167-05D8-4340-A3C7-919CCFB48F3E}" type="slidenum">
              <a:rPr lang="en-US" smtClean="0"/>
              <a:t>4</a:t>
            </a:fld>
            <a:endParaRPr lang="en-US"/>
          </a:p>
        </p:txBody>
      </p:sp>
    </p:spTree>
    <p:extLst>
      <p:ext uri="{BB962C8B-B14F-4D97-AF65-F5344CB8AC3E}">
        <p14:creationId xmlns:p14="http://schemas.microsoft.com/office/powerpoint/2010/main" val="283278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F6F7F303-1D8C-C92F-0082-F7205F6719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32766F-3179-49D6-8D7F-8EC09B490598}" type="slidenum">
              <a:rPr lang="el-GR" altLang="en-US"/>
              <a:pPr eaLnBrk="1" hangingPunct="1"/>
              <a:t>90</a:t>
            </a:fld>
            <a:endParaRPr lang="el-GR" altLang="en-US"/>
          </a:p>
        </p:txBody>
      </p:sp>
      <p:sp>
        <p:nvSpPr>
          <p:cNvPr id="184323" name="Rectangle 2">
            <a:extLst>
              <a:ext uri="{FF2B5EF4-FFF2-40B4-BE49-F238E27FC236}">
                <a16:creationId xmlns:a16="http://schemas.microsoft.com/office/drawing/2014/main" id="{9D85394A-68BB-9D16-4E0C-30B546C148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a:extLst>
              <a:ext uri="{FF2B5EF4-FFF2-40B4-BE49-F238E27FC236}">
                <a16:creationId xmlns:a16="http://schemas.microsoft.com/office/drawing/2014/main" id="{CAFC8AFC-FFD9-0023-EE91-9C67D6C6E2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FC746AAF-A03D-79E7-149B-9DC0A3470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946E40-8205-483B-8087-B133898962E8}" type="slidenum">
              <a:rPr lang="el-GR" altLang="en-US"/>
              <a:pPr eaLnBrk="1" hangingPunct="1"/>
              <a:t>91</a:t>
            </a:fld>
            <a:endParaRPr lang="el-GR" altLang="en-US"/>
          </a:p>
        </p:txBody>
      </p:sp>
      <p:sp>
        <p:nvSpPr>
          <p:cNvPr id="185347" name="Rectangle 2">
            <a:extLst>
              <a:ext uri="{FF2B5EF4-FFF2-40B4-BE49-F238E27FC236}">
                <a16:creationId xmlns:a16="http://schemas.microsoft.com/office/drawing/2014/main" id="{F5EE0A31-CCEC-7C23-9CB2-B74D3BEE68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C1FCC424-5186-7CEE-0A42-DEB119E71B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914CF3B2-1A7C-D7D5-43E7-6F0E376436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D57552-44E8-4FD2-942A-624A785A8AA6}" type="slidenum">
              <a:rPr lang="el-GR" altLang="en-US"/>
              <a:pPr eaLnBrk="1" hangingPunct="1"/>
              <a:t>92</a:t>
            </a:fld>
            <a:endParaRPr lang="el-GR" altLang="en-US"/>
          </a:p>
        </p:txBody>
      </p:sp>
      <p:sp>
        <p:nvSpPr>
          <p:cNvPr id="186371" name="Rectangle 2">
            <a:extLst>
              <a:ext uri="{FF2B5EF4-FFF2-40B4-BE49-F238E27FC236}">
                <a16:creationId xmlns:a16="http://schemas.microsoft.com/office/drawing/2014/main" id="{6F977468-9C7A-5939-A9D4-12C27010F6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a:extLst>
              <a:ext uri="{FF2B5EF4-FFF2-40B4-BE49-F238E27FC236}">
                <a16:creationId xmlns:a16="http://schemas.microsoft.com/office/drawing/2014/main" id="{CFE448A5-A165-C217-B111-1BE69DC94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E9E18768-6575-A41D-85F3-65CF101546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EB94CD-893C-4E39-9F9A-D21ACD42AFE9}" type="slidenum">
              <a:rPr lang="el-GR" altLang="en-US"/>
              <a:pPr eaLnBrk="1" hangingPunct="1"/>
              <a:t>93</a:t>
            </a:fld>
            <a:endParaRPr lang="el-GR" altLang="en-US"/>
          </a:p>
        </p:txBody>
      </p:sp>
      <p:sp>
        <p:nvSpPr>
          <p:cNvPr id="187395" name="Rectangle 2">
            <a:extLst>
              <a:ext uri="{FF2B5EF4-FFF2-40B4-BE49-F238E27FC236}">
                <a16:creationId xmlns:a16="http://schemas.microsoft.com/office/drawing/2014/main" id="{8FA725F1-F003-9FEB-FD6F-314C4A378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a:extLst>
              <a:ext uri="{FF2B5EF4-FFF2-40B4-BE49-F238E27FC236}">
                <a16:creationId xmlns:a16="http://schemas.microsoft.com/office/drawing/2014/main" id="{7F54B282-329C-CF71-A27A-836D2DC63B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D8FAA5E6-3E90-CE9D-C684-11878E6B23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DF8E71-F790-4764-B24E-D622A152238C}" type="slidenum">
              <a:rPr lang="el-GR" altLang="en-US"/>
              <a:pPr eaLnBrk="1" hangingPunct="1"/>
              <a:t>94</a:t>
            </a:fld>
            <a:endParaRPr lang="el-GR" altLang="en-US"/>
          </a:p>
        </p:txBody>
      </p:sp>
      <p:sp>
        <p:nvSpPr>
          <p:cNvPr id="188419" name="Rectangle 2">
            <a:extLst>
              <a:ext uri="{FF2B5EF4-FFF2-40B4-BE49-F238E27FC236}">
                <a16:creationId xmlns:a16="http://schemas.microsoft.com/office/drawing/2014/main" id="{25B49E34-BFD5-9DEC-EE24-DFC9BB64C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a:extLst>
              <a:ext uri="{FF2B5EF4-FFF2-40B4-BE49-F238E27FC236}">
                <a16:creationId xmlns:a16="http://schemas.microsoft.com/office/drawing/2014/main" id="{64A61584-FEE1-BF11-6586-D9A8888B1B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E14A571A-7F2B-0815-F9B4-83D3663983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53B45B-E48D-44BD-AF77-982D57A15738}" type="slidenum">
              <a:rPr lang="el-GR" altLang="en-US"/>
              <a:pPr eaLnBrk="1" hangingPunct="1"/>
              <a:t>95</a:t>
            </a:fld>
            <a:endParaRPr lang="el-GR" altLang="en-US"/>
          </a:p>
        </p:txBody>
      </p:sp>
      <p:sp>
        <p:nvSpPr>
          <p:cNvPr id="189443" name="Rectangle 2">
            <a:extLst>
              <a:ext uri="{FF2B5EF4-FFF2-40B4-BE49-F238E27FC236}">
                <a16:creationId xmlns:a16="http://schemas.microsoft.com/office/drawing/2014/main" id="{49A4E901-8FD1-72D8-9C8E-CA7D8B67C8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a:extLst>
              <a:ext uri="{FF2B5EF4-FFF2-40B4-BE49-F238E27FC236}">
                <a16:creationId xmlns:a16="http://schemas.microsoft.com/office/drawing/2014/main" id="{2AEBF36F-EBC4-E2A0-331B-7C020FA161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48012088-F8CD-1965-FA8E-BC63030E89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393FF98-32AC-44D6-B997-692F2870CABD}" type="slidenum">
              <a:rPr lang="el-GR" altLang="en-US"/>
              <a:pPr eaLnBrk="1" hangingPunct="1"/>
              <a:t>96</a:t>
            </a:fld>
            <a:endParaRPr lang="el-GR" altLang="en-US"/>
          </a:p>
        </p:txBody>
      </p:sp>
      <p:sp>
        <p:nvSpPr>
          <p:cNvPr id="190467" name="Rectangle 2">
            <a:extLst>
              <a:ext uri="{FF2B5EF4-FFF2-40B4-BE49-F238E27FC236}">
                <a16:creationId xmlns:a16="http://schemas.microsoft.com/office/drawing/2014/main" id="{417B0E27-296A-4FA3-4C9A-595E8C2CE9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a:extLst>
              <a:ext uri="{FF2B5EF4-FFF2-40B4-BE49-F238E27FC236}">
                <a16:creationId xmlns:a16="http://schemas.microsoft.com/office/drawing/2014/main" id="{B0097A8A-40A9-D112-EBB7-7D4CCE9C62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CCA8D56F-C5D2-64A1-57BD-AF877E3AC4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1C60CC-AAD2-4D20-9591-B9ED2B667CAE}" type="slidenum">
              <a:rPr lang="el-GR" altLang="en-US"/>
              <a:pPr eaLnBrk="1" hangingPunct="1"/>
              <a:t>18</a:t>
            </a:fld>
            <a:endParaRPr lang="el-GR" altLang="en-US"/>
          </a:p>
        </p:txBody>
      </p:sp>
      <p:sp>
        <p:nvSpPr>
          <p:cNvPr id="172035" name="Rectangle 2">
            <a:extLst>
              <a:ext uri="{FF2B5EF4-FFF2-40B4-BE49-F238E27FC236}">
                <a16:creationId xmlns:a16="http://schemas.microsoft.com/office/drawing/2014/main" id="{C46CB1EA-79A0-43E8-05F3-725129A6B2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a:extLst>
              <a:ext uri="{FF2B5EF4-FFF2-40B4-BE49-F238E27FC236}">
                <a16:creationId xmlns:a16="http://schemas.microsoft.com/office/drawing/2014/main" id="{180EF9EA-0C68-BB54-B878-80154EAB4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4C8C7598-130A-C7BC-F2F3-4F17887A90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CF3839-2B59-481F-AEEC-EAED3ACEFB2A}" type="slidenum">
              <a:rPr lang="el-GR" altLang="en-US"/>
              <a:pPr eaLnBrk="1" hangingPunct="1"/>
              <a:t>31</a:t>
            </a:fld>
            <a:endParaRPr lang="el-GR" altLang="en-US"/>
          </a:p>
        </p:txBody>
      </p:sp>
      <p:sp>
        <p:nvSpPr>
          <p:cNvPr id="174083" name="Rectangle 7">
            <a:extLst>
              <a:ext uri="{FF2B5EF4-FFF2-40B4-BE49-F238E27FC236}">
                <a16:creationId xmlns:a16="http://schemas.microsoft.com/office/drawing/2014/main" id="{A9324321-0BB5-102B-3711-5091E643DD4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6C42F35-FF33-4453-8AA9-AF8FF0455C17}" type="slidenum">
              <a:rPr lang="el-GR" altLang="en-US" sz="1200"/>
              <a:pPr algn="r" eaLnBrk="1" hangingPunct="1"/>
              <a:t>31</a:t>
            </a:fld>
            <a:endParaRPr lang="el-GR" altLang="en-US" sz="1200"/>
          </a:p>
        </p:txBody>
      </p:sp>
      <p:sp>
        <p:nvSpPr>
          <p:cNvPr id="174084" name="Rectangle 2">
            <a:extLst>
              <a:ext uri="{FF2B5EF4-FFF2-40B4-BE49-F238E27FC236}">
                <a16:creationId xmlns:a16="http://schemas.microsoft.com/office/drawing/2014/main" id="{EAE7A513-7182-CE2E-8224-936D9FA29B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5" name="Rectangle 3">
            <a:extLst>
              <a:ext uri="{FF2B5EF4-FFF2-40B4-BE49-F238E27FC236}">
                <a16:creationId xmlns:a16="http://schemas.microsoft.com/office/drawing/2014/main" id="{4E5FDC4B-EBE4-F425-EFCC-8446757D67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37A7A2BB-BC24-0808-8160-9729CE26BD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4D28B0C-BCC6-489B-AD2F-48F7E216DEBC}" type="slidenum">
              <a:rPr lang="el-GR" altLang="en-US"/>
              <a:pPr eaLnBrk="1" hangingPunct="1"/>
              <a:t>33</a:t>
            </a:fld>
            <a:endParaRPr lang="el-GR" altLang="en-US"/>
          </a:p>
        </p:txBody>
      </p:sp>
      <p:sp>
        <p:nvSpPr>
          <p:cNvPr id="175107" name="Rectangle 2">
            <a:extLst>
              <a:ext uri="{FF2B5EF4-FFF2-40B4-BE49-F238E27FC236}">
                <a16:creationId xmlns:a16="http://schemas.microsoft.com/office/drawing/2014/main" id="{CC792243-19BA-3E88-5043-6BC2297ACE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a:extLst>
              <a:ext uri="{FF2B5EF4-FFF2-40B4-BE49-F238E27FC236}">
                <a16:creationId xmlns:a16="http://schemas.microsoft.com/office/drawing/2014/main" id="{FD951A69-ABEF-E797-125D-866B4251BC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D8064911-A4C1-DC1E-0C5D-B586E5E234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C96014-F189-4067-B1DA-AAA104D97CE2}" type="slidenum">
              <a:rPr lang="el-GR" altLang="en-US"/>
              <a:pPr eaLnBrk="1" hangingPunct="1"/>
              <a:t>34</a:t>
            </a:fld>
            <a:endParaRPr lang="el-GR" altLang="en-US"/>
          </a:p>
        </p:txBody>
      </p:sp>
      <p:sp>
        <p:nvSpPr>
          <p:cNvPr id="176131" name="Rectangle 2">
            <a:extLst>
              <a:ext uri="{FF2B5EF4-FFF2-40B4-BE49-F238E27FC236}">
                <a16:creationId xmlns:a16="http://schemas.microsoft.com/office/drawing/2014/main" id="{0A25FEC4-DCF0-A2D3-9F2A-C84E13BBF0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a:extLst>
              <a:ext uri="{FF2B5EF4-FFF2-40B4-BE49-F238E27FC236}">
                <a16:creationId xmlns:a16="http://schemas.microsoft.com/office/drawing/2014/main" id="{40DACD8C-08F0-9EFE-A116-9B16858A43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E0908398-343E-F7B7-D37B-9AA7CCA0F6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DC7CA5-1047-404C-B653-C118C5B520FD}" type="slidenum">
              <a:rPr lang="el-GR" altLang="en-US"/>
              <a:pPr eaLnBrk="1" hangingPunct="1"/>
              <a:t>37</a:t>
            </a:fld>
            <a:endParaRPr lang="el-GR" altLang="en-US"/>
          </a:p>
        </p:txBody>
      </p:sp>
      <p:sp>
        <p:nvSpPr>
          <p:cNvPr id="177155" name="Rectangle 2">
            <a:extLst>
              <a:ext uri="{FF2B5EF4-FFF2-40B4-BE49-F238E27FC236}">
                <a16:creationId xmlns:a16="http://schemas.microsoft.com/office/drawing/2014/main" id="{AFF06C33-E064-C802-02AB-DD897A34CB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a:extLst>
              <a:ext uri="{FF2B5EF4-FFF2-40B4-BE49-F238E27FC236}">
                <a16:creationId xmlns:a16="http://schemas.microsoft.com/office/drawing/2014/main" id="{F305BEDA-A04B-1499-4762-B4581CF60B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98362966-575C-76E7-6F31-4819A2D47F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304EBB-D0B9-4842-BCC2-7D7AEC9FC3D6}" type="slidenum">
              <a:rPr lang="el-GR" altLang="en-US"/>
              <a:pPr eaLnBrk="1" hangingPunct="1"/>
              <a:t>42</a:t>
            </a:fld>
            <a:endParaRPr lang="el-GR" altLang="en-US"/>
          </a:p>
        </p:txBody>
      </p:sp>
      <p:sp>
        <p:nvSpPr>
          <p:cNvPr id="178179" name="Rectangle 2">
            <a:extLst>
              <a:ext uri="{FF2B5EF4-FFF2-40B4-BE49-F238E27FC236}">
                <a16:creationId xmlns:a16="http://schemas.microsoft.com/office/drawing/2014/main" id="{4FCCAE01-5D88-5DB4-D775-51876C1289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a:extLst>
              <a:ext uri="{FF2B5EF4-FFF2-40B4-BE49-F238E27FC236}">
                <a16:creationId xmlns:a16="http://schemas.microsoft.com/office/drawing/2014/main" id="{9A137EC5-766E-E0BE-4E09-D3DDED5951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91B00BA4-07BC-BBAB-7E69-2F965207CE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401A3A-E69D-4E12-A3AC-D61C5E8D1DF3}" type="slidenum">
              <a:rPr lang="el-GR" altLang="en-US"/>
              <a:pPr eaLnBrk="1" hangingPunct="1"/>
              <a:t>88</a:t>
            </a:fld>
            <a:endParaRPr lang="el-GR" altLang="en-US"/>
          </a:p>
        </p:txBody>
      </p:sp>
      <p:sp>
        <p:nvSpPr>
          <p:cNvPr id="182275" name="Rectangle 2">
            <a:extLst>
              <a:ext uri="{FF2B5EF4-FFF2-40B4-BE49-F238E27FC236}">
                <a16:creationId xmlns:a16="http://schemas.microsoft.com/office/drawing/2014/main" id="{26035854-C36A-CB10-8E33-FC2C13E86C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a:extLst>
              <a:ext uri="{FF2B5EF4-FFF2-40B4-BE49-F238E27FC236}">
                <a16:creationId xmlns:a16="http://schemas.microsoft.com/office/drawing/2014/main" id="{B8C142B8-0D25-2A2B-51E5-FA827F8139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C59C7F88-695B-F5FF-3E03-848606ACCC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FD1475-1816-40F2-B3AC-D7422091F068}" type="slidenum">
              <a:rPr lang="el-GR" altLang="en-US"/>
              <a:pPr eaLnBrk="1" hangingPunct="1"/>
              <a:t>89</a:t>
            </a:fld>
            <a:endParaRPr lang="el-GR" altLang="en-US"/>
          </a:p>
        </p:txBody>
      </p:sp>
      <p:sp>
        <p:nvSpPr>
          <p:cNvPr id="183299" name="Rectangle 2">
            <a:extLst>
              <a:ext uri="{FF2B5EF4-FFF2-40B4-BE49-F238E27FC236}">
                <a16:creationId xmlns:a16="http://schemas.microsoft.com/office/drawing/2014/main" id="{08577511-50FD-0160-03C3-A23F2968B7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a:extLst>
              <a:ext uri="{FF2B5EF4-FFF2-40B4-BE49-F238E27FC236}">
                <a16:creationId xmlns:a16="http://schemas.microsoft.com/office/drawing/2014/main" id="{1648D5A5-DEEA-1F35-DE91-5B5690E68E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8139-FC93-3020-2FE5-D18D44A37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35654A-A9B6-1AD4-3E37-F0CC11617D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42C349-F3D9-7D80-D77D-35FFB9EFB896}"/>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5" name="Footer Placeholder 4">
            <a:extLst>
              <a:ext uri="{FF2B5EF4-FFF2-40B4-BE49-F238E27FC236}">
                <a16:creationId xmlns:a16="http://schemas.microsoft.com/office/drawing/2014/main" id="{A5AEED4F-4751-8D76-81BC-AAFE5984B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470A4-0D8E-91E1-232B-86AC5DF85EBB}"/>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21928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695B-B60F-FFC4-05C7-4167EB0682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4BC43-51B6-88B1-B19E-3CA74A73F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DD4C7-520B-7975-665C-A938BF7A9628}"/>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5" name="Footer Placeholder 4">
            <a:extLst>
              <a:ext uri="{FF2B5EF4-FFF2-40B4-BE49-F238E27FC236}">
                <a16:creationId xmlns:a16="http://schemas.microsoft.com/office/drawing/2014/main" id="{F21EA248-E0C8-79C3-C7E7-366344AC4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CBD4E-F63F-3DFA-04A8-06C1BF7D87A7}"/>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152833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DC02D-E042-9A5E-53B7-F6E036E5A4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B4EA6-ED41-8B16-F249-19048BB73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8E8AB-75CD-64D7-4EE5-6DC2FC6B8D9F}"/>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5" name="Footer Placeholder 4">
            <a:extLst>
              <a:ext uri="{FF2B5EF4-FFF2-40B4-BE49-F238E27FC236}">
                <a16:creationId xmlns:a16="http://schemas.microsoft.com/office/drawing/2014/main" id="{5E47D1E8-3D25-0A66-2EE3-D826D5A3A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8332F-7C88-7522-82B8-B2C54E03ABFC}"/>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929899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a:extLst>
              <a:ext uri="{FF2B5EF4-FFF2-40B4-BE49-F238E27FC236}">
                <a16:creationId xmlns:a16="http://schemas.microsoft.com/office/drawing/2014/main" id="{AD1AA18D-C987-19DB-38A7-22EE5E9CE0D3}"/>
              </a:ext>
            </a:extLst>
          </p:cNvPr>
          <p:cNvSpPr>
            <a:spLocks noGrp="1" noChangeArrowheads="1"/>
          </p:cNvSpPr>
          <p:nvPr>
            <p:ph type="dt" sz="half" idx="10"/>
          </p:nvPr>
        </p:nvSpPr>
        <p:spPr/>
        <p:txBody>
          <a:bodyPr/>
          <a:lstStyle>
            <a:lvl1pPr>
              <a:defRPr/>
            </a:lvl1pPr>
          </a:lstStyle>
          <a:p>
            <a:pPr>
              <a:defRPr/>
            </a:pPr>
            <a:endParaRPr lang="el-GR" altLang="en-US"/>
          </a:p>
        </p:txBody>
      </p:sp>
      <p:sp>
        <p:nvSpPr>
          <p:cNvPr id="4" name="Rectangle 5">
            <a:extLst>
              <a:ext uri="{FF2B5EF4-FFF2-40B4-BE49-F238E27FC236}">
                <a16:creationId xmlns:a16="http://schemas.microsoft.com/office/drawing/2014/main" id="{C8B95E8C-3ADC-3C28-E9E4-8F1227A848DE}"/>
              </a:ext>
            </a:extLst>
          </p:cNvPr>
          <p:cNvSpPr>
            <a:spLocks noGrp="1" noChangeArrowheads="1"/>
          </p:cNvSpPr>
          <p:nvPr>
            <p:ph type="ftr" sz="quarter" idx="11"/>
          </p:nvPr>
        </p:nvSpPr>
        <p:spPr/>
        <p:txBody>
          <a:bodyPr/>
          <a:lstStyle>
            <a:lvl1pPr>
              <a:defRPr/>
            </a:lvl1pPr>
          </a:lstStyle>
          <a:p>
            <a:pPr>
              <a:defRPr/>
            </a:pPr>
            <a:endParaRPr lang="el-GR" altLang="en-US"/>
          </a:p>
        </p:txBody>
      </p:sp>
      <p:sp>
        <p:nvSpPr>
          <p:cNvPr id="5" name="Rectangle 6">
            <a:extLst>
              <a:ext uri="{FF2B5EF4-FFF2-40B4-BE49-F238E27FC236}">
                <a16:creationId xmlns:a16="http://schemas.microsoft.com/office/drawing/2014/main" id="{C28B7A66-F06A-7E34-FAEF-7645D58D1344}"/>
              </a:ext>
            </a:extLst>
          </p:cNvPr>
          <p:cNvSpPr>
            <a:spLocks noGrp="1" noChangeArrowheads="1"/>
          </p:cNvSpPr>
          <p:nvPr>
            <p:ph type="sldNum" sz="quarter" idx="12"/>
          </p:nvPr>
        </p:nvSpPr>
        <p:spPr/>
        <p:txBody>
          <a:bodyPr/>
          <a:lstStyle>
            <a:lvl1pPr>
              <a:defRPr/>
            </a:lvl1pPr>
          </a:lstStyle>
          <a:p>
            <a:fld id="{1656A44E-40C8-4411-B6AD-C95E3CE3DB4B}" type="slidenum">
              <a:rPr lang="el-GR" altLang="en-US"/>
              <a:pPr/>
              <a:t>‹#›</a:t>
            </a:fld>
            <a:endParaRPr lang="el-GR" altLang="en-US"/>
          </a:p>
        </p:txBody>
      </p:sp>
    </p:spTree>
    <p:extLst>
      <p:ext uri="{BB962C8B-B14F-4D97-AF65-F5344CB8AC3E}">
        <p14:creationId xmlns:p14="http://schemas.microsoft.com/office/powerpoint/2010/main" val="8596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F08B-72A0-0B38-7C27-4593106FB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1C1C9-8180-E176-C59D-A1E114138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87B8D-D320-7456-80B7-0F70372EB4A8}"/>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5" name="Footer Placeholder 4">
            <a:extLst>
              <a:ext uri="{FF2B5EF4-FFF2-40B4-BE49-F238E27FC236}">
                <a16:creationId xmlns:a16="http://schemas.microsoft.com/office/drawing/2014/main" id="{1C2784A3-6AF3-83B8-5370-CEE0EA11F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463C8-3787-BFAC-E001-253583F663ED}"/>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248308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3AC4-21D4-101C-1E20-316978EB1D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2C2368-5161-A285-E5DE-3A12DCF702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BE0FB7-E910-5E5F-3B50-E7E15703BA76}"/>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5" name="Footer Placeholder 4">
            <a:extLst>
              <a:ext uri="{FF2B5EF4-FFF2-40B4-BE49-F238E27FC236}">
                <a16:creationId xmlns:a16="http://schemas.microsoft.com/office/drawing/2014/main" id="{2984605A-4E19-5346-99BE-AFB3A2A0D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61AF0-BD9D-EA56-6F24-8F96A4AC8ADD}"/>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169780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ED36-E727-409B-063C-6D49F7376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C20CDE-B91F-3011-00AD-F9DE90660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502B9-0545-A8E8-3841-F06DEF7C06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7F6CE-7C40-CF60-42D8-C3534F7D8758}"/>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6" name="Footer Placeholder 5">
            <a:extLst>
              <a:ext uri="{FF2B5EF4-FFF2-40B4-BE49-F238E27FC236}">
                <a16:creationId xmlns:a16="http://schemas.microsoft.com/office/drawing/2014/main" id="{3B3298BB-104D-1909-F2B5-093F2A6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902E6-020A-3587-7621-611F5BBBFD10}"/>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186759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E63D-4067-EF8B-3366-D2803D1438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EADD4F-0F9F-0813-2509-EBE080088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61F1A3-7766-399F-274C-555939D0B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036964-79DD-365A-2597-AD3D9B040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928C0-E417-4804-9227-06912B3FD2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0EB11D-1796-EF45-B558-932F64EAF0F3}"/>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8" name="Footer Placeholder 7">
            <a:extLst>
              <a:ext uri="{FF2B5EF4-FFF2-40B4-BE49-F238E27FC236}">
                <a16:creationId xmlns:a16="http://schemas.microsoft.com/office/drawing/2014/main" id="{DF3BC550-5B78-A2BF-DA99-180CDE4A1D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95A35-1760-EAB6-0F5A-D0CD1B943151}"/>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100845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FCA2-B3D8-C0C4-AD72-C514C190C6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284886-1E9B-3CAB-3699-E7136E5EC7B4}"/>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4" name="Footer Placeholder 3">
            <a:extLst>
              <a:ext uri="{FF2B5EF4-FFF2-40B4-BE49-F238E27FC236}">
                <a16:creationId xmlns:a16="http://schemas.microsoft.com/office/drawing/2014/main" id="{4B9508B3-6B9B-85B5-936F-E0BCA732E4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09A68-6B61-54AD-42CE-DB439D02B2AB}"/>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212404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D7B7E8-02C5-EE40-D41F-B2DF05E32D3F}"/>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3" name="Footer Placeholder 2">
            <a:extLst>
              <a:ext uri="{FF2B5EF4-FFF2-40B4-BE49-F238E27FC236}">
                <a16:creationId xmlns:a16="http://schemas.microsoft.com/office/drawing/2014/main" id="{3E50768E-4706-2AED-4F8B-EBF88850A0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A09BE1-5F11-5F88-31E2-6BB2964BABCF}"/>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99812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5A97-9ABB-5043-28FB-C968B64B19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C1F7C-CE80-4A8C-C2D2-D983C2D03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2EF961-A7A2-AE22-9821-63C65FB63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BE71FB-7F93-4939-6A32-ABB6161776C3}"/>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6" name="Footer Placeholder 5">
            <a:extLst>
              <a:ext uri="{FF2B5EF4-FFF2-40B4-BE49-F238E27FC236}">
                <a16:creationId xmlns:a16="http://schemas.microsoft.com/office/drawing/2014/main" id="{B0E9E7A3-7D0B-DC9D-5E26-648785176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0BFDF-83B3-430E-10FC-30A42F1108FD}"/>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18073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8AFF-23AE-332D-49B3-A2645BCDC6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A48B3-EC13-FDBF-B0C2-8A6A7AF5D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8953C-880F-EB74-C80D-DE282A882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0F61F-B74D-C70F-2588-0611516484B9}"/>
              </a:ext>
            </a:extLst>
          </p:cNvPr>
          <p:cNvSpPr>
            <a:spLocks noGrp="1"/>
          </p:cNvSpPr>
          <p:nvPr>
            <p:ph type="dt" sz="half" idx="10"/>
          </p:nvPr>
        </p:nvSpPr>
        <p:spPr/>
        <p:txBody>
          <a:bodyPr/>
          <a:lstStyle/>
          <a:p>
            <a:fld id="{FCA24CD3-9A2F-479B-BD04-60F4A0DBF20F}" type="datetimeFigureOut">
              <a:rPr lang="en-US" smtClean="0"/>
              <a:t>11/10/2025</a:t>
            </a:fld>
            <a:endParaRPr lang="en-US"/>
          </a:p>
        </p:txBody>
      </p:sp>
      <p:sp>
        <p:nvSpPr>
          <p:cNvPr id="6" name="Footer Placeholder 5">
            <a:extLst>
              <a:ext uri="{FF2B5EF4-FFF2-40B4-BE49-F238E27FC236}">
                <a16:creationId xmlns:a16="http://schemas.microsoft.com/office/drawing/2014/main" id="{26FBD9E7-3704-586B-0AF0-0744BA52C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8DA9B-542A-E4A4-90DB-C08ECB262EB7}"/>
              </a:ext>
            </a:extLst>
          </p:cNvPr>
          <p:cNvSpPr>
            <a:spLocks noGrp="1"/>
          </p:cNvSpPr>
          <p:nvPr>
            <p:ph type="sldNum" sz="quarter" idx="12"/>
          </p:nvPr>
        </p:nvSpPr>
        <p:spPr/>
        <p:txBody>
          <a:bodyPr/>
          <a:lstStyle/>
          <a:p>
            <a:fld id="{E1D20DFB-139A-487F-8AC5-6D95250BBF4C}" type="slidenum">
              <a:rPr lang="en-US" smtClean="0"/>
              <a:t>‹#›</a:t>
            </a:fld>
            <a:endParaRPr lang="en-US"/>
          </a:p>
        </p:txBody>
      </p:sp>
    </p:spTree>
    <p:extLst>
      <p:ext uri="{BB962C8B-B14F-4D97-AF65-F5344CB8AC3E}">
        <p14:creationId xmlns:p14="http://schemas.microsoft.com/office/powerpoint/2010/main" val="162365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98DE0-2076-1EB9-4DE5-E9F7C9AFE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EDD3FC-0C2F-CA1A-69E7-EB323B1FE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2D7F8-842F-1B02-0DD9-5B67FC0116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A24CD3-9A2F-479B-BD04-60F4A0DBF20F}" type="datetimeFigureOut">
              <a:rPr lang="en-US" smtClean="0"/>
              <a:t>11/10/2025</a:t>
            </a:fld>
            <a:endParaRPr lang="en-US"/>
          </a:p>
        </p:txBody>
      </p:sp>
      <p:sp>
        <p:nvSpPr>
          <p:cNvPr id="5" name="Footer Placeholder 4">
            <a:extLst>
              <a:ext uri="{FF2B5EF4-FFF2-40B4-BE49-F238E27FC236}">
                <a16:creationId xmlns:a16="http://schemas.microsoft.com/office/drawing/2014/main" id="{37D1A2EF-2F30-85DE-1CEF-72BFEBEB8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AB7A29-DDF4-3AD3-96A3-87BF6A99A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D20DFB-139A-487F-8AC5-6D95250BBF4C}" type="slidenum">
              <a:rPr lang="en-US" smtClean="0"/>
              <a:t>‹#›</a:t>
            </a:fld>
            <a:endParaRPr lang="en-US"/>
          </a:p>
        </p:txBody>
      </p:sp>
    </p:spTree>
    <p:extLst>
      <p:ext uri="{BB962C8B-B14F-4D97-AF65-F5344CB8AC3E}">
        <p14:creationId xmlns:p14="http://schemas.microsoft.com/office/powerpoint/2010/main" val="59632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ea.europa.eu/el" TargetMode="External"/><Relationship Id="rId2" Type="http://schemas.openxmlformats.org/officeDocument/2006/relationships/hyperlink" Target="https://ec.europa.eu/info/food-farming-fisheries/farming/international-cooperation/international-organisations/oecd_e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a:extLst>
              <a:ext uri="{FF2B5EF4-FFF2-40B4-BE49-F238E27FC236}">
                <a16:creationId xmlns:a16="http://schemas.microsoft.com/office/drawing/2014/main" id="{6D23C688-A70A-6AE9-FFF1-3E0D78CF78FA}"/>
              </a:ext>
            </a:extLst>
          </p:cNvPr>
          <p:cNvSpPr txBox="1">
            <a:spLocks/>
          </p:cNvSpPr>
          <p:nvPr/>
        </p:nvSpPr>
        <p:spPr bwMode="auto">
          <a:xfrm>
            <a:off x="1905000" y="3733800"/>
            <a:ext cx="8229600" cy="1143000"/>
          </a:xfrm>
          <a:prstGeom prst="rect">
            <a:avLst/>
          </a:prstGeom>
          <a:noFill/>
          <a:ln w="9525">
            <a:noFill/>
            <a:miter lim="800000"/>
            <a:headEnd/>
            <a:tailEnd/>
          </a:ln>
        </p:spPr>
        <p:txBody>
          <a:bodyPr anchor="ctr"/>
          <a:lstStyle/>
          <a:p>
            <a:pPr algn="ctr">
              <a:defRPr/>
            </a:pPr>
            <a:r>
              <a:rPr lang="el-GR" sz="2800" dirty="0">
                <a:solidFill>
                  <a:schemeClr val="accent3">
                    <a:lumMod val="50000"/>
                  </a:schemeClr>
                </a:solidFill>
                <a:latin typeface="+mj-lt"/>
                <a:ea typeface="+mj-ea"/>
                <a:cs typeface="+mj-cs"/>
              </a:rPr>
              <a:t>«Δείκτες Βιώσιμης Ανάπτυξης»</a:t>
            </a:r>
          </a:p>
        </p:txBody>
      </p:sp>
      <p:pic>
        <p:nvPicPr>
          <p:cNvPr id="3075" name="Picture 5" descr="ΤΕΙ _ ΤΜΗΜΑ ΤΕΧΝΟΛΟΓΩΝ ΠΕΡΙΒΑΛΛΟΝΤΟΣ5">
            <a:extLst>
              <a:ext uri="{FF2B5EF4-FFF2-40B4-BE49-F238E27FC236}">
                <a16:creationId xmlns:a16="http://schemas.microsoft.com/office/drawing/2014/main" id="{82CAFAE0-B960-E21E-7684-E9B65239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4196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a:extLst>
              <a:ext uri="{FF2B5EF4-FFF2-40B4-BE49-F238E27FC236}">
                <a16:creationId xmlns:a16="http://schemas.microsoft.com/office/drawing/2014/main" id="{89FA0242-17B9-5102-6C43-956EF2F3E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1" y="76200"/>
            <a:ext cx="866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 Τίτλος">
            <a:extLst>
              <a:ext uri="{FF2B5EF4-FFF2-40B4-BE49-F238E27FC236}">
                <a16:creationId xmlns:a16="http://schemas.microsoft.com/office/drawing/2014/main" id="{E740212D-D51E-8EBC-EEC4-0B3EBA61884D}"/>
              </a:ext>
            </a:extLst>
          </p:cNvPr>
          <p:cNvSpPr txBox="1">
            <a:spLocks/>
          </p:cNvSpPr>
          <p:nvPr/>
        </p:nvSpPr>
        <p:spPr bwMode="auto">
          <a:xfrm>
            <a:off x="1981200" y="1981200"/>
            <a:ext cx="8229600" cy="1371600"/>
          </a:xfrm>
          <a:prstGeom prst="rect">
            <a:avLst/>
          </a:prstGeom>
          <a:noFill/>
          <a:ln w="9525">
            <a:noFill/>
            <a:miter lim="800000"/>
            <a:headEnd/>
            <a:tailEnd/>
          </a:ln>
        </p:spPr>
        <p:txBody>
          <a:bodyPr anchor="ctr"/>
          <a:lstStyle/>
          <a:p>
            <a:pPr algn="ctr">
              <a:defRPr/>
            </a:pPr>
            <a:r>
              <a:rPr lang="el-GR" sz="2800" i="1" dirty="0">
                <a:solidFill>
                  <a:schemeClr val="accent3">
                    <a:lumMod val="50000"/>
                  </a:schemeClr>
                </a:solidFill>
                <a:latin typeface="+mj-lt"/>
                <a:ea typeface="+mj-ea"/>
                <a:cs typeface="+mj-cs"/>
              </a:rPr>
              <a:t>Βιώσιμη Ανάπτυξη </a:t>
            </a:r>
          </a:p>
        </p:txBody>
      </p:sp>
      <p:sp>
        <p:nvSpPr>
          <p:cNvPr id="3078" name="5 - TextBox">
            <a:extLst>
              <a:ext uri="{FF2B5EF4-FFF2-40B4-BE49-F238E27FC236}">
                <a16:creationId xmlns:a16="http://schemas.microsoft.com/office/drawing/2014/main" id="{9AA351D8-BB84-5880-840E-09138CCE2B00}"/>
              </a:ext>
            </a:extLst>
          </p:cNvPr>
          <p:cNvSpPr txBox="1">
            <a:spLocks noChangeArrowheads="1"/>
          </p:cNvSpPr>
          <p:nvPr/>
        </p:nvSpPr>
        <p:spPr bwMode="auto">
          <a:xfrm>
            <a:off x="8688389" y="515778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dirty="0">
                <a:latin typeface="Calibri" panose="020F0502020204030204" pitchFamily="34" charset="0"/>
              </a:rPr>
              <a:t>Α. </a:t>
            </a:r>
            <a:r>
              <a:rPr lang="el-GR" altLang="en-US" dirty="0" err="1">
                <a:latin typeface="Calibri" panose="020F0502020204030204" pitchFamily="34" charset="0"/>
              </a:rPr>
              <a:t>Μαρτίνης</a:t>
            </a:r>
            <a:endParaRPr lang="el-GR" altLang="en-US" dirty="0">
              <a:latin typeface="Calibri" panose="020F0502020204030204" pitchFamily="34" charset="0"/>
            </a:endParaRPr>
          </a:p>
          <a:p>
            <a:pPr eaLnBrk="1" hangingPunct="1"/>
            <a:endParaRPr lang="el-GR" altLang="en-US" dirty="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BF88507-BFD4-C188-5BE5-1EC4DDA8CB2B}"/>
              </a:ext>
            </a:extLst>
          </p:cNvPr>
          <p:cNvPicPr>
            <a:picLocks noChangeAspect="1"/>
          </p:cNvPicPr>
          <p:nvPr/>
        </p:nvPicPr>
        <p:blipFill>
          <a:blip r:embed="rId2"/>
          <a:stretch>
            <a:fillRect/>
          </a:stretch>
        </p:blipFill>
        <p:spPr>
          <a:xfrm>
            <a:off x="252412" y="0"/>
            <a:ext cx="11687175" cy="6858000"/>
          </a:xfrm>
          <a:prstGeom prst="rect">
            <a:avLst/>
          </a:prstGeom>
        </p:spPr>
      </p:pic>
    </p:spTree>
    <p:extLst>
      <p:ext uri="{BB962C8B-B14F-4D97-AF65-F5344CB8AC3E}">
        <p14:creationId xmlns:p14="http://schemas.microsoft.com/office/powerpoint/2010/main" val="359923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106203-0DB8-895D-99D0-1EE5C6A784E5}"/>
              </a:ext>
            </a:extLst>
          </p:cNvPr>
          <p:cNvSpPr>
            <a:spLocks noGrp="1"/>
          </p:cNvSpPr>
          <p:nvPr>
            <p:ph type="title"/>
          </p:nvPr>
        </p:nvSpPr>
        <p:spPr>
          <a:xfrm>
            <a:off x="838200" y="0"/>
            <a:ext cx="10515600" cy="1325563"/>
          </a:xfrm>
        </p:spPr>
        <p:txBody>
          <a:bodyPr/>
          <a:lstStyle/>
          <a:p>
            <a:pPr algn="ctr"/>
            <a:r>
              <a:rPr lang="el-GR" dirty="0"/>
              <a:t>Οι αρχές της αειφόρου ανάπτυξης</a:t>
            </a:r>
          </a:p>
        </p:txBody>
      </p:sp>
      <p:pic>
        <p:nvPicPr>
          <p:cNvPr id="9" name="Εικόνα 8">
            <a:extLst>
              <a:ext uri="{FF2B5EF4-FFF2-40B4-BE49-F238E27FC236}">
                <a16:creationId xmlns:a16="http://schemas.microsoft.com/office/drawing/2014/main" id="{4E926CF3-77AC-FCAD-4154-CD0D0F61B867}"/>
              </a:ext>
            </a:extLst>
          </p:cNvPr>
          <p:cNvPicPr>
            <a:picLocks noChangeAspect="1"/>
          </p:cNvPicPr>
          <p:nvPr/>
        </p:nvPicPr>
        <p:blipFill>
          <a:blip r:embed="rId2"/>
          <a:stretch>
            <a:fillRect/>
          </a:stretch>
        </p:blipFill>
        <p:spPr>
          <a:xfrm>
            <a:off x="381834" y="1325563"/>
            <a:ext cx="11330609" cy="705678"/>
          </a:xfrm>
          <a:prstGeom prst="rect">
            <a:avLst/>
          </a:prstGeom>
        </p:spPr>
      </p:pic>
      <p:sp>
        <p:nvSpPr>
          <p:cNvPr id="10" name="Τίτλος 1">
            <a:extLst>
              <a:ext uri="{FF2B5EF4-FFF2-40B4-BE49-F238E27FC236}">
                <a16:creationId xmlns:a16="http://schemas.microsoft.com/office/drawing/2014/main" id="{84280E2A-4B55-E27A-2405-8AE5707E36AB}"/>
              </a:ext>
            </a:extLst>
          </p:cNvPr>
          <p:cNvSpPr txBox="1">
            <a:spLocks/>
          </p:cNvSpPr>
          <p:nvPr/>
        </p:nvSpPr>
        <p:spPr>
          <a:xfrm>
            <a:off x="789338" y="2532145"/>
            <a:ext cx="10515600" cy="53180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Tx/>
              <a:buChar char="-"/>
            </a:pPr>
            <a:r>
              <a:rPr lang="el-GR" sz="2000" dirty="0"/>
              <a:t>Το δικαίωμα του ανθρώπου</a:t>
            </a:r>
          </a:p>
          <a:p>
            <a:pPr marL="342900" indent="-342900">
              <a:buFontTx/>
              <a:buChar char="-"/>
            </a:pPr>
            <a:r>
              <a:rPr lang="el-GR" sz="2000" dirty="0"/>
              <a:t>Το δικαίωμα των κρατών</a:t>
            </a:r>
          </a:p>
          <a:p>
            <a:pPr marL="342900" indent="-342900">
              <a:buFontTx/>
              <a:buChar char="-"/>
            </a:pPr>
            <a:r>
              <a:rPr lang="el-GR" sz="2000" dirty="0"/>
              <a:t>Η εξάλειψη της φτώχιας</a:t>
            </a:r>
          </a:p>
          <a:p>
            <a:pPr marL="342900" indent="-342900">
              <a:buFontTx/>
              <a:buChar char="-"/>
            </a:pPr>
            <a:r>
              <a:rPr lang="el-GR" sz="2000" dirty="0"/>
              <a:t>Η εξάλειψη μη βιώσιμων προτύπων</a:t>
            </a:r>
          </a:p>
          <a:p>
            <a:pPr marL="342900" indent="-342900">
              <a:buFontTx/>
              <a:buChar char="-"/>
            </a:pPr>
            <a:r>
              <a:rPr lang="el-GR" sz="2000" dirty="0"/>
              <a:t>Η συμμετοχή των πολιτών</a:t>
            </a:r>
          </a:p>
          <a:p>
            <a:pPr marL="342900" indent="-342900">
              <a:buFontTx/>
              <a:buChar char="-"/>
            </a:pPr>
            <a:r>
              <a:rPr lang="el-GR" sz="2000" dirty="0"/>
              <a:t>Το περιβαλλοντικό δίκαιο</a:t>
            </a:r>
          </a:p>
          <a:p>
            <a:pPr marL="342900" indent="-342900">
              <a:buFontTx/>
              <a:buChar char="-"/>
            </a:pPr>
            <a:r>
              <a:rPr lang="el-GR" sz="2000" dirty="0"/>
              <a:t>Οι διακρατικές συνεργασίες</a:t>
            </a:r>
          </a:p>
          <a:p>
            <a:pPr marL="342900" indent="-342900">
              <a:buFontTx/>
              <a:buChar char="-"/>
            </a:pPr>
            <a:r>
              <a:rPr lang="el-GR" sz="2000" dirty="0"/>
              <a:t>Η αποζημίωση των θυμάτων</a:t>
            </a:r>
          </a:p>
          <a:p>
            <a:pPr marL="342900" indent="-342900">
              <a:buFontTx/>
              <a:buChar char="-"/>
            </a:pPr>
            <a:r>
              <a:rPr lang="el-GR" sz="2000" dirty="0"/>
              <a:t>Η πρόληψη</a:t>
            </a:r>
          </a:p>
          <a:p>
            <a:pPr marL="342900" indent="-342900">
              <a:buFontTx/>
              <a:buChar char="-"/>
            </a:pPr>
            <a:r>
              <a:rPr lang="el-GR" sz="2000" dirty="0"/>
              <a:t>Η εκτίμηση των περιβαλλοντικών επιπτώσεων</a:t>
            </a:r>
          </a:p>
          <a:p>
            <a:pPr marL="342900" indent="-342900">
              <a:buFontTx/>
              <a:buChar char="-"/>
            </a:pPr>
            <a:r>
              <a:rPr lang="el-GR" sz="2000" dirty="0"/>
              <a:t>Συμμετοχή γυναικών και νέων</a:t>
            </a:r>
          </a:p>
          <a:p>
            <a:pPr marL="342900" indent="-342900">
              <a:buFontTx/>
              <a:buChar char="-"/>
            </a:pPr>
            <a:r>
              <a:rPr lang="el-GR" sz="2000" dirty="0"/>
              <a:t>Η ενδυνάμωση της αναγκαιότητας για προστασία του περιβάλλοντος</a:t>
            </a:r>
          </a:p>
          <a:p>
            <a:pPr marL="342900" indent="-342900">
              <a:buFontTx/>
              <a:buChar char="-"/>
            </a:pPr>
            <a:r>
              <a:rPr lang="el-GR" sz="2000" dirty="0"/>
              <a:t>Η ενδυνάμωση των </a:t>
            </a:r>
            <a:r>
              <a:rPr lang="el-GR" sz="2000" dirty="0" err="1"/>
              <a:t>διακρατικώ</a:t>
            </a:r>
            <a:r>
              <a:rPr lang="el-GR" sz="2000" dirty="0"/>
              <a:t> συνεργασιών για επίλυση περιβαλλοντικών προβλημάτων</a:t>
            </a:r>
          </a:p>
          <a:p>
            <a:pPr marL="342900" indent="-342900">
              <a:buFontTx/>
              <a:buChar char="-"/>
            </a:pPr>
            <a:endParaRPr lang="el-GR" sz="2000" dirty="0"/>
          </a:p>
          <a:p>
            <a:pPr marL="342900" indent="-342900">
              <a:buFontTx/>
              <a:buChar char="-"/>
            </a:pPr>
            <a:endParaRPr lang="el-GR" sz="2000" dirty="0"/>
          </a:p>
          <a:p>
            <a:endParaRPr lang="el-GR" sz="2000" dirty="0"/>
          </a:p>
        </p:txBody>
      </p:sp>
    </p:spTree>
    <p:extLst>
      <p:ext uri="{BB962C8B-B14F-4D97-AF65-F5344CB8AC3E}">
        <p14:creationId xmlns:p14="http://schemas.microsoft.com/office/powerpoint/2010/main" val="3763476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A321E2-8535-9502-FEC5-F1ECCAB8C5D6}"/>
              </a:ext>
            </a:extLst>
          </p:cNvPr>
          <p:cNvSpPr>
            <a:spLocks noGrp="1"/>
          </p:cNvSpPr>
          <p:nvPr>
            <p:ph type="title"/>
          </p:nvPr>
        </p:nvSpPr>
        <p:spPr/>
        <p:txBody>
          <a:bodyPr/>
          <a:lstStyle/>
          <a:p>
            <a:pPr algn="ctr"/>
            <a:r>
              <a:rPr lang="el-GR" dirty="0"/>
              <a:t>Βιωσιμότητα (</a:t>
            </a:r>
            <a:r>
              <a:rPr lang="en-US" dirty="0"/>
              <a:t>Sustainability)</a:t>
            </a:r>
            <a:endParaRPr lang="el-GR" dirty="0"/>
          </a:p>
        </p:txBody>
      </p:sp>
      <p:sp>
        <p:nvSpPr>
          <p:cNvPr id="3" name="Θέση περιεχομένου 2">
            <a:extLst>
              <a:ext uri="{FF2B5EF4-FFF2-40B4-BE49-F238E27FC236}">
                <a16:creationId xmlns:a16="http://schemas.microsoft.com/office/drawing/2014/main" id="{BBEC83B6-614C-8F74-4521-9DA9EA3E8F08}"/>
              </a:ext>
            </a:extLst>
          </p:cNvPr>
          <p:cNvSpPr>
            <a:spLocks noGrp="1"/>
          </p:cNvSpPr>
          <p:nvPr>
            <p:ph idx="1"/>
          </p:nvPr>
        </p:nvSpPr>
        <p:spPr>
          <a:xfrm>
            <a:off x="838200" y="1825625"/>
            <a:ext cx="10515600" cy="1089025"/>
          </a:xfrm>
        </p:spPr>
        <p:txBody>
          <a:bodyPr/>
          <a:lstStyle/>
          <a:p>
            <a:r>
              <a:rPr lang="el-GR" dirty="0"/>
              <a:t>Ήπια ή ασθενής βιωσιμότητα</a:t>
            </a:r>
          </a:p>
          <a:p>
            <a:r>
              <a:rPr lang="el-GR" dirty="0"/>
              <a:t>Ισχυρή βιωσιμότητα</a:t>
            </a:r>
          </a:p>
        </p:txBody>
      </p:sp>
      <p:pic>
        <p:nvPicPr>
          <p:cNvPr id="5" name="Εικόνα 4">
            <a:extLst>
              <a:ext uri="{FF2B5EF4-FFF2-40B4-BE49-F238E27FC236}">
                <a16:creationId xmlns:a16="http://schemas.microsoft.com/office/drawing/2014/main" id="{EDB6741C-648C-B7AA-5786-472D6577E232}"/>
              </a:ext>
            </a:extLst>
          </p:cNvPr>
          <p:cNvPicPr>
            <a:picLocks noChangeAspect="1"/>
          </p:cNvPicPr>
          <p:nvPr/>
        </p:nvPicPr>
        <p:blipFill>
          <a:blip r:embed="rId2"/>
          <a:stretch>
            <a:fillRect/>
          </a:stretch>
        </p:blipFill>
        <p:spPr>
          <a:xfrm>
            <a:off x="55842" y="3309973"/>
            <a:ext cx="12192000" cy="2868077"/>
          </a:xfrm>
          <a:prstGeom prst="rect">
            <a:avLst/>
          </a:prstGeom>
        </p:spPr>
      </p:pic>
    </p:spTree>
    <p:extLst>
      <p:ext uri="{BB962C8B-B14F-4D97-AF65-F5344CB8AC3E}">
        <p14:creationId xmlns:p14="http://schemas.microsoft.com/office/powerpoint/2010/main" val="250027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F48B2167-361F-CCD1-0AEF-1E93BF2D0EB0}"/>
              </a:ext>
            </a:extLst>
          </p:cNvPr>
          <p:cNvPicPr>
            <a:picLocks noChangeAspect="1"/>
          </p:cNvPicPr>
          <p:nvPr/>
        </p:nvPicPr>
        <p:blipFill>
          <a:blip r:embed="rId2"/>
          <a:stretch>
            <a:fillRect/>
          </a:stretch>
        </p:blipFill>
        <p:spPr>
          <a:xfrm>
            <a:off x="606582" y="103154"/>
            <a:ext cx="11149096" cy="6754845"/>
          </a:xfrm>
          <a:prstGeom prst="rect">
            <a:avLst/>
          </a:prstGeom>
        </p:spPr>
      </p:pic>
    </p:spTree>
    <p:extLst>
      <p:ext uri="{BB962C8B-B14F-4D97-AF65-F5344CB8AC3E}">
        <p14:creationId xmlns:p14="http://schemas.microsoft.com/office/powerpoint/2010/main" val="717841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D67915-264E-3772-D671-77D07EAED5F8}"/>
              </a:ext>
            </a:extLst>
          </p:cNvPr>
          <p:cNvSpPr>
            <a:spLocks noGrp="1"/>
          </p:cNvSpPr>
          <p:nvPr>
            <p:ph type="title"/>
          </p:nvPr>
        </p:nvSpPr>
        <p:spPr>
          <a:xfrm>
            <a:off x="942975" y="0"/>
            <a:ext cx="10515600" cy="795737"/>
          </a:xfrm>
        </p:spPr>
        <p:txBody>
          <a:bodyPr/>
          <a:lstStyle/>
          <a:p>
            <a:pPr algn="ctr"/>
            <a:r>
              <a:rPr lang="el-GR" dirty="0"/>
              <a:t>Τι είναι η πράσινη ανάπτυξη</a:t>
            </a:r>
          </a:p>
        </p:txBody>
      </p:sp>
      <p:pic>
        <p:nvPicPr>
          <p:cNvPr id="9" name="Εικόνα 8">
            <a:extLst>
              <a:ext uri="{FF2B5EF4-FFF2-40B4-BE49-F238E27FC236}">
                <a16:creationId xmlns:a16="http://schemas.microsoft.com/office/drawing/2014/main" id="{50927D05-9CE3-9C19-3031-12A260080C4F}"/>
              </a:ext>
            </a:extLst>
          </p:cNvPr>
          <p:cNvPicPr>
            <a:picLocks noChangeAspect="1"/>
          </p:cNvPicPr>
          <p:nvPr/>
        </p:nvPicPr>
        <p:blipFill>
          <a:blip r:embed="rId2"/>
          <a:stretch>
            <a:fillRect/>
          </a:stretch>
        </p:blipFill>
        <p:spPr>
          <a:xfrm>
            <a:off x="831292" y="935341"/>
            <a:ext cx="10722239" cy="5922660"/>
          </a:xfrm>
          <a:prstGeom prst="rect">
            <a:avLst/>
          </a:prstGeom>
        </p:spPr>
      </p:pic>
    </p:spTree>
    <p:extLst>
      <p:ext uri="{BB962C8B-B14F-4D97-AF65-F5344CB8AC3E}">
        <p14:creationId xmlns:p14="http://schemas.microsoft.com/office/powerpoint/2010/main" val="3915690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DE1DCF-7FBD-2A60-A1C2-51056BED738F}"/>
              </a:ext>
            </a:extLst>
          </p:cNvPr>
          <p:cNvSpPr>
            <a:spLocks noGrp="1"/>
          </p:cNvSpPr>
          <p:nvPr>
            <p:ph type="title"/>
          </p:nvPr>
        </p:nvSpPr>
        <p:spPr/>
        <p:txBody>
          <a:bodyPr/>
          <a:lstStyle/>
          <a:p>
            <a:pPr algn="ctr"/>
            <a:r>
              <a:rPr lang="el-GR" dirty="0"/>
              <a:t>Η κατάρα των πόρων</a:t>
            </a:r>
          </a:p>
        </p:txBody>
      </p:sp>
      <p:sp>
        <p:nvSpPr>
          <p:cNvPr id="3" name="Θέση περιεχομένου 2">
            <a:extLst>
              <a:ext uri="{FF2B5EF4-FFF2-40B4-BE49-F238E27FC236}">
                <a16:creationId xmlns:a16="http://schemas.microsoft.com/office/drawing/2014/main" id="{A26CC7DC-551E-2844-462F-BB046CFE84A9}"/>
              </a:ext>
            </a:extLst>
          </p:cNvPr>
          <p:cNvSpPr>
            <a:spLocks noGrp="1"/>
          </p:cNvSpPr>
          <p:nvPr>
            <p:ph idx="1"/>
          </p:nvPr>
        </p:nvSpPr>
        <p:spPr>
          <a:xfrm>
            <a:off x="838200" y="1825625"/>
            <a:ext cx="10515600" cy="708025"/>
          </a:xfrm>
        </p:spPr>
        <p:txBody>
          <a:bodyPr/>
          <a:lstStyle/>
          <a:p>
            <a:r>
              <a:rPr lang="el-GR" dirty="0"/>
              <a:t>Αρνητική επίδραση της αφθονίας των ΦΠ</a:t>
            </a:r>
          </a:p>
        </p:txBody>
      </p:sp>
      <p:pic>
        <p:nvPicPr>
          <p:cNvPr id="5" name="Εικόνα 4">
            <a:extLst>
              <a:ext uri="{FF2B5EF4-FFF2-40B4-BE49-F238E27FC236}">
                <a16:creationId xmlns:a16="http://schemas.microsoft.com/office/drawing/2014/main" id="{D87481F1-B89E-8536-FDFE-3F7AC6CB667D}"/>
              </a:ext>
            </a:extLst>
          </p:cNvPr>
          <p:cNvPicPr>
            <a:picLocks noChangeAspect="1"/>
          </p:cNvPicPr>
          <p:nvPr/>
        </p:nvPicPr>
        <p:blipFill>
          <a:blip r:embed="rId2"/>
          <a:stretch>
            <a:fillRect/>
          </a:stretch>
        </p:blipFill>
        <p:spPr>
          <a:xfrm>
            <a:off x="89899" y="2935995"/>
            <a:ext cx="11920650" cy="1894901"/>
          </a:xfrm>
          <a:prstGeom prst="rect">
            <a:avLst/>
          </a:prstGeom>
        </p:spPr>
      </p:pic>
    </p:spTree>
    <p:extLst>
      <p:ext uri="{BB962C8B-B14F-4D97-AF65-F5344CB8AC3E}">
        <p14:creationId xmlns:p14="http://schemas.microsoft.com/office/powerpoint/2010/main" val="1692620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0FA23F-9658-7216-2FA3-D5B98B0299F8}"/>
              </a:ext>
            </a:extLst>
          </p:cNvPr>
          <p:cNvSpPr>
            <a:spLocks noGrp="1"/>
          </p:cNvSpPr>
          <p:nvPr>
            <p:ph type="title"/>
          </p:nvPr>
        </p:nvSpPr>
        <p:spPr/>
        <p:txBody>
          <a:bodyPr/>
          <a:lstStyle/>
          <a:p>
            <a:pPr algn="ctr"/>
            <a:r>
              <a:rPr lang="el-GR" dirty="0"/>
              <a:t>Η κατάρα των ΦΠ</a:t>
            </a:r>
          </a:p>
        </p:txBody>
      </p:sp>
      <p:pic>
        <p:nvPicPr>
          <p:cNvPr id="5" name="Εικόνα 4">
            <a:extLst>
              <a:ext uri="{FF2B5EF4-FFF2-40B4-BE49-F238E27FC236}">
                <a16:creationId xmlns:a16="http://schemas.microsoft.com/office/drawing/2014/main" id="{61554038-7416-59FC-E3D9-A66FC59A9C74}"/>
              </a:ext>
            </a:extLst>
          </p:cNvPr>
          <p:cNvPicPr>
            <a:picLocks noChangeAspect="1"/>
          </p:cNvPicPr>
          <p:nvPr/>
        </p:nvPicPr>
        <p:blipFill>
          <a:blip r:embed="rId2"/>
          <a:stretch>
            <a:fillRect/>
          </a:stretch>
        </p:blipFill>
        <p:spPr>
          <a:xfrm>
            <a:off x="0" y="2191872"/>
            <a:ext cx="12192000" cy="3749571"/>
          </a:xfrm>
          <a:prstGeom prst="rect">
            <a:avLst/>
          </a:prstGeom>
        </p:spPr>
      </p:pic>
    </p:spTree>
    <p:extLst>
      <p:ext uri="{BB962C8B-B14F-4D97-AF65-F5344CB8AC3E}">
        <p14:creationId xmlns:p14="http://schemas.microsoft.com/office/powerpoint/2010/main" val="574268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FE35F6-7D2B-89EB-79A8-3A2439B49F41}"/>
              </a:ext>
            </a:extLst>
          </p:cNvPr>
          <p:cNvSpPr>
            <a:spLocks noGrp="1"/>
          </p:cNvSpPr>
          <p:nvPr>
            <p:ph type="title"/>
          </p:nvPr>
        </p:nvSpPr>
        <p:spPr/>
        <p:txBody>
          <a:bodyPr/>
          <a:lstStyle/>
          <a:p>
            <a:pPr algn="ctr"/>
            <a:r>
              <a:rPr lang="el-GR" dirty="0"/>
              <a:t>Η </a:t>
            </a:r>
            <a:r>
              <a:rPr lang="el-GR" dirty="0" err="1"/>
              <a:t>Ολανδική</a:t>
            </a:r>
            <a:r>
              <a:rPr lang="el-GR" dirty="0"/>
              <a:t> νόσος</a:t>
            </a:r>
          </a:p>
        </p:txBody>
      </p:sp>
      <p:sp>
        <p:nvSpPr>
          <p:cNvPr id="3" name="Θέση περιεχομένου 2">
            <a:extLst>
              <a:ext uri="{FF2B5EF4-FFF2-40B4-BE49-F238E27FC236}">
                <a16:creationId xmlns:a16="http://schemas.microsoft.com/office/drawing/2014/main" id="{EF43E5F5-3099-C2F7-2514-DFA681E2814E}"/>
              </a:ext>
            </a:extLst>
          </p:cNvPr>
          <p:cNvSpPr>
            <a:spLocks noGrp="1"/>
          </p:cNvSpPr>
          <p:nvPr>
            <p:ph idx="1"/>
          </p:nvPr>
        </p:nvSpPr>
        <p:spPr>
          <a:xfrm>
            <a:off x="838200" y="1825625"/>
            <a:ext cx="10515600" cy="479425"/>
          </a:xfrm>
        </p:spPr>
        <p:txBody>
          <a:bodyPr/>
          <a:lstStyle/>
          <a:p>
            <a:r>
              <a:rPr lang="el-GR" dirty="0"/>
              <a:t>Ολλανδική νόσος</a:t>
            </a:r>
          </a:p>
          <a:p>
            <a:endParaRPr lang="el-GR" dirty="0"/>
          </a:p>
        </p:txBody>
      </p:sp>
      <p:pic>
        <p:nvPicPr>
          <p:cNvPr id="5" name="Εικόνα 4">
            <a:extLst>
              <a:ext uri="{FF2B5EF4-FFF2-40B4-BE49-F238E27FC236}">
                <a16:creationId xmlns:a16="http://schemas.microsoft.com/office/drawing/2014/main" id="{3B049BCE-A56F-5F4C-AACB-A727141CD465}"/>
              </a:ext>
            </a:extLst>
          </p:cNvPr>
          <p:cNvPicPr>
            <a:picLocks noChangeAspect="1"/>
          </p:cNvPicPr>
          <p:nvPr/>
        </p:nvPicPr>
        <p:blipFill>
          <a:blip r:embed="rId2"/>
          <a:stretch>
            <a:fillRect/>
          </a:stretch>
        </p:blipFill>
        <p:spPr>
          <a:xfrm>
            <a:off x="0" y="1938867"/>
            <a:ext cx="12192000" cy="2835558"/>
          </a:xfrm>
          <a:prstGeom prst="rect">
            <a:avLst/>
          </a:prstGeom>
        </p:spPr>
      </p:pic>
    </p:spTree>
    <p:extLst>
      <p:ext uri="{BB962C8B-B14F-4D97-AF65-F5344CB8AC3E}">
        <p14:creationId xmlns:p14="http://schemas.microsoft.com/office/powerpoint/2010/main" val="425787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95AF31C-05CB-9FF8-7AA0-BF006552EF90}"/>
              </a:ext>
            </a:extLst>
          </p:cNvPr>
          <p:cNvSpPr>
            <a:spLocks noGrp="1" noChangeArrowheads="1"/>
          </p:cNvSpPr>
          <p:nvPr>
            <p:ph type="ctrTitle"/>
          </p:nvPr>
        </p:nvSpPr>
        <p:spPr>
          <a:xfrm>
            <a:off x="571500" y="192795"/>
            <a:ext cx="10596372" cy="762000"/>
          </a:xfrm>
        </p:spPr>
        <p:txBody>
          <a:bodyPr>
            <a:normAutofit fontScale="90000"/>
          </a:bodyPr>
          <a:lstStyle/>
          <a:p>
            <a:pPr eaLnBrk="1" hangingPunct="1"/>
            <a:r>
              <a:rPr lang="el-GR" altLang="en-US" dirty="0"/>
              <a:t>Δείκτες </a:t>
            </a:r>
            <a:r>
              <a:rPr lang="el-GR" altLang="en-US" dirty="0" err="1"/>
              <a:t>Αειφορικής</a:t>
            </a:r>
            <a:r>
              <a:rPr lang="el-GR" altLang="en-US" dirty="0"/>
              <a:t> Ανάπτυξης</a:t>
            </a:r>
          </a:p>
        </p:txBody>
      </p:sp>
      <p:sp>
        <p:nvSpPr>
          <p:cNvPr id="98307" name="Rectangle 3">
            <a:extLst>
              <a:ext uri="{FF2B5EF4-FFF2-40B4-BE49-F238E27FC236}">
                <a16:creationId xmlns:a16="http://schemas.microsoft.com/office/drawing/2014/main" id="{41DBDFFD-E23F-C08C-EEC1-421E9BAD4150}"/>
              </a:ext>
            </a:extLst>
          </p:cNvPr>
          <p:cNvSpPr>
            <a:spLocks noChangeArrowheads="1"/>
          </p:cNvSpPr>
          <p:nvPr/>
        </p:nvSpPr>
        <p:spPr bwMode="auto">
          <a:xfrm>
            <a:off x="902208" y="1241833"/>
            <a:ext cx="1038758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Char char="Ø"/>
            </a:pPr>
            <a:r>
              <a:rPr lang="el-GR" altLang="en-US" sz="2000" dirty="0"/>
              <a:t>Οι άνθρωποι χρησιμοποιούν δείκτες στην καθημερινή τους ζωή συνήθως για να</a:t>
            </a:r>
            <a:r>
              <a:rPr lang="en-US" altLang="en-US" sz="2000" dirty="0"/>
              <a:t> </a:t>
            </a:r>
            <a:r>
              <a:rPr lang="el-GR" altLang="en-US" sz="2000" dirty="0"/>
              <a:t>αντιληφθούν κάποια αλλαγή σε μία «φυσιολογική» ή επιθυμητή κατάσταση.</a:t>
            </a:r>
          </a:p>
          <a:p>
            <a:pPr algn="just" eaLnBrk="1" hangingPunct="1">
              <a:buFont typeface="Wingdings" panose="05000000000000000000" pitchFamily="2" charset="2"/>
              <a:buChar char="Ø"/>
            </a:pPr>
            <a:endParaRPr lang="el-GR" altLang="en-US" sz="2000" dirty="0"/>
          </a:p>
          <a:p>
            <a:pPr algn="just" eaLnBrk="1" hangingPunct="1">
              <a:buFont typeface="Wingdings" panose="05000000000000000000" pitchFamily="2" charset="2"/>
              <a:buChar char="Ø"/>
            </a:pPr>
            <a:r>
              <a:rPr lang="el-GR" altLang="en-US" sz="2000" dirty="0"/>
              <a:t>Έτσι,</a:t>
            </a:r>
            <a:r>
              <a:rPr lang="en-US" altLang="en-US" sz="2000" dirty="0"/>
              <a:t> </a:t>
            </a:r>
            <a:r>
              <a:rPr lang="el-GR" altLang="en-US" sz="2000" dirty="0"/>
              <a:t>για παράδειγμα, ο πυρετός είναι μία ένδειξη απειλής της καλής υγείας, το κόκκινο</a:t>
            </a:r>
            <a:r>
              <a:rPr lang="en-US" altLang="en-US" sz="2000" dirty="0"/>
              <a:t> </a:t>
            </a:r>
            <a:r>
              <a:rPr lang="el-GR" altLang="en-US" sz="2000" dirty="0"/>
              <a:t>φωτάκι στο αυτοκίνητο είναι ένδειξη ότι τελειώνουν τα καύσιμα κοκ.</a:t>
            </a:r>
          </a:p>
          <a:p>
            <a:pPr algn="just" eaLnBrk="1" hangingPunct="1">
              <a:buFont typeface="Wingdings" panose="05000000000000000000" pitchFamily="2" charset="2"/>
              <a:buChar char="Ø"/>
            </a:pPr>
            <a:endParaRPr lang="el-GR" altLang="en-US" sz="2000" dirty="0"/>
          </a:p>
          <a:p>
            <a:pPr algn="just" eaLnBrk="1" hangingPunct="1">
              <a:buFont typeface="Wingdings" panose="05000000000000000000" pitchFamily="2" charset="2"/>
              <a:buChar char="Ø"/>
            </a:pPr>
            <a:r>
              <a:rPr lang="el-GR" altLang="en-US" sz="2000" dirty="0"/>
              <a:t>Στην επιστήμη</a:t>
            </a:r>
            <a:r>
              <a:rPr lang="en-US" altLang="en-US" sz="2000" dirty="0"/>
              <a:t> </a:t>
            </a:r>
            <a:r>
              <a:rPr lang="el-GR" altLang="en-US" sz="2000" dirty="0"/>
              <a:t>οι δείκτες χρησιμοποιούνται συνήθως για να παράσχουν πληροφορίες σχετικά με</a:t>
            </a:r>
            <a:r>
              <a:rPr lang="en-US" altLang="en-US" sz="2000" dirty="0"/>
              <a:t> </a:t>
            </a:r>
            <a:r>
              <a:rPr lang="el-GR" altLang="en-US" sz="2000" dirty="0"/>
              <a:t>προκαθορισμένους στόχους. </a:t>
            </a:r>
          </a:p>
          <a:p>
            <a:pPr algn="just" eaLnBrk="1" hangingPunct="1">
              <a:buFont typeface="Wingdings" panose="05000000000000000000" pitchFamily="2" charset="2"/>
              <a:buChar char="Ø"/>
            </a:pPr>
            <a:endParaRPr lang="el-GR" altLang="en-US" sz="2000" dirty="0"/>
          </a:p>
          <a:p>
            <a:pPr algn="just" eaLnBrk="1" hangingPunct="1">
              <a:buFont typeface="Wingdings" panose="05000000000000000000" pitchFamily="2" charset="2"/>
              <a:buChar char="Ø"/>
            </a:pPr>
            <a:r>
              <a:rPr lang="el-GR" altLang="en-US" sz="2000" dirty="0"/>
              <a:t>Η πληροφορία είναι σημαντική τόσο στην καθημερινή</a:t>
            </a:r>
            <a:r>
              <a:rPr lang="en-US" altLang="en-US" sz="2000" dirty="0"/>
              <a:t> </a:t>
            </a:r>
            <a:r>
              <a:rPr lang="el-GR" altLang="en-US" sz="2000" dirty="0"/>
              <a:t>ζωή όσο και στην</a:t>
            </a:r>
            <a:r>
              <a:rPr lang="en-US" altLang="en-US" sz="2000" dirty="0"/>
              <a:t> </a:t>
            </a:r>
            <a:r>
              <a:rPr lang="el-GR" altLang="en-US" sz="2000" dirty="0"/>
              <a:t>επιστήμη και τη χάραξη πολιτικής ώστε να μπορεί να γίνει ακριβής και</a:t>
            </a:r>
            <a:r>
              <a:rPr lang="en-US" altLang="en-US" sz="2000" dirty="0"/>
              <a:t> </a:t>
            </a:r>
            <a:r>
              <a:rPr lang="el-GR" altLang="en-US" sz="2000" dirty="0"/>
              <a:t>έγκαιρη αξιολόγηση μίας κατάστασης και να ληφθούν οι απαιτούμενες αποφάσεις.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a:extLst>
              <a:ext uri="{FF2B5EF4-FFF2-40B4-BE49-F238E27FC236}">
                <a16:creationId xmlns:a16="http://schemas.microsoft.com/office/drawing/2014/main" id="{FB37B02D-5A63-1EBF-F441-92C8FDB0F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756" y="3079214"/>
            <a:ext cx="4213803" cy="377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2 - Θέση περιεχομένου">
            <a:extLst>
              <a:ext uri="{FF2B5EF4-FFF2-40B4-BE49-F238E27FC236}">
                <a16:creationId xmlns:a16="http://schemas.microsoft.com/office/drawing/2014/main" id="{F53844C1-8DB0-169A-6AA5-B10B408E101D}"/>
              </a:ext>
            </a:extLst>
          </p:cNvPr>
          <p:cNvSpPr>
            <a:spLocks noGrp="1"/>
          </p:cNvSpPr>
          <p:nvPr>
            <p:ph idx="1"/>
          </p:nvPr>
        </p:nvSpPr>
        <p:spPr>
          <a:xfrm>
            <a:off x="788757" y="1720354"/>
            <a:ext cx="10923939" cy="1956188"/>
          </a:xfrm>
        </p:spPr>
        <p:txBody>
          <a:bodyPr>
            <a:normAutofit/>
          </a:bodyPr>
          <a:lstStyle/>
          <a:p>
            <a:pPr algn="just"/>
            <a:r>
              <a:rPr lang="el-GR" altLang="en-US" dirty="0"/>
              <a:t>Η πρώτη επίσημη αναφορά στη σημασία των δεικτών για την αξιολόγηση των επιδόσεων των χωρών στην προώθηση της βιώσιμης ανάπτυξης παγκοσμίως έγινε στη διεθνή διάσκεψη στο Ρίο Ντε </a:t>
            </a:r>
            <a:r>
              <a:rPr lang="el-GR" altLang="en-US" dirty="0" err="1"/>
              <a:t>Τζανέιρο</a:t>
            </a:r>
            <a:r>
              <a:rPr lang="el-GR" altLang="en-US" dirty="0"/>
              <a:t> για το περιβάλλον το 1992.</a:t>
            </a:r>
          </a:p>
        </p:txBody>
      </p:sp>
      <p:sp>
        <p:nvSpPr>
          <p:cNvPr id="99331" name="Rectangle 2">
            <a:extLst>
              <a:ext uri="{FF2B5EF4-FFF2-40B4-BE49-F238E27FC236}">
                <a16:creationId xmlns:a16="http://schemas.microsoft.com/office/drawing/2014/main" id="{76EB5C2E-BD08-6E73-2890-E71DBFAB047E}"/>
              </a:ext>
            </a:extLst>
          </p:cNvPr>
          <p:cNvSpPr>
            <a:spLocks noGrp="1" noChangeArrowheads="1"/>
          </p:cNvSpPr>
          <p:nvPr>
            <p:ph type="title"/>
          </p:nvPr>
        </p:nvSpPr>
        <p:spPr/>
        <p:txBody>
          <a:bodyPr/>
          <a:lstStyle/>
          <a:p>
            <a:pPr eaLnBrk="1" hangingPunct="1"/>
            <a:r>
              <a:rPr lang="el-GR" altLang="en-US" dirty="0"/>
              <a:t>Δείκτες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7E8F06E-3D6C-ED2F-2869-F2524C7A96BF}"/>
              </a:ext>
            </a:extLst>
          </p:cNvPr>
          <p:cNvPicPr>
            <a:picLocks noChangeAspect="1"/>
          </p:cNvPicPr>
          <p:nvPr/>
        </p:nvPicPr>
        <p:blipFill>
          <a:blip r:embed="rId2"/>
          <a:stretch>
            <a:fillRect/>
          </a:stretch>
        </p:blipFill>
        <p:spPr>
          <a:xfrm>
            <a:off x="1245054" y="448917"/>
            <a:ext cx="9746796" cy="6199533"/>
          </a:xfrm>
          <a:prstGeom prst="rect">
            <a:avLst/>
          </a:prstGeom>
        </p:spPr>
      </p:pic>
    </p:spTree>
    <p:extLst>
      <p:ext uri="{BB962C8B-B14F-4D97-AF65-F5344CB8AC3E}">
        <p14:creationId xmlns:p14="http://schemas.microsoft.com/office/powerpoint/2010/main" val="142253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Τίτλος">
            <a:extLst>
              <a:ext uri="{FF2B5EF4-FFF2-40B4-BE49-F238E27FC236}">
                <a16:creationId xmlns:a16="http://schemas.microsoft.com/office/drawing/2014/main" id="{A02CD89E-B6BE-5D29-FAB4-420AE406E2ED}"/>
              </a:ext>
            </a:extLst>
          </p:cNvPr>
          <p:cNvSpPr>
            <a:spLocks noGrp="1"/>
          </p:cNvSpPr>
          <p:nvPr>
            <p:ph type="title"/>
          </p:nvPr>
        </p:nvSpPr>
        <p:spPr>
          <a:xfrm>
            <a:off x="838200" y="120819"/>
            <a:ext cx="10515600" cy="1325563"/>
          </a:xfrm>
        </p:spPr>
        <p:txBody>
          <a:bodyPr/>
          <a:lstStyle/>
          <a:p>
            <a:r>
              <a:rPr lang="el-GR" altLang="en-US" sz="2800" dirty="0"/>
              <a:t>Σύμφωνα με την </a:t>
            </a:r>
            <a:r>
              <a:rPr lang="el-GR" altLang="en-US" sz="2800" dirty="0" err="1"/>
              <a:t>Agenda</a:t>
            </a:r>
            <a:r>
              <a:rPr lang="el-GR" altLang="en-US" sz="2800" dirty="0"/>
              <a:t> 21 οι δείκτες για να είναι αξιόπιστοι θα πρέπει να πληρούν τις ακόλουθες προϋποθέσεις (</a:t>
            </a:r>
            <a:r>
              <a:rPr lang="el-GR" altLang="en-US" sz="2800" dirty="0" err="1"/>
              <a:t>Meadows</a:t>
            </a:r>
            <a:r>
              <a:rPr lang="el-GR" altLang="en-US" sz="2800" dirty="0"/>
              <a:t>, 1998): </a:t>
            </a:r>
          </a:p>
        </p:txBody>
      </p:sp>
      <p:sp>
        <p:nvSpPr>
          <p:cNvPr id="100355" name="2 - Θέση περιεχομένου">
            <a:extLst>
              <a:ext uri="{FF2B5EF4-FFF2-40B4-BE49-F238E27FC236}">
                <a16:creationId xmlns:a16="http://schemas.microsoft.com/office/drawing/2014/main" id="{3EBBE03C-1726-93A0-418E-A845E1B5AEE1}"/>
              </a:ext>
            </a:extLst>
          </p:cNvPr>
          <p:cNvSpPr>
            <a:spLocks noGrp="1"/>
          </p:cNvSpPr>
          <p:nvPr>
            <p:ph idx="1"/>
          </p:nvPr>
        </p:nvSpPr>
        <p:spPr/>
        <p:txBody>
          <a:bodyPr/>
          <a:lstStyle/>
          <a:p>
            <a:pPr algn="just">
              <a:buFont typeface="Wingdings" panose="05000000000000000000" pitchFamily="2" charset="2"/>
              <a:buChar char="Ø"/>
            </a:pPr>
            <a:r>
              <a:rPr lang="el-GR" altLang="en-US" sz="2400" dirty="0"/>
              <a:t>Να συμβαδίζουν με τη γενική ροπή της κοινωνίας, που είναι μακροχρόνια θεμελιώδης για την περιβαλλοντική και </a:t>
            </a:r>
            <a:r>
              <a:rPr lang="el-GR" altLang="en-US" sz="2400" dirty="0" err="1"/>
              <a:t>κοινωνικο</a:t>
            </a:r>
            <a:r>
              <a:rPr lang="en-US" altLang="en-US" sz="2400" dirty="0"/>
              <a:t>-</a:t>
            </a:r>
            <a:r>
              <a:rPr lang="el-GR" altLang="en-US" sz="2400" dirty="0"/>
              <a:t>οικονομική ισορροπία.</a:t>
            </a:r>
            <a:endParaRPr lang="en-US" altLang="en-US" sz="2400" dirty="0"/>
          </a:p>
          <a:p>
            <a:pPr algn="just">
              <a:buFont typeface="Wingdings" panose="05000000000000000000" pitchFamily="2" charset="2"/>
              <a:buChar char="Ø"/>
            </a:pPr>
            <a:r>
              <a:rPr lang="el-GR" altLang="en-US" sz="2400" dirty="0"/>
              <a:t>Να είναι </a:t>
            </a:r>
            <a:r>
              <a:rPr lang="el-GR" altLang="en-US" sz="2400" dirty="0" err="1"/>
              <a:t>στατιστκά</a:t>
            </a:r>
            <a:r>
              <a:rPr lang="el-GR" altLang="en-US" sz="2400" dirty="0"/>
              <a:t> μετρήσιμοι και να ανταποκρίνονται τα δεδομένα τους για τουλάχιστον 1 με 2 δεκαετίες. </a:t>
            </a:r>
            <a:endParaRPr lang="en-US" altLang="en-US" sz="2400" dirty="0"/>
          </a:p>
          <a:p>
            <a:pPr algn="just">
              <a:buFont typeface="Wingdings" panose="05000000000000000000" pitchFamily="2" charset="2"/>
              <a:buChar char="Ø"/>
            </a:pPr>
            <a:r>
              <a:rPr lang="el-GR" altLang="en-US" sz="2400" dirty="0"/>
              <a:t>Να είναι ελκυστικοί από τις τοπικές </a:t>
            </a:r>
            <a:r>
              <a:rPr lang="el-GR" altLang="en-US" sz="2400" dirty="0" err="1"/>
              <a:t>αρχέ</a:t>
            </a:r>
            <a:endParaRPr lang="en-US" altLang="en-US" sz="2400" dirty="0"/>
          </a:p>
          <a:p>
            <a:pPr algn="just">
              <a:buFont typeface="Wingdings" panose="05000000000000000000" pitchFamily="2" charset="2"/>
              <a:buChar char="Ø"/>
            </a:pPr>
            <a:r>
              <a:rPr lang="el-GR" altLang="en-US" sz="2400" dirty="0"/>
              <a:t>Να είναι κατανοητοί από τον μέσο άνθρωπο. </a:t>
            </a:r>
            <a:endParaRPr lang="en-US" altLang="en-US" sz="2400" dirty="0"/>
          </a:p>
          <a:p>
            <a:pPr algn="just">
              <a:buFont typeface="Wingdings" panose="05000000000000000000" pitchFamily="2" charset="2"/>
              <a:buChar char="Ø"/>
            </a:pPr>
            <a:r>
              <a:rPr lang="el-GR" altLang="en-US" sz="2400" dirty="0"/>
              <a:t>Να υπάρχει διαθεσιμότητα και αξιοπιστία των πηγών. </a:t>
            </a:r>
            <a:endParaRPr lang="en-US" altLang="en-US" sz="2400" dirty="0"/>
          </a:p>
          <a:p>
            <a:pPr algn="just">
              <a:buFont typeface="Wingdings" panose="05000000000000000000" pitchFamily="2" charset="2"/>
              <a:buChar char="Ø"/>
            </a:pPr>
            <a:r>
              <a:rPr lang="el-GR" altLang="en-US" sz="2400" dirty="0"/>
              <a:t>Να γίνεται χρήση πρόσφατων στατιστικών δεδομένων. </a:t>
            </a:r>
            <a:endParaRPr lang="en-US" altLang="en-US" sz="2400" dirty="0"/>
          </a:p>
          <a:p>
            <a:pPr algn="just">
              <a:buFont typeface="Wingdings" panose="05000000000000000000" pitchFamily="2" charset="2"/>
              <a:buChar char="Ø"/>
            </a:pPr>
            <a:r>
              <a:rPr lang="el-GR" altLang="en-US" sz="2400" dirty="0"/>
              <a:t>Να γίνεται ολιστική προσέγγιση που να περιλαμβάνει ποιοτικούς και ποσοτικούς όρους.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Τίτλος">
            <a:extLst>
              <a:ext uri="{FF2B5EF4-FFF2-40B4-BE49-F238E27FC236}">
                <a16:creationId xmlns:a16="http://schemas.microsoft.com/office/drawing/2014/main" id="{C1ECF0E6-EF64-BE99-E34F-A0FC7BFB794E}"/>
              </a:ext>
            </a:extLst>
          </p:cNvPr>
          <p:cNvSpPr>
            <a:spLocks noGrp="1"/>
          </p:cNvSpPr>
          <p:nvPr>
            <p:ph type="title"/>
          </p:nvPr>
        </p:nvSpPr>
        <p:spPr>
          <a:xfrm>
            <a:off x="838200" y="365125"/>
            <a:ext cx="10515600" cy="1735901"/>
          </a:xfrm>
        </p:spPr>
        <p:txBody>
          <a:bodyPr>
            <a:normAutofit fontScale="90000"/>
          </a:bodyPr>
          <a:lstStyle/>
          <a:p>
            <a:pPr algn="ctr"/>
            <a:r>
              <a:rPr lang="el-GR" altLang="en-US" dirty="0"/>
              <a:t>Σύμφωνα με τον </a:t>
            </a:r>
            <a:r>
              <a:rPr lang="el-GR" dirty="0"/>
              <a:t>Οργανισμό Οικονομικής Συνεργασίας και Ανάπτυξης (ΟΟΣΑ)</a:t>
            </a:r>
            <a:r>
              <a:rPr lang="el-GR" altLang="en-US" dirty="0"/>
              <a:t> υπάρχουν τρεις τύποι δεικτών:</a:t>
            </a:r>
          </a:p>
        </p:txBody>
      </p:sp>
      <p:sp>
        <p:nvSpPr>
          <p:cNvPr id="101379" name="2 - Θέση περιεχομένου">
            <a:extLst>
              <a:ext uri="{FF2B5EF4-FFF2-40B4-BE49-F238E27FC236}">
                <a16:creationId xmlns:a16="http://schemas.microsoft.com/office/drawing/2014/main" id="{67D2B1CA-7C31-FEB4-DE59-024A64EA361C}"/>
              </a:ext>
            </a:extLst>
          </p:cNvPr>
          <p:cNvSpPr>
            <a:spLocks noGrp="1"/>
          </p:cNvSpPr>
          <p:nvPr>
            <p:ph idx="1"/>
          </p:nvPr>
        </p:nvSpPr>
        <p:spPr>
          <a:xfrm>
            <a:off x="838200" y="2463996"/>
            <a:ext cx="11042020" cy="3741360"/>
          </a:xfrm>
        </p:spPr>
        <p:txBody>
          <a:bodyPr>
            <a:normAutofit/>
          </a:bodyPr>
          <a:lstStyle/>
          <a:p>
            <a:pPr algn="just">
              <a:buFont typeface="Wingdings" panose="05000000000000000000" pitchFamily="2" charset="2"/>
              <a:buChar char="Ø"/>
            </a:pPr>
            <a:r>
              <a:rPr lang="el-GR" altLang="en-US" dirty="0"/>
              <a:t>Οι δείκτες περιβαλλοντικών πιέσεων οι οποίοι περιγράφουν τις πιέσεις που ασκούνται στο περιβάλλον από τις ανθρώπινες δραστηριότητες </a:t>
            </a:r>
          </a:p>
          <a:p>
            <a:pPr algn="just">
              <a:buFont typeface="Wingdings" panose="05000000000000000000" pitchFamily="2" charset="2"/>
              <a:buChar char="Ø"/>
            </a:pPr>
            <a:r>
              <a:rPr lang="el-GR" altLang="en-US" dirty="0"/>
              <a:t>Οι δείκτες περιβαλλοντικών συνθηκών οι οποίοι περιγράφουν την τρέχουσα κατάσταση –την ποιότητα- του περιβάλλοντος </a:t>
            </a:r>
          </a:p>
          <a:p>
            <a:pPr algn="just">
              <a:buFont typeface="Wingdings" panose="05000000000000000000" pitchFamily="2" charset="2"/>
              <a:buChar char="Ø"/>
            </a:pPr>
            <a:r>
              <a:rPr lang="el-GR" altLang="en-US" dirty="0"/>
              <a:t> Οι δείκτες κοινωνικής ανταπόκρισης οι οποίοι περιγράφουν την αντίδραση της κοινωνίας στις περιβαλλοντικές αλλαγές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4D6B12-A7B6-0F0D-FACF-FD3EBF3543E2}"/>
              </a:ext>
            </a:extLst>
          </p:cNvPr>
          <p:cNvSpPr>
            <a:spLocks noGrp="1"/>
          </p:cNvSpPr>
          <p:nvPr>
            <p:ph type="title"/>
          </p:nvPr>
        </p:nvSpPr>
        <p:spPr>
          <a:xfrm>
            <a:off x="838200" y="379085"/>
            <a:ext cx="10515600" cy="1325563"/>
          </a:xfrm>
        </p:spPr>
        <p:txBody>
          <a:bodyPr/>
          <a:lstStyle/>
          <a:p>
            <a:pPr algn="ctr"/>
            <a:r>
              <a:rPr lang="el-GR" dirty="0"/>
              <a:t>Οι κατάλληλοι δείκτες </a:t>
            </a:r>
          </a:p>
        </p:txBody>
      </p:sp>
      <p:pic>
        <p:nvPicPr>
          <p:cNvPr id="5" name="Εικόνα 4">
            <a:extLst>
              <a:ext uri="{FF2B5EF4-FFF2-40B4-BE49-F238E27FC236}">
                <a16:creationId xmlns:a16="http://schemas.microsoft.com/office/drawing/2014/main" id="{B2839FA0-F004-47F4-8EE2-1AC21978C8FD}"/>
              </a:ext>
            </a:extLst>
          </p:cNvPr>
          <p:cNvPicPr>
            <a:picLocks noChangeAspect="1"/>
          </p:cNvPicPr>
          <p:nvPr/>
        </p:nvPicPr>
        <p:blipFill>
          <a:blip r:embed="rId2"/>
          <a:stretch>
            <a:fillRect/>
          </a:stretch>
        </p:blipFill>
        <p:spPr>
          <a:xfrm>
            <a:off x="87979" y="2256782"/>
            <a:ext cx="12192000" cy="3910183"/>
          </a:xfrm>
          <a:prstGeom prst="rect">
            <a:avLst/>
          </a:prstGeom>
        </p:spPr>
      </p:pic>
    </p:spTree>
    <p:extLst>
      <p:ext uri="{BB962C8B-B14F-4D97-AF65-F5344CB8AC3E}">
        <p14:creationId xmlns:p14="http://schemas.microsoft.com/office/powerpoint/2010/main" val="2231388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66EA7D-E10E-E252-3B42-8B33F8017FC2}"/>
              </a:ext>
            </a:extLst>
          </p:cNvPr>
          <p:cNvSpPr>
            <a:spLocks noGrp="1"/>
          </p:cNvSpPr>
          <p:nvPr>
            <p:ph type="title"/>
          </p:nvPr>
        </p:nvSpPr>
        <p:spPr/>
        <p:txBody>
          <a:bodyPr/>
          <a:lstStyle/>
          <a:p>
            <a:pPr algn="ctr"/>
            <a:r>
              <a:rPr lang="el-GR" dirty="0"/>
              <a:t>Δείκτες </a:t>
            </a:r>
            <a:r>
              <a:rPr lang="el-GR" dirty="0" err="1"/>
              <a:t>αειφορίας</a:t>
            </a:r>
            <a:endParaRPr lang="el-GR" dirty="0"/>
          </a:p>
        </p:txBody>
      </p:sp>
      <p:pic>
        <p:nvPicPr>
          <p:cNvPr id="5" name="Εικόνα 4">
            <a:extLst>
              <a:ext uri="{FF2B5EF4-FFF2-40B4-BE49-F238E27FC236}">
                <a16:creationId xmlns:a16="http://schemas.microsoft.com/office/drawing/2014/main" id="{B7C57E0E-70B1-1C4E-DEB8-139E0C39520E}"/>
              </a:ext>
            </a:extLst>
          </p:cNvPr>
          <p:cNvPicPr>
            <a:picLocks noChangeAspect="1"/>
          </p:cNvPicPr>
          <p:nvPr/>
        </p:nvPicPr>
        <p:blipFill>
          <a:blip r:embed="rId2"/>
          <a:stretch>
            <a:fillRect/>
          </a:stretch>
        </p:blipFill>
        <p:spPr>
          <a:xfrm>
            <a:off x="0" y="2357068"/>
            <a:ext cx="12192000" cy="4263607"/>
          </a:xfrm>
          <a:prstGeom prst="rect">
            <a:avLst/>
          </a:prstGeom>
        </p:spPr>
      </p:pic>
    </p:spTree>
    <p:extLst>
      <p:ext uri="{BB962C8B-B14F-4D97-AF65-F5344CB8AC3E}">
        <p14:creationId xmlns:p14="http://schemas.microsoft.com/office/powerpoint/2010/main" val="1057241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94FC98-C381-F32F-1AD6-F97E8D348CA1}"/>
              </a:ext>
            </a:extLst>
          </p:cNvPr>
          <p:cNvSpPr>
            <a:spLocks noGrp="1"/>
          </p:cNvSpPr>
          <p:nvPr>
            <p:ph type="title"/>
          </p:nvPr>
        </p:nvSpPr>
        <p:spPr/>
        <p:txBody>
          <a:bodyPr/>
          <a:lstStyle/>
          <a:p>
            <a:pPr algn="ctr"/>
            <a:r>
              <a:rPr lang="el-GR" dirty="0"/>
              <a:t> Δείκτες </a:t>
            </a:r>
            <a:r>
              <a:rPr lang="el-GR" dirty="0" err="1"/>
              <a:t>αειφορίας</a:t>
            </a:r>
            <a:endParaRPr lang="el-GR" dirty="0"/>
          </a:p>
        </p:txBody>
      </p:sp>
      <p:pic>
        <p:nvPicPr>
          <p:cNvPr id="5" name="Εικόνα 4">
            <a:extLst>
              <a:ext uri="{FF2B5EF4-FFF2-40B4-BE49-F238E27FC236}">
                <a16:creationId xmlns:a16="http://schemas.microsoft.com/office/drawing/2014/main" id="{4020E420-311B-99B3-1FEA-DD84B810A27A}"/>
              </a:ext>
            </a:extLst>
          </p:cNvPr>
          <p:cNvPicPr>
            <a:picLocks noChangeAspect="1"/>
          </p:cNvPicPr>
          <p:nvPr/>
        </p:nvPicPr>
        <p:blipFill>
          <a:blip r:embed="rId2"/>
          <a:stretch>
            <a:fillRect/>
          </a:stretch>
        </p:blipFill>
        <p:spPr>
          <a:xfrm>
            <a:off x="0" y="2572772"/>
            <a:ext cx="12192000" cy="4474852"/>
          </a:xfrm>
          <a:prstGeom prst="rect">
            <a:avLst/>
          </a:prstGeom>
        </p:spPr>
      </p:pic>
    </p:spTree>
    <p:extLst>
      <p:ext uri="{BB962C8B-B14F-4D97-AF65-F5344CB8AC3E}">
        <p14:creationId xmlns:p14="http://schemas.microsoft.com/office/powerpoint/2010/main" val="463165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E6B42D-4D88-CC80-58A8-7AD35E52679B}"/>
              </a:ext>
            </a:extLst>
          </p:cNvPr>
          <p:cNvSpPr>
            <a:spLocks noGrp="1"/>
          </p:cNvSpPr>
          <p:nvPr>
            <p:ph type="title"/>
          </p:nvPr>
        </p:nvSpPr>
        <p:spPr/>
        <p:txBody>
          <a:bodyPr/>
          <a:lstStyle/>
          <a:p>
            <a:pPr algn="ctr"/>
            <a:r>
              <a:rPr lang="el-GR" dirty="0"/>
              <a:t> Τυπολογία δεικτών</a:t>
            </a:r>
          </a:p>
        </p:txBody>
      </p:sp>
      <p:pic>
        <p:nvPicPr>
          <p:cNvPr id="5" name="Εικόνα 4">
            <a:extLst>
              <a:ext uri="{FF2B5EF4-FFF2-40B4-BE49-F238E27FC236}">
                <a16:creationId xmlns:a16="http://schemas.microsoft.com/office/drawing/2014/main" id="{A8DCF6D6-CB82-1931-2C93-33120B6B6822}"/>
              </a:ext>
            </a:extLst>
          </p:cNvPr>
          <p:cNvPicPr>
            <a:picLocks noChangeAspect="1"/>
          </p:cNvPicPr>
          <p:nvPr/>
        </p:nvPicPr>
        <p:blipFill>
          <a:blip r:embed="rId2"/>
          <a:stretch>
            <a:fillRect/>
          </a:stretch>
        </p:blipFill>
        <p:spPr>
          <a:xfrm>
            <a:off x="0" y="1430331"/>
            <a:ext cx="12192000" cy="5545667"/>
          </a:xfrm>
          <a:prstGeom prst="rect">
            <a:avLst/>
          </a:prstGeom>
        </p:spPr>
      </p:pic>
    </p:spTree>
    <p:extLst>
      <p:ext uri="{BB962C8B-B14F-4D97-AF65-F5344CB8AC3E}">
        <p14:creationId xmlns:p14="http://schemas.microsoft.com/office/powerpoint/2010/main" val="1446260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61D39F-1625-47A9-FDBA-437114A2D82D}"/>
              </a:ext>
            </a:extLst>
          </p:cNvPr>
          <p:cNvSpPr>
            <a:spLocks noGrp="1"/>
          </p:cNvSpPr>
          <p:nvPr>
            <p:ph type="title"/>
          </p:nvPr>
        </p:nvSpPr>
        <p:spPr/>
        <p:txBody>
          <a:bodyPr/>
          <a:lstStyle/>
          <a:p>
            <a:pPr algn="ctr"/>
            <a:r>
              <a:rPr lang="el-GR" dirty="0"/>
              <a:t>Άλλη ταξινόμηση δεικτών</a:t>
            </a:r>
          </a:p>
        </p:txBody>
      </p:sp>
      <p:pic>
        <p:nvPicPr>
          <p:cNvPr id="5" name="Εικόνα 4">
            <a:extLst>
              <a:ext uri="{FF2B5EF4-FFF2-40B4-BE49-F238E27FC236}">
                <a16:creationId xmlns:a16="http://schemas.microsoft.com/office/drawing/2014/main" id="{C33B9272-6867-3639-F018-0A7255C8346F}"/>
              </a:ext>
            </a:extLst>
          </p:cNvPr>
          <p:cNvPicPr>
            <a:picLocks noChangeAspect="1"/>
          </p:cNvPicPr>
          <p:nvPr/>
        </p:nvPicPr>
        <p:blipFill>
          <a:blip r:embed="rId2"/>
          <a:stretch>
            <a:fillRect/>
          </a:stretch>
        </p:blipFill>
        <p:spPr>
          <a:xfrm>
            <a:off x="-106190" y="1765426"/>
            <a:ext cx="12192000" cy="6129196"/>
          </a:xfrm>
          <a:prstGeom prst="rect">
            <a:avLst/>
          </a:prstGeom>
        </p:spPr>
      </p:pic>
    </p:spTree>
    <p:extLst>
      <p:ext uri="{BB962C8B-B14F-4D97-AF65-F5344CB8AC3E}">
        <p14:creationId xmlns:p14="http://schemas.microsoft.com/office/powerpoint/2010/main" val="331612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6B18A6-3EBE-487B-282D-44EBB52E3D49}"/>
              </a:ext>
            </a:extLst>
          </p:cNvPr>
          <p:cNvSpPr>
            <a:spLocks noGrp="1"/>
          </p:cNvSpPr>
          <p:nvPr>
            <p:ph type="title"/>
          </p:nvPr>
        </p:nvSpPr>
        <p:spPr/>
        <p:txBody>
          <a:bodyPr/>
          <a:lstStyle/>
          <a:p>
            <a:pPr algn="ctr"/>
            <a:r>
              <a:rPr lang="el-GR" dirty="0"/>
              <a:t> Άλλη ταξινόμηση δεικτών</a:t>
            </a:r>
          </a:p>
        </p:txBody>
      </p:sp>
      <p:pic>
        <p:nvPicPr>
          <p:cNvPr id="5" name="Εικόνα 4">
            <a:extLst>
              <a:ext uri="{FF2B5EF4-FFF2-40B4-BE49-F238E27FC236}">
                <a16:creationId xmlns:a16="http://schemas.microsoft.com/office/drawing/2014/main" id="{078F834F-297B-FA18-E1DC-F46BD7552FFE}"/>
              </a:ext>
            </a:extLst>
          </p:cNvPr>
          <p:cNvPicPr>
            <a:picLocks noChangeAspect="1"/>
          </p:cNvPicPr>
          <p:nvPr/>
        </p:nvPicPr>
        <p:blipFill>
          <a:blip r:embed="rId2"/>
          <a:stretch>
            <a:fillRect/>
          </a:stretch>
        </p:blipFill>
        <p:spPr>
          <a:xfrm>
            <a:off x="-90306" y="1937531"/>
            <a:ext cx="12192000" cy="4477853"/>
          </a:xfrm>
          <a:prstGeom prst="rect">
            <a:avLst/>
          </a:prstGeom>
        </p:spPr>
      </p:pic>
    </p:spTree>
    <p:extLst>
      <p:ext uri="{BB962C8B-B14F-4D97-AF65-F5344CB8AC3E}">
        <p14:creationId xmlns:p14="http://schemas.microsoft.com/office/powerpoint/2010/main" val="178035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436DC2-CCA2-CA50-8C1B-8967E6FC8FFE}"/>
              </a:ext>
            </a:extLst>
          </p:cNvPr>
          <p:cNvSpPr>
            <a:spLocks noGrp="1"/>
          </p:cNvSpPr>
          <p:nvPr>
            <p:ph type="title"/>
          </p:nvPr>
        </p:nvSpPr>
        <p:spPr/>
        <p:txBody>
          <a:bodyPr/>
          <a:lstStyle/>
          <a:p>
            <a:pPr algn="ctr"/>
            <a:r>
              <a:rPr lang="el-GR" dirty="0"/>
              <a:t> Δείκτες ΕΕ</a:t>
            </a:r>
          </a:p>
        </p:txBody>
      </p:sp>
      <p:pic>
        <p:nvPicPr>
          <p:cNvPr id="5" name="Εικόνα 4">
            <a:extLst>
              <a:ext uri="{FF2B5EF4-FFF2-40B4-BE49-F238E27FC236}">
                <a16:creationId xmlns:a16="http://schemas.microsoft.com/office/drawing/2014/main" id="{8184DEFC-AFBD-66E6-70D2-9C662F836771}"/>
              </a:ext>
            </a:extLst>
          </p:cNvPr>
          <p:cNvPicPr>
            <a:picLocks noChangeAspect="1"/>
          </p:cNvPicPr>
          <p:nvPr/>
        </p:nvPicPr>
        <p:blipFill>
          <a:blip r:embed="rId2"/>
          <a:stretch>
            <a:fillRect/>
          </a:stretch>
        </p:blipFill>
        <p:spPr>
          <a:xfrm>
            <a:off x="0" y="2037410"/>
            <a:ext cx="12192000" cy="1640179"/>
          </a:xfrm>
          <a:prstGeom prst="rect">
            <a:avLst/>
          </a:prstGeom>
        </p:spPr>
      </p:pic>
      <p:pic>
        <p:nvPicPr>
          <p:cNvPr id="7" name="Εικόνα 6">
            <a:extLst>
              <a:ext uri="{FF2B5EF4-FFF2-40B4-BE49-F238E27FC236}">
                <a16:creationId xmlns:a16="http://schemas.microsoft.com/office/drawing/2014/main" id="{A6A82DF3-2695-99EE-C952-9B050773C517}"/>
              </a:ext>
            </a:extLst>
          </p:cNvPr>
          <p:cNvPicPr>
            <a:picLocks noChangeAspect="1"/>
          </p:cNvPicPr>
          <p:nvPr/>
        </p:nvPicPr>
        <p:blipFill>
          <a:blip r:embed="rId3"/>
          <a:stretch>
            <a:fillRect/>
          </a:stretch>
        </p:blipFill>
        <p:spPr>
          <a:xfrm>
            <a:off x="0" y="3884543"/>
            <a:ext cx="11810999" cy="1222513"/>
          </a:xfrm>
          <a:prstGeom prst="rect">
            <a:avLst/>
          </a:prstGeom>
        </p:spPr>
      </p:pic>
    </p:spTree>
    <p:extLst>
      <p:ext uri="{BB962C8B-B14F-4D97-AF65-F5344CB8AC3E}">
        <p14:creationId xmlns:p14="http://schemas.microsoft.com/office/powerpoint/2010/main" val="148319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06B074-11B4-A4A6-ABF7-62F2566CC902}"/>
              </a:ext>
            </a:extLst>
          </p:cNvPr>
          <p:cNvSpPr>
            <a:spLocks noGrp="1"/>
          </p:cNvSpPr>
          <p:nvPr>
            <p:ph type="title"/>
          </p:nvPr>
        </p:nvSpPr>
        <p:spPr>
          <a:xfrm>
            <a:off x="838200" y="365126"/>
            <a:ext cx="10515600" cy="786600"/>
          </a:xfrm>
        </p:spPr>
        <p:txBody>
          <a:bodyPr/>
          <a:lstStyle/>
          <a:p>
            <a:pPr algn="ctr"/>
            <a:r>
              <a:rPr lang="el-GR" dirty="0"/>
              <a:t> Δείκτες ΕΕ</a:t>
            </a:r>
          </a:p>
        </p:txBody>
      </p:sp>
      <p:pic>
        <p:nvPicPr>
          <p:cNvPr id="5" name="Εικόνα 4">
            <a:extLst>
              <a:ext uri="{FF2B5EF4-FFF2-40B4-BE49-F238E27FC236}">
                <a16:creationId xmlns:a16="http://schemas.microsoft.com/office/drawing/2014/main" id="{BFB7BB84-1648-8B3B-5303-3890858A9949}"/>
              </a:ext>
            </a:extLst>
          </p:cNvPr>
          <p:cNvPicPr>
            <a:picLocks noChangeAspect="1"/>
          </p:cNvPicPr>
          <p:nvPr/>
        </p:nvPicPr>
        <p:blipFill>
          <a:blip r:embed="rId2"/>
          <a:stretch>
            <a:fillRect/>
          </a:stretch>
        </p:blipFill>
        <p:spPr>
          <a:xfrm>
            <a:off x="175231" y="1489565"/>
            <a:ext cx="12192000" cy="5306893"/>
          </a:xfrm>
          <a:prstGeom prst="rect">
            <a:avLst/>
          </a:prstGeom>
        </p:spPr>
      </p:pic>
    </p:spTree>
    <p:extLst>
      <p:ext uri="{BB962C8B-B14F-4D97-AF65-F5344CB8AC3E}">
        <p14:creationId xmlns:p14="http://schemas.microsoft.com/office/powerpoint/2010/main" val="111122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C521B88-0C0F-ED95-A704-B25B0A81AE4F}"/>
              </a:ext>
            </a:extLst>
          </p:cNvPr>
          <p:cNvPicPr>
            <a:picLocks noChangeAspect="1"/>
          </p:cNvPicPr>
          <p:nvPr/>
        </p:nvPicPr>
        <p:blipFill>
          <a:blip r:embed="rId2"/>
          <a:stretch>
            <a:fillRect/>
          </a:stretch>
        </p:blipFill>
        <p:spPr>
          <a:xfrm>
            <a:off x="0" y="933795"/>
            <a:ext cx="12191999" cy="5809032"/>
          </a:xfrm>
          <a:prstGeom prst="rect">
            <a:avLst/>
          </a:prstGeom>
        </p:spPr>
      </p:pic>
    </p:spTree>
    <p:extLst>
      <p:ext uri="{BB962C8B-B14F-4D97-AF65-F5344CB8AC3E}">
        <p14:creationId xmlns:p14="http://schemas.microsoft.com/office/powerpoint/2010/main" val="689097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87CC10-D7A9-3FCA-FD14-D92CFB41691E}"/>
              </a:ext>
            </a:extLst>
          </p:cNvPr>
          <p:cNvSpPr>
            <a:spLocks noGrp="1"/>
          </p:cNvSpPr>
          <p:nvPr>
            <p:ph type="title"/>
          </p:nvPr>
        </p:nvSpPr>
        <p:spPr/>
        <p:txBody>
          <a:bodyPr/>
          <a:lstStyle/>
          <a:p>
            <a:pPr algn="ctr"/>
            <a:r>
              <a:rPr lang="el-GR" dirty="0"/>
              <a:t> Οι περιβαλλοντικοί δείκτες</a:t>
            </a:r>
          </a:p>
        </p:txBody>
      </p:sp>
      <p:pic>
        <p:nvPicPr>
          <p:cNvPr id="5" name="Εικόνα 4">
            <a:extLst>
              <a:ext uri="{FF2B5EF4-FFF2-40B4-BE49-F238E27FC236}">
                <a16:creationId xmlns:a16="http://schemas.microsoft.com/office/drawing/2014/main" id="{3B8CF81A-054C-8721-FFDA-7BDD9BAF1913}"/>
              </a:ext>
            </a:extLst>
          </p:cNvPr>
          <p:cNvPicPr>
            <a:picLocks noChangeAspect="1"/>
          </p:cNvPicPr>
          <p:nvPr/>
        </p:nvPicPr>
        <p:blipFill>
          <a:blip r:embed="rId2"/>
          <a:stretch>
            <a:fillRect/>
          </a:stretch>
        </p:blipFill>
        <p:spPr>
          <a:xfrm>
            <a:off x="0" y="1714133"/>
            <a:ext cx="12192000" cy="3429734"/>
          </a:xfrm>
          <a:prstGeom prst="rect">
            <a:avLst/>
          </a:prstGeom>
        </p:spPr>
      </p:pic>
    </p:spTree>
    <p:extLst>
      <p:ext uri="{BB962C8B-B14F-4D97-AF65-F5344CB8AC3E}">
        <p14:creationId xmlns:p14="http://schemas.microsoft.com/office/powerpoint/2010/main" val="1073370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a:extLst>
              <a:ext uri="{FF2B5EF4-FFF2-40B4-BE49-F238E27FC236}">
                <a16:creationId xmlns:a16="http://schemas.microsoft.com/office/drawing/2014/main" id="{E5392B27-6BB7-7111-61C2-E0E3FDFC7A19}"/>
              </a:ext>
            </a:extLst>
          </p:cNvPr>
          <p:cNvSpPr>
            <a:spLocks noGrp="1" noChangeArrowheads="1"/>
          </p:cNvSpPr>
          <p:nvPr>
            <p:ph idx="4294967295"/>
          </p:nvPr>
        </p:nvSpPr>
        <p:spPr>
          <a:xfrm>
            <a:off x="280930" y="1718800"/>
            <a:ext cx="11754997" cy="4610391"/>
          </a:xfrm>
        </p:spPr>
        <p:txBody>
          <a:bodyPr/>
          <a:lstStyle/>
          <a:p>
            <a:pPr marL="365125" indent="-255588" algn="just">
              <a:buFont typeface="Wingdings" panose="05000000000000000000" pitchFamily="2" charset="2"/>
              <a:buChar char="Ø"/>
            </a:pPr>
            <a:r>
              <a:rPr lang="el-GR" altLang="en-US" sz="2400" dirty="0"/>
              <a:t>Αριθμός ή λόγος (μια αξία σε μια κλίμακα μέτρησης)  ή σειρά τιμών προερχόμενη από σειρά παρατηρήσεων που χρησιμοποιείται στην παρακολούθηση και τον έλεγχο της λειτουργίας ενός φυσικού συστήματος, αποκαλύπτει αλλαγές στο χρόνο ή/και μεταβλητή που χρησιμοποιείται  για να προβλέψει την τιμή ή την αλλαγή στην τιμή μιας άλλης μεταβλητής.</a:t>
            </a:r>
          </a:p>
          <a:p>
            <a:pPr marL="365125" indent="-255588" algn="just">
              <a:buFont typeface="Wingdings" panose="05000000000000000000" pitchFamily="2" charset="2"/>
              <a:buChar char="Ø"/>
            </a:pPr>
            <a:r>
              <a:rPr lang="el-GR" altLang="en-US" sz="2400" dirty="0"/>
              <a:t>Οι δείκτες βιώσιμης ανάπτυξης μπορούν να βοηθήσουν στην αξιολόγηση της επίτευξης του στόχου της </a:t>
            </a:r>
            <a:r>
              <a:rPr lang="el-GR" altLang="en-US" sz="2400" dirty="0" err="1"/>
              <a:t>αειφορίας</a:t>
            </a:r>
            <a:endParaRPr lang="el-GR" altLang="en-US" sz="2400" dirty="0"/>
          </a:p>
          <a:p>
            <a:pPr marL="365125" indent="-255588" algn="just">
              <a:buFont typeface="Wingdings" panose="05000000000000000000" pitchFamily="2" charset="2"/>
              <a:buChar char="Ø"/>
            </a:pPr>
            <a:r>
              <a:rPr lang="el-GR" altLang="en-US" sz="2400" dirty="0"/>
              <a:t>Η εκτίμηση της </a:t>
            </a:r>
            <a:r>
              <a:rPr lang="el-GR" altLang="en-US" sz="2400" dirty="0" err="1"/>
              <a:t>αειφορίας</a:t>
            </a:r>
            <a:r>
              <a:rPr lang="el-GR" altLang="en-US" sz="2400" dirty="0"/>
              <a:t> βασίζεται σε δείκτες για την αποτίμηση της ανθρώπινης ανάπτυξης και της κατάστασης του περιβάλλοντος. </a:t>
            </a:r>
          </a:p>
        </p:txBody>
      </p:sp>
      <p:sp>
        <p:nvSpPr>
          <p:cNvPr id="211970" name="Rectangle 2">
            <a:extLst>
              <a:ext uri="{FF2B5EF4-FFF2-40B4-BE49-F238E27FC236}">
                <a16:creationId xmlns:a16="http://schemas.microsoft.com/office/drawing/2014/main" id="{B638BCCA-AD58-7551-E130-F5ABED01FB60}"/>
              </a:ext>
            </a:extLst>
          </p:cNvPr>
          <p:cNvSpPr>
            <a:spLocks noGrp="1" noChangeArrowheads="1"/>
          </p:cNvSpPr>
          <p:nvPr>
            <p:ph type="title" idx="4294967295"/>
          </p:nvPr>
        </p:nvSpPr>
        <p:spPr>
          <a:xfrm>
            <a:off x="1524000" y="266700"/>
            <a:ext cx="8229600" cy="1143000"/>
          </a:xfrm>
          <a:ln>
            <a:miter lim="800000"/>
            <a:headEnd/>
            <a:tailEnd/>
          </a:ln>
        </p:spPr>
        <p:txBody>
          <a:bodyPr rtlCol="0">
            <a:normAutofit/>
            <a:scene3d>
              <a:camera prst="orthographicFront"/>
              <a:lightRig rig="soft" dir="t"/>
            </a:scene3d>
            <a:sp3d prstMaterial="softEdge">
              <a:bevelT w="25400" h="25400"/>
            </a:sp3d>
          </a:bodyPr>
          <a:lstStyle/>
          <a:p>
            <a:pPr>
              <a:defRPr/>
            </a:pPr>
            <a:r>
              <a:rPr lang="el-GR" sz="4100" b="1" dirty="0">
                <a:effectLst>
                  <a:outerShdw blurRad="31750" dist="25400" dir="5400000" algn="tl" rotWithShape="0">
                    <a:srgbClr val="000000">
                      <a:alpha val="25000"/>
                    </a:srgbClr>
                  </a:outerShdw>
                </a:effectLst>
              </a:rPr>
              <a:t>Απόπειρα ορισμού δείκτη</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blinds(horizontal)">
                                      <p:cBhvr>
                                        <p:cTn id="7" dur="500"/>
                                        <p:tgtEl>
                                          <p:spTgt spid="2119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1971">
                                            <p:txEl>
                                              <p:pRg st="1" end="1"/>
                                            </p:txEl>
                                          </p:spTgt>
                                        </p:tgtEl>
                                        <p:attrNameLst>
                                          <p:attrName>style.visibility</p:attrName>
                                        </p:attrNameLst>
                                      </p:cBhvr>
                                      <p:to>
                                        <p:strVal val="visible"/>
                                      </p:to>
                                    </p:set>
                                    <p:animEffect transition="in" filter="blinds(horizontal)">
                                      <p:cBhvr>
                                        <p:cTn id="12" dur="500"/>
                                        <p:tgtEl>
                                          <p:spTgt spid="2119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Effect transition="in" filter="blinds(horizontal)">
                                      <p:cBhvr>
                                        <p:cTn id="17" dur="500"/>
                                        <p:tgtEl>
                                          <p:spTgt spid="211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06C3CA-B4BE-6365-F8E6-9137A93B68AA}"/>
              </a:ext>
            </a:extLst>
          </p:cNvPr>
          <p:cNvSpPr>
            <a:spLocks noGrp="1"/>
          </p:cNvSpPr>
          <p:nvPr>
            <p:ph type="title"/>
          </p:nvPr>
        </p:nvSpPr>
        <p:spPr/>
        <p:txBody>
          <a:bodyPr/>
          <a:lstStyle/>
          <a:p>
            <a:pPr algn="ctr"/>
            <a:r>
              <a:rPr lang="el-GR" dirty="0"/>
              <a:t>Οι περιβαλλοντικοί δείκτες</a:t>
            </a:r>
          </a:p>
        </p:txBody>
      </p:sp>
      <p:pic>
        <p:nvPicPr>
          <p:cNvPr id="7" name="Εικόνα 6">
            <a:extLst>
              <a:ext uri="{FF2B5EF4-FFF2-40B4-BE49-F238E27FC236}">
                <a16:creationId xmlns:a16="http://schemas.microsoft.com/office/drawing/2014/main" id="{6B5D5511-3A3D-790C-9E52-13F4D4F7525E}"/>
              </a:ext>
            </a:extLst>
          </p:cNvPr>
          <p:cNvPicPr>
            <a:picLocks noChangeAspect="1"/>
          </p:cNvPicPr>
          <p:nvPr/>
        </p:nvPicPr>
        <p:blipFill>
          <a:blip r:embed="rId2"/>
          <a:stretch>
            <a:fillRect/>
          </a:stretch>
        </p:blipFill>
        <p:spPr>
          <a:xfrm>
            <a:off x="0" y="2268758"/>
            <a:ext cx="12192000" cy="2031015"/>
          </a:xfrm>
          <a:prstGeom prst="rect">
            <a:avLst/>
          </a:prstGeom>
        </p:spPr>
      </p:pic>
    </p:spTree>
    <p:extLst>
      <p:ext uri="{BB962C8B-B14F-4D97-AF65-F5344CB8AC3E}">
        <p14:creationId xmlns:p14="http://schemas.microsoft.com/office/powerpoint/2010/main" val="4037336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D179354-8BCD-6AF1-CFD8-9A027812AA79}"/>
              </a:ext>
            </a:extLst>
          </p:cNvPr>
          <p:cNvSpPr>
            <a:spLocks noGrp="1" noChangeArrowheads="1"/>
          </p:cNvSpPr>
          <p:nvPr>
            <p:ph idx="1"/>
          </p:nvPr>
        </p:nvSpPr>
        <p:spPr>
          <a:xfrm>
            <a:off x="341522" y="1724141"/>
            <a:ext cx="11661354" cy="4357170"/>
          </a:xfrm>
        </p:spPr>
        <p:txBody>
          <a:bodyPr>
            <a:noAutofit/>
          </a:bodyPr>
          <a:lstStyle/>
          <a:p>
            <a:pPr algn="just" eaLnBrk="1" hangingPunct="1">
              <a:lnSpc>
                <a:spcPct val="80000"/>
              </a:lnSpc>
              <a:buFont typeface="Wingdings" panose="05000000000000000000" pitchFamily="2" charset="2"/>
              <a:buChar char="Ø"/>
            </a:pPr>
            <a:r>
              <a:rPr lang="el-GR" altLang="en-US" sz="2400" dirty="0"/>
              <a:t>−    Την κατάσταση του περιβάλλοντος, της οικονομίας και της κοινωνίας, περιγράφουν δηλαδή μία κατάσταση</a:t>
            </a:r>
          </a:p>
          <a:p>
            <a:pPr algn="just" eaLnBrk="1" hangingPunct="1">
              <a:lnSpc>
                <a:spcPct val="80000"/>
              </a:lnSpc>
              <a:buFont typeface="Wingdings" panose="05000000000000000000" pitchFamily="2" charset="2"/>
              <a:buChar char="Ø"/>
            </a:pPr>
            <a:r>
              <a:rPr lang="el-GR" altLang="en-US" sz="2400" dirty="0"/>
              <a:t>− Τις ελλείψεις, τις αδυναμίες και τα πιθανά προβλήματα, προειδοποιούν δηλαδή</a:t>
            </a:r>
            <a:r>
              <a:rPr lang="en-US" altLang="en-US" sz="2400" dirty="0"/>
              <a:t> </a:t>
            </a:r>
            <a:r>
              <a:rPr lang="el-GR" altLang="en-US" sz="2400" dirty="0"/>
              <a:t>για θέματα που πρέπει να υπάρξει αντιμετώπιση</a:t>
            </a:r>
          </a:p>
          <a:p>
            <a:pPr algn="just" eaLnBrk="1" hangingPunct="1">
              <a:lnSpc>
                <a:spcPct val="80000"/>
              </a:lnSpc>
              <a:buFont typeface="Wingdings" panose="05000000000000000000" pitchFamily="2" charset="2"/>
              <a:buChar char="Ø"/>
            </a:pPr>
            <a:r>
              <a:rPr lang="el-GR" altLang="en-US" sz="2400" dirty="0"/>
              <a:t>− Τις επιδόσεις και την αποτελεσματικότητα δράσεων και μέτρων, είναι δηλαδή</a:t>
            </a:r>
            <a:r>
              <a:rPr lang="en-US" altLang="en-US" sz="2400" dirty="0"/>
              <a:t> </a:t>
            </a:r>
            <a:r>
              <a:rPr lang="el-GR" altLang="en-US" sz="2400" i="1" dirty="0"/>
              <a:t>εργαλείο αξιολόγησης επιδόσεων(</a:t>
            </a:r>
            <a:r>
              <a:rPr lang="el-GR" altLang="en-US" sz="2400" i="1" dirty="0" err="1"/>
              <a:t>performance</a:t>
            </a:r>
            <a:r>
              <a:rPr lang="el-GR" altLang="en-US" sz="2400" i="1" dirty="0"/>
              <a:t> </a:t>
            </a:r>
            <a:r>
              <a:rPr lang="el-GR" altLang="en-US" sz="2400" i="1" dirty="0" err="1"/>
              <a:t>assessment</a:t>
            </a:r>
            <a:r>
              <a:rPr lang="el-GR" altLang="en-US" sz="2400" i="1" dirty="0"/>
              <a:t> </a:t>
            </a:r>
            <a:r>
              <a:rPr lang="el-GR" altLang="en-US" sz="2400" i="1" dirty="0" err="1"/>
              <a:t>tools</a:t>
            </a:r>
            <a:r>
              <a:rPr lang="el-GR" altLang="en-US" sz="2400" i="1" dirty="0"/>
              <a:t>) </a:t>
            </a:r>
            <a:r>
              <a:rPr lang="el-GR" altLang="en-US" sz="2400" dirty="0"/>
              <a:t>(</a:t>
            </a:r>
            <a:r>
              <a:rPr lang="el-GR" altLang="en-US" sz="2400" dirty="0" err="1"/>
              <a:t>Hardi</a:t>
            </a:r>
            <a:r>
              <a:rPr lang="el-GR" altLang="en-US" sz="2400" dirty="0"/>
              <a:t> &amp; </a:t>
            </a:r>
            <a:r>
              <a:rPr lang="el-GR" altLang="en-US" sz="2400" dirty="0" err="1"/>
              <a:t>Barg</a:t>
            </a:r>
            <a:r>
              <a:rPr lang="el-GR" altLang="en-US" sz="2400" dirty="0"/>
              <a:t>,</a:t>
            </a:r>
            <a:r>
              <a:rPr lang="en-US" altLang="en-US" sz="2400" dirty="0"/>
              <a:t> </a:t>
            </a:r>
            <a:r>
              <a:rPr lang="el-GR" altLang="en-US" sz="2400" dirty="0"/>
              <a:t>1997; World Bank, 1997; U.N., 1998) το οποίο ελέγχει κατά πόσο ήταν</a:t>
            </a:r>
            <a:r>
              <a:rPr lang="en-US" altLang="en-US" sz="2400" dirty="0"/>
              <a:t> </a:t>
            </a:r>
            <a:r>
              <a:rPr lang="el-GR" altLang="en-US" sz="2400" dirty="0"/>
              <a:t>επιτυχείς αναπτυξιακές επιλογές και κατ’ επέκταση ποια είναι οι επίδοση των</a:t>
            </a:r>
            <a:r>
              <a:rPr lang="en-US" altLang="en-US" sz="2400" dirty="0"/>
              <a:t> </a:t>
            </a:r>
            <a:r>
              <a:rPr lang="el-GR" altLang="en-US" sz="2400" dirty="0"/>
              <a:t>ανθρώπινων κοινωνιών στην πορεία για την </a:t>
            </a:r>
            <a:r>
              <a:rPr lang="el-GR" altLang="en-US" sz="2400" dirty="0" err="1"/>
              <a:t>αειφορία</a:t>
            </a:r>
            <a:endParaRPr lang="el-GR" altLang="en-US" sz="2400" dirty="0"/>
          </a:p>
          <a:p>
            <a:pPr algn="just" eaLnBrk="1" hangingPunct="1">
              <a:lnSpc>
                <a:spcPct val="80000"/>
              </a:lnSpc>
              <a:buFont typeface="Wingdings" panose="05000000000000000000" pitchFamily="2" charset="2"/>
              <a:buChar char="Ø"/>
            </a:pPr>
            <a:r>
              <a:rPr lang="el-GR" altLang="en-US" sz="2400" dirty="0"/>
              <a:t>− Σε σχέση και με τα παραπάνω, οι δείκτες προσφέρουν υποστήριξη στη χάραξη</a:t>
            </a:r>
            <a:r>
              <a:rPr lang="en-US" altLang="en-US" sz="2400" dirty="0"/>
              <a:t> </a:t>
            </a:r>
            <a:r>
              <a:rPr lang="el-GR" altLang="en-US" sz="2400" dirty="0"/>
              <a:t>στρατηγικών και πολιτικών, είναι δηλαδή </a:t>
            </a:r>
            <a:r>
              <a:rPr lang="el-GR" altLang="en-US" sz="2400" i="1" dirty="0"/>
              <a:t>εργαλείο σχεδιασμού (</a:t>
            </a:r>
            <a:r>
              <a:rPr lang="el-GR" altLang="en-US" sz="2400" i="1" dirty="0" err="1"/>
              <a:t>planning</a:t>
            </a:r>
            <a:r>
              <a:rPr lang="el-GR" altLang="en-US" sz="2400" i="1" dirty="0"/>
              <a:t> </a:t>
            </a:r>
            <a:r>
              <a:rPr lang="el-GR" altLang="en-US" sz="2400" i="1" dirty="0" err="1"/>
              <a:t>tools</a:t>
            </a:r>
            <a:r>
              <a:rPr lang="el-GR" altLang="en-US" sz="2400" i="1" dirty="0"/>
              <a:t>)</a:t>
            </a:r>
            <a:r>
              <a:rPr lang="en-US" altLang="en-US" sz="2400" i="1" dirty="0"/>
              <a:t> </a:t>
            </a:r>
            <a:r>
              <a:rPr lang="el-GR" altLang="en-US" sz="2400" dirty="0"/>
              <a:t>(</a:t>
            </a:r>
            <a:r>
              <a:rPr lang="el-GR" altLang="en-US" sz="2400" dirty="0" err="1"/>
              <a:t>Hardi</a:t>
            </a:r>
            <a:r>
              <a:rPr lang="el-GR" altLang="en-US" sz="2400" dirty="0"/>
              <a:t> &amp; </a:t>
            </a:r>
            <a:r>
              <a:rPr lang="el-GR" altLang="en-US" sz="2400" dirty="0" err="1"/>
              <a:t>Barg</a:t>
            </a:r>
            <a:r>
              <a:rPr lang="el-GR" altLang="en-US" sz="2400" dirty="0"/>
              <a:t>, 1997) το οποίο βοηθά στη λήψη αποφάσεων και την επιλογή</a:t>
            </a:r>
            <a:r>
              <a:rPr lang="en-US" altLang="en-US" sz="2400" dirty="0"/>
              <a:t> </a:t>
            </a:r>
            <a:r>
              <a:rPr lang="el-GR" altLang="en-US" sz="2400" dirty="0"/>
              <a:t>μεταξύ εναλλακτικών πολιτικών</a:t>
            </a:r>
          </a:p>
        </p:txBody>
      </p:sp>
      <p:sp>
        <p:nvSpPr>
          <p:cNvPr id="104451" name="2 - Ορθογώνιο">
            <a:extLst>
              <a:ext uri="{FF2B5EF4-FFF2-40B4-BE49-F238E27FC236}">
                <a16:creationId xmlns:a16="http://schemas.microsoft.com/office/drawing/2014/main" id="{21CDBC0B-C516-C73C-5AE5-94550BC98049}"/>
              </a:ext>
            </a:extLst>
          </p:cNvPr>
          <p:cNvSpPr>
            <a:spLocks noChangeArrowheads="1"/>
          </p:cNvSpPr>
          <p:nvPr/>
        </p:nvSpPr>
        <p:spPr bwMode="auto">
          <a:xfrm>
            <a:off x="2003233" y="104661"/>
            <a:ext cx="78486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l-GR" altLang="en-US" sz="2400" b="1" dirty="0"/>
              <a:t>Πιο συγκεκριμένα, οι δείκτες αειφόρου ανάπτυξης αφορούν πληροφορίες σχετικά με:</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a:extLst>
              <a:ext uri="{FF2B5EF4-FFF2-40B4-BE49-F238E27FC236}">
                <a16:creationId xmlns:a16="http://schemas.microsoft.com/office/drawing/2014/main" id="{28190A9A-2340-B7E9-5305-6072A32A1333}"/>
              </a:ext>
            </a:extLst>
          </p:cNvPr>
          <p:cNvSpPr>
            <a:spLocks noGrp="1" noChangeArrowheads="1"/>
          </p:cNvSpPr>
          <p:nvPr>
            <p:ph idx="1"/>
          </p:nvPr>
        </p:nvSpPr>
        <p:spPr>
          <a:xfrm>
            <a:off x="594911" y="324999"/>
            <a:ext cx="11479576" cy="6389782"/>
          </a:xfrm>
        </p:spPr>
        <p:txBody>
          <a:bodyPr>
            <a:normAutofit/>
          </a:bodyPr>
          <a:lstStyle/>
          <a:p>
            <a:pPr eaLnBrk="1" hangingPunct="1">
              <a:lnSpc>
                <a:spcPct val="80000"/>
              </a:lnSpc>
              <a:buFont typeface="Wingdings" panose="05000000000000000000" pitchFamily="2" charset="2"/>
              <a:buNone/>
            </a:pPr>
            <a:r>
              <a:rPr lang="el-GR" altLang="en-US" b="1" dirty="0"/>
              <a:t>Ακόμη, οι δείκτες:</a:t>
            </a:r>
          </a:p>
          <a:p>
            <a:pPr eaLnBrk="1" hangingPunct="1">
              <a:lnSpc>
                <a:spcPct val="80000"/>
              </a:lnSpc>
              <a:buFont typeface="Wingdings" panose="05000000000000000000" pitchFamily="2" charset="2"/>
              <a:buNone/>
            </a:pPr>
            <a:endParaRPr lang="el-GR" altLang="en-US" b="1" dirty="0"/>
          </a:p>
          <a:p>
            <a:pPr eaLnBrk="1" hangingPunct="1">
              <a:lnSpc>
                <a:spcPct val="80000"/>
              </a:lnSpc>
              <a:buFont typeface="Wingdings" panose="05000000000000000000" pitchFamily="2" charset="2"/>
              <a:buNone/>
            </a:pPr>
            <a:r>
              <a:rPr lang="en-US" altLang="en-US" sz="2000" dirty="0"/>
              <a:t>   </a:t>
            </a:r>
            <a:r>
              <a:rPr lang="el-GR" altLang="en-US" sz="2000" dirty="0"/>
              <a:t>− </a:t>
            </a:r>
            <a:r>
              <a:rPr lang="el-GR" altLang="en-US" sz="2400" dirty="0"/>
              <a:t>Βοηθούν να αποσαφηνιστούν οι στόχοι και οι προτεραιότητες της αειφόρου</a:t>
            </a:r>
            <a:r>
              <a:rPr lang="en-US" altLang="en-US" sz="2400" dirty="0"/>
              <a:t> </a:t>
            </a:r>
            <a:r>
              <a:rPr lang="el-GR" altLang="en-US" sz="2400" dirty="0"/>
              <a:t>ανάπτυξης κι επομένως των απαιτούμενων στρατηγικών, είναι δηλαδή</a:t>
            </a:r>
            <a:r>
              <a:rPr lang="en-US" altLang="en-US" sz="2400" dirty="0"/>
              <a:t> </a:t>
            </a:r>
            <a:r>
              <a:rPr lang="el-GR" altLang="en-US" sz="2400" i="1" dirty="0"/>
              <a:t>επεξηγηματικό εργαλείο </a:t>
            </a:r>
            <a:r>
              <a:rPr lang="el-GR" altLang="en-US" sz="2400" dirty="0"/>
              <a:t>(</a:t>
            </a:r>
            <a:r>
              <a:rPr lang="el-GR" altLang="en-US" sz="2400" i="1" dirty="0" err="1"/>
              <a:t>explanatory</a:t>
            </a:r>
            <a:r>
              <a:rPr lang="el-GR" altLang="en-US" sz="2400" i="1" dirty="0"/>
              <a:t> </a:t>
            </a:r>
            <a:r>
              <a:rPr lang="el-GR" altLang="en-US" sz="2400" i="1" dirty="0" err="1"/>
              <a:t>tools</a:t>
            </a:r>
            <a:r>
              <a:rPr lang="el-GR" altLang="en-US" sz="2400" i="1" dirty="0"/>
              <a:t>) </a:t>
            </a:r>
            <a:r>
              <a:rPr lang="el-GR" altLang="en-US" sz="2400" dirty="0"/>
              <a:t>(</a:t>
            </a:r>
            <a:r>
              <a:rPr lang="el-GR" altLang="en-US" sz="2400" dirty="0" err="1"/>
              <a:t>Hardi</a:t>
            </a:r>
            <a:r>
              <a:rPr lang="el-GR" altLang="en-US" sz="2400" dirty="0"/>
              <a:t> &amp; </a:t>
            </a:r>
            <a:r>
              <a:rPr lang="el-GR" altLang="en-US" sz="2400" dirty="0" err="1"/>
              <a:t>Barg</a:t>
            </a:r>
            <a:r>
              <a:rPr lang="el-GR" altLang="en-US" sz="2400" dirty="0"/>
              <a:t>, 1997; World Bank,</a:t>
            </a:r>
            <a:r>
              <a:rPr lang="en-US" altLang="en-US" sz="2400" dirty="0"/>
              <a:t> </a:t>
            </a:r>
            <a:r>
              <a:rPr lang="el-GR" altLang="en-US" sz="2400" dirty="0"/>
              <a:t>1997) το οποίο βοηθά στη μετάφραση της έννοιας της αειφόρου ανάπτυξης σε</a:t>
            </a:r>
            <a:r>
              <a:rPr lang="en-US" altLang="en-US" sz="2400" dirty="0"/>
              <a:t> </a:t>
            </a:r>
            <a:r>
              <a:rPr lang="el-GR" altLang="en-US" sz="2400" dirty="0"/>
              <a:t>πρακτικούς όρους</a:t>
            </a:r>
            <a:r>
              <a:rPr lang="en-US" altLang="en-US" sz="2400" dirty="0"/>
              <a:t>.</a:t>
            </a:r>
            <a:endParaRPr lang="el-GR" altLang="en-US" sz="2400" dirty="0"/>
          </a:p>
          <a:p>
            <a:pPr eaLnBrk="1" hangingPunct="1">
              <a:lnSpc>
                <a:spcPct val="80000"/>
              </a:lnSpc>
              <a:buFont typeface="Wingdings" panose="05000000000000000000" pitchFamily="2" charset="2"/>
              <a:buNone/>
            </a:pPr>
            <a:r>
              <a:rPr lang="en-US" altLang="en-US" sz="2400" dirty="0"/>
              <a:t>   </a:t>
            </a:r>
            <a:r>
              <a:rPr lang="el-GR" altLang="en-US" sz="2400" dirty="0"/>
              <a:t>− Ενημερώνουν και ευαισθητοποιούν το κοινό για τη σημασία της αειφόρου</a:t>
            </a:r>
            <a:r>
              <a:rPr lang="en-US" altLang="en-US" sz="2400" dirty="0"/>
              <a:t> </a:t>
            </a:r>
            <a:r>
              <a:rPr lang="el-GR" altLang="en-US" sz="2400" dirty="0"/>
              <a:t>ανάπτυξης και των μέτρων που πρέπει να ληφθούν (</a:t>
            </a:r>
            <a:r>
              <a:rPr lang="el-GR" altLang="en-US" sz="2400" dirty="0" err="1"/>
              <a:t>Hardi</a:t>
            </a:r>
            <a:r>
              <a:rPr lang="el-GR" altLang="en-US" sz="2400" dirty="0"/>
              <a:t> &amp; </a:t>
            </a:r>
            <a:r>
              <a:rPr lang="el-GR" altLang="en-US" sz="2400" dirty="0" err="1"/>
              <a:t>Barg</a:t>
            </a:r>
            <a:r>
              <a:rPr lang="el-GR" altLang="en-US" sz="2400" dirty="0"/>
              <a:t>, 1997)</a:t>
            </a:r>
            <a:r>
              <a:rPr lang="en-US" altLang="en-US" sz="2400" dirty="0"/>
              <a:t>. </a:t>
            </a:r>
          </a:p>
          <a:p>
            <a:pPr eaLnBrk="1" hangingPunct="1">
              <a:lnSpc>
                <a:spcPct val="80000"/>
              </a:lnSpc>
              <a:buFont typeface="Wingdings" panose="05000000000000000000" pitchFamily="2" charset="2"/>
              <a:buNone/>
            </a:pPr>
            <a:r>
              <a:rPr lang="en-US" altLang="en-US" sz="2400" dirty="0"/>
              <a:t>   </a:t>
            </a:r>
            <a:r>
              <a:rPr lang="el-GR" altLang="en-US" sz="2400" dirty="0"/>
              <a:t>− Βοηθούν στην αναγνώριση ελλείψεων στα υπάρχοντα δεδομένα και στο να</a:t>
            </a:r>
            <a:r>
              <a:rPr lang="en-US" altLang="en-US" sz="2400" dirty="0"/>
              <a:t> </a:t>
            </a:r>
            <a:r>
              <a:rPr lang="el-GR" altLang="en-US" sz="2400" dirty="0"/>
              <a:t>δημιουργηθεί το απαραίτητο </a:t>
            </a:r>
            <a:r>
              <a:rPr lang="el-GR" altLang="en-US" sz="2400" dirty="0" err="1"/>
              <a:t>θαωρητικό</a:t>
            </a:r>
            <a:r>
              <a:rPr lang="el-GR" altLang="en-US" sz="2400" dirty="0"/>
              <a:t> πλαίσιο για τη συλλογή τους (</a:t>
            </a:r>
            <a:r>
              <a:rPr lang="el-GR" altLang="en-US" sz="2400" dirty="0" err="1"/>
              <a:t>Hardi</a:t>
            </a:r>
            <a:r>
              <a:rPr lang="el-GR" altLang="en-US" sz="2400" dirty="0"/>
              <a:t> &amp;</a:t>
            </a:r>
            <a:r>
              <a:rPr lang="en-US" altLang="en-US" sz="2400" dirty="0"/>
              <a:t> </a:t>
            </a:r>
            <a:r>
              <a:rPr lang="el-GR" altLang="en-US" sz="2400" dirty="0" err="1"/>
              <a:t>Barg</a:t>
            </a:r>
            <a:r>
              <a:rPr lang="el-GR" altLang="en-US" sz="2400" dirty="0"/>
              <a:t>, 1997)</a:t>
            </a:r>
            <a:r>
              <a:rPr lang="en-US" altLang="en-US" sz="2400" dirty="0"/>
              <a:t>. </a:t>
            </a:r>
          </a:p>
          <a:p>
            <a:pPr eaLnBrk="1" hangingPunct="1">
              <a:lnSpc>
                <a:spcPct val="80000"/>
              </a:lnSpc>
              <a:buFont typeface="Wingdings" panose="05000000000000000000" pitchFamily="2" charset="2"/>
              <a:buNone/>
            </a:pPr>
            <a:r>
              <a:rPr lang="en-US" altLang="en-US" sz="2400" dirty="0"/>
              <a:t>   </a:t>
            </a:r>
            <a:r>
              <a:rPr lang="el-GR" altLang="en-US" sz="2400" dirty="0"/>
              <a:t>− Πέρα από την περιγραφή των επιμέρους πεδίων της </a:t>
            </a:r>
            <a:r>
              <a:rPr lang="el-GR" altLang="en-US" sz="2400" dirty="0" err="1"/>
              <a:t>αειφορίας</a:t>
            </a:r>
            <a:r>
              <a:rPr lang="el-GR" altLang="en-US" sz="2400" dirty="0"/>
              <a:t> – της οικονομίας,</a:t>
            </a:r>
            <a:r>
              <a:rPr lang="en-US" altLang="en-US" sz="2400" dirty="0"/>
              <a:t> </a:t>
            </a:r>
            <a:r>
              <a:rPr lang="el-GR" altLang="en-US" sz="2400" dirty="0"/>
              <a:t>του περιβάλλοντος και της κοινωνίας- αντικατοπτρίζουν και τις μεταξύ τους</a:t>
            </a:r>
            <a:r>
              <a:rPr lang="en-US" altLang="en-US" sz="2400" dirty="0"/>
              <a:t> </a:t>
            </a:r>
            <a:r>
              <a:rPr lang="el-GR" altLang="en-US" sz="2400" dirty="0"/>
              <a:t>σχέσεις λαμβάνοντας υπόψη τις δυναμικές που αναπτύσσονται σε περίπλοκα</a:t>
            </a:r>
            <a:r>
              <a:rPr lang="en-US" altLang="en-US" sz="2400" dirty="0"/>
              <a:t> </a:t>
            </a:r>
            <a:r>
              <a:rPr lang="el-GR" altLang="en-US" sz="2400" dirty="0"/>
              <a:t>συστήματα όπως αυτό του ανθρώπου και του περιβάλλοντος (IISD, 2000).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FB5D-E3A5-6177-1AB9-08B6665A26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645926-42A0-EAC2-2D64-E9BA2671632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3243959-645E-27C6-E031-29C4A7ABF7CB}"/>
              </a:ext>
            </a:extLst>
          </p:cNvPr>
          <p:cNvPicPr>
            <a:picLocks noChangeAspect="1"/>
          </p:cNvPicPr>
          <p:nvPr/>
        </p:nvPicPr>
        <p:blipFill>
          <a:blip r:embed="rId2"/>
          <a:stretch>
            <a:fillRect/>
          </a:stretch>
        </p:blipFill>
        <p:spPr>
          <a:xfrm>
            <a:off x="414798" y="-15677"/>
            <a:ext cx="11388376" cy="6873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58808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55DAC0-B44B-4E01-A37C-45C4076C303F}"/>
              </a:ext>
            </a:extLst>
          </p:cNvPr>
          <p:cNvSpPr>
            <a:spLocks noGrp="1"/>
          </p:cNvSpPr>
          <p:nvPr>
            <p:ph type="title"/>
          </p:nvPr>
        </p:nvSpPr>
        <p:spPr>
          <a:xfrm>
            <a:off x="838200" y="106229"/>
            <a:ext cx="10515600" cy="1006475"/>
          </a:xfrm>
        </p:spPr>
        <p:txBody>
          <a:bodyPr/>
          <a:lstStyle/>
          <a:p>
            <a:pPr algn="ctr"/>
            <a:r>
              <a:rPr lang="el-GR" dirty="0"/>
              <a:t> Μοντέλο </a:t>
            </a:r>
            <a:r>
              <a:rPr lang="en-US" dirty="0"/>
              <a:t>DPSIR</a:t>
            </a:r>
            <a:endParaRPr lang="el-GR" dirty="0"/>
          </a:p>
        </p:txBody>
      </p:sp>
      <p:pic>
        <p:nvPicPr>
          <p:cNvPr id="11" name="Εικόνα 10">
            <a:extLst>
              <a:ext uri="{FF2B5EF4-FFF2-40B4-BE49-F238E27FC236}">
                <a16:creationId xmlns:a16="http://schemas.microsoft.com/office/drawing/2014/main" id="{CD3CF630-7EF6-9402-EF66-BB351A26F069}"/>
              </a:ext>
            </a:extLst>
          </p:cNvPr>
          <p:cNvPicPr>
            <a:picLocks noChangeAspect="1"/>
          </p:cNvPicPr>
          <p:nvPr/>
        </p:nvPicPr>
        <p:blipFill>
          <a:blip r:embed="rId2"/>
          <a:stretch>
            <a:fillRect/>
          </a:stretch>
        </p:blipFill>
        <p:spPr>
          <a:xfrm>
            <a:off x="838200" y="1276822"/>
            <a:ext cx="11085904" cy="5581178"/>
          </a:xfrm>
          <a:prstGeom prst="rect">
            <a:avLst/>
          </a:prstGeom>
        </p:spPr>
      </p:pic>
    </p:spTree>
    <p:extLst>
      <p:ext uri="{BB962C8B-B14F-4D97-AF65-F5344CB8AC3E}">
        <p14:creationId xmlns:p14="http://schemas.microsoft.com/office/powerpoint/2010/main" val="187032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38EFA031-8413-A06A-A63C-0639F56A96FE}"/>
              </a:ext>
            </a:extLst>
          </p:cNvPr>
          <p:cNvSpPr>
            <a:spLocks noGrp="1" noChangeArrowheads="1"/>
          </p:cNvSpPr>
          <p:nvPr>
            <p:ph type="title"/>
          </p:nvPr>
        </p:nvSpPr>
        <p:spPr/>
        <p:txBody>
          <a:bodyPr/>
          <a:lstStyle/>
          <a:p>
            <a:pPr eaLnBrk="1" hangingPunct="1"/>
            <a:r>
              <a:rPr lang="el-GR" altLang="en-US"/>
              <a:t>Μοντέλα PSR, DSR και DPSIR </a:t>
            </a:r>
          </a:p>
        </p:txBody>
      </p:sp>
      <p:sp>
        <p:nvSpPr>
          <p:cNvPr id="106499" name="Rectangle 3">
            <a:extLst>
              <a:ext uri="{FF2B5EF4-FFF2-40B4-BE49-F238E27FC236}">
                <a16:creationId xmlns:a16="http://schemas.microsoft.com/office/drawing/2014/main" id="{2D40CDA5-250E-9BE5-5D59-90895F9168F7}"/>
              </a:ext>
            </a:extLst>
          </p:cNvPr>
          <p:cNvSpPr>
            <a:spLocks noGrp="1" noChangeArrowheads="1"/>
          </p:cNvSpPr>
          <p:nvPr>
            <p:ph idx="1"/>
          </p:nvPr>
        </p:nvSpPr>
        <p:spPr/>
        <p:txBody>
          <a:bodyPr/>
          <a:lstStyle/>
          <a:p>
            <a:pPr eaLnBrk="1" hangingPunct="1">
              <a:lnSpc>
                <a:spcPct val="90000"/>
              </a:lnSpc>
            </a:pPr>
            <a:r>
              <a:rPr lang="el-GR" altLang="en-US" sz="2600"/>
              <a:t>Έχοντας ως στόχο τη μελέτη των πιέσεων που τίθενται στον άνθρωπο από το περιβάλλον, τα μοντέλα αυτά βασίζονται στην προσπάθεια που έγινε να οργανωθούν τα στατιστικά δεδομένα, που σχετίζονται με το περιβάλλον, σε τέσσερις κατηγορίες: </a:t>
            </a:r>
          </a:p>
          <a:p>
            <a:pPr eaLnBrk="1" hangingPunct="1">
              <a:lnSpc>
                <a:spcPct val="90000"/>
              </a:lnSpc>
              <a:buFont typeface="Wingdings" panose="05000000000000000000" pitchFamily="2" charset="2"/>
              <a:buNone/>
            </a:pPr>
            <a:r>
              <a:rPr lang="el-GR" altLang="en-US" sz="2600"/>
              <a:t>-   Ένταση δραστηριοτήτων </a:t>
            </a:r>
          </a:p>
          <a:p>
            <a:pPr eaLnBrk="1" hangingPunct="1">
              <a:lnSpc>
                <a:spcPct val="90000"/>
              </a:lnSpc>
              <a:buFont typeface="Wingdings" panose="05000000000000000000" pitchFamily="2" charset="2"/>
              <a:buNone/>
            </a:pPr>
            <a:r>
              <a:rPr lang="el-GR" altLang="en-US" sz="2600"/>
              <a:t>-   Περιβαλλοντική πίεση </a:t>
            </a:r>
          </a:p>
          <a:p>
            <a:pPr eaLnBrk="1" hangingPunct="1">
              <a:lnSpc>
                <a:spcPct val="90000"/>
              </a:lnSpc>
              <a:buFontTx/>
              <a:buChar char="-"/>
            </a:pPr>
            <a:r>
              <a:rPr lang="el-GR" altLang="en-US" sz="2600"/>
              <a:t>Περιβαλλοντική απόκριση </a:t>
            </a:r>
          </a:p>
          <a:p>
            <a:pPr eaLnBrk="1" hangingPunct="1">
              <a:lnSpc>
                <a:spcPct val="90000"/>
              </a:lnSpc>
              <a:buFontTx/>
              <a:buChar char="-"/>
            </a:pPr>
            <a:r>
              <a:rPr lang="el-GR" altLang="en-US" sz="2600"/>
              <a:t>Συλλογική και ατομική ανθρώπινη απόκριση.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8AA4CA2-1617-37EB-872C-D63634D4D63D}"/>
              </a:ext>
            </a:extLst>
          </p:cNvPr>
          <p:cNvSpPr>
            <a:spLocks noGrp="1" noChangeArrowheads="1"/>
          </p:cNvSpPr>
          <p:nvPr>
            <p:ph type="title"/>
          </p:nvPr>
        </p:nvSpPr>
        <p:spPr>
          <a:xfrm>
            <a:off x="1981200" y="152400"/>
            <a:ext cx="8229600" cy="1143000"/>
          </a:xfrm>
        </p:spPr>
        <p:txBody>
          <a:bodyPr/>
          <a:lstStyle/>
          <a:p>
            <a:pPr eaLnBrk="1" hangingPunct="1"/>
            <a:r>
              <a:rPr lang="el-GR" altLang="en-US"/>
              <a:t>Μοντέλα PSR, DSR και DPSIR </a:t>
            </a:r>
          </a:p>
        </p:txBody>
      </p:sp>
      <p:pic>
        <p:nvPicPr>
          <p:cNvPr id="107523" name="Picture 2">
            <a:extLst>
              <a:ext uri="{FF2B5EF4-FFF2-40B4-BE49-F238E27FC236}">
                <a16:creationId xmlns:a16="http://schemas.microsoft.com/office/drawing/2014/main" id="{B57B5400-B789-36B2-2B55-5BE1F16DA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830103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a:extLst>
              <a:ext uri="{FF2B5EF4-FFF2-40B4-BE49-F238E27FC236}">
                <a16:creationId xmlns:a16="http://schemas.microsoft.com/office/drawing/2014/main" id="{AF04143A-6B0D-4EF8-FC7C-B229B0638644}"/>
              </a:ext>
            </a:extLst>
          </p:cNvPr>
          <p:cNvSpPr>
            <a:spLocks noGrp="1" noChangeArrowheads="1"/>
          </p:cNvSpPr>
          <p:nvPr>
            <p:ph idx="4294967295"/>
          </p:nvPr>
        </p:nvSpPr>
        <p:spPr/>
        <p:txBody>
          <a:bodyPr/>
          <a:lstStyle/>
          <a:p>
            <a:pPr marL="365125" indent="-255588">
              <a:buNone/>
            </a:pPr>
            <a:r>
              <a:rPr lang="el-GR" altLang="en-US" b="1">
                <a:hlinkClick r:id="rId2"/>
              </a:rPr>
              <a:t>ΟΟΣΑ</a:t>
            </a:r>
            <a:r>
              <a:rPr lang="el-GR" altLang="en-US"/>
              <a:t> </a:t>
            </a:r>
            <a:r>
              <a:rPr lang="el-GR" altLang="en-US" sz="2000" b="1"/>
              <a:t>(Οργανισμός Οικονομικής Συνεργασίας &amp; Ανάπτυξης - 1948)</a:t>
            </a:r>
          </a:p>
          <a:p>
            <a:pPr marL="365125" indent="-255588"/>
            <a:r>
              <a:rPr lang="en-GB" altLang="en-US"/>
              <a:t> </a:t>
            </a:r>
            <a:r>
              <a:rPr lang="el-GR" altLang="en-US"/>
              <a:t>Πίεση – Κατάσταση – Απόκριση</a:t>
            </a:r>
          </a:p>
          <a:p>
            <a:pPr marL="365125" indent="-255588">
              <a:buNone/>
            </a:pPr>
            <a:r>
              <a:rPr lang="en-GB" altLang="en-US"/>
              <a:t>		P		S		R</a:t>
            </a:r>
          </a:p>
          <a:p>
            <a:pPr marL="365125" indent="-255588"/>
            <a:r>
              <a:rPr lang="en-GB" altLang="en-US"/>
              <a:t> </a:t>
            </a:r>
            <a:r>
              <a:rPr lang="el-GR" altLang="en-US">
                <a:hlinkClick r:id="rId3"/>
              </a:rPr>
              <a:t>Ευρωπαϊκός Οργανισμός Περιβάλλοντος</a:t>
            </a:r>
            <a:endParaRPr lang="el-GR" altLang="en-US"/>
          </a:p>
          <a:p>
            <a:pPr marL="365125" indent="-255588">
              <a:buNone/>
            </a:pPr>
            <a:r>
              <a:rPr lang="en-GB" altLang="en-US"/>
              <a:t>	</a:t>
            </a:r>
            <a:r>
              <a:rPr lang="el-GR" altLang="en-US"/>
              <a:t>	</a:t>
            </a:r>
            <a:r>
              <a:rPr lang="en-GB" altLang="en-US"/>
              <a:t>D 	P 	S 	I 	R</a:t>
            </a:r>
            <a:endParaRPr lang="el-GR" altLang="en-US"/>
          </a:p>
        </p:txBody>
      </p:sp>
      <p:sp>
        <p:nvSpPr>
          <p:cNvPr id="111619" name="Rectangle 5">
            <a:extLst>
              <a:ext uri="{FF2B5EF4-FFF2-40B4-BE49-F238E27FC236}">
                <a16:creationId xmlns:a16="http://schemas.microsoft.com/office/drawing/2014/main" id="{25FB94CC-7891-E917-7226-82C29A79BAC7}"/>
              </a:ext>
            </a:extLst>
          </p:cNvPr>
          <p:cNvSpPr>
            <a:spLocks noChangeArrowheads="1"/>
          </p:cNvSpPr>
          <p:nvPr/>
        </p:nvSpPr>
        <p:spPr bwMode="auto">
          <a:xfrm>
            <a:off x="1981200" y="277814"/>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4200">
                <a:solidFill>
                  <a:schemeClr val="tx2"/>
                </a:solidFill>
                <a:latin typeface="Garamond" panose="02020404030301010803" pitchFamily="18" charset="0"/>
              </a:rPr>
              <a:t>Κατηγορίες Δεικτών ΟΟΣΑ</a:t>
            </a:r>
            <a:r>
              <a:rPr lang="en-US" altLang="en-US" sz="4200">
                <a:solidFill>
                  <a:schemeClr val="tx2"/>
                </a:solidFill>
                <a:latin typeface="Garamond" panose="02020404030301010803" pitchFamily="18" charset="0"/>
              </a:rPr>
              <a:t> (1)</a:t>
            </a:r>
            <a:endParaRPr lang="el-GR" altLang="en-US" sz="4200">
              <a:solidFill>
                <a:schemeClr val="tx2"/>
              </a:solidFill>
              <a:latin typeface="Garamond" panose="02020404030301010803"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D371B8-A022-7B32-3FE8-4A8E71FD26DC}"/>
              </a:ext>
            </a:extLst>
          </p:cNvPr>
          <p:cNvSpPr>
            <a:spLocks noGrp="1"/>
          </p:cNvSpPr>
          <p:nvPr>
            <p:ph type="title"/>
          </p:nvPr>
        </p:nvSpPr>
        <p:spPr/>
        <p:txBody>
          <a:bodyPr/>
          <a:lstStyle/>
          <a:p>
            <a:pPr algn="ctr"/>
            <a:r>
              <a:rPr lang="el-GR" dirty="0"/>
              <a:t>Η Ανάπτυξη &amp; η Μεγέθυνση</a:t>
            </a:r>
          </a:p>
        </p:txBody>
      </p:sp>
      <p:pic>
        <p:nvPicPr>
          <p:cNvPr id="9" name="Θέση περιεχομένου 8">
            <a:extLst>
              <a:ext uri="{FF2B5EF4-FFF2-40B4-BE49-F238E27FC236}">
                <a16:creationId xmlns:a16="http://schemas.microsoft.com/office/drawing/2014/main" id="{C101D068-FF2B-432F-1AAD-AF6CA72AAC8F}"/>
              </a:ext>
            </a:extLst>
          </p:cNvPr>
          <p:cNvPicPr>
            <a:picLocks noGrp="1" noChangeAspect="1"/>
          </p:cNvPicPr>
          <p:nvPr>
            <p:ph idx="1"/>
          </p:nvPr>
        </p:nvPicPr>
        <p:blipFill>
          <a:blip r:embed="rId3"/>
          <a:stretch>
            <a:fillRect/>
          </a:stretch>
        </p:blipFill>
        <p:spPr>
          <a:xfrm>
            <a:off x="182066" y="1690688"/>
            <a:ext cx="11529147" cy="2551906"/>
          </a:xfrm>
          <a:prstGeom prst="rect">
            <a:avLst/>
          </a:prstGeom>
        </p:spPr>
      </p:pic>
      <p:pic>
        <p:nvPicPr>
          <p:cNvPr id="11" name="Εικόνα 10">
            <a:extLst>
              <a:ext uri="{FF2B5EF4-FFF2-40B4-BE49-F238E27FC236}">
                <a16:creationId xmlns:a16="http://schemas.microsoft.com/office/drawing/2014/main" id="{36C9A61F-A7D6-936F-9391-7585E22843F5}"/>
              </a:ext>
            </a:extLst>
          </p:cNvPr>
          <p:cNvPicPr>
            <a:picLocks noChangeAspect="1"/>
          </p:cNvPicPr>
          <p:nvPr/>
        </p:nvPicPr>
        <p:blipFill>
          <a:blip r:embed="rId4"/>
          <a:stretch>
            <a:fillRect/>
          </a:stretch>
        </p:blipFill>
        <p:spPr>
          <a:xfrm>
            <a:off x="269739" y="4481697"/>
            <a:ext cx="11353800" cy="2186880"/>
          </a:xfrm>
          <a:prstGeom prst="rect">
            <a:avLst/>
          </a:prstGeom>
        </p:spPr>
      </p:pic>
    </p:spTree>
    <p:extLst>
      <p:ext uri="{BB962C8B-B14F-4D97-AF65-F5344CB8AC3E}">
        <p14:creationId xmlns:p14="http://schemas.microsoft.com/office/powerpoint/2010/main" val="1609485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Τίτλος">
            <a:extLst>
              <a:ext uri="{FF2B5EF4-FFF2-40B4-BE49-F238E27FC236}">
                <a16:creationId xmlns:a16="http://schemas.microsoft.com/office/drawing/2014/main" id="{4B42FDCB-FD6D-EE6B-FF4B-832EAE5C24D5}"/>
              </a:ext>
            </a:extLst>
          </p:cNvPr>
          <p:cNvSpPr>
            <a:spLocks noGrp="1"/>
          </p:cNvSpPr>
          <p:nvPr>
            <p:ph type="title"/>
          </p:nvPr>
        </p:nvSpPr>
        <p:spPr/>
        <p:txBody>
          <a:bodyPr/>
          <a:lstStyle/>
          <a:p>
            <a:r>
              <a:rPr lang="el-GR" altLang="en-US"/>
              <a:t>Το μοντέλο </a:t>
            </a:r>
            <a:r>
              <a:rPr lang="en-US" altLang="en-US"/>
              <a:t>PSR</a:t>
            </a:r>
            <a:endParaRPr lang="el-GR" altLang="en-US"/>
          </a:p>
        </p:txBody>
      </p:sp>
      <p:pic>
        <p:nvPicPr>
          <p:cNvPr id="108547" name="Picture 2">
            <a:extLst>
              <a:ext uri="{FF2B5EF4-FFF2-40B4-BE49-F238E27FC236}">
                <a16:creationId xmlns:a16="http://schemas.microsoft.com/office/drawing/2014/main" id="{588D199B-1F1E-B7DB-9EE4-B5CDDC438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981200"/>
            <a:ext cx="8509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1500972-E357-E561-A8F1-5FFCDD193B38}"/>
              </a:ext>
            </a:extLst>
          </p:cNvPr>
          <p:cNvSpPr>
            <a:spLocks noGrp="1" noChangeArrowheads="1"/>
          </p:cNvSpPr>
          <p:nvPr>
            <p:ph type="title"/>
          </p:nvPr>
        </p:nvSpPr>
        <p:spPr>
          <a:xfrm>
            <a:off x="838200" y="365126"/>
            <a:ext cx="10515600" cy="846730"/>
          </a:xfrm>
        </p:spPr>
        <p:txBody>
          <a:bodyPr/>
          <a:lstStyle/>
          <a:p>
            <a:pPr algn="ctr" eaLnBrk="1" hangingPunct="1"/>
            <a:r>
              <a:rPr lang="el-GR" altLang="en-US" dirty="0"/>
              <a:t>Συστήματα δεικτών ΟΟΣΑ</a:t>
            </a:r>
            <a:r>
              <a:rPr lang="en-US" altLang="en-US" dirty="0"/>
              <a:t> (1)</a:t>
            </a:r>
            <a:endParaRPr lang="el-GR" altLang="en-US" dirty="0"/>
          </a:p>
        </p:txBody>
      </p:sp>
      <p:sp>
        <p:nvSpPr>
          <p:cNvPr id="216067" name="Rectangle 3">
            <a:extLst>
              <a:ext uri="{FF2B5EF4-FFF2-40B4-BE49-F238E27FC236}">
                <a16:creationId xmlns:a16="http://schemas.microsoft.com/office/drawing/2014/main" id="{C69E92DA-37B3-9CB3-42D4-F31CEAA4812C}"/>
              </a:ext>
            </a:extLst>
          </p:cNvPr>
          <p:cNvSpPr>
            <a:spLocks noGrp="1" noChangeArrowheads="1"/>
          </p:cNvSpPr>
          <p:nvPr>
            <p:ph idx="1"/>
          </p:nvPr>
        </p:nvSpPr>
        <p:spPr>
          <a:xfrm>
            <a:off x="787706" y="1283466"/>
            <a:ext cx="10394414" cy="5464366"/>
          </a:xfrm>
        </p:spPr>
        <p:txBody>
          <a:bodyPr>
            <a:normAutofit/>
          </a:bodyPr>
          <a:lstStyle/>
          <a:p>
            <a:pPr marL="365125" indent="-255588">
              <a:defRPr/>
            </a:pPr>
            <a:r>
              <a:rPr lang="es-ES" sz="2100" b="1" dirty="0" err="1">
                <a:effectLst>
                  <a:outerShdw blurRad="38100" dist="38100" dir="2700000" algn="tl">
                    <a:srgbClr val="C0C0C0"/>
                  </a:outerShdw>
                </a:effectLst>
              </a:rPr>
              <a:t>D</a:t>
            </a:r>
            <a:r>
              <a:rPr lang="es-ES" sz="2100" dirty="0" err="1"/>
              <a:t>riving</a:t>
            </a:r>
            <a:r>
              <a:rPr lang="es-ES" sz="2100" dirty="0"/>
              <a:t> </a:t>
            </a:r>
            <a:r>
              <a:rPr lang="es-ES" sz="2100" dirty="0" err="1"/>
              <a:t>force</a:t>
            </a:r>
            <a:r>
              <a:rPr lang="es-ES" sz="2100" dirty="0"/>
              <a:t> </a:t>
            </a:r>
            <a:r>
              <a:rPr lang="en-GB" sz="2100" dirty="0"/>
              <a:t>– </a:t>
            </a:r>
            <a:r>
              <a:rPr lang="en-GB" sz="2100" b="1" dirty="0">
                <a:effectLst>
                  <a:outerShdw blurRad="38100" dist="38100" dir="2700000" algn="tl">
                    <a:srgbClr val="C0C0C0"/>
                  </a:outerShdw>
                </a:effectLst>
              </a:rPr>
              <a:t>S</a:t>
            </a:r>
            <a:r>
              <a:rPr lang="en-GB" sz="2100" dirty="0"/>
              <a:t>tate – </a:t>
            </a:r>
            <a:r>
              <a:rPr lang="en-GB" sz="2100" b="1" dirty="0">
                <a:effectLst>
                  <a:outerShdw blurRad="38100" dist="38100" dir="2700000" algn="tl">
                    <a:srgbClr val="C0C0C0"/>
                  </a:outerShdw>
                </a:effectLst>
              </a:rPr>
              <a:t>R</a:t>
            </a:r>
            <a:r>
              <a:rPr lang="en-GB" sz="2100" dirty="0"/>
              <a:t>esponse</a:t>
            </a:r>
            <a:r>
              <a:rPr lang="el-GR" sz="2100" dirty="0"/>
              <a:t> (</a:t>
            </a:r>
            <a:r>
              <a:rPr lang="en-US" sz="2100" dirty="0"/>
              <a:t>DSR)</a:t>
            </a:r>
          </a:p>
          <a:p>
            <a:pPr marL="365125" indent="-255588">
              <a:buNone/>
              <a:defRPr/>
            </a:pPr>
            <a:endParaRPr lang="en-GB" sz="2100" dirty="0"/>
          </a:p>
          <a:p>
            <a:pPr marL="365125" indent="-255588">
              <a:defRPr/>
            </a:pPr>
            <a:r>
              <a:rPr lang="el-GR" sz="2100" dirty="0">
                <a:effectLst>
                  <a:outerShdw blurRad="38100" dist="38100" dir="2700000" algn="tl">
                    <a:srgbClr val="C0C0C0"/>
                  </a:outerShdw>
                </a:effectLst>
              </a:rPr>
              <a:t>Κινητήρια δύναμη :</a:t>
            </a:r>
            <a:r>
              <a:rPr lang="el-GR" sz="2100" dirty="0"/>
              <a:t> </a:t>
            </a:r>
          </a:p>
          <a:p>
            <a:pPr marL="365125" indent="-255588">
              <a:buNone/>
              <a:defRPr/>
            </a:pPr>
            <a:r>
              <a:rPr lang="en-US" sz="2100" dirty="0"/>
              <a:t>   </a:t>
            </a:r>
            <a:r>
              <a:rPr lang="el-GR" sz="2100" dirty="0"/>
              <a:t>Αιτία αλλαγών στις περιβαλλοντικές συνθήκες στη γεωργία (αλλαγές πρακτικών, χρήση εισροών)</a:t>
            </a:r>
            <a:endParaRPr lang="en-US" sz="2100" dirty="0"/>
          </a:p>
          <a:p>
            <a:pPr marL="365125" indent="-255588">
              <a:buNone/>
              <a:defRPr/>
            </a:pPr>
            <a:endParaRPr lang="el-GR" sz="2100" dirty="0"/>
          </a:p>
          <a:p>
            <a:pPr marL="365125" indent="-255588">
              <a:defRPr/>
            </a:pPr>
            <a:r>
              <a:rPr lang="el-GR" sz="2100" dirty="0">
                <a:effectLst>
                  <a:outerShdw blurRad="38100" dist="38100" dir="2700000" algn="tl">
                    <a:srgbClr val="C0C0C0"/>
                  </a:outerShdw>
                </a:effectLst>
              </a:rPr>
              <a:t>Κατάσταση :</a:t>
            </a:r>
            <a:r>
              <a:rPr lang="el-GR" sz="2100" dirty="0"/>
              <a:t> </a:t>
            </a:r>
          </a:p>
          <a:p>
            <a:pPr marL="365125" indent="-255588">
              <a:buNone/>
              <a:defRPr/>
            </a:pPr>
            <a:r>
              <a:rPr lang="en-US" sz="2100" dirty="0"/>
              <a:t>   </a:t>
            </a:r>
            <a:r>
              <a:rPr lang="el-GR" sz="2100" dirty="0"/>
              <a:t>Επίδραση της γεωργίας στο περιβάλλον (στο έδαφος, νερό, βιοποικιλότητα)</a:t>
            </a:r>
            <a:endParaRPr lang="en-US" sz="2100" dirty="0"/>
          </a:p>
          <a:p>
            <a:pPr marL="365125" indent="-255588">
              <a:buNone/>
              <a:defRPr/>
            </a:pPr>
            <a:endParaRPr lang="el-GR" sz="2100" dirty="0"/>
          </a:p>
          <a:p>
            <a:pPr marL="365125" indent="-255588">
              <a:defRPr/>
            </a:pPr>
            <a:r>
              <a:rPr lang="el-GR" sz="2100" dirty="0">
                <a:effectLst>
                  <a:outerShdw blurRad="38100" dist="38100" dir="2700000" algn="tl">
                    <a:srgbClr val="C0C0C0"/>
                  </a:outerShdw>
                </a:effectLst>
              </a:rPr>
              <a:t>Απόκριση : </a:t>
            </a:r>
          </a:p>
          <a:p>
            <a:pPr marL="365125" indent="-255588">
              <a:buNone/>
              <a:defRPr/>
            </a:pPr>
            <a:r>
              <a:rPr lang="en-US" sz="2100" dirty="0"/>
              <a:t>   </a:t>
            </a:r>
            <a:r>
              <a:rPr lang="el-GR" sz="2100" dirty="0"/>
              <a:t>Ενέργειες που γίνονται  ως απάντηση στις αλλαγές της κατάστασης του περιβάλλοντος. </a:t>
            </a:r>
          </a:p>
          <a:p>
            <a:pPr marL="365125" indent="-255588">
              <a:lnSpc>
                <a:spcPct val="80000"/>
              </a:lnSpc>
              <a:buNone/>
              <a:defRPr/>
            </a:pPr>
            <a:endParaRPr lang="el-GR" sz="21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6067">
                                            <p:txEl>
                                              <p:pRg st="3" end="3"/>
                                            </p:txEl>
                                          </p:spTgt>
                                        </p:tgtEl>
                                        <p:attrNameLst>
                                          <p:attrName>style.visibility</p:attrName>
                                        </p:attrNameLst>
                                      </p:cBhvr>
                                      <p:to>
                                        <p:strVal val="visible"/>
                                      </p:to>
                                    </p:set>
                                    <p:animEffect transition="in" filter="fade">
                                      <p:cBhvr>
                                        <p:cTn id="7" dur="500"/>
                                        <p:tgtEl>
                                          <p:spTgt spid="216067">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6067">
                                            <p:txEl>
                                              <p:pRg st="6" end="6"/>
                                            </p:txEl>
                                          </p:spTgt>
                                        </p:tgtEl>
                                        <p:attrNameLst>
                                          <p:attrName>style.visibility</p:attrName>
                                        </p:attrNameLst>
                                      </p:cBhvr>
                                      <p:to>
                                        <p:strVal val="visible"/>
                                      </p:to>
                                    </p:set>
                                    <p:animEffect transition="in" filter="fade">
                                      <p:cBhvr>
                                        <p:cTn id="12" dur="500"/>
                                        <p:tgtEl>
                                          <p:spTgt spid="216067">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6067">
                                            <p:txEl>
                                              <p:pRg st="9" end="9"/>
                                            </p:txEl>
                                          </p:spTgt>
                                        </p:tgtEl>
                                        <p:attrNameLst>
                                          <p:attrName>style.visibility</p:attrName>
                                        </p:attrNameLst>
                                      </p:cBhvr>
                                      <p:to>
                                        <p:strVal val="visible"/>
                                      </p:to>
                                    </p:set>
                                    <p:animEffect transition="in" filter="fade">
                                      <p:cBhvr>
                                        <p:cTn id="17" dur="500"/>
                                        <p:tgtEl>
                                          <p:spTgt spid="21606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D3EA6AF-55C2-5F09-1819-9B56C69ABDEA}"/>
              </a:ext>
            </a:extLst>
          </p:cNvPr>
          <p:cNvSpPr>
            <a:spLocks noGrp="1" noChangeArrowheads="1"/>
          </p:cNvSpPr>
          <p:nvPr>
            <p:ph type="title"/>
          </p:nvPr>
        </p:nvSpPr>
        <p:spPr/>
        <p:txBody>
          <a:bodyPr/>
          <a:lstStyle/>
          <a:p>
            <a:pPr eaLnBrk="1" hangingPunct="1"/>
            <a:r>
              <a:rPr lang="en-US" altLang="en-US"/>
              <a:t>PSR</a:t>
            </a:r>
            <a:endParaRPr lang="el-GR" altLang="en-US"/>
          </a:p>
        </p:txBody>
      </p:sp>
      <p:sp>
        <p:nvSpPr>
          <p:cNvPr id="113667" name="Rectangle 3">
            <a:extLst>
              <a:ext uri="{FF2B5EF4-FFF2-40B4-BE49-F238E27FC236}">
                <a16:creationId xmlns:a16="http://schemas.microsoft.com/office/drawing/2014/main" id="{A50A553B-7432-F76A-E7F7-605A89D1A73E}"/>
              </a:ext>
            </a:extLst>
          </p:cNvPr>
          <p:cNvSpPr>
            <a:spLocks noGrp="1" noChangeArrowheads="1"/>
          </p:cNvSpPr>
          <p:nvPr>
            <p:ph idx="1"/>
          </p:nvPr>
        </p:nvSpPr>
        <p:spPr/>
        <p:txBody>
          <a:bodyPr/>
          <a:lstStyle/>
          <a:p>
            <a:pPr eaLnBrk="1" hangingPunct="1">
              <a:lnSpc>
                <a:spcPct val="80000"/>
              </a:lnSpc>
              <a:buFont typeface="Wingdings" panose="05000000000000000000" pitchFamily="2" charset="2"/>
              <a:buChar char="Ø"/>
            </a:pPr>
            <a:r>
              <a:rPr lang="el-GR" altLang="en-US" sz="1800"/>
              <a:t>Έτσι προέκυψε το μοντέλο </a:t>
            </a:r>
            <a:r>
              <a:rPr lang="en-GB" altLang="en-US" sz="1800"/>
              <a:t>PSR</a:t>
            </a:r>
            <a:r>
              <a:rPr lang="el-GR" altLang="en-US" sz="1800"/>
              <a:t>: </a:t>
            </a:r>
            <a:r>
              <a:rPr lang="en-GB" altLang="en-US" sz="1800"/>
              <a:t>Pressure</a:t>
            </a:r>
            <a:r>
              <a:rPr lang="el-GR" altLang="en-US" sz="1800"/>
              <a:t> – </a:t>
            </a:r>
            <a:r>
              <a:rPr lang="en-GB" altLang="en-US" sz="1800"/>
              <a:t>State</a:t>
            </a:r>
            <a:r>
              <a:rPr lang="el-GR" altLang="en-US" sz="1800"/>
              <a:t> – </a:t>
            </a:r>
            <a:r>
              <a:rPr lang="en-GB" altLang="en-US" sz="1800"/>
              <a:t>Response</a:t>
            </a:r>
            <a:r>
              <a:rPr lang="el-GR" altLang="en-US" sz="1800"/>
              <a:t> (Πίεση – Κατάσταση – Απόκριση ή Αντίδραση) του </a:t>
            </a:r>
            <a:r>
              <a:rPr lang="en-GB" altLang="en-US" sz="1800"/>
              <a:t>OECD</a:t>
            </a:r>
            <a:r>
              <a:rPr lang="el-GR" altLang="en-US" sz="1800"/>
              <a:t> (ΟΟΣΑ) και το πιο πρόσφατο μοντέλο </a:t>
            </a:r>
            <a:r>
              <a:rPr lang="en-GB" altLang="en-US" sz="1800"/>
              <a:t>DSR</a:t>
            </a:r>
            <a:r>
              <a:rPr lang="el-GR" altLang="en-US" sz="1800"/>
              <a:t>: </a:t>
            </a:r>
            <a:r>
              <a:rPr lang="en-GB" altLang="en-US" sz="1800"/>
              <a:t>Driving Forces</a:t>
            </a:r>
            <a:r>
              <a:rPr lang="el-GR" altLang="en-US" sz="1800"/>
              <a:t> – </a:t>
            </a:r>
            <a:r>
              <a:rPr lang="en-GB" altLang="en-US" sz="1800"/>
              <a:t>State</a:t>
            </a:r>
            <a:r>
              <a:rPr lang="el-GR" altLang="en-US" sz="1800"/>
              <a:t> – </a:t>
            </a:r>
            <a:r>
              <a:rPr lang="en-GB" altLang="en-US" sz="1800"/>
              <a:t>Response</a:t>
            </a:r>
            <a:r>
              <a:rPr lang="el-GR" altLang="en-US" sz="1800"/>
              <a:t> (Κινητήριες Δυνάμεις – Κατάσταση – Απόκριση) του Παραρτήματος Συντονισμού Πολιτικής και Βιώσιμης Ανάπτυξης του ΟΗΕ. </a:t>
            </a:r>
          </a:p>
          <a:p>
            <a:pPr eaLnBrk="1" hangingPunct="1">
              <a:lnSpc>
                <a:spcPct val="80000"/>
              </a:lnSpc>
              <a:buFont typeface="Wingdings" panose="05000000000000000000" pitchFamily="2" charset="2"/>
              <a:buChar char="Ø"/>
            </a:pPr>
            <a:r>
              <a:rPr lang="el-GR" altLang="en-US" sz="1800"/>
              <a:t>Το μοντέλο </a:t>
            </a:r>
            <a:r>
              <a:rPr lang="en-GB" altLang="en-US" sz="1800"/>
              <a:t>PSR</a:t>
            </a:r>
            <a:r>
              <a:rPr lang="el-GR" altLang="en-US" sz="1800"/>
              <a:t> βασίζεται στην έννοια της αιτιότητας: οι ανθρώπινες δραστηριότητες δημιουργούν πιέσεις (</a:t>
            </a:r>
            <a:r>
              <a:rPr lang="en-GB" altLang="en-US" sz="1800"/>
              <a:t>pressures</a:t>
            </a:r>
            <a:r>
              <a:rPr lang="el-GR" altLang="en-US" sz="1800"/>
              <a:t>) στο περιβάλλον και μεταβάλλουν την ποιότητά του, αλλά και την ποσότητα των φυσικών πόρων (κατάσταση – </a:t>
            </a:r>
            <a:r>
              <a:rPr lang="en-GB" altLang="en-US" sz="1800"/>
              <a:t>state</a:t>
            </a:r>
            <a:r>
              <a:rPr lang="el-GR" altLang="en-US" sz="1800"/>
              <a:t>). Η κοινωνία ανταποκρίνεται σε αυτές τις αλλαγές με ανάλογες πολιτικές (κοινωνική απόκριση – </a:t>
            </a:r>
            <a:r>
              <a:rPr lang="en-GB" altLang="en-US" sz="1800"/>
              <a:t>societal response</a:t>
            </a:r>
            <a:r>
              <a:rPr lang="el-GR" altLang="en-US" sz="1800"/>
              <a:t>) και περιορίζει τις πιέσεις των ανθρώπινων δραστηριοτήτων</a:t>
            </a:r>
          </a:p>
          <a:p>
            <a:pPr eaLnBrk="1" hangingPunct="1">
              <a:lnSpc>
                <a:spcPct val="80000"/>
              </a:lnSpc>
              <a:buFont typeface="Wingdings" panose="05000000000000000000" pitchFamily="2" charset="2"/>
              <a:buChar char="Ø"/>
            </a:pPr>
            <a:r>
              <a:rPr lang="el-GR" altLang="en-US" sz="1800"/>
              <a:t>Το μοντέλο αυτό υπογραμμίζει τις σχέσεις αιτίας – αποτελέσματος και βοηθά, ώστε να δουν και αυτοί που παίρνουν τις αποφάσεις και το κοινό τις συνδέσεις ανάμεσα σε περιβαλλοντικά και οικονομικά θέματα. Μέσω αυτού επιλέγονται και οργανώνονται οι τρεις τύποι δεικτών (πίεσης – κατάστασης – απόκρισης) που δίνουν μια συνολική άποψη της κατάστασης, όσον αφορά το περιβάλλον και την ανάπτυξή του διαχρονικά (για παράδειγμα συγκέντρωση ρύπων στους αποδέκτες, έκθεση πληθυσμού σε επίπεδα ρύπανσης, επιδράσεις στην υγεία, κατάσταση αποθεμάτων φυσικών πόρων κ.α.). </a:t>
            </a:r>
          </a:p>
          <a:p>
            <a:pPr eaLnBrk="1" hangingPunct="1">
              <a:lnSpc>
                <a:spcPct val="80000"/>
              </a:lnSpc>
              <a:buFont typeface="Wingdings" panose="05000000000000000000" pitchFamily="2" charset="2"/>
              <a:buChar char="Ø"/>
            </a:pPr>
            <a:r>
              <a:rPr lang="el-GR" altLang="en-US" sz="1800"/>
              <a:t>Στο βασικό αυτό μοντέλο ένα πρόβλημα αποτελεί η δυσκολία διάκρισης των δεικτών πίεσης από τους δείκτες κατάστασης. Το κύριο πλεονέκτημά του είναι ότι είναι εύκολο να κατανοηθεί και να εφαρμοστεί.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Τίτλος">
            <a:extLst>
              <a:ext uri="{FF2B5EF4-FFF2-40B4-BE49-F238E27FC236}">
                <a16:creationId xmlns:a16="http://schemas.microsoft.com/office/drawing/2014/main" id="{6BA65A41-7107-0464-E722-483D19C1F37C}"/>
              </a:ext>
            </a:extLst>
          </p:cNvPr>
          <p:cNvSpPr>
            <a:spLocks noGrp="1"/>
          </p:cNvSpPr>
          <p:nvPr>
            <p:ph type="title"/>
          </p:nvPr>
        </p:nvSpPr>
        <p:spPr>
          <a:xfrm>
            <a:off x="1535017" y="49576"/>
            <a:ext cx="8229600" cy="1143000"/>
          </a:xfrm>
        </p:spPr>
        <p:txBody>
          <a:bodyPr/>
          <a:lstStyle/>
          <a:p>
            <a:r>
              <a:rPr lang="el-GR" altLang="en-US" dirty="0"/>
              <a:t>Το πλαίσιο δεικτών DPSIR</a:t>
            </a:r>
          </a:p>
        </p:txBody>
      </p:sp>
      <p:sp>
        <p:nvSpPr>
          <p:cNvPr id="109571" name="2 - Θέση περιεχομένου">
            <a:extLst>
              <a:ext uri="{FF2B5EF4-FFF2-40B4-BE49-F238E27FC236}">
                <a16:creationId xmlns:a16="http://schemas.microsoft.com/office/drawing/2014/main" id="{8D6D2877-F3AF-FC50-B575-517B22CE7E2F}"/>
              </a:ext>
            </a:extLst>
          </p:cNvPr>
          <p:cNvSpPr>
            <a:spLocks noGrp="1"/>
          </p:cNvSpPr>
          <p:nvPr>
            <p:ph idx="1"/>
          </p:nvPr>
        </p:nvSpPr>
        <p:spPr>
          <a:xfrm>
            <a:off x="1441373" y="1192576"/>
            <a:ext cx="8229600" cy="2819400"/>
          </a:xfrm>
        </p:spPr>
        <p:txBody>
          <a:bodyPr>
            <a:noAutofit/>
          </a:bodyPr>
          <a:lstStyle/>
          <a:p>
            <a:pPr>
              <a:buFont typeface="Arial" panose="020B0604020202020204" pitchFamily="34" charset="0"/>
              <a:buNone/>
            </a:pPr>
            <a:r>
              <a:rPr lang="el-GR" altLang="en-US" sz="2400" dirty="0"/>
              <a:t>Κινητήριες Δυνάμεις (π.χ. βιομηχανική παραγωγή) – </a:t>
            </a:r>
            <a:r>
              <a:rPr lang="en-US" altLang="en-US" sz="2400" dirty="0"/>
              <a:t>Driving forces</a:t>
            </a:r>
            <a:endParaRPr lang="el-GR" altLang="en-US" sz="2400" dirty="0"/>
          </a:p>
          <a:p>
            <a:pPr>
              <a:buFont typeface="Arial" panose="020B0604020202020204" pitchFamily="34" charset="0"/>
              <a:buNone/>
            </a:pPr>
            <a:r>
              <a:rPr lang="el-GR" altLang="en-US" sz="2400" dirty="0"/>
              <a:t>Πιέσεις στο Περιβάλλον (π.χ. εκπομπές αέριων ρύπων)– </a:t>
            </a:r>
            <a:r>
              <a:rPr lang="en-US" altLang="en-US" sz="2400" dirty="0"/>
              <a:t>Pressures on the environment </a:t>
            </a:r>
            <a:endParaRPr lang="el-GR" altLang="en-US" sz="2400" dirty="0"/>
          </a:p>
          <a:p>
            <a:pPr>
              <a:buFont typeface="Arial" panose="020B0604020202020204" pitchFamily="34" charset="0"/>
              <a:buNone/>
            </a:pPr>
            <a:r>
              <a:rPr lang="el-GR" altLang="en-US" sz="2400" dirty="0"/>
              <a:t>Κατάσταση του Περιβάλλοντος (π.χ. ποιότητα του αέρα)– </a:t>
            </a:r>
            <a:r>
              <a:rPr lang="en-US" altLang="en-US" sz="2400" dirty="0"/>
              <a:t>State of the environment</a:t>
            </a:r>
            <a:endParaRPr lang="el-GR" altLang="en-US" sz="2400" dirty="0"/>
          </a:p>
          <a:p>
            <a:pPr>
              <a:buFont typeface="Arial" panose="020B0604020202020204" pitchFamily="34" charset="0"/>
              <a:buNone/>
            </a:pPr>
            <a:r>
              <a:rPr lang="el-GR" altLang="en-US" sz="2400" dirty="0"/>
              <a:t>Επιπτώσεις (π.χ. προβλήματα υγείας)– </a:t>
            </a:r>
            <a:r>
              <a:rPr lang="en-US" altLang="en-US" sz="2400" dirty="0"/>
              <a:t>Impacts on population, economy </a:t>
            </a:r>
            <a:endParaRPr lang="el-GR" altLang="en-US" sz="2400" dirty="0"/>
          </a:p>
          <a:p>
            <a:pPr>
              <a:buFont typeface="Arial" panose="020B0604020202020204" pitchFamily="34" charset="0"/>
              <a:buNone/>
            </a:pPr>
            <a:r>
              <a:rPr lang="el-GR" altLang="en-US" sz="2400" dirty="0"/>
              <a:t>Αντίδραση-Ανάδραση της κοινωνίας (π.χ. φόρος εκπομπών)– </a:t>
            </a:r>
            <a:r>
              <a:rPr lang="en-US" altLang="en-US" sz="2400" dirty="0"/>
              <a:t>Response of the society</a:t>
            </a:r>
            <a:endParaRPr lang="el-GR" alt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lowchart: Document 2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2E3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9D06F9-A0D3-55EB-6E88-511BF9FAE61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Μοντέλο DPSIR </a:t>
            </a:r>
          </a:p>
        </p:txBody>
      </p:sp>
      <p:pic>
        <p:nvPicPr>
          <p:cNvPr id="4" name="Picture 2">
            <a:extLst>
              <a:ext uri="{FF2B5EF4-FFF2-40B4-BE49-F238E27FC236}">
                <a16:creationId xmlns:a16="http://schemas.microsoft.com/office/drawing/2014/main" id="{40C39094-17EF-5A48-E21A-976D316122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61943" y="640080"/>
            <a:ext cx="7039516" cy="55788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34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ABBE813F-5AC7-4885-C99A-D6FA9B7D924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9718" y="116595"/>
            <a:ext cx="7504113" cy="5638800"/>
          </a:xfrm>
          <a:noFill/>
        </p:spPr>
      </p:pic>
      <p:pic>
        <p:nvPicPr>
          <p:cNvPr id="3" name="Picture 3">
            <a:extLst>
              <a:ext uri="{FF2B5EF4-FFF2-40B4-BE49-F238E27FC236}">
                <a16:creationId xmlns:a16="http://schemas.microsoft.com/office/drawing/2014/main" id="{4F26BA7D-A9A7-2C05-8CEE-F2BDA4B1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205032" y="1708229"/>
            <a:ext cx="4702366" cy="256616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0AF39C31-B5D1-A658-BAD8-6FA26EFC3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3" y="1503802"/>
            <a:ext cx="6479291" cy="48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AB6B2CA-74A8-CAD1-7E98-C9EA0767AA6C}"/>
              </a:ext>
            </a:extLst>
          </p:cNvPr>
          <p:cNvSpPr txBox="1">
            <a:spLocks noChangeArrowheads="1"/>
          </p:cNvSpPr>
          <p:nvPr/>
        </p:nvSpPr>
        <p:spPr bwMode="auto">
          <a:xfrm>
            <a:off x="1676400" y="228600"/>
            <a:ext cx="8229600" cy="1143000"/>
          </a:xfrm>
          <a:prstGeom prst="rect">
            <a:avLst/>
          </a:prstGeom>
          <a:noFill/>
          <a:ln w="9525">
            <a:noFill/>
            <a:miter lim="800000"/>
            <a:headEnd/>
            <a:tailEnd/>
          </a:ln>
        </p:spPr>
        <p:txBody>
          <a:bodyPr anchor="ctr"/>
          <a:lstStyle/>
          <a:p>
            <a:pPr algn="ctr">
              <a:defRPr/>
            </a:pPr>
            <a:r>
              <a:rPr lang="el-GR" sz="4400" dirty="0">
                <a:latin typeface="+mj-lt"/>
                <a:ea typeface="+mj-ea"/>
                <a:cs typeface="+mj-cs"/>
              </a:rPr>
              <a:t>Το μοντέλο </a:t>
            </a:r>
            <a:r>
              <a:rPr lang="en-US" sz="4400" dirty="0">
                <a:latin typeface="+mj-lt"/>
                <a:ea typeface="+mj-ea"/>
                <a:cs typeface="+mj-cs"/>
              </a:rPr>
              <a:t>DPSIR</a:t>
            </a:r>
            <a:endParaRPr lang="el-GR" sz="4400" dirty="0">
              <a:latin typeface="+mj-lt"/>
              <a:ea typeface="+mj-ea"/>
              <a:cs typeface="+mj-cs"/>
            </a:endParaRPr>
          </a:p>
        </p:txBody>
      </p:sp>
      <p:pic>
        <p:nvPicPr>
          <p:cNvPr id="116740" name="Picture 4">
            <a:extLst>
              <a:ext uri="{FF2B5EF4-FFF2-40B4-BE49-F238E27FC236}">
                <a16:creationId xmlns:a16="http://schemas.microsoft.com/office/drawing/2014/main" id="{D9308812-3BFC-2BE8-3D38-B1C76FF31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072" y="1248784"/>
            <a:ext cx="5129518" cy="53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2 - Ορθογώνιο">
            <a:extLst>
              <a:ext uri="{FF2B5EF4-FFF2-40B4-BE49-F238E27FC236}">
                <a16:creationId xmlns:a16="http://schemas.microsoft.com/office/drawing/2014/main" id="{334C240E-8561-C08A-7673-2B98900857F3}"/>
              </a:ext>
            </a:extLst>
          </p:cNvPr>
          <p:cNvSpPr>
            <a:spLocks noChangeArrowheads="1"/>
          </p:cNvSpPr>
          <p:nvPr/>
        </p:nvSpPr>
        <p:spPr bwMode="auto">
          <a:xfrm>
            <a:off x="3810001" y="609600"/>
            <a:ext cx="382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a:t>Δείκτες χωρητικότητας για τις ακτές </a:t>
            </a:r>
          </a:p>
        </p:txBody>
      </p:sp>
      <p:pic>
        <p:nvPicPr>
          <p:cNvPr id="118787" name="Picture 2">
            <a:extLst>
              <a:ext uri="{FF2B5EF4-FFF2-40B4-BE49-F238E27FC236}">
                <a16:creationId xmlns:a16="http://schemas.microsoft.com/office/drawing/2014/main" id="{4C5909E3-5515-EB4B-E2EF-36666492B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809625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E7C99938-B20D-660A-4D5C-9BB9D8466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1614"/>
            <a:ext cx="7010400"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91D3F8A4-965E-433B-D49D-1A00020DB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9" y="1238250"/>
            <a:ext cx="86201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208C5042-7097-965F-5860-66BF61E8A00A}"/>
              </a:ext>
            </a:extLst>
          </p:cNvPr>
          <p:cNvPicPr>
            <a:picLocks noGrp="1" noChangeAspect="1"/>
          </p:cNvPicPr>
          <p:nvPr>
            <p:ph idx="1"/>
          </p:nvPr>
        </p:nvPicPr>
        <p:blipFill>
          <a:blip r:embed="rId2"/>
          <a:stretch>
            <a:fillRect/>
          </a:stretch>
        </p:blipFill>
        <p:spPr>
          <a:xfrm>
            <a:off x="178026" y="1184480"/>
            <a:ext cx="6813494" cy="4246558"/>
          </a:xfrm>
          <a:prstGeom prst="rect">
            <a:avLst/>
          </a:prstGeom>
        </p:spPr>
      </p:pic>
      <p:pic>
        <p:nvPicPr>
          <p:cNvPr id="7" name="Εικόνα 6">
            <a:extLst>
              <a:ext uri="{FF2B5EF4-FFF2-40B4-BE49-F238E27FC236}">
                <a16:creationId xmlns:a16="http://schemas.microsoft.com/office/drawing/2014/main" id="{880DC092-BF1D-CC6E-B15E-6278438A27D8}"/>
              </a:ext>
            </a:extLst>
          </p:cNvPr>
          <p:cNvPicPr>
            <a:picLocks noChangeAspect="1"/>
          </p:cNvPicPr>
          <p:nvPr/>
        </p:nvPicPr>
        <p:blipFill>
          <a:blip r:embed="rId3"/>
          <a:stretch>
            <a:fillRect/>
          </a:stretch>
        </p:blipFill>
        <p:spPr>
          <a:xfrm>
            <a:off x="7344671" y="1505119"/>
            <a:ext cx="4301370" cy="3503851"/>
          </a:xfrm>
          <a:prstGeom prst="rect">
            <a:avLst/>
          </a:prstGeom>
        </p:spPr>
      </p:pic>
      <p:pic>
        <p:nvPicPr>
          <p:cNvPr id="11" name="Εικόνα 10">
            <a:extLst>
              <a:ext uri="{FF2B5EF4-FFF2-40B4-BE49-F238E27FC236}">
                <a16:creationId xmlns:a16="http://schemas.microsoft.com/office/drawing/2014/main" id="{E48BB604-6E73-7030-213B-9F5BD4C2B35D}"/>
              </a:ext>
            </a:extLst>
          </p:cNvPr>
          <p:cNvPicPr>
            <a:picLocks noChangeAspect="1"/>
          </p:cNvPicPr>
          <p:nvPr/>
        </p:nvPicPr>
        <p:blipFill>
          <a:blip r:embed="rId4"/>
          <a:stretch>
            <a:fillRect/>
          </a:stretch>
        </p:blipFill>
        <p:spPr>
          <a:xfrm>
            <a:off x="0" y="5795719"/>
            <a:ext cx="12192000" cy="467195"/>
          </a:xfrm>
          <a:prstGeom prst="rect">
            <a:avLst/>
          </a:prstGeom>
        </p:spPr>
      </p:pic>
      <p:pic>
        <p:nvPicPr>
          <p:cNvPr id="13" name="Εικόνα 12">
            <a:extLst>
              <a:ext uri="{FF2B5EF4-FFF2-40B4-BE49-F238E27FC236}">
                <a16:creationId xmlns:a16="http://schemas.microsoft.com/office/drawing/2014/main" id="{6B27D10C-71B7-29EF-F841-7077C8C59A48}"/>
              </a:ext>
            </a:extLst>
          </p:cNvPr>
          <p:cNvPicPr>
            <a:picLocks noChangeAspect="1"/>
          </p:cNvPicPr>
          <p:nvPr/>
        </p:nvPicPr>
        <p:blipFill>
          <a:blip r:embed="rId5"/>
          <a:stretch>
            <a:fillRect/>
          </a:stretch>
        </p:blipFill>
        <p:spPr>
          <a:xfrm>
            <a:off x="7576068" y="5140616"/>
            <a:ext cx="3838575" cy="438150"/>
          </a:xfrm>
          <a:prstGeom prst="rect">
            <a:avLst/>
          </a:prstGeom>
        </p:spPr>
      </p:pic>
    </p:spTree>
    <p:extLst>
      <p:ext uri="{BB962C8B-B14F-4D97-AF65-F5344CB8AC3E}">
        <p14:creationId xmlns:p14="http://schemas.microsoft.com/office/powerpoint/2010/main" val="51208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a:extLst>
              <a:ext uri="{FF2B5EF4-FFF2-40B4-BE49-F238E27FC236}">
                <a16:creationId xmlns:a16="http://schemas.microsoft.com/office/drawing/2014/main" id="{0A344F05-1089-709E-217A-17634676C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114" y="0"/>
            <a:ext cx="43068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4">
            <a:extLst>
              <a:ext uri="{FF2B5EF4-FFF2-40B4-BE49-F238E27FC236}">
                <a16:creationId xmlns:a16="http://schemas.microsoft.com/office/drawing/2014/main" id="{29C57F51-D322-6FDE-1BC3-27CAA420E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3352800"/>
            <a:ext cx="4043363"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2">
            <a:extLst>
              <a:ext uri="{FF2B5EF4-FFF2-40B4-BE49-F238E27FC236}">
                <a16:creationId xmlns:a16="http://schemas.microsoft.com/office/drawing/2014/main" id="{20D73CD0-8A30-249A-DEEC-9FC694883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9624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55C011A5-AF4C-904F-1285-6277646FA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82105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4506851F-4E24-7AB1-A8B0-F601D6271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14288"/>
            <a:ext cx="5524500"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2507D315-842D-7D0C-19E6-2D0CFEE7F2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00801" y="3276601"/>
            <a:ext cx="3878263" cy="3230563"/>
          </a:xfrm>
          <a:noFill/>
        </p:spPr>
      </p:pic>
      <p:pic>
        <p:nvPicPr>
          <p:cNvPr id="3" name="Picture 2" descr="http://www.alfavita.gr/sites/default/files/greece_satellite_nasa.jpg">
            <a:extLst>
              <a:ext uri="{FF2B5EF4-FFF2-40B4-BE49-F238E27FC236}">
                <a16:creationId xmlns:a16="http://schemas.microsoft.com/office/drawing/2014/main" id="{FD7455A5-3C77-B5AD-CD1B-6AE76EA57B2F}"/>
              </a:ext>
            </a:extLst>
          </p:cNvPr>
          <p:cNvPicPr>
            <a:picLocks noChangeAspect="1" noChangeArrowheads="1"/>
          </p:cNvPicPr>
          <p:nvPr/>
        </p:nvPicPr>
        <p:blipFill>
          <a:blip r:embed="rId3" cstate="print"/>
          <a:srcRect/>
          <a:stretch>
            <a:fillRect/>
          </a:stretch>
        </p:blipFill>
        <p:spPr bwMode="auto">
          <a:xfrm>
            <a:off x="1752601" y="152401"/>
            <a:ext cx="4499263" cy="4197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2 - Ορθογώνιο">
            <a:extLst>
              <a:ext uri="{FF2B5EF4-FFF2-40B4-BE49-F238E27FC236}">
                <a16:creationId xmlns:a16="http://schemas.microsoft.com/office/drawing/2014/main" id="{9F3936B0-83C2-164B-B451-33FBF6832B31}"/>
              </a:ext>
            </a:extLst>
          </p:cNvPr>
          <p:cNvSpPr>
            <a:spLocks noChangeArrowheads="1"/>
          </p:cNvSpPr>
          <p:nvPr/>
        </p:nvSpPr>
        <p:spPr bwMode="auto">
          <a:xfrm>
            <a:off x="2362200" y="457201"/>
            <a:ext cx="7543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i="1" u="sng">
                <a:latin typeface="Times New Roman" panose="02020603050405020304" pitchFamily="18" charset="0"/>
                <a:cs typeface="Times New Roman" panose="02020603050405020304" pitchFamily="18" charset="0"/>
              </a:rPr>
              <a:t>Δείκτες βιώσιμης ανάπτυξης</a:t>
            </a:r>
            <a:endParaRPr lang="el-GR" altLang="en-US">
              <a:latin typeface="Times New Roman" panose="02020603050405020304" pitchFamily="18" charset="0"/>
              <a:cs typeface="Times New Roman" panose="02020603050405020304" pitchFamily="18" charset="0"/>
            </a:endParaRPr>
          </a:p>
          <a:p>
            <a:pPr eaLnBrk="1" hangingPunct="1"/>
            <a:r>
              <a:rPr lang="el-GR" altLang="en-US">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Char char="Ø"/>
            </a:pPr>
            <a:r>
              <a:rPr lang="en-US" altLang="en-US">
                <a:latin typeface="Times New Roman" panose="02020603050405020304" pitchFamily="18" charset="0"/>
                <a:cs typeface="Times New Roman" panose="02020603050405020304" pitchFamily="18" charset="0"/>
              </a:rPr>
              <a:t>Bossel, H., (1999). Indicator for Sustainable Development: Theory, Method, Applications. A Report to the </a:t>
            </a:r>
            <a:endParaRPr lang="el-GR" altLang="en-US">
              <a:latin typeface="Times New Roman" panose="02020603050405020304" pitchFamily="18" charset="0"/>
              <a:cs typeface="Times New Roman" panose="02020603050405020304" pitchFamily="18" charset="0"/>
            </a:endParaRPr>
          </a:p>
          <a:p>
            <a:pPr eaLnBrk="1" hangingPunct="1"/>
            <a:r>
              <a:rPr lang="el-GR" altLang="en-US">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Balaton Group, International Institute for Sustainable Development. Canada</a:t>
            </a:r>
            <a:endParaRPr lang="el-GR" altLang="en-US">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Ø"/>
            </a:pPr>
            <a:r>
              <a:rPr lang="en-US" altLang="en-US">
                <a:latin typeface="Times New Roman" panose="02020603050405020304" pitchFamily="18" charset="0"/>
                <a:cs typeface="Times New Roman" panose="02020603050405020304" pitchFamily="18" charset="0"/>
              </a:rPr>
              <a:t>Hardi, P., Barg, S., (1997). Measuring Sustainable Development: Review of Current Practice, Occasional </a:t>
            </a:r>
            <a:endParaRPr lang="el-GR" altLang="en-US">
              <a:latin typeface="Times New Roman" panose="02020603050405020304" pitchFamily="18" charset="0"/>
              <a:cs typeface="Times New Roman" panose="02020603050405020304" pitchFamily="18" charset="0"/>
            </a:endParaRPr>
          </a:p>
          <a:p>
            <a:pPr eaLnBrk="1" hangingPunct="1"/>
            <a:r>
              <a:rPr lang="el-GR" altLang="en-US">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Paper N. 17, Industry Canada, Ontario</a:t>
            </a:r>
            <a:endParaRPr lang="el-GR" altLang="en-US">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Ø"/>
            </a:pPr>
            <a:r>
              <a:rPr lang="en-US" altLang="en-US">
                <a:latin typeface="Times New Roman" panose="02020603050405020304" pitchFamily="18" charset="0"/>
                <a:cs typeface="Times New Roman" panose="02020603050405020304" pitchFamily="18" charset="0"/>
              </a:rPr>
              <a:t>OECD (1993), OECD Core Set of Indicators for Environmental Reviews: A synthesis report by the Group </a:t>
            </a:r>
            <a:endParaRPr lang="el-GR" altLang="en-US">
              <a:latin typeface="Times New Roman" panose="02020603050405020304" pitchFamily="18" charset="0"/>
              <a:cs typeface="Times New Roman" panose="02020603050405020304" pitchFamily="18" charset="0"/>
            </a:endParaRPr>
          </a:p>
          <a:p>
            <a:pPr eaLnBrk="1" hangingPunct="1"/>
            <a:r>
              <a:rPr lang="el-GR" altLang="en-US">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on the State of the Environment, </a:t>
            </a:r>
            <a:r>
              <a:rPr lang="en-US" altLang="en-US" i="1">
                <a:latin typeface="Times New Roman" panose="02020603050405020304" pitchFamily="18" charset="0"/>
                <a:cs typeface="Times New Roman" panose="02020603050405020304" pitchFamily="18" charset="0"/>
              </a:rPr>
              <a:t>Environment Monographs</a:t>
            </a:r>
            <a:r>
              <a:rPr lang="en-US" altLang="en-US">
                <a:latin typeface="Times New Roman" panose="02020603050405020304" pitchFamily="18" charset="0"/>
                <a:cs typeface="Times New Roman" panose="02020603050405020304" pitchFamily="18" charset="0"/>
              </a:rPr>
              <a:t>, </a:t>
            </a:r>
            <a:r>
              <a:rPr lang="el-GR" altLang="en-US">
                <a:latin typeface="Times New Roman" panose="02020603050405020304" pitchFamily="18" charset="0"/>
                <a:cs typeface="Times New Roman" panose="02020603050405020304" pitchFamily="18" charset="0"/>
              </a:rPr>
              <a:t>αρ</a:t>
            </a:r>
            <a:r>
              <a:rPr lang="en-US" altLang="en-US">
                <a:latin typeface="Times New Roman" panose="02020603050405020304" pitchFamily="18" charset="0"/>
                <a:cs typeface="Times New Roman" panose="02020603050405020304" pitchFamily="18" charset="0"/>
              </a:rPr>
              <a:t>. 83</a:t>
            </a:r>
            <a:endParaRPr lang="el-GR" altLang="en-US">
              <a:latin typeface="Times New Roman" panose="02020603050405020304" pitchFamily="18" charset="0"/>
              <a:cs typeface="Times New Roman" panose="02020603050405020304" pitchFamily="18" charset="0"/>
            </a:endParaRPr>
          </a:p>
        </p:txBody>
      </p:sp>
      <p:pic>
        <p:nvPicPr>
          <p:cNvPr id="125955" name="3 - Εικόνα" descr="Book 5.png">
            <a:extLst>
              <a:ext uri="{FF2B5EF4-FFF2-40B4-BE49-F238E27FC236}">
                <a16:creationId xmlns:a16="http://schemas.microsoft.com/office/drawing/2014/main" id="{E6DD0D76-6F57-6F61-55E9-EE2DD792FA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4267200"/>
            <a:ext cx="39131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AAF86B84-5CA2-ACCF-3428-E8D4D8880872}"/>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2.8 Πρόγραμμα </a:t>
            </a:r>
            <a:r>
              <a:rPr lang="en-US" sz="2400" dirty="0"/>
              <a:t>“Indicators of Sustainable Development”</a:t>
            </a:r>
            <a:endParaRPr lang="el-GR" sz="2400" dirty="0"/>
          </a:p>
        </p:txBody>
      </p:sp>
      <p:sp>
        <p:nvSpPr>
          <p:cNvPr id="2" name="Rectangle 1">
            <a:extLst>
              <a:ext uri="{FF2B5EF4-FFF2-40B4-BE49-F238E27FC236}">
                <a16:creationId xmlns:a16="http://schemas.microsoft.com/office/drawing/2014/main" id="{96402DB8-AF32-17AB-7940-437278371C83}"/>
              </a:ext>
            </a:extLst>
          </p:cNvPr>
          <p:cNvSpPr>
            <a:spLocks noChangeArrowheads="1"/>
          </p:cNvSpPr>
          <p:nvPr/>
        </p:nvSpPr>
        <p:spPr bwMode="auto">
          <a:xfrm>
            <a:off x="5562601" y="2211388"/>
            <a:ext cx="47783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l-GR" altLang="en-US">
                <a:solidFill>
                  <a:srgbClr val="000000"/>
                </a:solidFill>
                <a:latin typeface="Times New Roman" panose="02020603050405020304" pitchFamily="18" charset="0"/>
              </a:rPr>
              <a:t>Η παρούσα εφαρμογή αποτελεί μία προσπάθεια </a:t>
            </a:r>
            <a:r>
              <a:rPr lang="el-GR" altLang="en-US" b="1">
                <a:solidFill>
                  <a:srgbClr val="000000"/>
                </a:solidFill>
                <a:latin typeface="Times New Roman" panose="02020603050405020304" pitchFamily="18" charset="0"/>
              </a:rPr>
              <a:t>παρουσίασης των 58 δεικτών</a:t>
            </a:r>
            <a:r>
              <a:rPr lang="el-GR" altLang="en-US">
                <a:solidFill>
                  <a:srgbClr val="000000"/>
                </a:solidFill>
                <a:latin typeface="Times New Roman" panose="02020603050405020304" pitchFamily="18" charset="0"/>
              </a:rPr>
              <a:t>, ομαδοποιημένες σε τέσσερις τομείς, όπως αυτοί επιλέχθησαν από την επιτροπή Βιώσιμης Ανάπτυξης του ΟΗΕ. </a:t>
            </a:r>
          </a:p>
          <a:p>
            <a:pPr algn="just" eaLnBrk="1" hangingPunct="1"/>
            <a:endParaRPr lang="el-GR" altLang="en-US">
              <a:solidFill>
                <a:srgbClr val="000000"/>
              </a:solidFill>
              <a:latin typeface="Times New Roman" panose="02020603050405020304" pitchFamily="18" charset="0"/>
            </a:endParaRPr>
          </a:p>
          <a:p>
            <a:pPr algn="just" eaLnBrk="1" hangingPunct="1"/>
            <a:r>
              <a:rPr lang="el-GR" altLang="en-US">
                <a:solidFill>
                  <a:srgbClr val="000000"/>
                </a:solidFill>
                <a:latin typeface="Times New Roman" panose="02020603050405020304" pitchFamily="18" charset="0"/>
              </a:rPr>
              <a:t>Ο κάθε τομέας περιλαμβάνει:</a:t>
            </a:r>
          </a:p>
          <a:p>
            <a:pPr algn="just" eaLnBrk="1" hangingPunct="1"/>
            <a:r>
              <a:rPr lang="el-GR" altLang="en-US">
                <a:solidFill>
                  <a:srgbClr val="000000"/>
                </a:solidFill>
                <a:latin typeface="Times New Roman" panose="02020603050405020304" pitchFamily="18" charset="0"/>
              </a:rPr>
              <a:t>1. όλες τις ομαδοποιημένες σε αυτόν κατηγορίες αντικειμένων</a:t>
            </a:r>
          </a:p>
          <a:p>
            <a:pPr algn="just" eaLnBrk="1" hangingPunct="1"/>
            <a:r>
              <a:rPr lang="el-GR" altLang="en-US">
                <a:solidFill>
                  <a:srgbClr val="000000"/>
                </a:solidFill>
                <a:latin typeface="Times New Roman" panose="02020603050405020304" pitchFamily="18" charset="0"/>
              </a:rPr>
              <a:t>2. τα αντίστοιχα επιμέρους θέματα </a:t>
            </a:r>
          </a:p>
          <a:p>
            <a:pPr algn="just" eaLnBrk="1" hangingPunct="1"/>
            <a:r>
              <a:rPr lang="el-GR" altLang="en-US">
                <a:solidFill>
                  <a:srgbClr val="000000"/>
                </a:solidFill>
                <a:latin typeface="Times New Roman" panose="02020603050405020304" pitchFamily="18" charset="0"/>
              </a:rPr>
              <a:t>3  δείκτες</a:t>
            </a:r>
          </a:p>
          <a:p>
            <a:pPr algn="just" eaLnBrk="1" hangingPunct="1"/>
            <a:endParaRPr lang="el-GR" altLang="en-US">
              <a:solidFill>
                <a:srgbClr val="000000"/>
              </a:solidFill>
              <a:latin typeface="Times New Roman" panose="02020603050405020304" pitchFamily="18" charset="0"/>
            </a:endParaRPr>
          </a:p>
          <a:p>
            <a:pPr algn="just" eaLnBrk="1" hangingPunct="1"/>
            <a:r>
              <a:rPr lang="el-GR" altLang="en-US">
                <a:solidFill>
                  <a:srgbClr val="000000"/>
                </a:solidFill>
                <a:latin typeface="Times New Roman" panose="02020603050405020304" pitchFamily="18" charset="0"/>
              </a:rPr>
              <a:t>Ταυτόχρονα παραθέτει τη βασική βιβλιογραφία και διαδικτυακές πηγές οι οποίες αποτελούν ένα πρώτο βήμα για την εισαγωγή και κατανόηση αυτών των δεικτών. </a:t>
            </a:r>
            <a:endParaRPr lang="el-GR" altLang="en-US"/>
          </a:p>
        </p:txBody>
      </p:sp>
      <p:pic>
        <p:nvPicPr>
          <p:cNvPr id="4" name="Picture 3">
            <a:extLst>
              <a:ext uri="{FF2B5EF4-FFF2-40B4-BE49-F238E27FC236}">
                <a16:creationId xmlns:a16="http://schemas.microsoft.com/office/drawing/2014/main" id="{63938936-FADF-D69C-6E2F-71F252912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703264"/>
            <a:ext cx="375920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AD19AA9F-C23C-F226-B148-5FBCCAE2B5CB}"/>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 Περιπτωσιολογική μελέτη με χρήση του πλαισίου </a:t>
            </a:r>
            <a:r>
              <a:rPr lang="en-US" sz="2400" dirty="0"/>
              <a:t>P – S – R </a:t>
            </a:r>
            <a:endParaRPr lang="el-GR" sz="2400" dirty="0"/>
          </a:p>
        </p:txBody>
      </p:sp>
      <p:sp>
        <p:nvSpPr>
          <p:cNvPr id="5" name="Rectangle 4">
            <a:extLst>
              <a:ext uri="{FF2B5EF4-FFF2-40B4-BE49-F238E27FC236}">
                <a16:creationId xmlns:a16="http://schemas.microsoft.com/office/drawing/2014/main" id="{860E5272-2E72-BF61-298B-D61F7ED08CF9}"/>
              </a:ext>
            </a:extLst>
          </p:cNvPr>
          <p:cNvSpPr/>
          <p:nvPr/>
        </p:nvSpPr>
        <p:spPr>
          <a:xfrm>
            <a:off x="2236788" y="803275"/>
            <a:ext cx="1301750" cy="7556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dirty="0"/>
              <a:t>Φτώχεια </a:t>
            </a:r>
            <a:endParaRPr lang="el-GR" dirty="0">
              <a:solidFill>
                <a:schemeClr val="tx1"/>
              </a:solidFill>
            </a:endParaRPr>
          </a:p>
        </p:txBody>
      </p:sp>
      <p:sp>
        <p:nvSpPr>
          <p:cNvPr id="7" name="Rectangle 6">
            <a:extLst>
              <a:ext uri="{FF2B5EF4-FFF2-40B4-BE49-F238E27FC236}">
                <a16:creationId xmlns:a16="http://schemas.microsoft.com/office/drawing/2014/main" id="{BF3C82AD-CAE2-31F5-9992-459911448952}"/>
              </a:ext>
            </a:extLst>
          </p:cNvPr>
          <p:cNvSpPr/>
          <p:nvPr/>
        </p:nvSpPr>
        <p:spPr>
          <a:xfrm>
            <a:off x="8658225" y="803275"/>
            <a:ext cx="1301750" cy="7556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dirty="0"/>
              <a:t>Απώλεια βιοποικιλότητας</a:t>
            </a:r>
            <a:endParaRPr lang="el-GR" dirty="0">
              <a:solidFill>
                <a:schemeClr val="tx1"/>
              </a:solidFill>
            </a:endParaRPr>
          </a:p>
        </p:txBody>
      </p:sp>
      <p:sp>
        <p:nvSpPr>
          <p:cNvPr id="3" name="Left-Right Arrow Callout 2">
            <a:extLst>
              <a:ext uri="{FF2B5EF4-FFF2-40B4-BE49-F238E27FC236}">
                <a16:creationId xmlns:a16="http://schemas.microsoft.com/office/drawing/2014/main" id="{5F60FC63-EC98-0F9B-F84B-EC9EF4CFB0D5}"/>
              </a:ext>
            </a:extLst>
          </p:cNvPr>
          <p:cNvSpPr/>
          <p:nvPr/>
        </p:nvSpPr>
        <p:spPr>
          <a:xfrm>
            <a:off x="4500564" y="919164"/>
            <a:ext cx="3195637" cy="523875"/>
          </a:xfrm>
          <a:prstGeom prst="leftRightArrowCallou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l-GR" dirty="0"/>
              <a:t>Αλληλοσυνδεόμενα ζητήματα</a:t>
            </a:r>
          </a:p>
        </p:txBody>
      </p:sp>
      <p:sp>
        <p:nvSpPr>
          <p:cNvPr id="8" name="Cloud Callout 7">
            <a:extLst>
              <a:ext uri="{FF2B5EF4-FFF2-40B4-BE49-F238E27FC236}">
                <a16:creationId xmlns:a16="http://schemas.microsoft.com/office/drawing/2014/main" id="{602FB8E6-D865-70AD-54A1-E7514F3CAFF3}"/>
              </a:ext>
            </a:extLst>
          </p:cNvPr>
          <p:cNvSpPr/>
          <p:nvPr/>
        </p:nvSpPr>
        <p:spPr>
          <a:xfrm>
            <a:off x="1585913" y="2016126"/>
            <a:ext cx="2673350" cy="1808163"/>
          </a:xfrm>
          <a:prstGeom prst="cloudCallout">
            <a:avLst>
              <a:gd name="adj1" fmla="val 51762"/>
              <a:gd name="adj2" fmla="val -11853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l-GR" dirty="0"/>
              <a:t>Μια Εισαγωγή...</a:t>
            </a:r>
          </a:p>
        </p:txBody>
      </p:sp>
      <p:sp>
        <p:nvSpPr>
          <p:cNvPr id="11" name="Down Arrow 10">
            <a:extLst>
              <a:ext uri="{FF2B5EF4-FFF2-40B4-BE49-F238E27FC236}">
                <a16:creationId xmlns:a16="http://schemas.microsoft.com/office/drawing/2014/main" id="{1446F59B-0D07-D565-2A9B-56F38FA827B6}"/>
              </a:ext>
            </a:extLst>
          </p:cNvPr>
          <p:cNvSpPr/>
          <p:nvPr/>
        </p:nvSpPr>
        <p:spPr>
          <a:xfrm>
            <a:off x="6013450" y="1595439"/>
            <a:ext cx="171450" cy="84137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l-GR"/>
          </a:p>
        </p:txBody>
      </p:sp>
      <p:sp>
        <p:nvSpPr>
          <p:cNvPr id="12" name="Rectangle 11">
            <a:extLst>
              <a:ext uri="{FF2B5EF4-FFF2-40B4-BE49-F238E27FC236}">
                <a16:creationId xmlns:a16="http://schemas.microsoft.com/office/drawing/2014/main" id="{F2EA476E-7241-E6C3-B8F9-7AC8603A3585}"/>
              </a:ext>
            </a:extLst>
          </p:cNvPr>
          <p:cNvSpPr/>
          <p:nvPr/>
        </p:nvSpPr>
        <p:spPr>
          <a:xfrm>
            <a:off x="5202239" y="2590801"/>
            <a:ext cx="1792287" cy="474663"/>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Κοινή αντιμετώπιση</a:t>
            </a:r>
          </a:p>
        </p:txBody>
      </p:sp>
      <p:sp>
        <p:nvSpPr>
          <p:cNvPr id="15" name="Rectangle 14">
            <a:extLst>
              <a:ext uri="{FF2B5EF4-FFF2-40B4-BE49-F238E27FC236}">
                <a16:creationId xmlns:a16="http://schemas.microsoft.com/office/drawing/2014/main" id="{40190279-4DC2-CC37-7F27-3EB460398290}"/>
              </a:ext>
            </a:extLst>
          </p:cNvPr>
          <p:cNvSpPr/>
          <p:nvPr/>
        </p:nvSpPr>
        <p:spPr>
          <a:xfrm>
            <a:off x="2236788" y="3219451"/>
            <a:ext cx="4076700" cy="72707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a:solidFill>
                  <a:srgbClr val="000000"/>
                </a:solidFill>
                <a:latin typeface="Times New Roman" pitchFamily="18" charset="0"/>
                <a:cs typeface="Calibri" pitchFamily="34" charset="0"/>
              </a:rPr>
              <a:t>Κατηγορίες μηχανισμών που καθορίζουν τη διασύνδεση</a:t>
            </a:r>
            <a:endParaRPr lang="el-GR">
              <a:solidFill>
                <a:srgbClr val="000000"/>
              </a:solidFill>
              <a:cs typeface="Arial" pitchFamily="34" charset="0"/>
            </a:endParaRPr>
          </a:p>
        </p:txBody>
      </p:sp>
      <p:sp>
        <p:nvSpPr>
          <p:cNvPr id="18" name="Rectangle 17">
            <a:extLst>
              <a:ext uri="{FF2B5EF4-FFF2-40B4-BE49-F238E27FC236}">
                <a16:creationId xmlns:a16="http://schemas.microsoft.com/office/drawing/2014/main" id="{EA93839C-488E-A8E3-FB87-D1041EA8FBF4}"/>
              </a:ext>
            </a:extLst>
          </p:cNvPr>
          <p:cNvSpPr/>
          <p:nvPr/>
        </p:nvSpPr>
        <p:spPr>
          <a:xfrm>
            <a:off x="2236788" y="4100514"/>
            <a:ext cx="2532062" cy="60642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el-GR" dirty="0">
                <a:latin typeface="Times New Roman" panose="02020603050405020304" pitchFamily="18" charset="0"/>
                <a:ea typeface="Calibri" panose="020F0502020204030204" pitchFamily="34" charset="0"/>
              </a:rPr>
              <a:t>1. </a:t>
            </a:r>
            <a:r>
              <a:rPr lang="el-GR" dirty="0"/>
              <a:t>Εξάρτηση από περιορισμένους  </a:t>
            </a:r>
          </a:p>
          <a:p>
            <a:pPr>
              <a:defRPr/>
            </a:pPr>
            <a:r>
              <a:rPr lang="el-GR" dirty="0"/>
              <a:t>    φυσικούς πόρους</a:t>
            </a:r>
          </a:p>
        </p:txBody>
      </p:sp>
      <p:sp>
        <p:nvSpPr>
          <p:cNvPr id="19" name="Rectangle 18">
            <a:extLst>
              <a:ext uri="{FF2B5EF4-FFF2-40B4-BE49-F238E27FC236}">
                <a16:creationId xmlns:a16="http://schemas.microsoft.com/office/drawing/2014/main" id="{875F52E5-6416-273C-BBAA-8429630CF499}"/>
              </a:ext>
            </a:extLst>
          </p:cNvPr>
          <p:cNvSpPr/>
          <p:nvPr/>
        </p:nvSpPr>
        <p:spPr>
          <a:xfrm>
            <a:off x="2236788" y="4859339"/>
            <a:ext cx="2532062" cy="51593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el-GR" dirty="0">
                <a:latin typeface="Times New Roman" panose="02020603050405020304" pitchFamily="18" charset="0"/>
              </a:rPr>
              <a:t>2. </a:t>
            </a:r>
            <a:r>
              <a:rPr lang="el-GR" dirty="0"/>
              <a:t>Κοινή Ευπάθεια/αδυναμία</a:t>
            </a:r>
          </a:p>
        </p:txBody>
      </p:sp>
      <p:sp>
        <p:nvSpPr>
          <p:cNvPr id="21" name="Rectangle 20">
            <a:extLst>
              <a:ext uri="{FF2B5EF4-FFF2-40B4-BE49-F238E27FC236}">
                <a16:creationId xmlns:a16="http://schemas.microsoft.com/office/drawing/2014/main" id="{E3ACA03D-C950-A77C-4805-3D44BD23AF41}"/>
              </a:ext>
            </a:extLst>
          </p:cNvPr>
          <p:cNvSpPr/>
          <p:nvPr/>
        </p:nvSpPr>
        <p:spPr>
          <a:xfrm>
            <a:off x="2233614" y="5527676"/>
            <a:ext cx="2530475" cy="56197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el-GR" dirty="0"/>
              <a:t>3. Αποτυχία των κοινωνικών  </a:t>
            </a:r>
          </a:p>
          <a:p>
            <a:pPr algn="just">
              <a:defRPr/>
            </a:pPr>
            <a:r>
              <a:rPr lang="el-GR" dirty="0"/>
              <a:t>    θεσμών</a:t>
            </a:r>
          </a:p>
        </p:txBody>
      </p:sp>
      <p:sp>
        <p:nvSpPr>
          <p:cNvPr id="2" name="Rectangle 1">
            <a:extLst>
              <a:ext uri="{FF2B5EF4-FFF2-40B4-BE49-F238E27FC236}">
                <a16:creationId xmlns:a16="http://schemas.microsoft.com/office/drawing/2014/main" id="{3E3CD52E-D3F3-DEA4-5CC6-88E1DC48E73B}"/>
              </a:ext>
            </a:extLst>
          </p:cNvPr>
          <p:cNvSpPr>
            <a:spLocks noChangeArrowheads="1"/>
          </p:cNvSpPr>
          <p:nvPr/>
        </p:nvSpPr>
        <p:spPr bwMode="auto">
          <a:xfrm>
            <a:off x="5303839" y="4467225"/>
            <a:ext cx="49482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l-GR" altLang="en-US" sz="2000">
              <a:solidFill>
                <a:srgbClr val="000000"/>
              </a:solidFill>
              <a:latin typeface="Times New Roman" panose="02020603050405020304" pitchFamily="18" charset="0"/>
            </a:endParaRPr>
          </a:p>
          <a:p>
            <a:pPr eaLnBrk="1" hangingPunct="1"/>
            <a:r>
              <a:rPr lang="el-GR" altLang="en-US">
                <a:solidFill>
                  <a:srgbClr val="000000"/>
                </a:solidFill>
                <a:latin typeface="Times New Roman" panose="02020603050405020304" pitchFamily="18" charset="0"/>
              </a:rPr>
              <a:t>Η διαφορετικότητα των πιέσεων που αντιμετωπίζουν οι χαμηλού εισοδηματικού επιπέδου πληθυσμοί, εξαρτάται από πολλούς παράγοντες που είναι πέρα από την ελεγκτική δυναμική τους.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
                                        </p:tgtEl>
                                      </p:cBhvr>
                                    </p:animEffect>
                                    <p:set>
                                      <p:cBhvr>
                                        <p:cTn id="66" dur="1" fill="hold">
                                          <p:stCondLst>
                                            <p:cond delay="499"/>
                                          </p:stCondLst>
                                        </p:cTn>
                                        <p:tgtEl>
                                          <p:spTgt spid="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3" grpId="0" animBg="1"/>
      <p:bldP spid="3" grpId="1" animBg="1"/>
      <p:bldP spid="8" grpId="0" animBg="1"/>
      <p:bldP spid="8" grpId="1" animBg="1"/>
      <p:bldP spid="11" grpId="0" animBg="1"/>
      <p:bldP spid="11" grpId="1" animBg="1"/>
      <p:bldP spid="12" grpId="0" animBg="1"/>
      <p:bldP spid="12" grpId="1" animBg="1"/>
      <p:bldP spid="15" grpId="0" animBg="1"/>
      <p:bldP spid="15" grpId="1" animBg="1"/>
      <p:bldP spid="18" grpId="0" animBg="1"/>
      <p:bldP spid="18" grpId="1" animBg="1"/>
      <p:bldP spid="19" grpId="0" animBg="1"/>
      <p:bldP spid="19" grpId="1" animBg="1"/>
      <p:bldP spid="21" grpId="0" animBg="1"/>
      <p:bldP spid="21" grpId="1" animBg="1"/>
      <p:bldP spid="2" grpId="0"/>
      <p:bldP spid="2"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53EAAC3C-2D0F-9E33-19EB-E64702437DE3}"/>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 Περιπτωσιολογική μελέτη με χρήση του πλαισίου </a:t>
            </a:r>
            <a:r>
              <a:rPr lang="en-US" sz="2400" dirty="0"/>
              <a:t>P – S – R </a:t>
            </a:r>
            <a:endParaRPr lang="el-GR" sz="2400" dirty="0"/>
          </a:p>
        </p:txBody>
      </p:sp>
      <p:sp>
        <p:nvSpPr>
          <p:cNvPr id="20" name="Rectangle 19">
            <a:extLst>
              <a:ext uri="{FF2B5EF4-FFF2-40B4-BE49-F238E27FC236}">
                <a16:creationId xmlns:a16="http://schemas.microsoft.com/office/drawing/2014/main" id="{6466862A-EF1B-F8D0-DCDA-92BC172D830E}"/>
              </a:ext>
            </a:extLst>
          </p:cNvPr>
          <p:cNvSpPr/>
          <p:nvPr/>
        </p:nvSpPr>
        <p:spPr>
          <a:xfrm>
            <a:off x="6037264" y="1230313"/>
            <a:ext cx="4573587" cy="912812"/>
          </a:xfrm>
          <a:prstGeom prst="rect">
            <a:avLst/>
          </a:prstGeom>
          <a:solidFill>
            <a:schemeClr val="tx1">
              <a:lumMod val="95000"/>
              <a:lumOff val="5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el-GR" dirty="0">
                <a:solidFill>
                  <a:schemeClr val="bg1"/>
                </a:solidFill>
              </a:rPr>
              <a:t>Ακατάλληλοι πολιτικοκοινωνικά και οικονομικά θεσμοί που διαμορφώνουν τις ανθρώπινες συμπεριφορές σε ένα ΚΟΣ</a:t>
            </a:r>
          </a:p>
        </p:txBody>
      </p:sp>
      <p:sp>
        <p:nvSpPr>
          <p:cNvPr id="21" name="Rectangle 20">
            <a:extLst>
              <a:ext uri="{FF2B5EF4-FFF2-40B4-BE49-F238E27FC236}">
                <a16:creationId xmlns:a16="http://schemas.microsoft.com/office/drawing/2014/main" id="{0177720F-0B1C-06A5-9FC1-A148EFDE04E7}"/>
              </a:ext>
            </a:extLst>
          </p:cNvPr>
          <p:cNvSpPr/>
          <p:nvPr/>
        </p:nvSpPr>
        <p:spPr>
          <a:xfrm>
            <a:off x="1585913" y="3195639"/>
            <a:ext cx="2252662" cy="561975"/>
          </a:xfrm>
          <a:prstGeom prst="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Αποτυχία των κοινωνικών θεσμών</a:t>
            </a:r>
          </a:p>
        </p:txBody>
      </p:sp>
      <p:sp>
        <p:nvSpPr>
          <p:cNvPr id="17" name="Right Arrow 16">
            <a:extLst>
              <a:ext uri="{FF2B5EF4-FFF2-40B4-BE49-F238E27FC236}">
                <a16:creationId xmlns:a16="http://schemas.microsoft.com/office/drawing/2014/main" id="{5F427E45-55B2-4399-6965-B1B30DB6DE75}"/>
              </a:ext>
            </a:extLst>
          </p:cNvPr>
          <p:cNvSpPr/>
          <p:nvPr/>
        </p:nvSpPr>
        <p:spPr>
          <a:xfrm rot="20975946">
            <a:off x="3971926" y="1773238"/>
            <a:ext cx="1897063" cy="495300"/>
          </a:xfrm>
          <a:prstGeom prst="rightArrow">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l-GR" dirty="0"/>
              <a:t>Τι είναι?</a:t>
            </a:r>
          </a:p>
        </p:txBody>
      </p:sp>
      <p:sp>
        <p:nvSpPr>
          <p:cNvPr id="24" name="Rectangle 23">
            <a:extLst>
              <a:ext uri="{FF2B5EF4-FFF2-40B4-BE49-F238E27FC236}">
                <a16:creationId xmlns:a16="http://schemas.microsoft.com/office/drawing/2014/main" id="{700E4C11-BA60-7246-A58B-BD659077629A}"/>
              </a:ext>
            </a:extLst>
          </p:cNvPr>
          <p:cNvSpPr/>
          <p:nvPr/>
        </p:nvSpPr>
        <p:spPr>
          <a:xfrm>
            <a:off x="6037264" y="2497139"/>
            <a:ext cx="4573587" cy="18256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b="1" dirty="0"/>
              <a:t>Πολιτικές αποτυχίες</a:t>
            </a:r>
            <a:r>
              <a:rPr lang="el-GR" dirty="0"/>
              <a:t>:</a:t>
            </a:r>
          </a:p>
          <a:p>
            <a:pPr marL="285750" indent="-285750">
              <a:buFont typeface="Arial" panose="020B0604020202020204" pitchFamily="34" charset="0"/>
              <a:buChar char="•"/>
              <a:defRPr/>
            </a:pPr>
            <a:r>
              <a:rPr lang="el-GR" dirty="0"/>
              <a:t>Πόλεμος</a:t>
            </a:r>
          </a:p>
          <a:p>
            <a:pPr marL="285750" indent="-285750">
              <a:buFont typeface="Arial" panose="020B0604020202020204" pitchFamily="34" charset="0"/>
              <a:buChar char="•"/>
              <a:defRPr/>
            </a:pPr>
            <a:r>
              <a:rPr lang="el-GR" dirty="0"/>
              <a:t>Διαφθορά</a:t>
            </a:r>
          </a:p>
          <a:p>
            <a:pPr marL="285750" indent="-285750">
              <a:buFont typeface="Arial" panose="020B0604020202020204" pitchFamily="34" charset="0"/>
              <a:buChar char="•"/>
              <a:defRPr/>
            </a:pPr>
            <a:r>
              <a:rPr lang="el-GR" dirty="0"/>
              <a:t>Οικονομική ύφεση</a:t>
            </a:r>
          </a:p>
          <a:p>
            <a:pPr marL="285750" indent="-285750">
              <a:buFont typeface="Arial" panose="020B0604020202020204" pitchFamily="34" charset="0"/>
              <a:buChar char="•"/>
              <a:defRPr/>
            </a:pPr>
            <a:r>
              <a:rPr lang="el-GR" dirty="0"/>
              <a:t>Ανεξέλεγκτη ελεύθερη πρόσβαση σε πόρους</a:t>
            </a:r>
          </a:p>
          <a:p>
            <a:pPr marL="285750" indent="-285750">
              <a:buFont typeface="Arial" panose="020B0604020202020204" pitchFamily="34" charset="0"/>
              <a:buChar char="•"/>
              <a:defRPr/>
            </a:pPr>
            <a:r>
              <a:rPr lang="el-GR" dirty="0"/>
              <a:t>Αδυναμία επιβολής πολιτικών διαφύλαξης των πόρων </a:t>
            </a:r>
          </a:p>
          <a:p>
            <a:pPr algn="ctr">
              <a:defRPr/>
            </a:pPr>
            <a:r>
              <a:rPr lang="el-GR" dirty="0"/>
              <a:t> </a:t>
            </a:r>
          </a:p>
        </p:txBody>
      </p:sp>
      <p:sp>
        <p:nvSpPr>
          <p:cNvPr id="16" name="Right Arrow 15">
            <a:extLst>
              <a:ext uri="{FF2B5EF4-FFF2-40B4-BE49-F238E27FC236}">
                <a16:creationId xmlns:a16="http://schemas.microsoft.com/office/drawing/2014/main" id="{70148E36-D768-60A2-8061-9B65F997A38C}"/>
              </a:ext>
            </a:extLst>
          </p:cNvPr>
          <p:cNvSpPr/>
          <p:nvPr/>
        </p:nvSpPr>
        <p:spPr>
          <a:xfrm>
            <a:off x="3989388" y="3195639"/>
            <a:ext cx="1898650" cy="549275"/>
          </a:xfrm>
          <a:prstGeom prst="rightArrow">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r>
              <a:rPr lang="el-GR" dirty="0"/>
              <a:t>Τι περιλαμβάνει?</a:t>
            </a:r>
          </a:p>
        </p:txBody>
      </p:sp>
      <p:sp>
        <p:nvSpPr>
          <p:cNvPr id="4" name="Line Callout 1 3">
            <a:extLst>
              <a:ext uri="{FF2B5EF4-FFF2-40B4-BE49-F238E27FC236}">
                <a16:creationId xmlns:a16="http://schemas.microsoft.com/office/drawing/2014/main" id="{F5905118-7B09-3EB2-7465-8ACAFA768AFE}"/>
              </a:ext>
            </a:extLst>
          </p:cNvPr>
          <p:cNvSpPr/>
          <p:nvPr/>
        </p:nvSpPr>
        <p:spPr>
          <a:xfrm>
            <a:off x="6527801" y="4484689"/>
            <a:ext cx="3438525" cy="1552575"/>
          </a:xfrm>
          <a:prstGeom prst="borderCallout1">
            <a:avLst>
              <a:gd name="adj1" fmla="val -4012"/>
              <a:gd name="adj2" fmla="val 48346"/>
              <a:gd name="adj3" fmla="val -157302"/>
              <a:gd name="adj4" fmla="val 10581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r>
              <a:rPr lang="el-GR" b="1" dirty="0">
                <a:solidFill>
                  <a:schemeClr val="tx1"/>
                </a:solidFill>
              </a:rPr>
              <a:t>Κοινωνικο – Οικολογικό Σύστημα (ΚΟΣ)</a:t>
            </a:r>
            <a:r>
              <a:rPr lang="el-GR" dirty="0">
                <a:solidFill>
                  <a:schemeClr val="tx1"/>
                </a:solidFill>
              </a:rPr>
              <a:t>: </a:t>
            </a:r>
          </a:p>
          <a:p>
            <a:pPr algn="just">
              <a:defRPr/>
            </a:pPr>
            <a:r>
              <a:rPr lang="el-GR" dirty="0">
                <a:solidFill>
                  <a:schemeClr val="tx1"/>
                </a:solidFill>
              </a:rPr>
              <a:t>Ένα συνεκτικό σύστημα βιοφυσικών και κοινωνικών παράγοντων που αλληλεπιδρούν με ελαστικό τρόπο</a:t>
            </a:r>
          </a:p>
        </p:txBody>
      </p:sp>
      <p:sp>
        <p:nvSpPr>
          <p:cNvPr id="22" name="Right Arrow 21">
            <a:extLst>
              <a:ext uri="{FF2B5EF4-FFF2-40B4-BE49-F238E27FC236}">
                <a16:creationId xmlns:a16="http://schemas.microsoft.com/office/drawing/2014/main" id="{7A48CC01-BE39-AE70-2BF9-03AE147C0F7B}"/>
              </a:ext>
            </a:extLst>
          </p:cNvPr>
          <p:cNvSpPr/>
          <p:nvPr/>
        </p:nvSpPr>
        <p:spPr>
          <a:xfrm rot="925300">
            <a:off x="3989388" y="4919663"/>
            <a:ext cx="1898650" cy="577850"/>
          </a:xfrm>
          <a:prstGeom prst="rightArrow">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el-GR" dirty="0"/>
              <a:t>Τι αποτελέσματα έχει?</a:t>
            </a:r>
          </a:p>
        </p:txBody>
      </p:sp>
      <p:sp>
        <p:nvSpPr>
          <p:cNvPr id="23" name="Rectangle 22">
            <a:extLst>
              <a:ext uri="{FF2B5EF4-FFF2-40B4-BE49-F238E27FC236}">
                <a16:creationId xmlns:a16="http://schemas.microsoft.com/office/drawing/2014/main" id="{4FA65A9E-0370-4B38-C0D4-34A6D00FFBE8}"/>
              </a:ext>
            </a:extLst>
          </p:cNvPr>
          <p:cNvSpPr/>
          <p:nvPr/>
        </p:nvSpPr>
        <p:spPr>
          <a:xfrm>
            <a:off x="6037264" y="4676776"/>
            <a:ext cx="4573587" cy="182562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Περιβαλλοντική υποβάθμιση</a:t>
            </a:r>
          </a:p>
          <a:p>
            <a:pPr algn="ctr">
              <a:defRPr/>
            </a:pPr>
            <a:r>
              <a:rPr lang="el-GR" dirty="0"/>
              <a:t>&amp;</a:t>
            </a:r>
          </a:p>
          <a:p>
            <a:pPr algn="ctr">
              <a:defRPr/>
            </a:pPr>
            <a:r>
              <a:rPr lang="el-GR" dirty="0"/>
              <a:t>Αύξηση της φτώχειας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4" grpId="0" animBg="1"/>
      <p:bldP spid="16" grpId="0" animBg="1"/>
      <p:bldP spid="4" grpId="0" animBg="1"/>
      <p:bldP spid="4" grpId="1" animBg="1"/>
      <p:bldP spid="22"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1F3B7BC7-2C34-C5A6-36F5-B0B3D158B945}"/>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 Παραδείγματα διασύνδεσης φτώχειας - βιοποικιλότητας </a:t>
            </a:r>
          </a:p>
        </p:txBody>
      </p:sp>
      <p:sp>
        <p:nvSpPr>
          <p:cNvPr id="21" name="Rectangle 20">
            <a:extLst>
              <a:ext uri="{FF2B5EF4-FFF2-40B4-BE49-F238E27FC236}">
                <a16:creationId xmlns:a16="http://schemas.microsoft.com/office/drawing/2014/main" id="{FC354CBA-DDB0-632F-49BF-7AE6347BB5CB}"/>
              </a:ext>
            </a:extLst>
          </p:cNvPr>
          <p:cNvSpPr/>
          <p:nvPr/>
        </p:nvSpPr>
        <p:spPr>
          <a:xfrm>
            <a:off x="1585913" y="746126"/>
            <a:ext cx="2252662" cy="561975"/>
          </a:xfrm>
          <a:prstGeom prst="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Αποτυχία των κοινωνικών θεσμών</a:t>
            </a:r>
          </a:p>
        </p:txBody>
      </p:sp>
      <p:sp>
        <p:nvSpPr>
          <p:cNvPr id="11" name="Rectangle 10">
            <a:extLst>
              <a:ext uri="{FF2B5EF4-FFF2-40B4-BE49-F238E27FC236}">
                <a16:creationId xmlns:a16="http://schemas.microsoft.com/office/drawing/2014/main" id="{14F6398D-AFD1-D4D4-902B-1F06E5733C08}"/>
              </a:ext>
            </a:extLst>
          </p:cNvPr>
          <p:cNvSpPr/>
          <p:nvPr/>
        </p:nvSpPr>
        <p:spPr>
          <a:xfrm>
            <a:off x="6037264" y="746126"/>
            <a:ext cx="4573587" cy="18256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b="1" dirty="0"/>
              <a:t>Πολιτικές αποτυχίες</a:t>
            </a:r>
            <a:r>
              <a:rPr lang="el-GR" dirty="0"/>
              <a:t>:</a:t>
            </a:r>
          </a:p>
          <a:p>
            <a:pPr marL="285750" indent="-285750">
              <a:buFont typeface="Arial" panose="020B0604020202020204" pitchFamily="34" charset="0"/>
              <a:buChar char="•"/>
              <a:defRPr/>
            </a:pPr>
            <a:r>
              <a:rPr lang="el-GR" dirty="0"/>
              <a:t>Πόλεμος</a:t>
            </a:r>
          </a:p>
          <a:p>
            <a:pPr marL="285750" indent="-285750">
              <a:buFont typeface="Arial" panose="020B0604020202020204" pitchFamily="34" charset="0"/>
              <a:buChar char="•"/>
              <a:defRPr/>
            </a:pPr>
            <a:r>
              <a:rPr lang="el-GR" dirty="0"/>
              <a:t>Διαφθορά</a:t>
            </a:r>
          </a:p>
          <a:p>
            <a:pPr marL="285750" indent="-285750">
              <a:buFont typeface="Arial" panose="020B0604020202020204" pitchFamily="34" charset="0"/>
              <a:buChar char="•"/>
              <a:defRPr/>
            </a:pPr>
            <a:r>
              <a:rPr lang="el-GR" dirty="0"/>
              <a:t>Οικονομική ύφεση</a:t>
            </a:r>
          </a:p>
          <a:p>
            <a:pPr marL="285750" indent="-285750">
              <a:buFont typeface="Arial" panose="020B0604020202020204" pitchFamily="34" charset="0"/>
              <a:buChar char="•"/>
              <a:defRPr/>
            </a:pPr>
            <a:r>
              <a:rPr lang="el-GR" dirty="0"/>
              <a:t>Ανεξέλεγκτη ελεύθερη πρόσβαση σε πόρους</a:t>
            </a:r>
          </a:p>
          <a:p>
            <a:pPr marL="285750" indent="-285750">
              <a:buFont typeface="Arial" panose="020B0604020202020204" pitchFamily="34" charset="0"/>
              <a:buChar char="•"/>
              <a:defRPr/>
            </a:pPr>
            <a:r>
              <a:rPr lang="el-GR" dirty="0"/>
              <a:t>Αδυναμία επιβολής πολιτικών διαφύλαξης των πόρων </a:t>
            </a:r>
          </a:p>
          <a:p>
            <a:pPr algn="ctr">
              <a:defRPr/>
            </a:pPr>
            <a:r>
              <a:rPr lang="el-GR" dirty="0"/>
              <a:t> </a:t>
            </a:r>
          </a:p>
        </p:txBody>
      </p:sp>
      <p:sp>
        <p:nvSpPr>
          <p:cNvPr id="12" name="Rectangle 11">
            <a:extLst>
              <a:ext uri="{FF2B5EF4-FFF2-40B4-BE49-F238E27FC236}">
                <a16:creationId xmlns:a16="http://schemas.microsoft.com/office/drawing/2014/main" id="{220C2F13-B8DD-5782-E9B9-F366C493AD62}"/>
              </a:ext>
            </a:extLst>
          </p:cNvPr>
          <p:cNvSpPr/>
          <p:nvPr/>
        </p:nvSpPr>
        <p:spPr>
          <a:xfrm>
            <a:off x="7197726" y="5046664"/>
            <a:ext cx="2252663" cy="561975"/>
          </a:xfrm>
          <a:prstGeom prst="rect">
            <a:avLst/>
          </a:prstGeom>
          <a:solidFill>
            <a:srgbClr val="92D050"/>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ΑΙΤΗ</a:t>
            </a:r>
          </a:p>
        </p:txBody>
      </p:sp>
      <p:sp>
        <p:nvSpPr>
          <p:cNvPr id="2" name="Down Arrow 1">
            <a:extLst>
              <a:ext uri="{FF2B5EF4-FFF2-40B4-BE49-F238E27FC236}">
                <a16:creationId xmlns:a16="http://schemas.microsoft.com/office/drawing/2014/main" id="{EA96028B-046C-8698-3301-06DAE6C828A3}"/>
              </a:ext>
            </a:extLst>
          </p:cNvPr>
          <p:cNvSpPr/>
          <p:nvPr/>
        </p:nvSpPr>
        <p:spPr>
          <a:xfrm>
            <a:off x="8161339" y="2813051"/>
            <a:ext cx="327025" cy="199231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14" name="Rectangle 13">
            <a:extLst>
              <a:ext uri="{FF2B5EF4-FFF2-40B4-BE49-F238E27FC236}">
                <a16:creationId xmlns:a16="http://schemas.microsoft.com/office/drawing/2014/main" id="{A602E78D-DA55-B78B-EC4D-5FE150170484}"/>
              </a:ext>
            </a:extLst>
          </p:cNvPr>
          <p:cNvSpPr/>
          <p:nvPr/>
        </p:nvSpPr>
        <p:spPr>
          <a:xfrm>
            <a:off x="7197726" y="2487614"/>
            <a:ext cx="2252663" cy="560387"/>
          </a:xfrm>
          <a:prstGeom prst="rect">
            <a:avLst/>
          </a:prstGeom>
          <a:solidFill>
            <a:srgbClr val="C00000"/>
          </a:solid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solidFill>
                  <a:schemeClr val="bg1"/>
                </a:solidFill>
              </a:rPr>
              <a:t>Όλο το </a:t>
            </a:r>
            <a:r>
              <a:rPr lang="en-US" dirty="0">
                <a:solidFill>
                  <a:schemeClr val="bg1"/>
                </a:solidFill>
              </a:rPr>
              <a:t>”</a:t>
            </a:r>
            <a:r>
              <a:rPr lang="el-GR" dirty="0">
                <a:solidFill>
                  <a:schemeClr val="bg1"/>
                </a:solidFill>
              </a:rPr>
              <a:t>πακέτο</a:t>
            </a:r>
            <a:r>
              <a:rPr lang="en-US" dirty="0">
                <a:solidFill>
                  <a:schemeClr val="bg1"/>
                </a:solidFill>
              </a:rPr>
              <a:t>” </a:t>
            </a:r>
            <a:r>
              <a:rPr lang="el-GR" dirty="0">
                <a:solidFill>
                  <a:schemeClr val="bg1"/>
                </a:solidFill>
              </a:rPr>
              <a:t>αποτυχίας</a:t>
            </a:r>
          </a:p>
        </p:txBody>
      </p:sp>
      <p:pic>
        <p:nvPicPr>
          <p:cNvPr id="2050" name="Picture 2" descr="http://geology.com/world/world-map.gif">
            <a:extLst>
              <a:ext uri="{FF2B5EF4-FFF2-40B4-BE49-F238E27FC236}">
                <a16:creationId xmlns:a16="http://schemas.microsoft.com/office/drawing/2014/main" id="{F10A8158-3170-70C9-1428-C234CF0F11CA}"/>
              </a:ext>
            </a:extLst>
          </p:cNvPr>
          <p:cNvPicPr>
            <a:picLocks noChangeAspect="1" noChangeArrowheads="1"/>
          </p:cNvPicPr>
          <p:nvPr/>
        </p:nvPicPr>
        <p:blipFill>
          <a:blip r:embed="rId2" cstate="print"/>
          <a:srcRect/>
          <a:stretch>
            <a:fillRect/>
          </a:stretch>
        </p:blipFill>
        <p:spPr bwMode="auto">
          <a:xfrm>
            <a:off x="1524001" y="32566"/>
            <a:ext cx="9086851"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9 - Έλλειψη">
            <a:extLst>
              <a:ext uri="{FF2B5EF4-FFF2-40B4-BE49-F238E27FC236}">
                <a16:creationId xmlns:a16="http://schemas.microsoft.com/office/drawing/2014/main" id="{F5629C89-99D9-DF19-5277-20935D328F94}"/>
              </a:ext>
            </a:extLst>
          </p:cNvPr>
          <p:cNvSpPr/>
          <p:nvPr/>
        </p:nvSpPr>
        <p:spPr>
          <a:xfrm>
            <a:off x="3613151" y="3341689"/>
            <a:ext cx="919163" cy="935037"/>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054" name="Picture 6" descr="http://media-1.web.britannica.com/eb-media/27/5127-004-D904A2D9.jpg">
            <a:extLst>
              <a:ext uri="{FF2B5EF4-FFF2-40B4-BE49-F238E27FC236}">
                <a16:creationId xmlns:a16="http://schemas.microsoft.com/office/drawing/2014/main" id="{1F6A4799-11A6-89A2-7E33-F5A4A5D9BDF5}"/>
              </a:ext>
            </a:extLst>
          </p:cNvPr>
          <p:cNvPicPr>
            <a:picLocks noChangeAspect="1" noChangeArrowheads="1"/>
          </p:cNvPicPr>
          <p:nvPr/>
        </p:nvPicPr>
        <p:blipFill>
          <a:blip r:embed="rId3" cstate="print"/>
          <a:srcRect/>
          <a:stretch>
            <a:fillRect/>
          </a:stretch>
        </p:blipFill>
        <p:spPr bwMode="auto">
          <a:xfrm>
            <a:off x="2348130" y="2130560"/>
            <a:ext cx="3750469" cy="36480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Line Callout 1 4">
            <a:extLst>
              <a:ext uri="{FF2B5EF4-FFF2-40B4-BE49-F238E27FC236}">
                <a16:creationId xmlns:a16="http://schemas.microsoft.com/office/drawing/2014/main" id="{8620DD59-CDFF-3106-DF94-255A1D3CACA7}"/>
              </a:ext>
            </a:extLst>
          </p:cNvPr>
          <p:cNvSpPr/>
          <p:nvPr/>
        </p:nvSpPr>
        <p:spPr>
          <a:xfrm>
            <a:off x="2073276" y="2197100"/>
            <a:ext cx="1279525" cy="558800"/>
          </a:xfrm>
          <a:prstGeom prst="borderCallout1">
            <a:avLst>
              <a:gd name="adj1" fmla="val 102606"/>
              <a:gd name="adj2" fmla="val 69580"/>
              <a:gd name="adj3" fmla="val 172954"/>
              <a:gd name="adj4" fmla="val 85561"/>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l-GR" b="1" dirty="0"/>
              <a:t>Δημοκρατία της Αϊτής</a:t>
            </a:r>
            <a:endParaRPr lang="el-GR" dirty="0"/>
          </a:p>
        </p:txBody>
      </p:sp>
      <p:sp>
        <p:nvSpPr>
          <p:cNvPr id="25" name="Line Callout 1 24">
            <a:extLst>
              <a:ext uri="{FF2B5EF4-FFF2-40B4-BE49-F238E27FC236}">
                <a16:creationId xmlns:a16="http://schemas.microsoft.com/office/drawing/2014/main" id="{6CB59637-B5CB-1458-6247-941BFED5F625}"/>
              </a:ext>
            </a:extLst>
          </p:cNvPr>
          <p:cNvSpPr/>
          <p:nvPr/>
        </p:nvSpPr>
        <p:spPr>
          <a:xfrm>
            <a:off x="4887914" y="2571750"/>
            <a:ext cx="1279525" cy="558800"/>
          </a:xfrm>
          <a:prstGeom prst="borderCallout1">
            <a:avLst>
              <a:gd name="adj1" fmla="val 102606"/>
              <a:gd name="adj2" fmla="val 69580"/>
              <a:gd name="adj3" fmla="val 210006"/>
              <a:gd name="adj4" fmla="val 5094"/>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l-GR" b="1" dirty="0"/>
              <a:t>Δομινικανή Δημοκρατία</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000" fill="hold"/>
                                        <p:tgtEl>
                                          <p:spTgt spid="18"/>
                                        </p:tgtEl>
                                        <p:attrNameLst>
                                          <p:attrName>ppt_w</p:attrName>
                                        </p:attrNameLst>
                                      </p:cBhvr>
                                      <p:tavLst>
                                        <p:tav tm="0">
                                          <p:val>
                                            <p:fltVal val="0"/>
                                          </p:val>
                                        </p:tav>
                                        <p:tav tm="100000">
                                          <p:val>
                                            <p:strVal val="#ppt_w"/>
                                          </p:val>
                                        </p:tav>
                                      </p:tavLst>
                                    </p:anim>
                                    <p:anim calcmode="lin" valueType="num">
                                      <p:cBhvr>
                                        <p:cTn id="12" dur="2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occidentaldissent.com/wp-content/uploads/2014/02/haiti-dominican-republic-border.jpg">
            <a:extLst>
              <a:ext uri="{FF2B5EF4-FFF2-40B4-BE49-F238E27FC236}">
                <a16:creationId xmlns:a16="http://schemas.microsoft.com/office/drawing/2014/main" id="{22CA72B4-84CA-60E9-7C3C-C1A312A40779}"/>
              </a:ext>
            </a:extLst>
          </p:cNvPr>
          <p:cNvPicPr>
            <a:picLocks noChangeAspect="1" noChangeArrowheads="1"/>
          </p:cNvPicPr>
          <p:nvPr/>
        </p:nvPicPr>
        <p:blipFill>
          <a:blip r:embed="rId2" cstate="print"/>
          <a:srcRect/>
          <a:stretch>
            <a:fillRect/>
          </a:stretch>
        </p:blipFill>
        <p:spPr bwMode="auto">
          <a:xfrm>
            <a:off x="1586345" y="10887"/>
            <a:ext cx="9024506" cy="6847115"/>
          </a:xfrm>
          <a:prstGeom prst="rect">
            <a:avLst/>
          </a:prstGeom>
          <a:ln w="88900" cap="sq" cmpd="thickThin">
            <a:solidFill>
              <a:srgbClr val="000000"/>
            </a:solidFill>
            <a:prstDash val="solid"/>
            <a:miter lim="800000"/>
          </a:ln>
          <a:effectLst>
            <a:innerShdw blurRad="76200">
              <a:srgbClr val="000000"/>
            </a:innerShdw>
          </a:effectLst>
        </p:spPr>
      </p:pic>
      <p:pic>
        <p:nvPicPr>
          <p:cNvPr id="1030" name="Picture 6" descr="http://voices.nationalgeographic.com/files/2011/01/1259728-thumb-425x288.jpg">
            <a:extLst>
              <a:ext uri="{FF2B5EF4-FFF2-40B4-BE49-F238E27FC236}">
                <a16:creationId xmlns:a16="http://schemas.microsoft.com/office/drawing/2014/main" id="{441394D0-45CA-8096-BBB1-09277FF9B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5 - TextBox">
            <a:extLst>
              <a:ext uri="{FF2B5EF4-FFF2-40B4-BE49-F238E27FC236}">
                <a16:creationId xmlns:a16="http://schemas.microsoft.com/office/drawing/2014/main" id="{060A40AC-9136-9D20-2227-C071803C7AA9}"/>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3.1.1 Δημοκρατία της Αϊτής –</a:t>
            </a:r>
            <a:r>
              <a:rPr lang="el-GR" sz="2400" b="1" dirty="0"/>
              <a:t> </a:t>
            </a:r>
            <a:r>
              <a:rPr lang="el-GR" sz="2400" dirty="0"/>
              <a:t>Δομινικανή</a:t>
            </a:r>
            <a:r>
              <a:rPr lang="el-GR" sz="2400" b="1" dirty="0"/>
              <a:t> </a:t>
            </a:r>
            <a:r>
              <a:rPr lang="el-GR" sz="2400" dirty="0"/>
              <a:t>Δημοκρατία</a:t>
            </a:r>
          </a:p>
        </p:txBody>
      </p:sp>
      <p:pic>
        <p:nvPicPr>
          <p:cNvPr id="38" name="24 - Εικόνα" descr="http://www.mnn.com/sites/default/files/styles/node-gallery-display/public/haiti_main.jpg">
            <a:extLst>
              <a:ext uri="{FF2B5EF4-FFF2-40B4-BE49-F238E27FC236}">
                <a16:creationId xmlns:a16="http://schemas.microsoft.com/office/drawing/2014/main" id="{92663F22-2237-157D-48CF-C485D668ED1D}"/>
              </a:ext>
            </a:extLst>
          </p:cNvPr>
          <p:cNvPicPr/>
          <p:nvPr/>
        </p:nvPicPr>
        <p:blipFill>
          <a:blip r:embed="rId4" cstate="print"/>
          <a:srcRect/>
          <a:stretch>
            <a:fillRect/>
          </a:stretch>
        </p:blipFill>
        <p:spPr bwMode="auto">
          <a:xfrm>
            <a:off x="1529196" y="1"/>
            <a:ext cx="9138804" cy="69699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5" name="Rectangle 34">
            <a:extLst>
              <a:ext uri="{FF2B5EF4-FFF2-40B4-BE49-F238E27FC236}">
                <a16:creationId xmlns:a16="http://schemas.microsoft.com/office/drawing/2014/main" id="{A54D6CA2-D230-4F40-06DC-13E687844711}"/>
              </a:ext>
            </a:extLst>
          </p:cNvPr>
          <p:cNvSpPr/>
          <p:nvPr/>
        </p:nvSpPr>
        <p:spPr>
          <a:xfrm>
            <a:off x="1585914" y="76200"/>
            <a:ext cx="1012825"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l-GR" dirty="0"/>
              <a:t>1973</a:t>
            </a:r>
          </a:p>
        </p:txBody>
      </p:sp>
      <p:sp>
        <p:nvSpPr>
          <p:cNvPr id="40" name="Rectangle 39">
            <a:extLst>
              <a:ext uri="{FF2B5EF4-FFF2-40B4-BE49-F238E27FC236}">
                <a16:creationId xmlns:a16="http://schemas.microsoft.com/office/drawing/2014/main" id="{5A10A82B-0F6B-5EDF-6303-D2FF11E3A1A5}"/>
              </a:ext>
            </a:extLst>
          </p:cNvPr>
          <p:cNvSpPr/>
          <p:nvPr/>
        </p:nvSpPr>
        <p:spPr>
          <a:xfrm>
            <a:off x="9598026" y="77788"/>
            <a:ext cx="1012825"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l-GR" dirty="0"/>
              <a:t>2010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0E9AB878-5BA0-EDED-A50A-100E06C86B0D}"/>
              </a:ext>
            </a:extLst>
          </p:cNvPr>
          <p:cNvPicPr>
            <a:picLocks noChangeAspect="1"/>
          </p:cNvPicPr>
          <p:nvPr/>
        </p:nvPicPr>
        <p:blipFill>
          <a:blip r:embed="rId2"/>
          <a:stretch>
            <a:fillRect/>
          </a:stretch>
        </p:blipFill>
        <p:spPr>
          <a:xfrm>
            <a:off x="1235675" y="-38503"/>
            <a:ext cx="9775225" cy="6896504"/>
          </a:xfrm>
          <a:prstGeom prst="rect">
            <a:avLst/>
          </a:prstGeom>
        </p:spPr>
      </p:pic>
    </p:spTree>
    <p:extLst>
      <p:ext uri="{BB962C8B-B14F-4D97-AF65-F5344CB8AC3E}">
        <p14:creationId xmlns:p14="http://schemas.microsoft.com/office/powerpoint/2010/main" val="535275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http://upload.wikimedia.org/wikipedia/commons/1/15/Haiti_deforestation.jpg">
            <a:extLst>
              <a:ext uri="{FF2B5EF4-FFF2-40B4-BE49-F238E27FC236}">
                <a16:creationId xmlns:a16="http://schemas.microsoft.com/office/drawing/2014/main" id="{E3C68320-3310-62FD-5304-1554097D4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5 - TextBox">
            <a:extLst>
              <a:ext uri="{FF2B5EF4-FFF2-40B4-BE49-F238E27FC236}">
                <a16:creationId xmlns:a16="http://schemas.microsoft.com/office/drawing/2014/main" id="{490FEA59-2BE3-B35F-32E1-62031661EA35}"/>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3.1.1 Δημοκρατία της Αϊτής</a:t>
            </a:r>
          </a:p>
        </p:txBody>
      </p:sp>
      <p:sp>
        <p:nvSpPr>
          <p:cNvPr id="3" name="Rectangle 2">
            <a:extLst>
              <a:ext uri="{FF2B5EF4-FFF2-40B4-BE49-F238E27FC236}">
                <a16:creationId xmlns:a16="http://schemas.microsoft.com/office/drawing/2014/main" id="{3A9E87A0-BA31-A642-6696-73969889F467}"/>
              </a:ext>
            </a:extLst>
          </p:cNvPr>
          <p:cNvSpPr/>
          <p:nvPr/>
        </p:nvSpPr>
        <p:spPr>
          <a:xfrm>
            <a:off x="5280026" y="573088"/>
            <a:ext cx="1966913" cy="84931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dirty="0"/>
              <a:t>Αίτια της αποψίλωσης</a:t>
            </a:r>
          </a:p>
        </p:txBody>
      </p:sp>
      <p:sp>
        <p:nvSpPr>
          <p:cNvPr id="13" name="Rectangle 12">
            <a:extLst>
              <a:ext uri="{FF2B5EF4-FFF2-40B4-BE49-F238E27FC236}">
                <a16:creationId xmlns:a16="http://schemas.microsoft.com/office/drawing/2014/main" id="{8F9D8999-605B-15F9-0313-B0572B82F137}"/>
              </a:ext>
            </a:extLst>
          </p:cNvPr>
          <p:cNvSpPr/>
          <p:nvPr/>
        </p:nvSpPr>
        <p:spPr>
          <a:xfrm>
            <a:off x="1685925" y="1993901"/>
            <a:ext cx="7188200" cy="37433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l-GR" b="1" dirty="0"/>
              <a:t>Ιστορικά στοιχεία:</a:t>
            </a:r>
          </a:p>
          <a:p>
            <a:pPr marL="285750" indent="-285750">
              <a:buFont typeface="Arial" panose="020B0604020202020204" pitchFamily="34" charset="0"/>
              <a:buChar char="•"/>
              <a:defRPr/>
            </a:pPr>
            <a:r>
              <a:rPr lang="el-GR" dirty="0"/>
              <a:t>Γενοκτονία των Taino (ιθαγενών του νησιου Ισπανιόλα) από τους Ισπανούς αποίκους μέσα 25 χρόνια (1492)</a:t>
            </a:r>
          </a:p>
          <a:p>
            <a:pPr marL="285750" indent="-285750">
              <a:buFont typeface="Arial" panose="020B0604020202020204" pitchFamily="34" charset="0"/>
              <a:buChar char="•"/>
              <a:defRPr/>
            </a:pPr>
            <a:r>
              <a:rPr lang="el-GR" dirty="0"/>
              <a:t>Το 1697 η Ισπανία παραχώρησε το νησί στους Γάλλους</a:t>
            </a:r>
          </a:p>
          <a:p>
            <a:pPr marL="285750" indent="-285750">
              <a:buFont typeface="Arial" panose="020B0604020202020204" pitchFamily="34" charset="0"/>
              <a:buChar char="•"/>
              <a:defRPr/>
            </a:pPr>
            <a:r>
              <a:rPr lang="el-GR" dirty="0"/>
              <a:t>Το 1730 εισήχθη ο καφές και ξεκίνησε η αποψίλωση των δασών</a:t>
            </a:r>
          </a:p>
          <a:p>
            <a:pPr>
              <a:defRPr/>
            </a:pPr>
            <a:r>
              <a:rPr lang="el-GR" dirty="0"/>
              <a:t>           Η καλλιέργεια του καφέ (μονοκαλλιέργεια) εξάντλησε τα θρεπτικά συστατικά του εδάφους   </a:t>
            </a:r>
          </a:p>
          <a:p>
            <a:pPr>
              <a:defRPr/>
            </a:pPr>
            <a:r>
              <a:rPr lang="el-GR" dirty="0"/>
              <a:t>           και οδήγησε σε ταχεία διάβρωση</a:t>
            </a:r>
          </a:p>
          <a:p>
            <a:pPr marL="285750" indent="-285750">
              <a:buFont typeface="Arial" panose="020B0604020202020204" pitchFamily="34" charset="0"/>
              <a:buChar char="•"/>
              <a:defRPr/>
            </a:pPr>
            <a:r>
              <a:rPr lang="el-GR" dirty="0"/>
              <a:t>Η επανάσταση του 1804 οδήγησε την Αϊτή στην ανεξαρτησία της, ΑΛΛΑ η νέα η κυβέρνηση αναγκάστηκε να εξάγει ξυλεία όλο το 19ο αιώνα για την αποπληρωμή αποζημίωσης 90.000.000 φράγκα στη Γαλλία</a:t>
            </a:r>
          </a:p>
          <a:p>
            <a:pPr marL="285750" indent="-285750">
              <a:buFont typeface="Arial" panose="020B0604020202020204" pitchFamily="34" charset="0"/>
              <a:buChar char="•"/>
              <a:defRPr/>
            </a:pPr>
            <a:r>
              <a:rPr lang="el-GR" dirty="0"/>
              <a:t>Το 1954 μετά από τον τυφώνα </a:t>
            </a:r>
            <a:r>
              <a:rPr lang="en-US" dirty="0"/>
              <a:t>Hazel </a:t>
            </a:r>
            <a:r>
              <a:rPr lang="el-GR" dirty="0"/>
              <a:t>η αποψίλωση επιταχύνθηκε αφού είχε αυξηθεί η ζήτηση σε άνθρακα</a:t>
            </a:r>
          </a:p>
          <a:p>
            <a:pPr marL="285750" indent="-285750" algn="ctr">
              <a:buFont typeface="Arial" panose="020B0604020202020204" pitchFamily="34" charset="0"/>
              <a:buChar char="•"/>
              <a:defRPr/>
            </a:pPr>
            <a:endParaRPr lang="el-G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5 - TextBox">
            <a:extLst>
              <a:ext uri="{FF2B5EF4-FFF2-40B4-BE49-F238E27FC236}">
                <a16:creationId xmlns:a16="http://schemas.microsoft.com/office/drawing/2014/main" id="{2471D791-83AD-5B90-69A8-3BFF04B974CC}"/>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3.1.1 Δημοκρατία της Αϊτής</a:t>
            </a:r>
          </a:p>
        </p:txBody>
      </p:sp>
      <p:sp>
        <p:nvSpPr>
          <p:cNvPr id="7" name="4 - TextBox">
            <a:extLst>
              <a:ext uri="{FF2B5EF4-FFF2-40B4-BE49-F238E27FC236}">
                <a16:creationId xmlns:a16="http://schemas.microsoft.com/office/drawing/2014/main" id="{E7D664E7-B6F2-649A-2BF3-C7B426339168}"/>
              </a:ext>
            </a:extLst>
          </p:cNvPr>
          <p:cNvSpPr txBox="1"/>
          <p:nvPr/>
        </p:nvSpPr>
        <p:spPr>
          <a:xfrm>
            <a:off x="2187575" y="6038850"/>
            <a:ext cx="1187450" cy="10160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defRPr/>
            </a:pPr>
            <a:r>
              <a:rPr lang="el-GR" sz="2000" dirty="0">
                <a:latin typeface="Times New Roman" pitchFamily="18" charset="0"/>
                <a:cs typeface="Times New Roman" pitchFamily="18" charset="0"/>
              </a:rPr>
              <a:t>Δασικό οικοσύστημα</a:t>
            </a:r>
          </a:p>
        </p:txBody>
      </p:sp>
      <p:sp>
        <p:nvSpPr>
          <p:cNvPr id="9" name="6 - Οδοντωτό δεξιό βέλος">
            <a:extLst>
              <a:ext uri="{FF2B5EF4-FFF2-40B4-BE49-F238E27FC236}">
                <a16:creationId xmlns:a16="http://schemas.microsoft.com/office/drawing/2014/main" id="{36A7E34A-313C-F45D-B437-06ED7E31E4E4}"/>
              </a:ext>
            </a:extLst>
          </p:cNvPr>
          <p:cNvSpPr/>
          <p:nvPr/>
        </p:nvSpPr>
        <p:spPr>
          <a:xfrm>
            <a:off x="1471612" y="6199188"/>
            <a:ext cx="606426" cy="387350"/>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10" name="7 - TextBox">
            <a:extLst>
              <a:ext uri="{FF2B5EF4-FFF2-40B4-BE49-F238E27FC236}">
                <a16:creationId xmlns:a16="http://schemas.microsoft.com/office/drawing/2014/main" id="{35AA59D7-C8F6-D28D-295E-7437B157BEDC}"/>
              </a:ext>
            </a:extLst>
          </p:cNvPr>
          <p:cNvSpPr txBox="1"/>
          <p:nvPr/>
        </p:nvSpPr>
        <p:spPr>
          <a:xfrm>
            <a:off x="4402138" y="6038850"/>
            <a:ext cx="1566862" cy="1016000"/>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000" dirty="0">
                <a:latin typeface="Times New Roman" pitchFamily="18" charset="0"/>
                <a:cs typeface="Times New Roman" pitchFamily="18" charset="0"/>
              </a:rPr>
              <a:t>Υποτυπώδεις αγροκαλλιέργειες</a:t>
            </a:r>
          </a:p>
        </p:txBody>
      </p:sp>
      <p:sp>
        <p:nvSpPr>
          <p:cNvPr id="11" name="8 - TextBox">
            <a:extLst>
              <a:ext uri="{FF2B5EF4-FFF2-40B4-BE49-F238E27FC236}">
                <a16:creationId xmlns:a16="http://schemas.microsoft.com/office/drawing/2014/main" id="{2B025174-1ED2-3D43-EDEF-3320F49A78CD}"/>
              </a:ext>
            </a:extLst>
          </p:cNvPr>
          <p:cNvSpPr txBox="1"/>
          <p:nvPr/>
        </p:nvSpPr>
        <p:spPr>
          <a:xfrm>
            <a:off x="6989764" y="5992813"/>
            <a:ext cx="1349375" cy="1016000"/>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l-GR" sz="2000" dirty="0">
                <a:latin typeface="Times New Roman" pitchFamily="18" charset="0"/>
                <a:cs typeface="Times New Roman" pitchFamily="18" charset="0"/>
              </a:rPr>
              <a:t>Κτηνοτροφικές εκτάσεις</a:t>
            </a:r>
          </a:p>
        </p:txBody>
      </p:sp>
      <p:sp>
        <p:nvSpPr>
          <p:cNvPr id="15" name="Rectangle 2">
            <a:extLst>
              <a:ext uri="{FF2B5EF4-FFF2-40B4-BE49-F238E27FC236}">
                <a16:creationId xmlns:a16="http://schemas.microsoft.com/office/drawing/2014/main" id="{0855D774-20EF-0AF4-2823-6D8CA5812DD1}"/>
              </a:ext>
            </a:extLst>
          </p:cNvPr>
          <p:cNvSpPr>
            <a:spLocks noChangeArrowheads="1"/>
          </p:cNvSpPr>
          <p:nvPr/>
        </p:nvSpPr>
        <p:spPr bwMode="auto">
          <a:xfrm>
            <a:off x="5891213" y="5661025"/>
            <a:ext cx="1027112" cy="300038"/>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Εξάντληση</a:t>
            </a:r>
            <a:endParaRPr lang="el-GR" sz="3200" dirty="0">
              <a:solidFill>
                <a:schemeClr val="tx1"/>
              </a:solidFill>
              <a:latin typeface="Times New Roman" pitchFamily="18" charset="0"/>
              <a:cs typeface="Times New Roman" pitchFamily="18" charset="0"/>
            </a:endParaRPr>
          </a:p>
        </p:txBody>
      </p:sp>
      <p:sp>
        <p:nvSpPr>
          <p:cNvPr id="16" name="Rectangle 3">
            <a:extLst>
              <a:ext uri="{FF2B5EF4-FFF2-40B4-BE49-F238E27FC236}">
                <a16:creationId xmlns:a16="http://schemas.microsoft.com/office/drawing/2014/main" id="{08A4A21E-F9F6-7365-B912-6D2AE7789E45}"/>
              </a:ext>
            </a:extLst>
          </p:cNvPr>
          <p:cNvSpPr>
            <a:spLocks noChangeArrowheads="1"/>
          </p:cNvSpPr>
          <p:nvPr/>
        </p:nvSpPr>
        <p:spPr bwMode="auto">
          <a:xfrm>
            <a:off x="3344864" y="5661025"/>
            <a:ext cx="1081087" cy="300038"/>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Υλοτομία</a:t>
            </a:r>
            <a:endParaRPr lang="el-GR" sz="3200" dirty="0">
              <a:solidFill>
                <a:schemeClr val="tx1"/>
              </a:solidFill>
              <a:latin typeface="Times New Roman" pitchFamily="18" charset="0"/>
              <a:cs typeface="Times New Roman" pitchFamily="18" charset="0"/>
            </a:endParaRPr>
          </a:p>
        </p:txBody>
      </p:sp>
      <p:sp>
        <p:nvSpPr>
          <p:cNvPr id="17" name="Rectangle 4">
            <a:extLst>
              <a:ext uri="{FF2B5EF4-FFF2-40B4-BE49-F238E27FC236}">
                <a16:creationId xmlns:a16="http://schemas.microsoft.com/office/drawing/2014/main" id="{F3269FD3-CE1D-0B4C-FC24-B5E4E438AE6F}"/>
              </a:ext>
            </a:extLst>
          </p:cNvPr>
          <p:cNvSpPr>
            <a:spLocks noChangeArrowheads="1"/>
          </p:cNvSpPr>
          <p:nvPr/>
        </p:nvSpPr>
        <p:spPr bwMode="auto">
          <a:xfrm>
            <a:off x="8442326" y="5694364"/>
            <a:ext cx="917575" cy="300037"/>
          </a:xfrm>
          <a:prstGeom prst="rect">
            <a:avLst/>
          </a:prstGeom>
          <a:ln w="38100">
            <a:headEnd/>
            <a:tailEnd/>
          </a:ln>
        </p:spPr>
        <p:style>
          <a:lnRef idx="2">
            <a:schemeClr val="accent2"/>
          </a:lnRef>
          <a:fillRef idx="1">
            <a:schemeClr val="lt1"/>
          </a:fillRef>
          <a:effectRef idx="0">
            <a:schemeClr val="accent2"/>
          </a:effectRef>
          <a:fontRef idx="minor">
            <a:schemeClr val="dk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Διάβρωση</a:t>
            </a:r>
            <a:endParaRPr lang="el-GR" sz="3200" dirty="0">
              <a:solidFill>
                <a:schemeClr val="tx1"/>
              </a:solidFill>
              <a:latin typeface="Times New Roman" pitchFamily="18" charset="0"/>
              <a:cs typeface="Times New Roman" pitchFamily="18" charset="0"/>
            </a:endParaRPr>
          </a:p>
        </p:txBody>
      </p:sp>
      <p:sp>
        <p:nvSpPr>
          <p:cNvPr id="26" name="Oval 14">
            <a:extLst>
              <a:ext uri="{FF2B5EF4-FFF2-40B4-BE49-F238E27FC236}">
                <a16:creationId xmlns:a16="http://schemas.microsoft.com/office/drawing/2014/main" id="{1DF189FA-B8B2-A998-A141-E834CDE91942}"/>
              </a:ext>
            </a:extLst>
          </p:cNvPr>
          <p:cNvSpPr>
            <a:spLocks noChangeArrowheads="1"/>
          </p:cNvSpPr>
          <p:nvPr/>
        </p:nvSpPr>
        <p:spPr bwMode="auto">
          <a:xfrm>
            <a:off x="2876550" y="3492500"/>
            <a:ext cx="1512888" cy="1079500"/>
          </a:xfrm>
          <a:prstGeom prst="ellipse">
            <a:avLst/>
          </a:prstGeom>
          <a:ln>
            <a:headEnd/>
            <a:tailEnd/>
          </a:ln>
        </p:spPr>
        <p:style>
          <a:lnRef idx="2">
            <a:schemeClr val="dk1"/>
          </a:lnRef>
          <a:fillRef idx="1">
            <a:schemeClr val="lt1"/>
          </a:fillRef>
          <a:effectRef idx="0">
            <a:schemeClr val="dk1"/>
          </a:effectRef>
          <a:fontRef idx="minor">
            <a:schemeClr val="dk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Προσέλκυση νέων αγροτών</a:t>
            </a:r>
            <a:endParaRPr lang="el-GR" sz="3200" dirty="0">
              <a:solidFill>
                <a:schemeClr val="tx1"/>
              </a:solidFill>
              <a:latin typeface="Times New Roman" pitchFamily="18" charset="0"/>
              <a:cs typeface="Times New Roman" pitchFamily="18" charset="0"/>
            </a:endParaRPr>
          </a:p>
        </p:txBody>
      </p:sp>
      <p:sp>
        <p:nvSpPr>
          <p:cNvPr id="27" name="Oval 15">
            <a:extLst>
              <a:ext uri="{FF2B5EF4-FFF2-40B4-BE49-F238E27FC236}">
                <a16:creationId xmlns:a16="http://schemas.microsoft.com/office/drawing/2014/main" id="{F623F30C-30E7-BD4A-B59C-1E48CBDFAFA6}"/>
              </a:ext>
            </a:extLst>
          </p:cNvPr>
          <p:cNvSpPr>
            <a:spLocks noChangeArrowheads="1"/>
          </p:cNvSpPr>
          <p:nvPr/>
        </p:nvSpPr>
        <p:spPr bwMode="auto">
          <a:xfrm>
            <a:off x="5321300" y="4032250"/>
            <a:ext cx="2300288" cy="1227138"/>
          </a:xfrm>
          <a:prstGeom prst="ellipse">
            <a:avLst/>
          </a:prstGeom>
          <a:ln>
            <a:headEnd/>
            <a:tailEnd/>
          </a:ln>
        </p:spPr>
        <p:style>
          <a:lnRef idx="1">
            <a:schemeClr val="accent4"/>
          </a:lnRef>
          <a:fillRef idx="3">
            <a:schemeClr val="accent4"/>
          </a:fillRef>
          <a:effectRef idx="2">
            <a:schemeClr val="accent4"/>
          </a:effectRef>
          <a:fontRef idx="minor">
            <a:schemeClr val="lt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Αύξηση πιέσεων για εκμετάλλευση φυσικών πόρων</a:t>
            </a:r>
            <a:endParaRPr lang="el-GR" sz="3200" dirty="0">
              <a:solidFill>
                <a:schemeClr val="tx1"/>
              </a:solidFill>
              <a:latin typeface="Times New Roman" pitchFamily="18" charset="0"/>
              <a:cs typeface="Times New Roman" pitchFamily="18" charset="0"/>
            </a:endParaRPr>
          </a:p>
        </p:txBody>
      </p:sp>
      <p:sp>
        <p:nvSpPr>
          <p:cNvPr id="28" name="Oval 16">
            <a:extLst>
              <a:ext uri="{FF2B5EF4-FFF2-40B4-BE49-F238E27FC236}">
                <a16:creationId xmlns:a16="http://schemas.microsoft.com/office/drawing/2014/main" id="{03BBA44F-F22C-D2E6-C6EB-96FD5F9C054E}"/>
              </a:ext>
            </a:extLst>
          </p:cNvPr>
          <p:cNvSpPr>
            <a:spLocks noChangeArrowheads="1"/>
          </p:cNvSpPr>
          <p:nvPr/>
        </p:nvSpPr>
        <p:spPr bwMode="auto">
          <a:xfrm>
            <a:off x="2863850" y="1331914"/>
            <a:ext cx="1538288" cy="1114425"/>
          </a:xfrm>
          <a:prstGeom prst="ellipse">
            <a:avLst/>
          </a:prstGeom>
          <a:ln>
            <a:headEnd/>
            <a:tailEnd/>
          </a:ln>
        </p:spPr>
        <p:style>
          <a:lnRef idx="2">
            <a:schemeClr val="dk1"/>
          </a:lnRef>
          <a:fillRef idx="1">
            <a:schemeClr val="lt1"/>
          </a:fillRef>
          <a:effectRef idx="0">
            <a:schemeClr val="dk1"/>
          </a:effectRef>
          <a:fontRef idx="minor">
            <a:schemeClr val="dk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Δημιουργία νέου οδικού δικτύου</a:t>
            </a:r>
            <a:endParaRPr lang="el-GR" sz="3200" dirty="0">
              <a:solidFill>
                <a:schemeClr val="tx1"/>
              </a:solidFill>
              <a:latin typeface="Times New Roman" pitchFamily="18" charset="0"/>
              <a:cs typeface="Times New Roman" pitchFamily="18" charset="0"/>
            </a:endParaRPr>
          </a:p>
        </p:txBody>
      </p:sp>
      <p:sp>
        <p:nvSpPr>
          <p:cNvPr id="29" name="Oval 17">
            <a:extLst>
              <a:ext uri="{FF2B5EF4-FFF2-40B4-BE49-F238E27FC236}">
                <a16:creationId xmlns:a16="http://schemas.microsoft.com/office/drawing/2014/main" id="{F4FA857B-809F-95BC-C44E-D085AD1F6103}"/>
              </a:ext>
            </a:extLst>
          </p:cNvPr>
          <p:cNvSpPr>
            <a:spLocks noChangeArrowheads="1"/>
          </p:cNvSpPr>
          <p:nvPr/>
        </p:nvSpPr>
        <p:spPr bwMode="auto">
          <a:xfrm>
            <a:off x="5954713" y="2628901"/>
            <a:ext cx="1035050" cy="487363"/>
          </a:xfrm>
          <a:prstGeom prst="ellipse">
            <a:avLst/>
          </a:prstGeom>
          <a:ln>
            <a:headEnd/>
            <a:tailEnd/>
          </a:ln>
        </p:spPr>
        <p:style>
          <a:lnRef idx="3">
            <a:schemeClr val="lt1"/>
          </a:lnRef>
          <a:fillRef idx="1">
            <a:schemeClr val="dk1"/>
          </a:fillRef>
          <a:effectRef idx="1">
            <a:schemeClr val="dk1"/>
          </a:effectRef>
          <a:fontRef idx="minor">
            <a:schemeClr val="lt1"/>
          </a:fontRef>
        </p:style>
        <p:txBody>
          <a:bodyPr/>
          <a:lstStyle/>
          <a:p>
            <a:pPr algn="ctr">
              <a:spcAft>
                <a:spcPts val="1000"/>
              </a:spcAft>
              <a:defRPr/>
            </a:pPr>
            <a:r>
              <a:rPr lang="el-GR" dirty="0">
                <a:solidFill>
                  <a:schemeClr val="bg1"/>
                </a:solidFill>
                <a:latin typeface="Times New Roman" pitchFamily="18" charset="0"/>
                <a:cs typeface="Times New Roman" pitchFamily="18" charset="0"/>
              </a:rPr>
              <a:t>Χρέος</a:t>
            </a:r>
          </a:p>
        </p:txBody>
      </p:sp>
      <p:sp>
        <p:nvSpPr>
          <p:cNvPr id="30" name="Oval 18">
            <a:extLst>
              <a:ext uri="{FF2B5EF4-FFF2-40B4-BE49-F238E27FC236}">
                <a16:creationId xmlns:a16="http://schemas.microsoft.com/office/drawing/2014/main" id="{8E2A5732-A7CC-5924-2256-DB7A54429808}"/>
              </a:ext>
            </a:extLst>
          </p:cNvPr>
          <p:cNvSpPr>
            <a:spLocks noChangeArrowheads="1"/>
          </p:cNvSpPr>
          <p:nvPr/>
        </p:nvSpPr>
        <p:spPr bwMode="auto">
          <a:xfrm>
            <a:off x="5364163" y="700088"/>
            <a:ext cx="2214562" cy="1008062"/>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Δανειοδοτήσεις από ανεπτυγμένες χώρες</a:t>
            </a:r>
            <a:endParaRPr lang="el-GR" sz="3200" dirty="0">
              <a:solidFill>
                <a:schemeClr val="tx1"/>
              </a:solidFill>
              <a:latin typeface="Times New Roman" pitchFamily="18" charset="0"/>
              <a:cs typeface="Times New Roman" pitchFamily="18" charset="0"/>
            </a:endParaRPr>
          </a:p>
        </p:txBody>
      </p:sp>
      <p:sp>
        <p:nvSpPr>
          <p:cNvPr id="31" name="Oval 19">
            <a:extLst>
              <a:ext uri="{FF2B5EF4-FFF2-40B4-BE49-F238E27FC236}">
                <a16:creationId xmlns:a16="http://schemas.microsoft.com/office/drawing/2014/main" id="{05598BCD-70D3-1F53-5E4E-B172550CBC7F}"/>
              </a:ext>
            </a:extLst>
          </p:cNvPr>
          <p:cNvSpPr>
            <a:spLocks noChangeArrowheads="1"/>
          </p:cNvSpPr>
          <p:nvPr/>
        </p:nvSpPr>
        <p:spPr bwMode="auto">
          <a:xfrm>
            <a:off x="8901114" y="3463925"/>
            <a:ext cx="1603375" cy="1295400"/>
          </a:xfrm>
          <a:prstGeom prst="ellipse">
            <a:avLst/>
          </a:prstGeom>
          <a:ln>
            <a:headEnd/>
            <a:tailEnd/>
          </a:ln>
        </p:spPr>
        <p:style>
          <a:lnRef idx="3">
            <a:schemeClr val="lt1"/>
          </a:lnRef>
          <a:fillRef idx="1">
            <a:schemeClr val="accent4"/>
          </a:fillRef>
          <a:effectRef idx="1">
            <a:schemeClr val="accent4"/>
          </a:effectRef>
          <a:fontRef idx="minor">
            <a:schemeClr val="lt1"/>
          </a:fontRef>
        </p:style>
        <p:txBody>
          <a:bodyPr/>
          <a:lstStyle/>
          <a:p>
            <a:pPr algn="ctr">
              <a:spcAft>
                <a:spcPts val="1000"/>
              </a:spcAft>
              <a:defRPr/>
            </a:pPr>
            <a:r>
              <a:rPr lang="el-GR" dirty="0">
                <a:solidFill>
                  <a:schemeClr val="tx1"/>
                </a:solidFill>
                <a:latin typeface="Times New Roman" pitchFamily="18" charset="0"/>
                <a:cs typeface="Times New Roman" pitchFamily="18" charset="0"/>
              </a:rPr>
              <a:t>Πιέσεις για εκμετάλλευση νέων δασών</a:t>
            </a:r>
            <a:endParaRPr lang="el-GR" sz="3200" dirty="0">
              <a:solidFill>
                <a:schemeClr val="tx1"/>
              </a:solidFill>
              <a:latin typeface="Times New Roman" pitchFamily="18" charset="0"/>
              <a:cs typeface="Times New Roman" pitchFamily="18" charset="0"/>
            </a:endParaRPr>
          </a:p>
        </p:txBody>
      </p:sp>
      <p:sp>
        <p:nvSpPr>
          <p:cNvPr id="41" name="6 - Οδοντωτό δεξιό βέλος">
            <a:extLst>
              <a:ext uri="{FF2B5EF4-FFF2-40B4-BE49-F238E27FC236}">
                <a16:creationId xmlns:a16="http://schemas.microsoft.com/office/drawing/2014/main" id="{5586B9D4-36D1-E6FD-0D1D-744D44E2FE86}"/>
              </a:ext>
            </a:extLst>
          </p:cNvPr>
          <p:cNvSpPr/>
          <p:nvPr/>
        </p:nvSpPr>
        <p:spPr>
          <a:xfrm>
            <a:off x="3581401" y="6219825"/>
            <a:ext cx="608013" cy="387350"/>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42" name="6 - Οδοντωτό δεξιό βέλος">
            <a:extLst>
              <a:ext uri="{FF2B5EF4-FFF2-40B4-BE49-F238E27FC236}">
                <a16:creationId xmlns:a16="http://schemas.microsoft.com/office/drawing/2014/main" id="{B6DBE615-3E8C-676F-9C7A-23705D2FC4FC}"/>
              </a:ext>
            </a:extLst>
          </p:cNvPr>
          <p:cNvSpPr/>
          <p:nvPr/>
        </p:nvSpPr>
        <p:spPr>
          <a:xfrm>
            <a:off x="6175376" y="6199188"/>
            <a:ext cx="606425" cy="387350"/>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43" name="8 - TextBox">
            <a:extLst>
              <a:ext uri="{FF2B5EF4-FFF2-40B4-BE49-F238E27FC236}">
                <a16:creationId xmlns:a16="http://schemas.microsoft.com/office/drawing/2014/main" id="{290246C6-ABE6-B1F3-DA35-139B622CD4C0}"/>
              </a:ext>
            </a:extLst>
          </p:cNvPr>
          <p:cNvSpPr txBox="1"/>
          <p:nvPr/>
        </p:nvSpPr>
        <p:spPr>
          <a:xfrm>
            <a:off x="9302751" y="6146801"/>
            <a:ext cx="1350963" cy="708025"/>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l-GR" sz="2000" dirty="0">
                <a:latin typeface="Times New Roman" pitchFamily="18" charset="0"/>
                <a:cs typeface="Times New Roman" pitchFamily="18" charset="0"/>
              </a:rPr>
              <a:t>Ερημοποίηση</a:t>
            </a:r>
          </a:p>
        </p:txBody>
      </p:sp>
      <p:sp>
        <p:nvSpPr>
          <p:cNvPr id="44" name="6 - Οδοντωτό δεξιό βέλος">
            <a:extLst>
              <a:ext uri="{FF2B5EF4-FFF2-40B4-BE49-F238E27FC236}">
                <a16:creationId xmlns:a16="http://schemas.microsoft.com/office/drawing/2014/main" id="{DBCD4540-92CC-DBB9-DDB4-75BEF5DFE462}"/>
              </a:ext>
            </a:extLst>
          </p:cNvPr>
          <p:cNvSpPr/>
          <p:nvPr/>
        </p:nvSpPr>
        <p:spPr>
          <a:xfrm>
            <a:off x="8545513" y="6191251"/>
            <a:ext cx="608012" cy="385763"/>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45" name="6 - Οδοντωτό δεξιό βέλος">
            <a:extLst>
              <a:ext uri="{FF2B5EF4-FFF2-40B4-BE49-F238E27FC236}">
                <a16:creationId xmlns:a16="http://schemas.microsoft.com/office/drawing/2014/main" id="{C76F8B0B-00D6-DCFA-DF27-F4791CBF56DE}"/>
              </a:ext>
            </a:extLst>
          </p:cNvPr>
          <p:cNvSpPr/>
          <p:nvPr/>
        </p:nvSpPr>
        <p:spPr>
          <a:xfrm rot="15419961">
            <a:off x="9573420" y="5344320"/>
            <a:ext cx="809625" cy="290513"/>
          </a:xfrm>
          <a:prstGeom prst="notchedRightArrow">
            <a:avLst>
              <a:gd name="adj1" fmla="val 50000"/>
              <a:gd name="adj2" fmla="val 78572"/>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l-GR"/>
          </a:p>
        </p:txBody>
      </p:sp>
      <p:sp>
        <p:nvSpPr>
          <p:cNvPr id="46" name="6 - Οδοντωτό δεξιό βέλος">
            <a:extLst>
              <a:ext uri="{FF2B5EF4-FFF2-40B4-BE49-F238E27FC236}">
                <a16:creationId xmlns:a16="http://schemas.microsoft.com/office/drawing/2014/main" id="{496D4A73-E262-69A0-E716-C7D2A8F0ED8E}"/>
              </a:ext>
            </a:extLst>
          </p:cNvPr>
          <p:cNvSpPr/>
          <p:nvPr/>
        </p:nvSpPr>
        <p:spPr>
          <a:xfrm rot="12850102">
            <a:off x="7664451" y="2351088"/>
            <a:ext cx="1922463" cy="387350"/>
          </a:xfrm>
          <a:prstGeom prst="notchedRightArrow">
            <a:avLst>
              <a:gd name="adj1" fmla="val 50000"/>
              <a:gd name="adj2" fmla="val 78572"/>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l-GR"/>
          </a:p>
        </p:txBody>
      </p:sp>
      <p:sp>
        <p:nvSpPr>
          <p:cNvPr id="47" name="6 - Οδοντωτό δεξιό βέλος">
            <a:extLst>
              <a:ext uri="{FF2B5EF4-FFF2-40B4-BE49-F238E27FC236}">
                <a16:creationId xmlns:a16="http://schemas.microsoft.com/office/drawing/2014/main" id="{CCAC736D-CF0D-02F9-2616-F6BA54E907BC}"/>
              </a:ext>
            </a:extLst>
          </p:cNvPr>
          <p:cNvSpPr/>
          <p:nvPr/>
        </p:nvSpPr>
        <p:spPr>
          <a:xfrm rot="5400000">
            <a:off x="6066632" y="2023270"/>
            <a:ext cx="809625" cy="290512"/>
          </a:xfrm>
          <a:prstGeom prst="notchedRightArrow">
            <a:avLst>
              <a:gd name="adj1" fmla="val 50000"/>
              <a:gd name="adj2" fmla="val 78572"/>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l-GR"/>
          </a:p>
        </p:txBody>
      </p:sp>
      <p:sp>
        <p:nvSpPr>
          <p:cNvPr id="48" name="6 - Οδοντωτό δεξιό βέλος">
            <a:extLst>
              <a:ext uri="{FF2B5EF4-FFF2-40B4-BE49-F238E27FC236}">
                <a16:creationId xmlns:a16="http://schemas.microsoft.com/office/drawing/2014/main" id="{9ACF0E3F-DC3D-09B0-0FD2-3C409A22BEFC}"/>
              </a:ext>
            </a:extLst>
          </p:cNvPr>
          <p:cNvSpPr/>
          <p:nvPr/>
        </p:nvSpPr>
        <p:spPr>
          <a:xfrm rot="5400000">
            <a:off x="6066632" y="3431382"/>
            <a:ext cx="809625" cy="290512"/>
          </a:xfrm>
          <a:prstGeom prst="notchedRightArrow">
            <a:avLst>
              <a:gd name="adj1" fmla="val 50000"/>
              <a:gd name="adj2" fmla="val 78572"/>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l-GR"/>
          </a:p>
        </p:txBody>
      </p:sp>
      <p:sp>
        <p:nvSpPr>
          <p:cNvPr id="49" name="6 - Οδοντωτό δεξιό βέλος">
            <a:extLst>
              <a:ext uri="{FF2B5EF4-FFF2-40B4-BE49-F238E27FC236}">
                <a16:creationId xmlns:a16="http://schemas.microsoft.com/office/drawing/2014/main" id="{DD30C374-6E06-AE0C-4E34-B344CEFBAC98}"/>
              </a:ext>
            </a:extLst>
          </p:cNvPr>
          <p:cNvSpPr/>
          <p:nvPr/>
        </p:nvSpPr>
        <p:spPr>
          <a:xfrm rot="9673264">
            <a:off x="4557714" y="1255713"/>
            <a:ext cx="606425" cy="387350"/>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50" name="6 - Οδοντωτό δεξιό βέλος">
            <a:extLst>
              <a:ext uri="{FF2B5EF4-FFF2-40B4-BE49-F238E27FC236}">
                <a16:creationId xmlns:a16="http://schemas.microsoft.com/office/drawing/2014/main" id="{6B2AD1D6-9868-5DA6-4D74-B1F5BDB278AC}"/>
              </a:ext>
            </a:extLst>
          </p:cNvPr>
          <p:cNvSpPr/>
          <p:nvPr/>
        </p:nvSpPr>
        <p:spPr>
          <a:xfrm rot="5400000">
            <a:off x="3241676" y="2841626"/>
            <a:ext cx="809625" cy="288925"/>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51" name="6 - Οδοντωτό δεξιό βέλος">
            <a:extLst>
              <a:ext uri="{FF2B5EF4-FFF2-40B4-BE49-F238E27FC236}">
                <a16:creationId xmlns:a16="http://schemas.microsoft.com/office/drawing/2014/main" id="{3F4F27FC-DFA6-3017-9CF1-E1059049F99E}"/>
              </a:ext>
            </a:extLst>
          </p:cNvPr>
          <p:cNvSpPr/>
          <p:nvPr/>
        </p:nvSpPr>
        <p:spPr>
          <a:xfrm rot="4991343">
            <a:off x="3276601" y="4953001"/>
            <a:ext cx="809625" cy="288925"/>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sp>
        <p:nvSpPr>
          <p:cNvPr id="52" name="6 - Οδοντωτό δεξιό βέλος">
            <a:extLst>
              <a:ext uri="{FF2B5EF4-FFF2-40B4-BE49-F238E27FC236}">
                <a16:creationId xmlns:a16="http://schemas.microsoft.com/office/drawing/2014/main" id="{79CDAA7C-652A-F14F-9CE9-813C80374196}"/>
              </a:ext>
            </a:extLst>
          </p:cNvPr>
          <p:cNvSpPr/>
          <p:nvPr/>
        </p:nvSpPr>
        <p:spPr>
          <a:xfrm rot="8762170">
            <a:off x="4440239" y="4997450"/>
            <a:ext cx="922337" cy="387350"/>
          </a:xfrm>
          <a:prstGeom prst="notchedRightArrow">
            <a:avLst>
              <a:gd name="adj1" fmla="val 50000"/>
              <a:gd name="adj2" fmla="val 78572"/>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l-GR"/>
          </a:p>
        </p:txBody>
      </p:sp>
      <p:pic>
        <p:nvPicPr>
          <p:cNvPr id="54" name="Picture 4" descr="http://upload.wikimedia.org/wikipedia/commons/1/15/Haiti_deforestation.jpg">
            <a:extLst>
              <a:ext uri="{FF2B5EF4-FFF2-40B4-BE49-F238E27FC236}">
                <a16:creationId xmlns:a16="http://schemas.microsoft.com/office/drawing/2014/main" id="{CE846027-40AC-2919-A5C4-A7ADDFEC7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54"/>
                                        </p:tgtEl>
                                      </p:cBhvr>
                                    </p:animEffect>
                                    <p:set>
                                      <p:cBhvr>
                                        <p:cTn id="67" dur="1" fill="hold">
                                          <p:stCondLst>
                                            <p:cond delay="499"/>
                                          </p:stCondLst>
                                        </p:cTn>
                                        <p:tgtEl>
                                          <p:spTgt spid="54"/>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5" grpId="0" animBg="1"/>
      <p:bldP spid="16" grpId="0" animBg="1"/>
      <p:bldP spid="17" grpId="0" animBg="1"/>
      <p:bldP spid="26" grpId="0" animBg="1"/>
      <p:bldP spid="27" grpId="0" animBg="1"/>
      <p:bldP spid="28" grpId="0" animBg="1"/>
      <p:bldP spid="29" grpId="0" animBg="1"/>
      <p:bldP spid="30" grpId="0" animBg="1"/>
      <p:bldP spid="31"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1 - Εικόνα" descr="2000.jpg">
            <a:extLst>
              <a:ext uri="{FF2B5EF4-FFF2-40B4-BE49-F238E27FC236}">
                <a16:creationId xmlns:a16="http://schemas.microsoft.com/office/drawing/2014/main" id="{F615CD45-9E9B-9907-B68D-91EC057229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 - TextBox">
            <a:extLst>
              <a:ext uri="{FF2B5EF4-FFF2-40B4-BE49-F238E27FC236}">
                <a16:creationId xmlns:a16="http://schemas.microsoft.com/office/drawing/2014/main" id="{9EB3CD5C-4633-5A8D-FE51-2DBA5B73A56B}"/>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Αποψίλωση στον Αμαζόνιο (2000 – 2010)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1 - Εικόνα" descr="2001.jpg">
            <a:extLst>
              <a:ext uri="{FF2B5EF4-FFF2-40B4-BE49-F238E27FC236}">
                <a16:creationId xmlns:a16="http://schemas.microsoft.com/office/drawing/2014/main" id="{E4BEF902-259D-EB77-7A8A-528BEF6FA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1 - Εικόνα" descr="2002.jpg">
            <a:extLst>
              <a:ext uri="{FF2B5EF4-FFF2-40B4-BE49-F238E27FC236}">
                <a16:creationId xmlns:a16="http://schemas.microsoft.com/office/drawing/2014/main" id="{87D6FFDA-F2D4-18BF-1C36-D2651A3B2E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1 - Εικόνα" descr="2003.jpg">
            <a:extLst>
              <a:ext uri="{FF2B5EF4-FFF2-40B4-BE49-F238E27FC236}">
                <a16:creationId xmlns:a16="http://schemas.microsoft.com/office/drawing/2014/main" id="{B4FC111E-9AC5-B2CD-6B7A-69980F473A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1 - Εικόνα" descr="2004.jpg">
            <a:extLst>
              <a:ext uri="{FF2B5EF4-FFF2-40B4-BE49-F238E27FC236}">
                <a16:creationId xmlns:a16="http://schemas.microsoft.com/office/drawing/2014/main" id="{6BC48DDA-A448-F512-A198-C89F12CC5A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1 - Εικόνα" descr="2005.jpg">
            <a:extLst>
              <a:ext uri="{FF2B5EF4-FFF2-40B4-BE49-F238E27FC236}">
                <a16:creationId xmlns:a16="http://schemas.microsoft.com/office/drawing/2014/main" id="{47175C3B-AF95-40B2-88B6-E1008FD7E8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1 - Εικόνα" descr="2006.jpg">
            <a:extLst>
              <a:ext uri="{FF2B5EF4-FFF2-40B4-BE49-F238E27FC236}">
                <a16:creationId xmlns:a16="http://schemas.microsoft.com/office/drawing/2014/main" id="{0711FBFB-4750-9061-FDA1-C437E23EEF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1 - Εικόνα" descr="2007.jpg">
            <a:extLst>
              <a:ext uri="{FF2B5EF4-FFF2-40B4-BE49-F238E27FC236}">
                <a16:creationId xmlns:a16="http://schemas.microsoft.com/office/drawing/2014/main" id="{ABC3F0B1-6360-D6F9-3E29-89470311DB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D4BF20AB-2271-177F-EA90-30E41262AEE5}"/>
              </a:ext>
            </a:extLst>
          </p:cNvPr>
          <p:cNvPicPr>
            <a:picLocks noGrp="1" noChangeAspect="1"/>
          </p:cNvPicPr>
          <p:nvPr>
            <p:ph idx="1"/>
          </p:nvPr>
        </p:nvPicPr>
        <p:blipFill>
          <a:blip r:embed="rId2"/>
          <a:stretch>
            <a:fillRect/>
          </a:stretch>
        </p:blipFill>
        <p:spPr>
          <a:xfrm>
            <a:off x="777372" y="126995"/>
            <a:ext cx="10870561" cy="2359959"/>
          </a:xfrm>
          <a:prstGeom prst="rect">
            <a:avLst/>
          </a:prstGeom>
        </p:spPr>
      </p:pic>
      <p:pic>
        <p:nvPicPr>
          <p:cNvPr id="7" name="Εικόνα 6">
            <a:extLst>
              <a:ext uri="{FF2B5EF4-FFF2-40B4-BE49-F238E27FC236}">
                <a16:creationId xmlns:a16="http://schemas.microsoft.com/office/drawing/2014/main" id="{7468B279-341F-7F86-684F-59C359B3C5B2}"/>
              </a:ext>
            </a:extLst>
          </p:cNvPr>
          <p:cNvPicPr>
            <a:picLocks noChangeAspect="1"/>
          </p:cNvPicPr>
          <p:nvPr/>
        </p:nvPicPr>
        <p:blipFill>
          <a:blip r:embed="rId3"/>
          <a:stretch>
            <a:fillRect/>
          </a:stretch>
        </p:blipFill>
        <p:spPr>
          <a:xfrm>
            <a:off x="167524" y="2670948"/>
            <a:ext cx="12028255" cy="4187052"/>
          </a:xfrm>
          <a:prstGeom prst="rect">
            <a:avLst/>
          </a:prstGeom>
        </p:spPr>
      </p:pic>
    </p:spTree>
    <p:extLst>
      <p:ext uri="{BB962C8B-B14F-4D97-AF65-F5344CB8AC3E}">
        <p14:creationId xmlns:p14="http://schemas.microsoft.com/office/powerpoint/2010/main" val="11808166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1 - Εικόνα" descr="2008.jpg">
            <a:extLst>
              <a:ext uri="{FF2B5EF4-FFF2-40B4-BE49-F238E27FC236}">
                <a16:creationId xmlns:a16="http://schemas.microsoft.com/office/drawing/2014/main" id="{E0B0C539-968F-B4B4-402A-CF8AE8C171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1 - Εικόνα" descr="2009.jpg">
            <a:extLst>
              <a:ext uri="{FF2B5EF4-FFF2-40B4-BE49-F238E27FC236}">
                <a16:creationId xmlns:a16="http://schemas.microsoft.com/office/drawing/2014/main" id="{958F082B-21F7-57ED-B57F-3280E004E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1 - Εικόνα" descr="2010.jpg">
            <a:extLst>
              <a:ext uri="{FF2B5EF4-FFF2-40B4-BE49-F238E27FC236}">
                <a16:creationId xmlns:a16="http://schemas.microsoft.com/office/drawing/2014/main" id="{579ED202-E080-7156-02FD-C14B21EE5F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291F9E5E-6A7D-2688-C9D5-135466EE595E}"/>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3.1.2 Βενεζουέλα</a:t>
            </a:r>
          </a:p>
        </p:txBody>
      </p:sp>
      <p:sp>
        <p:nvSpPr>
          <p:cNvPr id="21" name="Rectangle 20">
            <a:extLst>
              <a:ext uri="{FF2B5EF4-FFF2-40B4-BE49-F238E27FC236}">
                <a16:creationId xmlns:a16="http://schemas.microsoft.com/office/drawing/2014/main" id="{77018B8D-23AD-5D11-66FA-F20F049FCB47}"/>
              </a:ext>
            </a:extLst>
          </p:cNvPr>
          <p:cNvSpPr/>
          <p:nvPr/>
        </p:nvSpPr>
        <p:spPr>
          <a:xfrm>
            <a:off x="1585913" y="746126"/>
            <a:ext cx="2252662" cy="561975"/>
          </a:xfrm>
          <a:prstGeom prst="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Αποτυχία των κοινωνικών θεσμών</a:t>
            </a:r>
          </a:p>
        </p:txBody>
      </p:sp>
      <p:sp>
        <p:nvSpPr>
          <p:cNvPr id="11" name="Rectangle 10">
            <a:extLst>
              <a:ext uri="{FF2B5EF4-FFF2-40B4-BE49-F238E27FC236}">
                <a16:creationId xmlns:a16="http://schemas.microsoft.com/office/drawing/2014/main" id="{830582F8-8AA6-C8FB-B683-8F17E40B7868}"/>
              </a:ext>
            </a:extLst>
          </p:cNvPr>
          <p:cNvSpPr/>
          <p:nvPr/>
        </p:nvSpPr>
        <p:spPr>
          <a:xfrm>
            <a:off x="6037264" y="746126"/>
            <a:ext cx="4573587" cy="18256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b="1" dirty="0"/>
              <a:t>Πολιτικές αποτυχίες</a:t>
            </a:r>
            <a:r>
              <a:rPr lang="el-GR" dirty="0"/>
              <a:t>:</a:t>
            </a:r>
          </a:p>
          <a:p>
            <a:pPr marL="285750" indent="-285750">
              <a:buFont typeface="Arial" panose="020B0604020202020204" pitchFamily="34" charset="0"/>
              <a:buChar char="•"/>
              <a:defRPr/>
            </a:pPr>
            <a:r>
              <a:rPr lang="el-GR" dirty="0"/>
              <a:t>Οικονομική ύφεση</a:t>
            </a:r>
          </a:p>
          <a:p>
            <a:pPr marL="285750" indent="-285750">
              <a:buFont typeface="Arial" panose="020B0604020202020204" pitchFamily="34" charset="0"/>
              <a:buChar char="•"/>
              <a:defRPr/>
            </a:pPr>
            <a:r>
              <a:rPr lang="el-GR" dirty="0"/>
              <a:t>Ανεξέλεγκτη ελεύθερη πρόσβαση σε πόρους</a:t>
            </a:r>
          </a:p>
          <a:p>
            <a:pPr marL="285750" indent="-285750">
              <a:buFont typeface="Arial" panose="020B0604020202020204" pitchFamily="34" charset="0"/>
              <a:buChar char="•"/>
              <a:defRPr/>
            </a:pPr>
            <a:r>
              <a:rPr lang="el-GR" dirty="0"/>
              <a:t>Αδυναμία επιβολής πολιτικών διαφύλαξης των πόρων </a:t>
            </a:r>
          </a:p>
          <a:p>
            <a:pPr algn="ctr">
              <a:defRPr/>
            </a:pPr>
            <a:r>
              <a:rPr lang="el-GR" dirty="0"/>
              <a:t> </a:t>
            </a:r>
          </a:p>
        </p:txBody>
      </p:sp>
      <p:sp>
        <p:nvSpPr>
          <p:cNvPr id="12" name="Rectangle 11">
            <a:extLst>
              <a:ext uri="{FF2B5EF4-FFF2-40B4-BE49-F238E27FC236}">
                <a16:creationId xmlns:a16="http://schemas.microsoft.com/office/drawing/2014/main" id="{A8DCA70E-B24A-268E-CE2D-9FDE7B57AAB6}"/>
              </a:ext>
            </a:extLst>
          </p:cNvPr>
          <p:cNvSpPr/>
          <p:nvPr/>
        </p:nvSpPr>
        <p:spPr>
          <a:xfrm>
            <a:off x="7197726" y="5046664"/>
            <a:ext cx="2252663" cy="561975"/>
          </a:xfrm>
          <a:prstGeom prst="rect">
            <a:avLst/>
          </a:prstGeom>
          <a:solidFill>
            <a:srgbClr val="92D050"/>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Βενεζουέλα</a:t>
            </a:r>
          </a:p>
        </p:txBody>
      </p:sp>
      <p:sp>
        <p:nvSpPr>
          <p:cNvPr id="2" name="Down Arrow 1">
            <a:extLst>
              <a:ext uri="{FF2B5EF4-FFF2-40B4-BE49-F238E27FC236}">
                <a16:creationId xmlns:a16="http://schemas.microsoft.com/office/drawing/2014/main" id="{DE575F06-FF6B-FC85-367B-842F4D7B83EE}"/>
              </a:ext>
            </a:extLst>
          </p:cNvPr>
          <p:cNvSpPr/>
          <p:nvPr/>
        </p:nvSpPr>
        <p:spPr>
          <a:xfrm>
            <a:off x="8161339" y="2813051"/>
            <a:ext cx="327025" cy="199231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geology.com/world/world-map.gif">
            <a:extLst>
              <a:ext uri="{FF2B5EF4-FFF2-40B4-BE49-F238E27FC236}">
                <a16:creationId xmlns:a16="http://schemas.microsoft.com/office/drawing/2014/main" id="{CB8C091E-7B33-5CFD-0059-16594CC18CDF}"/>
              </a:ext>
            </a:extLst>
          </p:cNvPr>
          <p:cNvPicPr>
            <a:picLocks noChangeAspect="1" noChangeArrowheads="1"/>
          </p:cNvPicPr>
          <p:nvPr/>
        </p:nvPicPr>
        <p:blipFill>
          <a:blip r:embed="rId2" cstate="print"/>
          <a:srcRect/>
          <a:stretch>
            <a:fillRect/>
          </a:stretch>
        </p:blipFill>
        <p:spPr bwMode="auto">
          <a:xfrm>
            <a:off x="1524001" y="32566"/>
            <a:ext cx="9086851"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5 - TextBox">
            <a:extLst>
              <a:ext uri="{FF2B5EF4-FFF2-40B4-BE49-F238E27FC236}">
                <a16:creationId xmlns:a16="http://schemas.microsoft.com/office/drawing/2014/main" id="{4FF50C93-70CD-252F-2739-46F6D7F429A4}"/>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3.1.2 Βενεζουέλα</a:t>
            </a:r>
          </a:p>
        </p:txBody>
      </p:sp>
      <p:sp>
        <p:nvSpPr>
          <p:cNvPr id="12" name="9 - Έλλειψη">
            <a:extLst>
              <a:ext uri="{FF2B5EF4-FFF2-40B4-BE49-F238E27FC236}">
                <a16:creationId xmlns:a16="http://schemas.microsoft.com/office/drawing/2014/main" id="{E0539765-C52C-6811-248C-ED6F5EE0A05D}"/>
              </a:ext>
            </a:extLst>
          </p:cNvPr>
          <p:cNvSpPr/>
          <p:nvPr/>
        </p:nvSpPr>
        <p:spPr>
          <a:xfrm>
            <a:off x="3613151" y="3746501"/>
            <a:ext cx="919163" cy="936625"/>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46437"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DD5A9EAE-D593-20DB-AD8C-E52416715836}"/>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6438"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C9DA3A7A-E0D8-D6A3-5106-9C5420388214}"/>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030" name="Picture 6" descr="Map of Venezuela">
            <a:extLst>
              <a:ext uri="{FF2B5EF4-FFF2-40B4-BE49-F238E27FC236}">
                <a16:creationId xmlns:a16="http://schemas.microsoft.com/office/drawing/2014/main" id="{1F3CC835-67AB-8FFF-18D1-6DEAA42EFBF6}"/>
              </a:ext>
            </a:extLst>
          </p:cNvPr>
          <p:cNvPicPr>
            <a:picLocks noChangeAspect="1" noChangeArrowheads="1"/>
          </p:cNvPicPr>
          <p:nvPr/>
        </p:nvPicPr>
        <p:blipFill>
          <a:blip r:embed="rId3" cstate="print"/>
          <a:srcRect/>
          <a:stretch>
            <a:fillRect/>
          </a:stretch>
        </p:blipFill>
        <p:spPr bwMode="auto">
          <a:xfrm>
            <a:off x="2063325" y="2772637"/>
            <a:ext cx="3664744" cy="38195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000" fill="hold"/>
                                        <p:tgtEl>
                                          <p:spTgt spid="12"/>
                                        </p:tgtEl>
                                        <p:attrNameLst>
                                          <p:attrName>ppt_w</p:attrName>
                                        </p:attrNameLst>
                                      </p:cBhvr>
                                      <p:tavLst>
                                        <p:tav tm="0">
                                          <p:val>
                                            <p:fltVal val="0"/>
                                          </p:val>
                                        </p:tav>
                                        <p:tav tm="100000">
                                          <p:val>
                                            <p:strVal val="#ppt_w"/>
                                          </p:val>
                                        </p:tav>
                                      </p:tavLst>
                                    </p:anim>
                                    <p:anim calcmode="lin" valueType="num">
                                      <p:cBhvr>
                                        <p:cTn id="12"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96FF639A-F53C-3C92-7F7D-7ECEB1A04959}"/>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3.1.2 Βενεζουέλα</a:t>
            </a:r>
          </a:p>
        </p:txBody>
      </p:sp>
      <p:sp>
        <p:nvSpPr>
          <p:cNvPr id="7" name="Rectangle 6">
            <a:extLst>
              <a:ext uri="{FF2B5EF4-FFF2-40B4-BE49-F238E27FC236}">
                <a16:creationId xmlns:a16="http://schemas.microsoft.com/office/drawing/2014/main" id="{C57C2246-01CD-B177-A577-252987A8EEB9}"/>
              </a:ext>
            </a:extLst>
          </p:cNvPr>
          <p:cNvSpPr/>
          <p:nvPr/>
        </p:nvSpPr>
        <p:spPr>
          <a:xfrm>
            <a:off x="1585913" y="788988"/>
            <a:ext cx="7188200" cy="250666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b="1" dirty="0"/>
              <a:t>Σημαντικά στοιχεία:</a:t>
            </a:r>
          </a:p>
          <a:p>
            <a:pPr algn="ctr">
              <a:defRPr/>
            </a:pPr>
            <a:endParaRPr lang="el-GR" dirty="0"/>
          </a:p>
          <a:p>
            <a:pPr algn="ctr">
              <a:defRPr/>
            </a:pPr>
            <a:r>
              <a:rPr lang="el-GR" dirty="0"/>
              <a:t>Οικονομική κρίση (1980 – 2000) </a:t>
            </a:r>
          </a:p>
          <a:p>
            <a:pPr marL="285750" indent="-285750">
              <a:buFont typeface="Arial" panose="020B0604020202020204" pitchFamily="34" charset="0"/>
              <a:buChar char="•"/>
              <a:defRPr/>
            </a:pPr>
            <a:r>
              <a:rPr lang="el-GR" dirty="0"/>
              <a:t>Προέκυψε από την πτώση των τιμών του πετρελαίου και ενός σχεδόν </a:t>
            </a:r>
            <a:r>
              <a:rPr lang="el-GR" dirty="0">
                <a:solidFill>
                  <a:srgbClr val="FF0000"/>
                </a:solidFill>
              </a:rPr>
              <a:t>ανεξόφλητου εξωτερικού χρέους</a:t>
            </a:r>
            <a:r>
              <a:rPr lang="el-GR" dirty="0"/>
              <a:t> (ΣΑΣ ΘΥΜΙΖΕΙ ΚΑΤΙ???)</a:t>
            </a:r>
          </a:p>
          <a:p>
            <a:pPr marL="285750" indent="-285750">
              <a:buFont typeface="Arial" panose="020B0604020202020204" pitchFamily="34" charset="0"/>
              <a:buChar char="•"/>
              <a:defRPr/>
            </a:pPr>
            <a:endParaRPr lang="el-GR" dirty="0"/>
          </a:p>
          <a:p>
            <a:pPr marL="285750" indent="-285750">
              <a:buFont typeface="Arial" panose="020B0604020202020204" pitchFamily="34" charset="0"/>
              <a:buChar char="•"/>
              <a:defRPr/>
            </a:pPr>
            <a:r>
              <a:rPr lang="el-GR" dirty="0"/>
              <a:t>Άρχισε να αυξάνεται ο πληθωρισμός και μέχρι το 1997, το κατά κεφαλήν Ακαθάριστο Εγχώριο Προϊόν (ΑΕΠ) έπεσε στο επίπεδο που ήταν το 1958 </a:t>
            </a:r>
          </a:p>
        </p:txBody>
      </p:sp>
      <p:sp>
        <p:nvSpPr>
          <p:cNvPr id="9" name="Rectangle 8">
            <a:extLst>
              <a:ext uri="{FF2B5EF4-FFF2-40B4-BE49-F238E27FC236}">
                <a16:creationId xmlns:a16="http://schemas.microsoft.com/office/drawing/2014/main" id="{009B5C86-6370-8A45-7EBE-03F87FE73C4A}"/>
              </a:ext>
            </a:extLst>
          </p:cNvPr>
          <p:cNvSpPr/>
          <p:nvPr/>
        </p:nvSpPr>
        <p:spPr>
          <a:xfrm>
            <a:off x="1585913" y="5005388"/>
            <a:ext cx="7188200" cy="11620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marL="285750" indent="-285750">
              <a:buFont typeface="Arial" panose="020B0604020202020204" pitchFamily="34" charset="0"/>
              <a:buChar char="•"/>
              <a:defRPr/>
            </a:pPr>
            <a:r>
              <a:rPr lang="el-GR" dirty="0"/>
              <a:t>Η κυβέρνηση προχώρηση στην εξόρυξη χρυσού και διαμαντιών</a:t>
            </a:r>
          </a:p>
          <a:p>
            <a:pPr marL="285750" indent="-285750">
              <a:buFont typeface="Arial" panose="020B0604020202020204" pitchFamily="34" charset="0"/>
              <a:buChar char="•"/>
              <a:defRPr/>
            </a:pPr>
            <a:r>
              <a:rPr lang="el-GR" dirty="0"/>
              <a:t>Αποψίλωση τροπικών δασών</a:t>
            </a:r>
          </a:p>
          <a:p>
            <a:pPr marL="285750" indent="-285750">
              <a:buFont typeface="Arial" panose="020B0604020202020204" pitchFamily="34" charset="0"/>
              <a:buChar char="•"/>
              <a:defRPr/>
            </a:pPr>
            <a:r>
              <a:rPr lang="el-GR" dirty="0"/>
              <a:t>Δημιουργία υδροηλεκτρικών φραγμάτων</a:t>
            </a:r>
          </a:p>
        </p:txBody>
      </p:sp>
      <p:sp>
        <p:nvSpPr>
          <p:cNvPr id="4" name="Down Arrow 3">
            <a:extLst>
              <a:ext uri="{FF2B5EF4-FFF2-40B4-BE49-F238E27FC236}">
                <a16:creationId xmlns:a16="http://schemas.microsoft.com/office/drawing/2014/main" id="{8CD26229-0D15-7FF6-A1D9-EE1F90710335}"/>
              </a:ext>
            </a:extLst>
          </p:cNvPr>
          <p:cNvSpPr/>
          <p:nvPr/>
        </p:nvSpPr>
        <p:spPr>
          <a:xfrm>
            <a:off x="5180014" y="3511551"/>
            <a:ext cx="358775" cy="12874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F4BD92E9-5787-9957-787A-36E4192AF54F}"/>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3.1.2 Βενεζουέλα</a:t>
            </a:r>
          </a:p>
        </p:txBody>
      </p:sp>
      <p:sp>
        <p:nvSpPr>
          <p:cNvPr id="7" name="Rectangle 6">
            <a:extLst>
              <a:ext uri="{FF2B5EF4-FFF2-40B4-BE49-F238E27FC236}">
                <a16:creationId xmlns:a16="http://schemas.microsoft.com/office/drawing/2014/main" id="{B4BEF976-4206-7F8C-C99E-F8CFD043AF10}"/>
              </a:ext>
            </a:extLst>
          </p:cNvPr>
          <p:cNvSpPr/>
          <p:nvPr/>
        </p:nvSpPr>
        <p:spPr>
          <a:xfrm>
            <a:off x="1585913" y="788988"/>
            <a:ext cx="3632200" cy="3935412"/>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el-GR" b="1" dirty="0"/>
              <a:t>Ποιό το αποτέλεσμα?</a:t>
            </a:r>
          </a:p>
          <a:p>
            <a:pPr>
              <a:defRPr/>
            </a:pPr>
            <a:endParaRPr lang="el-GR" b="1" dirty="0"/>
          </a:p>
          <a:p>
            <a:pPr marL="342900" indent="-342900" algn="just">
              <a:buFontTx/>
              <a:buAutoNum type="arabicPeriod"/>
              <a:defRPr/>
            </a:pPr>
            <a:r>
              <a:rPr lang="el-GR" dirty="0"/>
              <a:t>Η ένταση της συγκομιδής των φυσικών πόρων αυξήθηκε σημαντικά μετά την έναρξη της οικονομικής κρίσης </a:t>
            </a:r>
          </a:p>
          <a:p>
            <a:pPr marL="342900" indent="-342900" algn="just">
              <a:buFontTx/>
              <a:buAutoNum type="arabicPeriod"/>
              <a:defRPr/>
            </a:pPr>
            <a:r>
              <a:rPr lang="el-GR" dirty="0"/>
              <a:t>Αυξήθηκε η συγκομιδή αλιευμάτων</a:t>
            </a:r>
          </a:p>
          <a:p>
            <a:pPr marL="342900" indent="-342900" algn="just">
              <a:buFontTx/>
              <a:buAutoNum type="arabicPeriod"/>
              <a:defRPr/>
            </a:pPr>
            <a:r>
              <a:rPr lang="el-GR" dirty="0"/>
              <a:t>Αυξήθηκε η εξαγωγή ξυλείας</a:t>
            </a:r>
          </a:p>
          <a:p>
            <a:pPr marL="342900" indent="-342900" algn="just">
              <a:buFontTx/>
              <a:buAutoNum type="arabicPeriod"/>
              <a:defRPr/>
            </a:pPr>
            <a:r>
              <a:rPr lang="el-GR" dirty="0"/>
              <a:t>Μειώθηκε κατά 50% η χρηματοδότηση του Υπουργείου Περιβάλλοντος </a:t>
            </a:r>
          </a:p>
          <a:p>
            <a:pPr marL="342900" indent="-342900" algn="just">
              <a:buFontTx/>
              <a:buAutoNum type="arabicPeriod"/>
              <a:defRPr/>
            </a:pPr>
            <a:r>
              <a:rPr lang="el-GR" dirty="0"/>
              <a:t>Μειώθηκε κατά 52% η χρηματοδότηση για την προστασία των εθνικών πάρκων</a:t>
            </a:r>
          </a:p>
          <a:p>
            <a:pPr marL="342900" indent="-342900" algn="ctr">
              <a:buFontTx/>
              <a:buAutoNum type="arabicPeriod"/>
              <a:defRPr/>
            </a:pPr>
            <a:endParaRPr lang="el-GR" dirty="0"/>
          </a:p>
        </p:txBody>
      </p:sp>
      <p:sp>
        <p:nvSpPr>
          <p:cNvPr id="148484" name="Rectangle 1">
            <a:extLst>
              <a:ext uri="{FF2B5EF4-FFF2-40B4-BE49-F238E27FC236}">
                <a16:creationId xmlns:a16="http://schemas.microsoft.com/office/drawing/2014/main" id="{44E6650A-5849-06C5-5F66-000972328C23}"/>
              </a:ext>
            </a:extLst>
          </p:cNvPr>
          <p:cNvSpPr>
            <a:spLocks noChangeArrowheads="1"/>
          </p:cNvSpPr>
          <p:nvPr/>
        </p:nvSpPr>
        <p:spPr bwMode="auto">
          <a:xfrm>
            <a:off x="1655764" y="6097589"/>
            <a:ext cx="8867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l-GR" sz="1400">
                <a:solidFill>
                  <a:srgbClr val="000000"/>
                </a:solidFill>
              </a:rPr>
              <a:t>Rodrı́guez  </a:t>
            </a:r>
            <a:r>
              <a:rPr lang="en-US" altLang="el-GR" sz="1400">
                <a:solidFill>
                  <a:srgbClr val="000000"/>
                </a:solidFill>
              </a:rPr>
              <a:t> J.P., </a:t>
            </a:r>
            <a:r>
              <a:rPr lang="el-GR" altLang="el-GR" sz="1400">
                <a:solidFill>
                  <a:srgbClr val="000000"/>
                </a:solidFill>
              </a:rPr>
              <a:t>(2000), Impact of the Venezuelan economic crisis on wild populations of animals and plants, </a:t>
            </a:r>
          </a:p>
          <a:p>
            <a:r>
              <a:rPr lang="el-GR" altLang="el-GR" sz="1400">
                <a:solidFill>
                  <a:srgbClr val="000000"/>
                </a:solidFill>
              </a:rPr>
              <a:t>Biological Conservation, Volume 96</a:t>
            </a:r>
            <a:r>
              <a:rPr lang="en-US" altLang="el-GR" sz="1400">
                <a:solidFill>
                  <a:srgbClr val="000000"/>
                </a:solidFill>
              </a:rPr>
              <a:t> (</a:t>
            </a:r>
            <a:r>
              <a:rPr lang="el-GR" altLang="el-GR" sz="1400">
                <a:solidFill>
                  <a:srgbClr val="000000"/>
                </a:solidFill>
              </a:rPr>
              <a:t>2</a:t>
            </a:r>
            <a:r>
              <a:rPr lang="en-US" altLang="el-GR" sz="1400">
                <a:solidFill>
                  <a:srgbClr val="000000"/>
                </a:solidFill>
              </a:rPr>
              <a:t>)</a:t>
            </a:r>
            <a:r>
              <a:rPr lang="el-GR" altLang="el-GR" sz="1400">
                <a:solidFill>
                  <a:srgbClr val="000000"/>
                </a:solidFill>
              </a:rPr>
              <a:t>, </a:t>
            </a:r>
            <a:r>
              <a:rPr lang="en-US" altLang="el-GR" sz="1400">
                <a:solidFill>
                  <a:srgbClr val="000000"/>
                </a:solidFill>
              </a:rPr>
              <a:t> pp. </a:t>
            </a:r>
            <a:r>
              <a:rPr lang="el-GR" altLang="el-GR" sz="1400">
                <a:solidFill>
                  <a:srgbClr val="000000"/>
                </a:solidFill>
              </a:rPr>
              <a:t>151-159</a:t>
            </a:r>
            <a:r>
              <a:rPr lang="el-GR" altLang="el-GR" sz="1400"/>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7605DC96-2D20-FFF8-53F0-98F9069236EA}"/>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a:t>
            </a:r>
            <a:r>
              <a:rPr lang="en-US" sz="2400" dirty="0"/>
              <a:t>3</a:t>
            </a:r>
            <a:r>
              <a:rPr lang="el-GR" sz="2400" dirty="0"/>
              <a:t> Λαϊκή Δημοκρατία του Κονγκό</a:t>
            </a:r>
          </a:p>
        </p:txBody>
      </p:sp>
      <p:sp>
        <p:nvSpPr>
          <p:cNvPr id="21" name="Rectangle 20">
            <a:extLst>
              <a:ext uri="{FF2B5EF4-FFF2-40B4-BE49-F238E27FC236}">
                <a16:creationId xmlns:a16="http://schemas.microsoft.com/office/drawing/2014/main" id="{FD34DE21-F8DE-D366-6970-F34A4382FEBE}"/>
              </a:ext>
            </a:extLst>
          </p:cNvPr>
          <p:cNvSpPr/>
          <p:nvPr/>
        </p:nvSpPr>
        <p:spPr>
          <a:xfrm>
            <a:off x="1585913" y="746126"/>
            <a:ext cx="2252662" cy="561975"/>
          </a:xfrm>
          <a:prstGeom prst="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Αποτυχία των κοινωνικών θεσμών</a:t>
            </a:r>
          </a:p>
        </p:txBody>
      </p:sp>
      <p:sp>
        <p:nvSpPr>
          <p:cNvPr id="11" name="Rectangle 10">
            <a:extLst>
              <a:ext uri="{FF2B5EF4-FFF2-40B4-BE49-F238E27FC236}">
                <a16:creationId xmlns:a16="http://schemas.microsoft.com/office/drawing/2014/main" id="{26B847B1-53E7-ECAE-3443-5957E72FCA03}"/>
              </a:ext>
            </a:extLst>
          </p:cNvPr>
          <p:cNvSpPr/>
          <p:nvPr/>
        </p:nvSpPr>
        <p:spPr>
          <a:xfrm>
            <a:off x="6037264" y="746126"/>
            <a:ext cx="4573587" cy="199866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b="1" dirty="0"/>
              <a:t>Πολιτικές αποτυχίες</a:t>
            </a:r>
            <a:r>
              <a:rPr lang="el-GR" dirty="0"/>
              <a:t>:</a:t>
            </a:r>
          </a:p>
          <a:p>
            <a:pPr marL="285750" indent="-285750">
              <a:buFont typeface="Arial" panose="020B0604020202020204" pitchFamily="34" charset="0"/>
              <a:buChar char="•"/>
              <a:defRPr/>
            </a:pPr>
            <a:r>
              <a:rPr lang="el-GR" dirty="0"/>
              <a:t>Οικονομική ύφεση</a:t>
            </a:r>
          </a:p>
          <a:p>
            <a:pPr marL="285750" indent="-285750">
              <a:buFont typeface="Arial" panose="020B0604020202020204" pitchFamily="34" charset="0"/>
              <a:buChar char="•"/>
              <a:defRPr/>
            </a:pPr>
            <a:r>
              <a:rPr lang="el-GR" dirty="0"/>
              <a:t>Ανεξέλεγκτη ελεύθερη πρόσβαση σε πόρους</a:t>
            </a:r>
          </a:p>
          <a:p>
            <a:pPr marL="285750" indent="-285750">
              <a:buFont typeface="Arial" panose="020B0604020202020204" pitchFamily="34" charset="0"/>
              <a:buChar char="•"/>
              <a:defRPr/>
            </a:pPr>
            <a:r>
              <a:rPr lang="el-GR" dirty="0"/>
              <a:t>Αδυναμία επιβολής πολιτικών διαφύλαξης των πόρων </a:t>
            </a:r>
          </a:p>
          <a:p>
            <a:pPr marL="285750" indent="-285750">
              <a:buFont typeface="Arial" panose="020B0604020202020204" pitchFamily="34" charset="0"/>
              <a:buChar char="•"/>
              <a:defRPr/>
            </a:pPr>
            <a:r>
              <a:rPr lang="el-GR" dirty="0"/>
              <a:t>Διαφθορά</a:t>
            </a:r>
          </a:p>
          <a:p>
            <a:pPr marL="285750" indent="-285750">
              <a:buFont typeface="Arial" panose="020B0604020202020204" pitchFamily="34" charset="0"/>
              <a:buChar char="•"/>
              <a:defRPr/>
            </a:pPr>
            <a:r>
              <a:rPr lang="el-GR" dirty="0"/>
              <a:t>Πόλεμος (εμφύλιοι κυρίως)</a:t>
            </a:r>
          </a:p>
          <a:p>
            <a:pPr algn="ctr">
              <a:defRPr/>
            </a:pPr>
            <a:r>
              <a:rPr lang="el-GR" dirty="0"/>
              <a:t> </a:t>
            </a:r>
          </a:p>
        </p:txBody>
      </p:sp>
      <p:sp>
        <p:nvSpPr>
          <p:cNvPr id="12" name="Rectangle 11">
            <a:extLst>
              <a:ext uri="{FF2B5EF4-FFF2-40B4-BE49-F238E27FC236}">
                <a16:creationId xmlns:a16="http://schemas.microsoft.com/office/drawing/2014/main" id="{12EF33F6-C4E3-C8A3-02D1-2DB0345AF1FB}"/>
              </a:ext>
            </a:extLst>
          </p:cNvPr>
          <p:cNvSpPr/>
          <p:nvPr/>
        </p:nvSpPr>
        <p:spPr>
          <a:xfrm>
            <a:off x="7197726" y="5046664"/>
            <a:ext cx="2252663" cy="561975"/>
          </a:xfrm>
          <a:prstGeom prst="rect">
            <a:avLst/>
          </a:prstGeom>
          <a:solidFill>
            <a:srgbClr val="92D050"/>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Λαϊκή Δημοκρατία του Κονγκό</a:t>
            </a:r>
          </a:p>
        </p:txBody>
      </p:sp>
      <p:sp>
        <p:nvSpPr>
          <p:cNvPr id="2" name="Down Arrow 1">
            <a:extLst>
              <a:ext uri="{FF2B5EF4-FFF2-40B4-BE49-F238E27FC236}">
                <a16:creationId xmlns:a16="http://schemas.microsoft.com/office/drawing/2014/main" id="{8A8EED67-CCC2-1E90-A059-2BB48CE61129}"/>
              </a:ext>
            </a:extLst>
          </p:cNvPr>
          <p:cNvSpPr/>
          <p:nvPr/>
        </p:nvSpPr>
        <p:spPr>
          <a:xfrm>
            <a:off x="8161339" y="2813051"/>
            <a:ext cx="327025" cy="199231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geology.com/world/world-map.gif">
            <a:extLst>
              <a:ext uri="{FF2B5EF4-FFF2-40B4-BE49-F238E27FC236}">
                <a16:creationId xmlns:a16="http://schemas.microsoft.com/office/drawing/2014/main" id="{759505F4-369E-9B12-A748-6B8C2F5DC667}"/>
              </a:ext>
            </a:extLst>
          </p:cNvPr>
          <p:cNvPicPr>
            <a:picLocks noChangeAspect="1" noChangeArrowheads="1"/>
          </p:cNvPicPr>
          <p:nvPr/>
        </p:nvPicPr>
        <p:blipFill>
          <a:blip r:embed="rId2" cstate="print"/>
          <a:srcRect/>
          <a:stretch>
            <a:fillRect/>
          </a:stretch>
        </p:blipFill>
        <p:spPr bwMode="auto">
          <a:xfrm>
            <a:off x="1581151" y="111941"/>
            <a:ext cx="9086851"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5 - TextBox">
            <a:extLst>
              <a:ext uri="{FF2B5EF4-FFF2-40B4-BE49-F238E27FC236}">
                <a16:creationId xmlns:a16="http://schemas.microsoft.com/office/drawing/2014/main" id="{CB9D9401-4148-5DF5-B041-B4088D84F9A8}"/>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a:t>
            </a:r>
            <a:r>
              <a:rPr lang="en-US" sz="2400" dirty="0"/>
              <a:t>3</a:t>
            </a:r>
            <a:r>
              <a:rPr lang="el-GR" sz="2400" dirty="0"/>
              <a:t> Λαϊκή Δημοκρατία του Κονγκό</a:t>
            </a:r>
          </a:p>
        </p:txBody>
      </p:sp>
      <p:sp>
        <p:nvSpPr>
          <p:cNvPr id="12" name="9 - Έλλειψη">
            <a:extLst>
              <a:ext uri="{FF2B5EF4-FFF2-40B4-BE49-F238E27FC236}">
                <a16:creationId xmlns:a16="http://schemas.microsoft.com/office/drawing/2014/main" id="{1A4C10B6-EDE8-FDB3-7DD4-BAC93C906B67}"/>
              </a:ext>
            </a:extLst>
          </p:cNvPr>
          <p:cNvSpPr/>
          <p:nvPr/>
        </p:nvSpPr>
        <p:spPr>
          <a:xfrm>
            <a:off x="5865814" y="4057651"/>
            <a:ext cx="917575" cy="936625"/>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0533"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C9053904-1756-A58C-2401-D9E4B52E0752}"/>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0534"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27169310-6895-2E6E-83EF-43BACD846A00}"/>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8" name="12 - Εικόνα" descr="mcongo.gif">
            <a:extLst>
              <a:ext uri="{FF2B5EF4-FFF2-40B4-BE49-F238E27FC236}">
                <a16:creationId xmlns:a16="http://schemas.microsoft.com/office/drawing/2014/main" id="{388E286E-6180-085E-7EF0-E58DC294CEB2}"/>
              </a:ext>
            </a:extLst>
          </p:cNvPr>
          <p:cNvPicPr>
            <a:picLocks noChangeAspect="1"/>
          </p:cNvPicPr>
          <p:nvPr/>
        </p:nvPicPr>
        <p:blipFill>
          <a:blip r:embed="rId3" cstate="print"/>
          <a:stretch>
            <a:fillRect/>
          </a:stretch>
        </p:blipFill>
        <p:spPr>
          <a:xfrm>
            <a:off x="4628091" y="2354856"/>
            <a:ext cx="3580514" cy="43424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000" fill="hold"/>
                                        <p:tgtEl>
                                          <p:spTgt spid="12"/>
                                        </p:tgtEl>
                                        <p:attrNameLst>
                                          <p:attrName>ppt_w</p:attrName>
                                        </p:attrNameLst>
                                      </p:cBhvr>
                                      <p:tavLst>
                                        <p:tav tm="0">
                                          <p:val>
                                            <p:fltVal val="0"/>
                                          </p:val>
                                        </p:tav>
                                        <p:tav tm="100000">
                                          <p:val>
                                            <p:strVal val="#ppt_w"/>
                                          </p:val>
                                        </p:tav>
                                      </p:tavLst>
                                    </p:anim>
                                    <p:anim calcmode="lin" valueType="num">
                                      <p:cBhvr>
                                        <p:cTn id="12"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902ED47D-8DE3-D952-D9D1-C3EB9EF3554E}"/>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3.1.4 Δημοκρατία του Καμερούν</a:t>
            </a:r>
          </a:p>
        </p:txBody>
      </p:sp>
      <p:sp>
        <p:nvSpPr>
          <p:cNvPr id="21" name="Rectangle 20">
            <a:extLst>
              <a:ext uri="{FF2B5EF4-FFF2-40B4-BE49-F238E27FC236}">
                <a16:creationId xmlns:a16="http://schemas.microsoft.com/office/drawing/2014/main" id="{6DCAB23E-3EDA-D075-C4E7-D0F9BB7F2BFC}"/>
              </a:ext>
            </a:extLst>
          </p:cNvPr>
          <p:cNvSpPr/>
          <p:nvPr/>
        </p:nvSpPr>
        <p:spPr>
          <a:xfrm>
            <a:off x="1585913" y="746126"/>
            <a:ext cx="2252662" cy="561975"/>
          </a:xfrm>
          <a:prstGeom prst="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Αποτυχία των κοινωνικών θεσμών</a:t>
            </a:r>
          </a:p>
        </p:txBody>
      </p:sp>
      <p:sp>
        <p:nvSpPr>
          <p:cNvPr id="11" name="Rectangle 10">
            <a:extLst>
              <a:ext uri="{FF2B5EF4-FFF2-40B4-BE49-F238E27FC236}">
                <a16:creationId xmlns:a16="http://schemas.microsoft.com/office/drawing/2014/main" id="{2A7CABD9-35DA-0FFA-D88D-BA44C2557F05}"/>
              </a:ext>
            </a:extLst>
          </p:cNvPr>
          <p:cNvSpPr/>
          <p:nvPr/>
        </p:nvSpPr>
        <p:spPr>
          <a:xfrm>
            <a:off x="6037264" y="746126"/>
            <a:ext cx="4573587" cy="18256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b="1" dirty="0"/>
              <a:t>Πολιτικές αποτυχίες</a:t>
            </a:r>
            <a:r>
              <a:rPr lang="el-GR" dirty="0"/>
              <a:t>:</a:t>
            </a:r>
          </a:p>
          <a:p>
            <a:pPr marL="285750" indent="-285750">
              <a:buFont typeface="Arial" panose="020B0604020202020204" pitchFamily="34" charset="0"/>
              <a:buChar char="•"/>
              <a:defRPr/>
            </a:pPr>
            <a:r>
              <a:rPr lang="el-GR" dirty="0"/>
              <a:t>Οικονομική ύφεση</a:t>
            </a:r>
          </a:p>
          <a:p>
            <a:pPr marL="285750" indent="-285750">
              <a:buFont typeface="Arial" panose="020B0604020202020204" pitchFamily="34" charset="0"/>
              <a:buChar char="•"/>
              <a:defRPr/>
            </a:pPr>
            <a:r>
              <a:rPr lang="el-GR" dirty="0"/>
              <a:t>Ανεξέλεγκτη ελεύθερη πρόσβαση σε πόρους</a:t>
            </a:r>
          </a:p>
          <a:p>
            <a:pPr marL="285750" indent="-285750">
              <a:buFont typeface="Arial" panose="020B0604020202020204" pitchFamily="34" charset="0"/>
              <a:buChar char="•"/>
              <a:defRPr/>
            </a:pPr>
            <a:r>
              <a:rPr lang="el-GR" dirty="0"/>
              <a:t>Αδυναμία επιβολής πολιτικών διαφύλαξης των πόρων </a:t>
            </a:r>
          </a:p>
          <a:p>
            <a:pPr algn="ctr">
              <a:defRPr/>
            </a:pPr>
            <a:r>
              <a:rPr lang="el-GR" dirty="0"/>
              <a:t> </a:t>
            </a:r>
          </a:p>
        </p:txBody>
      </p:sp>
      <p:sp>
        <p:nvSpPr>
          <p:cNvPr id="12" name="Rectangle 11">
            <a:extLst>
              <a:ext uri="{FF2B5EF4-FFF2-40B4-BE49-F238E27FC236}">
                <a16:creationId xmlns:a16="http://schemas.microsoft.com/office/drawing/2014/main" id="{6B1DC8B5-927C-81E0-B409-FD6343AEB7E2}"/>
              </a:ext>
            </a:extLst>
          </p:cNvPr>
          <p:cNvSpPr/>
          <p:nvPr/>
        </p:nvSpPr>
        <p:spPr>
          <a:xfrm>
            <a:off x="7197726" y="5046664"/>
            <a:ext cx="2252663" cy="561975"/>
          </a:xfrm>
          <a:prstGeom prst="rect">
            <a:avLst/>
          </a:prstGeom>
          <a:solidFill>
            <a:srgbClr val="92D050"/>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Καμερούν</a:t>
            </a:r>
          </a:p>
        </p:txBody>
      </p:sp>
      <p:sp>
        <p:nvSpPr>
          <p:cNvPr id="2" name="Down Arrow 1">
            <a:extLst>
              <a:ext uri="{FF2B5EF4-FFF2-40B4-BE49-F238E27FC236}">
                <a16:creationId xmlns:a16="http://schemas.microsoft.com/office/drawing/2014/main" id="{68ACA79A-2547-9812-4FF5-663DEC06C599}"/>
              </a:ext>
            </a:extLst>
          </p:cNvPr>
          <p:cNvSpPr/>
          <p:nvPr/>
        </p:nvSpPr>
        <p:spPr>
          <a:xfrm>
            <a:off x="8161339" y="2813051"/>
            <a:ext cx="327025" cy="199231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5E54B9-4049-BA27-56B9-2F8C02BFBCF9}"/>
              </a:ext>
            </a:extLst>
          </p:cNvPr>
          <p:cNvSpPr>
            <a:spLocks noGrp="1"/>
          </p:cNvSpPr>
          <p:nvPr>
            <p:ph type="title"/>
          </p:nvPr>
        </p:nvSpPr>
        <p:spPr/>
        <p:txBody>
          <a:bodyPr/>
          <a:lstStyle/>
          <a:p>
            <a:pPr algn="ctr"/>
            <a:r>
              <a:rPr lang="el-GR" dirty="0"/>
              <a:t>Αειφόρος Ανάπτυξη</a:t>
            </a:r>
          </a:p>
        </p:txBody>
      </p:sp>
      <p:pic>
        <p:nvPicPr>
          <p:cNvPr id="7" name="Εικόνα 6">
            <a:extLst>
              <a:ext uri="{FF2B5EF4-FFF2-40B4-BE49-F238E27FC236}">
                <a16:creationId xmlns:a16="http://schemas.microsoft.com/office/drawing/2014/main" id="{0E549F48-4A68-8D47-67D7-0B75FFC407E0}"/>
              </a:ext>
            </a:extLst>
          </p:cNvPr>
          <p:cNvPicPr>
            <a:picLocks noChangeAspect="1"/>
          </p:cNvPicPr>
          <p:nvPr/>
        </p:nvPicPr>
        <p:blipFill>
          <a:blip r:embed="rId2"/>
          <a:stretch>
            <a:fillRect/>
          </a:stretch>
        </p:blipFill>
        <p:spPr>
          <a:xfrm>
            <a:off x="0" y="2484934"/>
            <a:ext cx="12192000" cy="3191384"/>
          </a:xfrm>
          <a:prstGeom prst="rect">
            <a:avLst/>
          </a:prstGeom>
        </p:spPr>
      </p:pic>
    </p:spTree>
    <p:extLst>
      <p:ext uri="{BB962C8B-B14F-4D97-AF65-F5344CB8AC3E}">
        <p14:creationId xmlns:p14="http://schemas.microsoft.com/office/powerpoint/2010/main" val="3646714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geology.com/world/world-map.gif">
            <a:extLst>
              <a:ext uri="{FF2B5EF4-FFF2-40B4-BE49-F238E27FC236}">
                <a16:creationId xmlns:a16="http://schemas.microsoft.com/office/drawing/2014/main" id="{151918CF-753A-0AA7-A436-E8649DB7A7C8}"/>
              </a:ext>
            </a:extLst>
          </p:cNvPr>
          <p:cNvPicPr>
            <a:picLocks noChangeAspect="1" noChangeArrowheads="1"/>
          </p:cNvPicPr>
          <p:nvPr/>
        </p:nvPicPr>
        <p:blipFill>
          <a:blip r:embed="rId2" cstate="print"/>
          <a:srcRect/>
          <a:stretch>
            <a:fillRect/>
          </a:stretch>
        </p:blipFill>
        <p:spPr bwMode="auto">
          <a:xfrm>
            <a:off x="1586345" y="111941"/>
            <a:ext cx="9113142" cy="68778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5 - TextBox">
            <a:extLst>
              <a:ext uri="{FF2B5EF4-FFF2-40B4-BE49-F238E27FC236}">
                <a16:creationId xmlns:a16="http://schemas.microsoft.com/office/drawing/2014/main" id="{ECD2876C-8194-51A5-9119-5B6FF46FDE2F}"/>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3.1.4 Δημοκρατία του Καμερούν</a:t>
            </a:r>
          </a:p>
        </p:txBody>
      </p:sp>
      <p:sp>
        <p:nvSpPr>
          <p:cNvPr id="12" name="9 - Έλλειψη">
            <a:extLst>
              <a:ext uri="{FF2B5EF4-FFF2-40B4-BE49-F238E27FC236}">
                <a16:creationId xmlns:a16="http://schemas.microsoft.com/office/drawing/2014/main" id="{DA54AA89-90C5-FEDD-6855-7CEF7A1FC93C}"/>
              </a:ext>
            </a:extLst>
          </p:cNvPr>
          <p:cNvSpPr/>
          <p:nvPr/>
        </p:nvSpPr>
        <p:spPr>
          <a:xfrm>
            <a:off x="5638801" y="3960814"/>
            <a:ext cx="919163" cy="936625"/>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2581"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1B2EB719-E735-33F9-56E7-C05A87EB9A12}"/>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2582"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00AE4A50-F273-E0EF-A44A-5909FB2B62DA}"/>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050" name="Picture 2" descr="http://thumbs.dreamstime.com/z/%CF%87%CE%AC%CF%81%CF%84%CE%B7%CF%82-%CF%84%CE%BF%CF%85-%CE%BA%CE%B1%CE%BC%CE%B5%CF%81%CE%BF%CF%8D%CE%BD-31962541.jpg">
            <a:extLst>
              <a:ext uri="{FF2B5EF4-FFF2-40B4-BE49-F238E27FC236}">
                <a16:creationId xmlns:a16="http://schemas.microsoft.com/office/drawing/2014/main" id="{CF2DAEC2-69B1-8D99-2C11-E9AC944D3753}"/>
              </a:ext>
            </a:extLst>
          </p:cNvPr>
          <p:cNvPicPr>
            <a:picLocks noChangeAspect="1" noChangeArrowheads="1"/>
          </p:cNvPicPr>
          <p:nvPr/>
        </p:nvPicPr>
        <p:blipFill>
          <a:blip r:embed="rId3" cstate="print"/>
          <a:srcRect/>
          <a:stretch>
            <a:fillRect/>
          </a:stretch>
        </p:blipFill>
        <p:spPr bwMode="auto">
          <a:xfrm>
            <a:off x="3571010" y="1108364"/>
            <a:ext cx="5330537" cy="51446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000" fill="hold"/>
                                        <p:tgtEl>
                                          <p:spTgt spid="12"/>
                                        </p:tgtEl>
                                        <p:attrNameLst>
                                          <p:attrName>ppt_w</p:attrName>
                                        </p:attrNameLst>
                                      </p:cBhvr>
                                      <p:tavLst>
                                        <p:tav tm="0">
                                          <p:val>
                                            <p:fltVal val="0"/>
                                          </p:val>
                                        </p:tav>
                                        <p:tav tm="100000">
                                          <p:val>
                                            <p:strVal val="#ppt_w"/>
                                          </p:val>
                                        </p:tav>
                                      </p:tavLst>
                                    </p:anim>
                                    <p:anim calcmode="lin" valueType="num">
                                      <p:cBhvr>
                                        <p:cTn id="12"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5 - TextBox">
            <a:extLst>
              <a:ext uri="{FF2B5EF4-FFF2-40B4-BE49-F238E27FC236}">
                <a16:creationId xmlns:a16="http://schemas.microsoft.com/office/drawing/2014/main" id="{C5653151-7DEC-DBE0-0D32-EB39CB5D5ECE}"/>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3.1.4 Δημοκρατία του Καμερούν</a:t>
            </a:r>
          </a:p>
        </p:txBody>
      </p:sp>
      <p:sp>
        <p:nvSpPr>
          <p:cNvPr id="153603"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0B8200F5-AF6C-6AC0-2411-694AC193EB66}"/>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604"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409846B3-F81E-D2D1-36AF-A128C684E11A}"/>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Rectangle 7">
            <a:extLst>
              <a:ext uri="{FF2B5EF4-FFF2-40B4-BE49-F238E27FC236}">
                <a16:creationId xmlns:a16="http://schemas.microsoft.com/office/drawing/2014/main" id="{7F4E66C5-311E-5A5E-32BE-88D5D235FDCE}"/>
              </a:ext>
            </a:extLst>
          </p:cNvPr>
          <p:cNvSpPr/>
          <p:nvPr/>
        </p:nvSpPr>
        <p:spPr>
          <a:xfrm>
            <a:off x="264406" y="677865"/>
            <a:ext cx="11927594" cy="6290304"/>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b="1" dirty="0"/>
          </a:p>
          <a:p>
            <a:pPr algn="ctr">
              <a:defRPr/>
            </a:pPr>
            <a:r>
              <a:rPr lang="el-GR" b="1" dirty="0"/>
              <a:t>Σημαντικά στοιχεία:</a:t>
            </a:r>
          </a:p>
          <a:p>
            <a:pPr algn="ctr">
              <a:defRPr/>
            </a:pPr>
            <a:endParaRPr lang="el-GR" dirty="0"/>
          </a:p>
          <a:p>
            <a:pPr marL="285750" indent="-285750" algn="just">
              <a:buFont typeface="Arial" panose="020B0604020202020204" pitchFamily="34" charset="0"/>
              <a:buChar char="•"/>
              <a:defRPr/>
            </a:pPr>
            <a:r>
              <a:rPr lang="el-GR" dirty="0"/>
              <a:t>Το Καμερούν εκτιμάται ότι έχει </a:t>
            </a:r>
            <a:r>
              <a:rPr lang="en-US" dirty="0"/>
              <a:t>170000 km</a:t>
            </a:r>
            <a:r>
              <a:rPr lang="en-US" baseline="30000" dirty="0"/>
              <a:t>2</a:t>
            </a:r>
            <a:r>
              <a:rPr lang="el-GR" dirty="0"/>
              <a:t> τροπικών δασών</a:t>
            </a:r>
          </a:p>
          <a:p>
            <a:pPr marL="285750" indent="-285750" algn="just">
              <a:buFont typeface="Arial" panose="020B0604020202020204" pitchFamily="34" charset="0"/>
              <a:buChar char="•"/>
              <a:defRPr/>
            </a:pPr>
            <a:r>
              <a:rPr lang="el-GR" dirty="0"/>
              <a:t>Η ετήσια αποψίλωση των δασών στο Καμερούν εκτιμάται ότι κυμαίνεται μεταξύ </a:t>
            </a:r>
            <a:r>
              <a:rPr lang="en-US" dirty="0"/>
              <a:t>800 km</a:t>
            </a:r>
            <a:r>
              <a:rPr lang="en-US" baseline="30000" dirty="0"/>
              <a:t>2</a:t>
            </a:r>
            <a:r>
              <a:rPr lang="el-GR" dirty="0"/>
              <a:t> - </a:t>
            </a:r>
            <a:r>
              <a:rPr lang="en-US" dirty="0"/>
              <a:t>2000 km</a:t>
            </a:r>
            <a:r>
              <a:rPr lang="en-US" baseline="30000" dirty="0"/>
              <a:t>2</a:t>
            </a:r>
            <a:r>
              <a:rPr lang="el-GR" baseline="30000" dirty="0"/>
              <a:t> </a:t>
            </a:r>
            <a:r>
              <a:rPr lang="el-GR" dirty="0"/>
              <a:t> (0,4 έως 1,0% της δασικής κάλυψης)</a:t>
            </a:r>
          </a:p>
          <a:p>
            <a:pPr marL="285750" indent="-285750" algn="just">
              <a:buFont typeface="Arial" panose="020B0604020202020204" pitchFamily="34" charset="0"/>
              <a:buChar char="•"/>
              <a:defRPr/>
            </a:pPr>
            <a:r>
              <a:rPr lang="el-GR" dirty="0"/>
              <a:t>Η αύξηση του πληθυσμού και η δημιουργία νέων καλλιεργήσιμων εκτάσεων θεωρούνται ως η κύρια αιτία και παράγοντας, αντίστοιχα, της αποψίλωσης των δασών </a:t>
            </a:r>
          </a:p>
          <a:p>
            <a:pPr marL="285750" indent="-285750" algn="just">
              <a:buFont typeface="Arial" panose="020B0604020202020204" pitchFamily="34" charset="0"/>
              <a:buChar char="•"/>
              <a:defRPr/>
            </a:pPr>
            <a:r>
              <a:rPr lang="el-GR" dirty="0"/>
              <a:t>Άλλοι παράγοντες περιλαμβάνουν την </a:t>
            </a:r>
            <a:r>
              <a:rPr lang="el-GR" b="1" dirty="0"/>
              <a:t>λαθροϋλοτομία</a:t>
            </a:r>
            <a:r>
              <a:rPr lang="el-GR" dirty="0"/>
              <a:t> και την </a:t>
            </a:r>
            <a:r>
              <a:rPr lang="el-GR" b="1" dirty="0"/>
              <a:t>κατασκευή υποδομών για μεταφορές </a:t>
            </a:r>
          </a:p>
          <a:p>
            <a:pPr algn="just">
              <a:defRPr/>
            </a:pPr>
            <a:endParaRPr lang="el-GR" dirty="0"/>
          </a:p>
          <a:p>
            <a:pPr algn="just">
              <a:defRPr/>
            </a:pPr>
            <a:r>
              <a:rPr lang="el-GR" b="1" dirty="0"/>
              <a:t>Οικονομική κρίση (1986) </a:t>
            </a:r>
          </a:p>
          <a:p>
            <a:pPr algn="just">
              <a:defRPr/>
            </a:pPr>
            <a:endParaRPr lang="el-GR" b="1" dirty="0"/>
          </a:p>
          <a:p>
            <a:pPr marL="285750" indent="-285750" algn="just">
              <a:buFont typeface="Arial" panose="020B0604020202020204" pitchFamily="34" charset="0"/>
              <a:buChar char="•"/>
              <a:defRPr/>
            </a:pPr>
            <a:r>
              <a:rPr lang="el-GR" dirty="0"/>
              <a:t>Τη δεκαετία πριν την κρίση (1976 – 1986), το Καμερούν είχε ανθούσα οικονομία και τα κύρια έσοδά του προέρχονταν από το πετρέλαιο, το κακάο και τον  καφέ. </a:t>
            </a:r>
          </a:p>
          <a:p>
            <a:pPr marL="285750" indent="-285750" algn="just">
              <a:buFont typeface="Arial" panose="020B0604020202020204" pitchFamily="34" charset="0"/>
              <a:buChar char="•"/>
              <a:defRPr/>
            </a:pPr>
            <a:r>
              <a:rPr lang="el-GR" dirty="0"/>
              <a:t>Το ετήσιο πραγματικό ΑΕΠ είχε αύξηση κατά μέσο όρο 7% από τα τέλη της δεκαετίας του 1970 έως το 1985</a:t>
            </a:r>
          </a:p>
          <a:p>
            <a:pPr marL="285750" indent="-285750" algn="just">
              <a:buFont typeface="Arial" panose="020B0604020202020204" pitchFamily="34" charset="0"/>
              <a:buChar char="•"/>
              <a:defRPr/>
            </a:pPr>
            <a:r>
              <a:rPr lang="el-GR" dirty="0"/>
              <a:t>Το 1986, τα έσοδα μειώθηκαν δραματικά, λόγω της μείωσης των διεθνών τιμών του πετρελαίου (παρόμοια κατάσταση με τη Βενεζουέλα)</a:t>
            </a:r>
          </a:p>
          <a:p>
            <a:pPr marL="285750" indent="-285750" algn="just">
              <a:buFont typeface="Arial" panose="020B0604020202020204" pitchFamily="34" charset="0"/>
              <a:buChar char="•"/>
              <a:defRPr/>
            </a:pPr>
            <a:r>
              <a:rPr lang="el-GR" dirty="0"/>
              <a:t>Την περίοδο 1987 – 1993 η μέση ετήσια μεταβολή του ΑΕΠ ήταν αρνητική </a:t>
            </a:r>
          </a:p>
          <a:p>
            <a:pPr marL="285750" indent="-285750" algn="just">
              <a:buFont typeface="Arial" panose="020B0604020202020204" pitchFamily="34" charset="0"/>
              <a:buChar char="•"/>
              <a:defRPr/>
            </a:pPr>
            <a:r>
              <a:rPr lang="el-GR" dirty="0"/>
              <a:t>Το 1989, οι τιμές αγοράς των προϊόντων κακάο και καφέ μειώθηκαν κατά 50% με αποτέλεσμα η παραγωγή τους των καλλιεργειών έπεσε κατακόρυφα </a:t>
            </a:r>
          </a:p>
          <a:p>
            <a:pPr marL="285750" indent="-285750" algn="just">
              <a:buFont typeface="Arial" panose="020B0604020202020204" pitchFamily="34" charset="0"/>
              <a:buChar char="•"/>
              <a:defRPr/>
            </a:pPr>
            <a:r>
              <a:rPr lang="el-GR" b="1" dirty="0"/>
              <a:t>Η υποτίμηση του νόμισματός τους κατά 50% αποκατέστησε εν μέρει την ανταγωνιστικότητα των εξαγωγών τους</a:t>
            </a:r>
          </a:p>
          <a:p>
            <a:pPr marL="285750" indent="-285750" algn="just">
              <a:buFont typeface="Arial" panose="020B0604020202020204" pitchFamily="34" charset="0"/>
              <a:buChar char="•"/>
              <a:defRPr/>
            </a:pPr>
            <a:r>
              <a:rPr lang="el-GR" dirty="0"/>
              <a:t>Την  περίοδο 1994/95 έως 1996/97, ο μέσος ετήσιος ρυθμός αύξησης του ΑΕΠ ήταν θετικός (1,7%)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0DF202B3-4007-7F44-120F-9495709F1F19}"/>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3.1.5 Δημοκρατία της Κένυας</a:t>
            </a:r>
          </a:p>
        </p:txBody>
      </p:sp>
      <p:sp>
        <p:nvSpPr>
          <p:cNvPr id="21" name="Rectangle 20">
            <a:extLst>
              <a:ext uri="{FF2B5EF4-FFF2-40B4-BE49-F238E27FC236}">
                <a16:creationId xmlns:a16="http://schemas.microsoft.com/office/drawing/2014/main" id="{AD8B27C9-B5A1-C3E1-5C2E-E942900F7C5B}"/>
              </a:ext>
            </a:extLst>
          </p:cNvPr>
          <p:cNvSpPr/>
          <p:nvPr/>
        </p:nvSpPr>
        <p:spPr>
          <a:xfrm>
            <a:off x="1585913" y="746126"/>
            <a:ext cx="2252662" cy="561975"/>
          </a:xfrm>
          <a:prstGeom prst="rect">
            <a:avLst/>
          </a:prstGeom>
          <a:solidFill>
            <a:srgbClr val="FFC000"/>
          </a:solidFill>
          <a:ln>
            <a:solidFill>
              <a:srgbClr val="FFC000"/>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Αποτυχία των κοινωνικών θεσμών</a:t>
            </a:r>
          </a:p>
        </p:txBody>
      </p:sp>
      <p:sp>
        <p:nvSpPr>
          <p:cNvPr id="11" name="Rectangle 10">
            <a:extLst>
              <a:ext uri="{FF2B5EF4-FFF2-40B4-BE49-F238E27FC236}">
                <a16:creationId xmlns:a16="http://schemas.microsoft.com/office/drawing/2014/main" id="{FA077682-E1F1-DA19-EEF1-7DB8ED92ED1A}"/>
              </a:ext>
            </a:extLst>
          </p:cNvPr>
          <p:cNvSpPr/>
          <p:nvPr/>
        </p:nvSpPr>
        <p:spPr>
          <a:xfrm>
            <a:off x="6037264" y="746126"/>
            <a:ext cx="4573587" cy="18256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l-GR" b="1" dirty="0"/>
              <a:t>Πολιτικές αποτυχίες</a:t>
            </a:r>
            <a:r>
              <a:rPr lang="el-GR" dirty="0"/>
              <a:t>:</a:t>
            </a:r>
          </a:p>
          <a:p>
            <a:pPr marL="285750" indent="-285750">
              <a:buFont typeface="Arial" panose="020B0604020202020204" pitchFamily="34" charset="0"/>
              <a:buChar char="•"/>
              <a:defRPr/>
            </a:pPr>
            <a:r>
              <a:rPr lang="el-GR" dirty="0"/>
              <a:t>Οικονομική ύφεση</a:t>
            </a:r>
          </a:p>
          <a:p>
            <a:pPr marL="285750" indent="-285750">
              <a:buFont typeface="Arial" panose="020B0604020202020204" pitchFamily="34" charset="0"/>
              <a:buChar char="•"/>
              <a:defRPr/>
            </a:pPr>
            <a:r>
              <a:rPr lang="el-GR" dirty="0"/>
              <a:t>Ανεξέλεγκτη ελεύθερη πρόσβαση σε πόρους</a:t>
            </a:r>
          </a:p>
          <a:p>
            <a:pPr marL="285750" indent="-285750">
              <a:buFont typeface="Arial" panose="020B0604020202020204" pitchFamily="34" charset="0"/>
              <a:buChar char="•"/>
              <a:defRPr/>
            </a:pPr>
            <a:r>
              <a:rPr lang="el-GR" dirty="0"/>
              <a:t>Αδυναμία επιβολής πολιτικών διαφύλαξης των πόρων </a:t>
            </a:r>
          </a:p>
          <a:p>
            <a:pPr algn="ctr">
              <a:defRPr/>
            </a:pPr>
            <a:r>
              <a:rPr lang="el-GR" dirty="0"/>
              <a:t> </a:t>
            </a:r>
          </a:p>
        </p:txBody>
      </p:sp>
      <p:sp>
        <p:nvSpPr>
          <p:cNvPr id="12" name="Rectangle 11">
            <a:extLst>
              <a:ext uri="{FF2B5EF4-FFF2-40B4-BE49-F238E27FC236}">
                <a16:creationId xmlns:a16="http://schemas.microsoft.com/office/drawing/2014/main" id="{3527BB6A-610F-05B8-BF12-2B85FEE38136}"/>
              </a:ext>
            </a:extLst>
          </p:cNvPr>
          <p:cNvSpPr/>
          <p:nvPr/>
        </p:nvSpPr>
        <p:spPr>
          <a:xfrm>
            <a:off x="7197726" y="5046664"/>
            <a:ext cx="2252663" cy="561975"/>
          </a:xfrm>
          <a:prstGeom prst="rect">
            <a:avLst/>
          </a:prstGeom>
          <a:solidFill>
            <a:srgbClr val="92D050"/>
          </a:solidFill>
          <a:ln>
            <a:solidFill>
              <a:schemeClr val="accent6"/>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l-GR" dirty="0"/>
              <a:t>Κένυα</a:t>
            </a:r>
          </a:p>
        </p:txBody>
      </p:sp>
      <p:sp>
        <p:nvSpPr>
          <p:cNvPr id="2" name="Down Arrow 1">
            <a:extLst>
              <a:ext uri="{FF2B5EF4-FFF2-40B4-BE49-F238E27FC236}">
                <a16:creationId xmlns:a16="http://schemas.microsoft.com/office/drawing/2014/main" id="{A975FF9F-B67D-E5BC-E8C9-3DBC5F5D518F}"/>
              </a:ext>
            </a:extLst>
          </p:cNvPr>
          <p:cNvSpPr/>
          <p:nvPr/>
        </p:nvSpPr>
        <p:spPr>
          <a:xfrm>
            <a:off x="8161339" y="2813051"/>
            <a:ext cx="327025" cy="199231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geology.com/world/world-map.gif">
            <a:extLst>
              <a:ext uri="{FF2B5EF4-FFF2-40B4-BE49-F238E27FC236}">
                <a16:creationId xmlns:a16="http://schemas.microsoft.com/office/drawing/2014/main" id="{519EBC2E-A813-E56F-C147-A94399818B7F}"/>
              </a:ext>
            </a:extLst>
          </p:cNvPr>
          <p:cNvPicPr>
            <a:picLocks noChangeAspect="1" noChangeArrowheads="1"/>
          </p:cNvPicPr>
          <p:nvPr/>
        </p:nvPicPr>
        <p:blipFill>
          <a:blip r:embed="rId2" cstate="print"/>
          <a:srcRect/>
          <a:stretch>
            <a:fillRect/>
          </a:stretch>
        </p:blipFill>
        <p:spPr bwMode="auto">
          <a:xfrm>
            <a:off x="1586345" y="111941"/>
            <a:ext cx="9113142" cy="68778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5 - TextBox">
            <a:extLst>
              <a:ext uri="{FF2B5EF4-FFF2-40B4-BE49-F238E27FC236}">
                <a16:creationId xmlns:a16="http://schemas.microsoft.com/office/drawing/2014/main" id="{020068E1-A06B-DCC1-3EE1-1909C13BC2D1}"/>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3.1.5 Δημοκρατία της Κένυας</a:t>
            </a:r>
          </a:p>
        </p:txBody>
      </p:sp>
      <p:sp>
        <p:nvSpPr>
          <p:cNvPr id="12" name="9 - Έλλειψη">
            <a:extLst>
              <a:ext uri="{FF2B5EF4-FFF2-40B4-BE49-F238E27FC236}">
                <a16:creationId xmlns:a16="http://schemas.microsoft.com/office/drawing/2014/main" id="{1CD2803A-4900-2ACF-8A44-2250BD9FCE07}"/>
              </a:ext>
            </a:extLst>
          </p:cNvPr>
          <p:cNvSpPr/>
          <p:nvPr/>
        </p:nvSpPr>
        <p:spPr>
          <a:xfrm>
            <a:off x="6372226" y="4065589"/>
            <a:ext cx="917575" cy="935037"/>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5653"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9A2F7909-922A-4DC5-85E8-2631B11190A0}"/>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5654"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963F676A-A48A-8035-D7E4-380D7CC57839}"/>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4098" name="Picture 2" descr="http://gummytraveler.com/wp-content/uploads/2014/12/map-kenya-col-se.jpg">
            <a:extLst>
              <a:ext uri="{FF2B5EF4-FFF2-40B4-BE49-F238E27FC236}">
                <a16:creationId xmlns:a16="http://schemas.microsoft.com/office/drawing/2014/main" id="{4786C204-A049-3D1A-5213-F0A668F57D3A}"/>
              </a:ext>
            </a:extLst>
          </p:cNvPr>
          <p:cNvPicPr>
            <a:picLocks noChangeAspect="1" noChangeArrowheads="1"/>
          </p:cNvPicPr>
          <p:nvPr/>
        </p:nvPicPr>
        <p:blipFill>
          <a:blip r:embed="rId3" cstate="print"/>
          <a:srcRect/>
          <a:stretch>
            <a:fillRect/>
          </a:stretch>
        </p:blipFill>
        <p:spPr bwMode="auto">
          <a:xfrm>
            <a:off x="4528273" y="1383019"/>
            <a:ext cx="4605771" cy="5363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000" fill="hold"/>
                                        <p:tgtEl>
                                          <p:spTgt spid="12"/>
                                        </p:tgtEl>
                                        <p:attrNameLst>
                                          <p:attrName>ppt_w</p:attrName>
                                        </p:attrNameLst>
                                      </p:cBhvr>
                                      <p:tavLst>
                                        <p:tav tm="0">
                                          <p:val>
                                            <p:fltVal val="0"/>
                                          </p:val>
                                        </p:tav>
                                        <p:tav tm="100000">
                                          <p:val>
                                            <p:strVal val="#ppt_w"/>
                                          </p:val>
                                        </p:tav>
                                      </p:tavLst>
                                    </p:anim>
                                    <p:anim calcmode="lin" valueType="num">
                                      <p:cBhvr>
                                        <p:cTn id="12"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5 - TextBox">
            <a:extLst>
              <a:ext uri="{FF2B5EF4-FFF2-40B4-BE49-F238E27FC236}">
                <a16:creationId xmlns:a16="http://schemas.microsoft.com/office/drawing/2014/main" id="{9DB3B72C-65F3-69F0-F582-A5B292AC19D6}"/>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 3.1.5 Δημοκρατία της Κένυας</a:t>
            </a:r>
          </a:p>
        </p:txBody>
      </p:sp>
      <p:sp>
        <p:nvSpPr>
          <p:cNvPr id="156675"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8D620522-BDB7-7F9A-FE34-7A1C0EA6CA18}"/>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6676"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1F3CDC6A-D344-2662-1FA5-2FAFD0E64BA1}"/>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Rectangle 7">
            <a:extLst>
              <a:ext uri="{FF2B5EF4-FFF2-40B4-BE49-F238E27FC236}">
                <a16:creationId xmlns:a16="http://schemas.microsoft.com/office/drawing/2014/main" id="{48DA57B9-77D6-263B-38D1-56D3B845C746}"/>
              </a:ext>
            </a:extLst>
          </p:cNvPr>
          <p:cNvSpPr/>
          <p:nvPr/>
        </p:nvSpPr>
        <p:spPr>
          <a:xfrm>
            <a:off x="1585914" y="976314"/>
            <a:ext cx="9024937" cy="379253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b="1" dirty="0"/>
              <a:t>Σημαντικά στοιχεία:</a:t>
            </a:r>
          </a:p>
          <a:p>
            <a:pPr algn="ctr">
              <a:defRPr/>
            </a:pPr>
            <a:endParaRPr lang="el-GR" b="1" dirty="0"/>
          </a:p>
          <a:p>
            <a:pPr marL="285750" indent="-285750">
              <a:buFont typeface="Arial" panose="020B0604020202020204" pitchFamily="34" charset="0"/>
              <a:buChar char="•"/>
              <a:defRPr/>
            </a:pPr>
            <a:r>
              <a:rPr lang="el-GR" dirty="0"/>
              <a:t>Η Κένυα είναι </a:t>
            </a:r>
            <a:r>
              <a:rPr lang="en-US" dirty="0"/>
              <a:t>hotspot </a:t>
            </a:r>
            <a:r>
              <a:rPr lang="el-GR" dirty="0"/>
              <a:t>της βιοποικιλότητας με 35.000 είδη χλωρίδας και πανίδας. </a:t>
            </a:r>
          </a:p>
          <a:p>
            <a:pPr marL="285750" indent="-285750">
              <a:buFont typeface="Arial" panose="020B0604020202020204" pitchFamily="34" charset="0"/>
              <a:buChar char="•"/>
              <a:defRPr/>
            </a:pPr>
            <a:r>
              <a:rPr lang="el-GR" dirty="0"/>
              <a:t>Η υψηλή βιοποικιλότητα εξηγείται από την διαφορετικότητα των οικοσυστημάτων της </a:t>
            </a:r>
          </a:p>
          <a:p>
            <a:pPr marL="285750" indent="-285750">
              <a:buFont typeface="Arial" panose="020B0604020202020204" pitchFamily="34" charset="0"/>
              <a:buChar char="•"/>
              <a:defRPr/>
            </a:pPr>
            <a:r>
              <a:rPr lang="el-GR" dirty="0"/>
              <a:t>Το 10-12% της έκτασής της είναι υπό καθεστώς προστασίας</a:t>
            </a:r>
          </a:p>
          <a:p>
            <a:pPr marL="285750" indent="-285750">
              <a:buFont typeface="Arial" panose="020B0604020202020204" pitchFamily="34" charset="0"/>
              <a:buChar char="•"/>
              <a:defRPr/>
            </a:pPr>
            <a:r>
              <a:rPr lang="el-GR" dirty="0"/>
              <a:t>Το 20% της έκτασής είναι γεωργικές καλλιέργειες</a:t>
            </a:r>
          </a:p>
          <a:p>
            <a:pPr marL="285750" indent="-285750">
              <a:buFont typeface="Arial" panose="020B0604020202020204" pitchFamily="34" charset="0"/>
              <a:buChar char="•"/>
              <a:defRPr/>
            </a:pPr>
            <a:r>
              <a:rPr lang="el-GR" dirty="0"/>
              <a:t>Το 70% της έκτασής της είναι βοσκότοποι</a:t>
            </a:r>
          </a:p>
          <a:p>
            <a:pPr>
              <a:defRPr/>
            </a:pPr>
            <a:endParaRPr lang="el-GR" dirty="0"/>
          </a:p>
          <a:p>
            <a:pPr algn="just">
              <a:defRPr/>
            </a:pPr>
            <a:r>
              <a:rPr lang="el-GR" b="1" dirty="0"/>
              <a:t>Οικονομική κρίση (2008) </a:t>
            </a:r>
          </a:p>
          <a:p>
            <a:pPr algn="just">
              <a:defRPr/>
            </a:pPr>
            <a:endParaRPr lang="el-GR" b="1" dirty="0"/>
          </a:p>
          <a:p>
            <a:pPr algn="just">
              <a:defRPr/>
            </a:pPr>
            <a:r>
              <a:rPr lang="el-GR" dirty="0"/>
              <a:t>Η μείωση της οικονομικής δραστηριότητας οδήγησε σε αύξηση της λαθροθηρίας (κυρίως αφρικανικούς ελέφαντες) και οδήγησε τους αγροτικούς πληθυσμούς σε μεγαλύτερη εξάρτηση από τους φυσικούς πόρους</a:t>
            </a:r>
          </a:p>
          <a:p>
            <a:pPr algn="just">
              <a:defRPr/>
            </a:pPr>
            <a:endParaRPr lang="el-GR" dirty="0"/>
          </a:p>
        </p:txBody>
      </p:sp>
      <p:sp>
        <p:nvSpPr>
          <p:cNvPr id="156678" name="Rectangle 3">
            <a:extLst>
              <a:ext uri="{FF2B5EF4-FFF2-40B4-BE49-F238E27FC236}">
                <a16:creationId xmlns:a16="http://schemas.microsoft.com/office/drawing/2014/main" id="{55C2A211-79ED-63F4-015B-B34E4461C4F1}"/>
              </a:ext>
            </a:extLst>
          </p:cNvPr>
          <p:cNvSpPr>
            <a:spLocks noChangeArrowheads="1"/>
          </p:cNvSpPr>
          <p:nvPr/>
        </p:nvSpPr>
        <p:spPr bwMode="auto">
          <a:xfrm>
            <a:off x="1585914" y="6211889"/>
            <a:ext cx="9024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Wittemyer G., (2011), Effects of Economic Downturns on Mortality of Wild African Elephants, </a:t>
            </a:r>
            <a:r>
              <a:rPr lang="en-US" altLang="en-US" sz="1400" i="1"/>
              <a:t>Conservation Biology</a:t>
            </a:r>
            <a:r>
              <a:rPr lang="en-US" altLang="en-US" sz="1400"/>
              <a:t>, 25, pp. 1002–1009.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C4125542-4E89-780D-4D01-6394BB565CF1}"/>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3.2 Συμπεράσματα</a:t>
            </a:r>
          </a:p>
        </p:txBody>
      </p:sp>
      <p:sp>
        <p:nvSpPr>
          <p:cNvPr id="7" name="Rectangle 6">
            <a:extLst>
              <a:ext uri="{FF2B5EF4-FFF2-40B4-BE49-F238E27FC236}">
                <a16:creationId xmlns:a16="http://schemas.microsoft.com/office/drawing/2014/main" id="{62746E18-6AF4-FC3B-6FD7-BB956FB698E4}"/>
              </a:ext>
            </a:extLst>
          </p:cNvPr>
          <p:cNvSpPr/>
          <p:nvPr/>
        </p:nvSpPr>
        <p:spPr>
          <a:xfrm>
            <a:off x="8658225" y="803275"/>
            <a:ext cx="1301750" cy="7556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dirty="0"/>
              <a:t>Διατήρηση</a:t>
            </a:r>
          </a:p>
          <a:p>
            <a:pPr algn="ctr">
              <a:defRPr/>
            </a:pPr>
            <a:r>
              <a:rPr lang="el-GR" dirty="0"/>
              <a:t>βιοποικιλότητας</a:t>
            </a:r>
            <a:endParaRPr lang="el-GR" dirty="0">
              <a:solidFill>
                <a:schemeClr val="tx1"/>
              </a:solidFill>
            </a:endParaRPr>
          </a:p>
        </p:txBody>
      </p:sp>
      <p:sp>
        <p:nvSpPr>
          <p:cNvPr id="14" name="Rectangle 13">
            <a:extLst>
              <a:ext uri="{FF2B5EF4-FFF2-40B4-BE49-F238E27FC236}">
                <a16:creationId xmlns:a16="http://schemas.microsoft.com/office/drawing/2014/main" id="{1859817A-7D7E-CE5B-C38E-B30304774EC2}"/>
              </a:ext>
            </a:extLst>
          </p:cNvPr>
          <p:cNvSpPr/>
          <p:nvPr/>
        </p:nvSpPr>
        <p:spPr>
          <a:xfrm>
            <a:off x="2236788" y="803275"/>
            <a:ext cx="1301750" cy="7556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l-GR" dirty="0"/>
              <a:t>Οικονομική κρίση</a:t>
            </a:r>
            <a:endParaRPr lang="el-GR" dirty="0">
              <a:solidFill>
                <a:schemeClr val="tx1"/>
              </a:solidFill>
            </a:endParaRPr>
          </a:p>
        </p:txBody>
      </p:sp>
      <p:sp>
        <p:nvSpPr>
          <p:cNvPr id="20" name="Rectangle 19">
            <a:extLst>
              <a:ext uri="{FF2B5EF4-FFF2-40B4-BE49-F238E27FC236}">
                <a16:creationId xmlns:a16="http://schemas.microsoft.com/office/drawing/2014/main" id="{13DD1EDF-A386-01EB-2459-00CD43837AC8}"/>
              </a:ext>
            </a:extLst>
          </p:cNvPr>
          <p:cNvSpPr/>
          <p:nvPr/>
        </p:nvSpPr>
        <p:spPr>
          <a:xfrm>
            <a:off x="6062664" y="1835151"/>
            <a:ext cx="4524375" cy="3324225"/>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anchor="ctr"/>
          <a:lstStyle/>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Επιτάχυνση της αποψίλωσης των δασών ως αποτέλεσμα της αυξανόμενης ανάγκης για αροτραίες εκτάσεις και καυσόξυλα</a:t>
            </a:r>
          </a:p>
          <a:p>
            <a:pPr marL="285750" indent="-285750" algn="just">
              <a:defRPr/>
            </a:pPr>
            <a:endParaRPr lang="el-GR">
              <a:solidFill>
                <a:srgbClr val="000000"/>
              </a:solidFill>
              <a:latin typeface="Times New Roman" pitchFamily="18" charset="0"/>
              <a:cs typeface="Times New Roman" pitchFamily="18" charset="0"/>
            </a:endParaRPr>
          </a:p>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Αύξηση των παραβατικών δραστηριοτήτων στους τομείς της αλιείας, της υλοτομίας και της θήρας </a:t>
            </a:r>
          </a:p>
          <a:p>
            <a:pPr marL="285750" indent="-285750" algn="just">
              <a:buFont typeface="Wingdings" pitchFamily="2" charset="2"/>
              <a:buChar char="Ø"/>
              <a:defRPr/>
            </a:pPr>
            <a:endParaRPr lang="el-GR">
              <a:solidFill>
                <a:srgbClr val="000000"/>
              </a:solidFill>
              <a:latin typeface="Times New Roman" pitchFamily="18" charset="0"/>
              <a:cs typeface="Times New Roman" pitchFamily="18" charset="0"/>
            </a:endParaRPr>
          </a:p>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Αύξηση της ευπάθειας των κοινοτήτων αγροτικών περιοχών οι οποίες είναι άμεσα εξαρτώμενες από τους πόρους της βιοποικιλότητας </a:t>
            </a:r>
            <a:endParaRPr lang="el-GR">
              <a:solidFill>
                <a:schemeClr val="tx1"/>
              </a:solidFill>
              <a:cs typeface="Arial" pitchFamily="34" charset="0"/>
            </a:endParaRPr>
          </a:p>
        </p:txBody>
      </p:sp>
      <p:sp>
        <p:nvSpPr>
          <p:cNvPr id="22" name="Rectangle 21">
            <a:extLst>
              <a:ext uri="{FF2B5EF4-FFF2-40B4-BE49-F238E27FC236}">
                <a16:creationId xmlns:a16="http://schemas.microsoft.com/office/drawing/2014/main" id="{AA65F021-1BAA-21BD-9C83-A4955B5036C7}"/>
              </a:ext>
            </a:extLst>
          </p:cNvPr>
          <p:cNvSpPr/>
          <p:nvPr/>
        </p:nvSpPr>
        <p:spPr>
          <a:xfrm>
            <a:off x="1728788" y="1835151"/>
            <a:ext cx="4081462" cy="33242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Μείωση του ΑΕΠ</a:t>
            </a:r>
          </a:p>
          <a:p>
            <a:pPr marL="285750" indent="-285750" algn="just">
              <a:buFont typeface="Wingdings" pitchFamily="2" charset="2"/>
              <a:buChar char="Ø"/>
              <a:defRPr/>
            </a:pPr>
            <a:endParaRPr lang="el-GR">
              <a:solidFill>
                <a:srgbClr val="000000"/>
              </a:solidFill>
              <a:latin typeface="Times New Roman" pitchFamily="18" charset="0"/>
              <a:cs typeface="Times New Roman" pitchFamily="18" charset="0"/>
            </a:endParaRPr>
          </a:p>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Αύξηση της ανεργίας</a:t>
            </a:r>
          </a:p>
          <a:p>
            <a:pPr marL="285750" indent="-285750" algn="just">
              <a:buFont typeface="Wingdings" pitchFamily="2" charset="2"/>
              <a:buChar char="Ø"/>
              <a:defRPr/>
            </a:pPr>
            <a:endParaRPr lang="el-GR">
              <a:solidFill>
                <a:srgbClr val="000000"/>
              </a:solidFill>
              <a:latin typeface="Times New Roman" pitchFamily="18" charset="0"/>
              <a:cs typeface="Times New Roman" pitchFamily="18" charset="0"/>
            </a:endParaRPr>
          </a:p>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Αύξηση της εισοδηματικής ανισότητας</a:t>
            </a:r>
          </a:p>
          <a:p>
            <a:pPr marL="285750" indent="-285750" algn="just">
              <a:buFont typeface="Wingdings" pitchFamily="2" charset="2"/>
              <a:buChar char="Ø"/>
              <a:defRPr/>
            </a:pPr>
            <a:endParaRPr lang="el-GR">
              <a:solidFill>
                <a:srgbClr val="000000"/>
              </a:solidFill>
              <a:latin typeface="Times New Roman" pitchFamily="18" charset="0"/>
              <a:cs typeface="Times New Roman" pitchFamily="18" charset="0"/>
            </a:endParaRPr>
          </a:p>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Αύξηση του χρέους</a:t>
            </a:r>
          </a:p>
          <a:p>
            <a:pPr marL="285750" indent="-285750" algn="just">
              <a:buFont typeface="Wingdings" pitchFamily="2" charset="2"/>
              <a:buChar char="Ø"/>
              <a:defRPr/>
            </a:pPr>
            <a:endParaRPr lang="el-GR">
              <a:solidFill>
                <a:srgbClr val="000000"/>
              </a:solidFill>
              <a:latin typeface="Times New Roman" pitchFamily="18" charset="0"/>
              <a:cs typeface="Times New Roman" pitchFamily="18" charset="0"/>
            </a:endParaRPr>
          </a:p>
          <a:p>
            <a:pPr marL="285750" indent="-285750" algn="just">
              <a:buFont typeface="Wingdings" pitchFamily="2" charset="2"/>
              <a:buChar char="Ø"/>
              <a:defRPr/>
            </a:pPr>
            <a:r>
              <a:rPr lang="el-GR">
                <a:solidFill>
                  <a:srgbClr val="000000"/>
                </a:solidFill>
                <a:latin typeface="Times New Roman" pitchFamily="18" charset="0"/>
                <a:cs typeface="Times New Roman" pitchFamily="18" charset="0"/>
              </a:rPr>
              <a:t>Πληθωρισμός</a:t>
            </a:r>
          </a:p>
        </p:txBody>
      </p:sp>
      <p:sp>
        <p:nvSpPr>
          <p:cNvPr id="9" name="Rounded Rectangle 8">
            <a:extLst>
              <a:ext uri="{FF2B5EF4-FFF2-40B4-BE49-F238E27FC236}">
                <a16:creationId xmlns:a16="http://schemas.microsoft.com/office/drawing/2014/main" id="{45245466-2C18-96B0-B97D-0C9D335558B5}"/>
              </a:ext>
            </a:extLst>
          </p:cNvPr>
          <p:cNvSpPr/>
          <p:nvPr/>
        </p:nvSpPr>
        <p:spPr>
          <a:xfrm>
            <a:off x="3769519" y="4902507"/>
            <a:ext cx="4278313" cy="195549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285750" indent="-285750" algn="just">
              <a:buFont typeface="Arial" pitchFamily="34" charset="0"/>
              <a:buChar char="•"/>
              <a:defRPr/>
            </a:pPr>
            <a:r>
              <a:rPr lang="el-GR" dirty="0">
                <a:solidFill>
                  <a:srgbClr val="000000"/>
                </a:solidFill>
                <a:cs typeface="Arial" pitchFamily="34" charset="0"/>
              </a:rPr>
              <a:t>Χώρες με αναπτυσσόμενες οικονομίες</a:t>
            </a:r>
          </a:p>
          <a:p>
            <a:pPr marL="285750" indent="-285750" algn="just">
              <a:defRPr/>
            </a:pPr>
            <a:endParaRPr lang="el-GR" dirty="0">
              <a:solidFill>
                <a:srgbClr val="000000"/>
              </a:solidFill>
              <a:cs typeface="Arial" pitchFamily="34" charset="0"/>
            </a:endParaRPr>
          </a:p>
          <a:p>
            <a:pPr marL="285750" indent="-285750" algn="just">
              <a:buFont typeface="Arial" pitchFamily="34" charset="0"/>
              <a:buChar char="•"/>
              <a:defRPr/>
            </a:pPr>
            <a:r>
              <a:rPr lang="el-GR" dirty="0">
                <a:solidFill>
                  <a:srgbClr val="000000"/>
                </a:solidFill>
                <a:cs typeface="Times New Roman" pitchFamily="18" charset="0"/>
              </a:rPr>
              <a:t>Γεωγραφική </a:t>
            </a:r>
            <a:r>
              <a:rPr lang="el-GR" dirty="0" err="1">
                <a:solidFill>
                  <a:srgbClr val="000000"/>
                </a:solidFill>
                <a:cs typeface="Times New Roman" pitchFamily="18" charset="0"/>
              </a:rPr>
              <a:t>συνεγκατάσταση</a:t>
            </a:r>
            <a:r>
              <a:rPr lang="el-GR" dirty="0">
                <a:solidFill>
                  <a:srgbClr val="000000"/>
                </a:solidFill>
                <a:cs typeface="Times New Roman" pitchFamily="18" charset="0"/>
              </a:rPr>
              <a:t> των περιοχών υψηλής βιοποικιλότητας (</a:t>
            </a:r>
            <a:r>
              <a:rPr lang="en-US" dirty="0">
                <a:solidFill>
                  <a:srgbClr val="000000"/>
                </a:solidFill>
                <a:cs typeface="Times New Roman" pitchFamily="18" charset="0"/>
              </a:rPr>
              <a:t>biodiversity </a:t>
            </a:r>
            <a:r>
              <a:rPr lang="el-GR" dirty="0" err="1">
                <a:solidFill>
                  <a:srgbClr val="000000"/>
                </a:solidFill>
                <a:cs typeface="Times New Roman" pitchFamily="18" charset="0"/>
              </a:rPr>
              <a:t>hotspots</a:t>
            </a:r>
            <a:r>
              <a:rPr lang="el-GR" dirty="0">
                <a:solidFill>
                  <a:srgbClr val="000000"/>
                </a:solidFill>
                <a:cs typeface="Times New Roman" pitchFamily="18" charset="0"/>
              </a:rPr>
              <a:t>) και συνθηκών ακραίας φτώχειας</a:t>
            </a:r>
            <a:endParaRPr lang="el-GR" dirty="0">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20" grpId="0" animBg="1"/>
      <p:bldP spid="22"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5 - TextBox">
            <a:extLst>
              <a:ext uri="{FF2B5EF4-FFF2-40B4-BE49-F238E27FC236}">
                <a16:creationId xmlns:a16="http://schemas.microsoft.com/office/drawing/2014/main" id="{7DB19CF7-870E-03F1-9DE9-23AA9C05EF96}"/>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3.3 Η Ελληνική περίπτωση</a:t>
            </a:r>
          </a:p>
        </p:txBody>
      </p:sp>
      <p:sp>
        <p:nvSpPr>
          <p:cNvPr id="8" name="16 - Ορθογώνιο">
            <a:extLst>
              <a:ext uri="{FF2B5EF4-FFF2-40B4-BE49-F238E27FC236}">
                <a16:creationId xmlns:a16="http://schemas.microsoft.com/office/drawing/2014/main" id="{B66CD7C4-196D-4D1C-A23F-916DFF3B4102}"/>
              </a:ext>
            </a:extLst>
          </p:cNvPr>
          <p:cNvSpPr/>
          <p:nvPr/>
        </p:nvSpPr>
        <p:spPr>
          <a:xfrm>
            <a:off x="1585914" y="933451"/>
            <a:ext cx="9024937" cy="500063"/>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algn="ctr">
              <a:defRPr/>
            </a:pPr>
            <a:r>
              <a:rPr lang="el-GR" sz="2000" dirty="0">
                <a:solidFill>
                  <a:schemeClr val="tx1"/>
                </a:solidFill>
                <a:latin typeface="Times New Roman" pitchFamily="18" charset="0"/>
                <a:cs typeface="Times New Roman" pitchFamily="18" charset="0"/>
              </a:rPr>
              <a:t>Τι γίνεται στην περίπτωση μίας χώρας που:</a:t>
            </a:r>
          </a:p>
        </p:txBody>
      </p:sp>
      <p:sp>
        <p:nvSpPr>
          <p:cNvPr id="10" name="21 - Ορθογώνιο">
            <a:extLst>
              <a:ext uri="{FF2B5EF4-FFF2-40B4-BE49-F238E27FC236}">
                <a16:creationId xmlns:a16="http://schemas.microsoft.com/office/drawing/2014/main" id="{F29B86CE-4D3D-27D8-D334-F0710B38A1FF}"/>
              </a:ext>
            </a:extLst>
          </p:cNvPr>
          <p:cNvSpPr/>
          <p:nvPr/>
        </p:nvSpPr>
        <p:spPr>
          <a:xfrm>
            <a:off x="1585914" y="1792288"/>
            <a:ext cx="9024937" cy="5715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just">
              <a:buFont typeface="Wingdings" pitchFamily="2" charset="2"/>
              <a:buChar char="Ø"/>
              <a:defRPr/>
            </a:pPr>
            <a:endParaRPr lang="el-GR" sz="2000" dirty="0">
              <a:solidFill>
                <a:schemeClr val="tx1"/>
              </a:solidFill>
              <a:latin typeface="Times New Roman" pitchFamily="18" charset="0"/>
              <a:cs typeface="Times New Roman" pitchFamily="18" charset="0"/>
            </a:endParaRPr>
          </a:p>
          <a:p>
            <a:pPr algn="just">
              <a:buFont typeface="Wingdings" pitchFamily="2" charset="2"/>
              <a:buChar char="Ø"/>
              <a:defRPr/>
            </a:pPr>
            <a:r>
              <a:rPr lang="el-GR" sz="2000" dirty="0">
                <a:solidFill>
                  <a:schemeClr val="tx1"/>
                </a:solidFill>
                <a:latin typeface="Times New Roman" pitchFamily="18" charset="0"/>
                <a:cs typeface="Times New Roman" pitchFamily="18" charset="0"/>
              </a:rPr>
              <a:t> </a:t>
            </a:r>
            <a:r>
              <a:rPr lang="el-GR" sz="2000" dirty="0">
                <a:solidFill>
                  <a:schemeClr val="bg1"/>
                </a:solidFill>
                <a:latin typeface="Times New Roman" pitchFamily="18" charset="0"/>
                <a:cs typeface="Times New Roman" pitchFamily="18" charset="0"/>
              </a:rPr>
              <a:t>μέχρι το 2008 είχε από τους υψηλότερους ρυθμούς ανάπτυξης ΑΕΠ </a:t>
            </a:r>
          </a:p>
          <a:p>
            <a:pPr algn="just">
              <a:defRPr/>
            </a:pPr>
            <a:endParaRPr lang="el-GR" sz="2000" dirty="0">
              <a:solidFill>
                <a:schemeClr val="tx1"/>
              </a:solidFill>
              <a:latin typeface="Times New Roman" pitchFamily="18" charset="0"/>
              <a:cs typeface="Times New Roman" pitchFamily="18" charset="0"/>
            </a:endParaRPr>
          </a:p>
        </p:txBody>
      </p:sp>
      <p:sp>
        <p:nvSpPr>
          <p:cNvPr id="11" name="22 - Ορθογώνιο">
            <a:extLst>
              <a:ext uri="{FF2B5EF4-FFF2-40B4-BE49-F238E27FC236}">
                <a16:creationId xmlns:a16="http://schemas.microsoft.com/office/drawing/2014/main" id="{01FD8751-FCA5-1D7D-62DB-FAD6B6ED6BA1}"/>
              </a:ext>
            </a:extLst>
          </p:cNvPr>
          <p:cNvSpPr/>
          <p:nvPr/>
        </p:nvSpPr>
        <p:spPr>
          <a:xfrm>
            <a:off x="1585914" y="2728913"/>
            <a:ext cx="9024937" cy="571500"/>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just">
              <a:buFont typeface="Wingdings" pitchFamily="2" charset="2"/>
              <a:buChar char="Ø"/>
              <a:defRPr/>
            </a:pPr>
            <a:endParaRPr lang="el-GR" sz="2000" dirty="0">
              <a:solidFill>
                <a:schemeClr val="tx1"/>
              </a:solidFill>
              <a:latin typeface="Times New Roman" pitchFamily="18" charset="0"/>
              <a:cs typeface="Times New Roman" pitchFamily="18" charset="0"/>
            </a:endParaRPr>
          </a:p>
          <a:p>
            <a:pPr algn="just">
              <a:buFont typeface="Wingdings" pitchFamily="2" charset="2"/>
              <a:buChar char="Ø"/>
              <a:defRPr/>
            </a:pPr>
            <a:r>
              <a:rPr lang="el-GR" sz="2000" dirty="0">
                <a:solidFill>
                  <a:schemeClr val="tx1"/>
                </a:solidFill>
                <a:latin typeface="Times New Roman" pitchFamily="18" charset="0"/>
                <a:cs typeface="Times New Roman" pitchFamily="18" charset="0"/>
              </a:rPr>
              <a:t> ανήκε στις 25 πιο υγιείς Δυτικές οικονομίες</a:t>
            </a:r>
          </a:p>
          <a:p>
            <a:pPr algn="just">
              <a:defRPr/>
            </a:pPr>
            <a:endParaRPr lang="el-GR" sz="2000" dirty="0">
              <a:solidFill>
                <a:schemeClr val="tx1"/>
              </a:solidFill>
              <a:latin typeface="Times New Roman" pitchFamily="18" charset="0"/>
              <a:cs typeface="Times New Roman" pitchFamily="18" charset="0"/>
            </a:endParaRPr>
          </a:p>
        </p:txBody>
      </p:sp>
      <p:sp>
        <p:nvSpPr>
          <p:cNvPr id="12" name="23 - Ορθογώνιο">
            <a:extLst>
              <a:ext uri="{FF2B5EF4-FFF2-40B4-BE49-F238E27FC236}">
                <a16:creationId xmlns:a16="http://schemas.microsoft.com/office/drawing/2014/main" id="{296A672C-C159-19AE-767D-8A754B7388E3}"/>
              </a:ext>
            </a:extLst>
          </p:cNvPr>
          <p:cNvSpPr/>
          <p:nvPr/>
        </p:nvSpPr>
        <p:spPr>
          <a:xfrm>
            <a:off x="1585914" y="3665538"/>
            <a:ext cx="9024937" cy="57150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just">
              <a:buFont typeface="Wingdings" pitchFamily="2" charset="2"/>
              <a:buChar char="Ø"/>
              <a:defRPr/>
            </a:pPr>
            <a:endParaRPr lang="el-GR" sz="2000" dirty="0">
              <a:solidFill>
                <a:schemeClr val="tx1"/>
              </a:solidFill>
              <a:latin typeface="Times New Roman" pitchFamily="18" charset="0"/>
              <a:cs typeface="Times New Roman" pitchFamily="18" charset="0"/>
            </a:endParaRPr>
          </a:p>
          <a:p>
            <a:pPr algn="just">
              <a:buFont typeface="Wingdings" pitchFamily="2" charset="2"/>
              <a:buChar char="Ø"/>
              <a:defRPr/>
            </a:pPr>
            <a:r>
              <a:rPr lang="el-GR" sz="2000" dirty="0">
                <a:solidFill>
                  <a:schemeClr val="tx1"/>
                </a:solidFill>
                <a:latin typeface="Times New Roman" pitchFamily="18" charset="0"/>
                <a:cs typeface="Times New Roman" pitchFamily="18" charset="0"/>
              </a:rPr>
              <a:t> έχει υπογράψει όλες τις σχετιζόμενες με τη βιοποικιλότητα συμβάσεις</a:t>
            </a:r>
          </a:p>
          <a:p>
            <a:pPr algn="just">
              <a:defRPr/>
            </a:pPr>
            <a:endParaRPr lang="el-GR" sz="2000" dirty="0">
              <a:solidFill>
                <a:schemeClr val="tx1"/>
              </a:solidFill>
              <a:latin typeface="Times New Roman" pitchFamily="18" charset="0"/>
              <a:cs typeface="Times New Roman" pitchFamily="18" charset="0"/>
            </a:endParaRPr>
          </a:p>
        </p:txBody>
      </p:sp>
      <p:sp>
        <p:nvSpPr>
          <p:cNvPr id="13" name="24 - Ορθογώνιο">
            <a:extLst>
              <a:ext uri="{FF2B5EF4-FFF2-40B4-BE49-F238E27FC236}">
                <a16:creationId xmlns:a16="http://schemas.microsoft.com/office/drawing/2014/main" id="{87DBBAD7-AD57-0A9C-7D69-5109D443A4F3}"/>
              </a:ext>
            </a:extLst>
          </p:cNvPr>
          <p:cNvSpPr/>
          <p:nvPr/>
        </p:nvSpPr>
        <p:spPr>
          <a:xfrm>
            <a:off x="1585914" y="4602163"/>
            <a:ext cx="9024937" cy="5000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Char char="Ø"/>
              <a:defRPr/>
            </a:pPr>
            <a:endParaRPr lang="el-GR" sz="2000" dirty="0">
              <a:solidFill>
                <a:schemeClr val="tx1"/>
              </a:solidFill>
              <a:latin typeface="Times New Roman" pitchFamily="18" charset="0"/>
              <a:cs typeface="Times New Roman" pitchFamily="18" charset="0"/>
            </a:endParaRPr>
          </a:p>
          <a:p>
            <a:pPr>
              <a:buFont typeface="Wingdings" pitchFamily="2" charset="2"/>
              <a:buChar char="Ø"/>
              <a:defRPr/>
            </a:pPr>
            <a:r>
              <a:rPr lang="el-GR" sz="2000" dirty="0">
                <a:solidFill>
                  <a:schemeClr val="tx1"/>
                </a:solidFill>
                <a:latin typeface="Times New Roman" pitchFamily="18" charset="0"/>
                <a:cs typeface="Times New Roman" pitchFamily="18" charset="0"/>
              </a:rPr>
              <a:t> θεωρείται </a:t>
            </a:r>
            <a:r>
              <a:rPr lang="en-US" sz="2000" dirty="0">
                <a:solidFill>
                  <a:schemeClr val="tx1"/>
                </a:solidFill>
                <a:latin typeface="Times New Roman" pitchFamily="18" charset="0"/>
                <a:cs typeface="Times New Roman" pitchFamily="18" charset="0"/>
              </a:rPr>
              <a:t>biodiversity hotspot</a:t>
            </a:r>
            <a:endParaRPr lang="el-GR" sz="2000" dirty="0">
              <a:solidFill>
                <a:schemeClr val="tx1"/>
              </a:solidFill>
              <a:latin typeface="Times New Roman" pitchFamily="18" charset="0"/>
              <a:cs typeface="Times New Roman" pitchFamily="18" charset="0"/>
            </a:endParaRPr>
          </a:p>
          <a:p>
            <a:pPr algn="ctr">
              <a:defRPr/>
            </a:pPr>
            <a:endParaRPr lang="el-GR" sz="2000" dirty="0">
              <a:solidFill>
                <a:schemeClr val="tx1"/>
              </a:solidFill>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geology.com/world/world-map.gif">
            <a:extLst>
              <a:ext uri="{FF2B5EF4-FFF2-40B4-BE49-F238E27FC236}">
                <a16:creationId xmlns:a16="http://schemas.microsoft.com/office/drawing/2014/main" id="{EB2BD4D5-E676-3385-9CF0-426B053BF3B4}"/>
              </a:ext>
            </a:extLst>
          </p:cNvPr>
          <p:cNvPicPr>
            <a:picLocks noChangeAspect="1" noChangeArrowheads="1"/>
          </p:cNvPicPr>
          <p:nvPr/>
        </p:nvPicPr>
        <p:blipFill>
          <a:blip r:embed="rId2" cstate="print"/>
          <a:srcRect/>
          <a:stretch>
            <a:fillRect/>
          </a:stretch>
        </p:blipFill>
        <p:spPr bwMode="auto">
          <a:xfrm>
            <a:off x="1581151" y="83019"/>
            <a:ext cx="9086851" cy="68869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 name="5 - TextBox">
            <a:extLst>
              <a:ext uri="{FF2B5EF4-FFF2-40B4-BE49-F238E27FC236}">
                <a16:creationId xmlns:a16="http://schemas.microsoft.com/office/drawing/2014/main" id="{9CB1DCCB-BFAD-5202-1EE7-F279D19BB6B9}"/>
              </a:ext>
            </a:extLst>
          </p:cNvPr>
          <p:cNvSpPr txBox="1"/>
          <p:nvPr/>
        </p:nvSpPr>
        <p:spPr>
          <a:xfrm>
            <a:off x="1585914" y="112714"/>
            <a:ext cx="9024937" cy="46037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l-GR" sz="2400" dirty="0"/>
              <a:t>3.3.1 Ελληνική Δημοκρατία</a:t>
            </a:r>
          </a:p>
        </p:txBody>
      </p:sp>
      <p:sp>
        <p:nvSpPr>
          <p:cNvPr id="12" name="9 - Έλλειψη">
            <a:extLst>
              <a:ext uri="{FF2B5EF4-FFF2-40B4-BE49-F238E27FC236}">
                <a16:creationId xmlns:a16="http://schemas.microsoft.com/office/drawing/2014/main" id="{B292315C-44CE-EDA1-AB30-2AEBE584B557}"/>
              </a:ext>
            </a:extLst>
          </p:cNvPr>
          <p:cNvSpPr/>
          <p:nvPr/>
        </p:nvSpPr>
        <p:spPr>
          <a:xfrm>
            <a:off x="5959476" y="2727326"/>
            <a:ext cx="917575" cy="936625"/>
          </a:xfrm>
          <a:prstGeom prst="ellipse">
            <a:avLst/>
          </a:prstGeom>
          <a:noFill/>
          <a:ln w="476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9749" name="AutoShape 2"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643E92BE-C62F-765F-A611-EABB4D85BB6F}"/>
              </a:ext>
            </a:extLst>
          </p:cNvPr>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9750" name="AutoShape 4" descr="data:image/jpeg;base64,/9j/4AAQSkZJRgABAQAAAQABAAD/2wCEAAkGBxITEhQUEhQWFhQXGRwYGBgYGBcXGhgYFRoXGRoYFxoaHSggGBonGxkZITEhJikrLi4uFx8zODMsNygtLisBCgoKDg0OGxAQGywkHyUvNCwtLDQuNi4sLCwsLywsNC8sLCw4LDQwLCwsLSwsLzQ2Miw0LC8sLCwsLC0sLywsLP/AABEIAMoA+QMBIgACEQEDEQH/xAAbAAABBQEBAAAAAAAAAAAAAAAAAgMEBQYBB//EAEMQAAIBAwIDAwgIBAUEAgMAAAECEQADIQQSBTFBIlFhExQyU3GBktEGFTNCc5GhsiNSYrFyk8HS8CSi4fFjggcWQ//EABoBAQADAQEBAAAAAAAAAAAAAAABAgMEBQb/xAAxEQACAQMCBAMIAgIDAAAAAAAAAQIDESEEMQUSQVFxofATFCJhgZGx0TLB4fEVM0L/2gAMAwEAAhEDEQA/AO6HR2/J2/4aegv3V7h4U95la9Wnwr8qNB9lb/wL/YU/X18Yqywec2MeZWvVp8K/KjzK16tPhX5VP02iuXPQUx3nC+4nn7pqTqOEMilnuWkURJZioBYgASREkkAd5IrnnqtPB2k1+fwXVKb6FP5la9Wnwr8qPMrXq0+FflT2oO3Cwx/+yfuUN+QPjFAq9GvRrf8AXn6EShKO4z5la9Wnwr8qDo7Xq0+EfKn6f0dxQWkgcjJIGM/6z+dZa6v7tRdSMbv9iC5mQfM7Xq0+FflR5la9Wnwr8qkXGG5tpBHPBBGR4eM1yttPUjWpRqJboiScXYY8yterT4V+VcGkterT4V+VSK5tEz1+f/qryg3blt9uhCfcZ8yterT4V+VHmVr1afCvyp8iir8q7EXGPMrXq0+FflR5la9Wnwr8qdJM8sV1j3Cai0exORnzK16tPhX5UzrNFa8m/wDDT0W+6vcfCptM6z7N/wDC39jUTiuV4CeS14xY0em4xptHc4doPNdSh2P5sgcXRI2k+iRIUej98UfTjT6TTavQaPScO0D3dS53+U0yNstggFgF2/1GZ+4amf8A504W76G3qrWL2jurdUxJCkgNHsbY3/0qm+gmtPFOK6ziaqdliwtmwCDG9lJMeIIfH/yCvkD0TX6nhnALd0WblrhqXiQBbZNOryeQ2kTJ6DrUnWfRzgtpkW7ptBba4dttXt2FLtjCAiWORgd4rxn6LcKOp4VqnuWtCWe4/ldVqbzJetXDEMf4Z25MxuzJ76vPpjo2dfo5Z1L27+66tt3Ry6XUL2FkPgsCkSfE0B6Lw3gvAtQzLYscPusnpC3b07lfaFBikazhfALV0WbtrhqXTEI6adWzy7JE56d9ZNeH2tN9KLSaa2lpW0jEoihVJi50GPuL+VZL6L8OfVaHXves6FrjXbnlr+pvMl6y+II/httAORnJkUB65xLg3AtOQNRZ4dZLCVF1NPbJHeAwEim9Lwz6P3FuPbtcMdbY3XGVdMwRc5cjCjBye41jON8Qsabheit6i1peIcQdPI6cgLfUruYLc3MJKAbR4tjoSJWi+h1vh/A+ISyPqrund7xQiBCsQigYCrJz1M9IAA193gfA1si+1jh62DEXSmnFszyhyNpn213iPAOCWEFy/ptBaQ8me3YVTPKCRmvM/pTq7f8A+qaNd67mNsASJJVmLCPADNS/pOly7xzRWmt2Lyro1aza1DlLTMQ244Vtz45RnYO4UBs+McI4Uug1Gr0uk0F0W7Ny4jCzZe2WtqxAJUZEjIBqB9DNJwzUcMs63WaPh9neG3nyNq3bXbcdBl5iYHM8zWe4Vwx7FjjwD6QWn09wnTae8bnkLgtuD2Sq7Qc9PugdKr9FrtMODcG093TDU3bt24bNt7ptWgy3nBa4eTDtgbSMyfeBv73COCX9NqH0tjQXCltzNq3YYqdrQTtEqcYrxryK/wAq/kK0nALD2uM8QR001t/Mbu5NLItLK2yBn70QTgZ6Vnq9DQrEjGr0N1w/QXTatxbbKL0j7o6nFXfDeCfevD2JP6sQc+z8+6pVq86aW0yLubZahc5nYDy8CabtcWuF9pstk4MMAFLKqbiViYJJjlt9hqlTiFaceXC8C0aUU7lsBWe+kWp3EqOSRJGP4j4APcFVgSf6+9ag8R4z5YlTYbydst6QJFxgBtIG3AEkHcBDd8Go1jXNlfIkJsVgIIgsu5lOIgTBjM9DXk1a1nZEuVmcWOldpvU3TvEYZ1BC7SckSVMfewT7JOYqwtaQDn2vdj8q+ifGaMKMZNZa2XrBzSotPJDWTyBPsBj8+VKazEF9yicBe0xOTEKDiAT/AOqs6bvWQwAM4MiCQQcjBBB5Ej3142o41XqpxVor5b/ctGKjlFbd04Dg+VUAYaSoI2jcRyyds90DOamHRrGCfbMz/wA8IpR0VuSduSZ5tzknGcZJOOpJ51zUXPJoNoH3UVeQyQo9wn8hXF77qL3U5fcv/Kyx5FbxQMsIDLPyIBEZA6GevQjFMOl4CFIPZ5nnulcQc8t3OekzmrZmNsE3NrFiBgbZ/phmI9mczynnVPrxuZlVtnYIkgSbiB4EnuIEHrgV7PDOJValT2dXPz6kzpwcfh3X2f6/vfGwnZf3E7hBjGIEbpjE5lepwD4U5cR9zEdYjPIdmQFON3pEE94mRiu2daGG4A7YBJwIlQ0EEzMEfnSE4ipjBydvNYmFOCTBkMIjnmvobxtucrTTyjgS9JysGOXTI3RPhMTSLaX5yQRtXrGQZbkMHMd0AVP3jv5VzJ8B+v8A4qWl3ZMVdXexFt3boQBl3OSZggACTEn/AAxyFP6hSUYcyVIxiSR406BUd75DR90RJ8TyHOf0qvK43cm3fFuxeU4tKMYpW69X+vp9Wze676WaS9be1ds3WtupRlISCrCCMP3VC+j/ABbh2itm1pdNdtIWLkCGliAJJa4TyA/KsaOIW5iTyn0WiIDc4jkwx40huJWtpfd2VXccOOyQpkcpwy4zEjlXnT4fQjG6bf1RdVpN5LziHDeB3rxv3NFcLsdzAHartMyyLdCkyZOMzmrfiPE+G33073dNcZtMwaxEKLZUqRAW4AYKrggjFZiRHKMjJOeXIeHPvpvVeg0GCQQDnBOBEZ51SloKU4uUlKNu7W302JlVkmksmuucX4c2qXWHT3fOVTYtzGEzjb5Tb949OtU/FeH8E1F437uiuG4xloOxXPe6rdAJnPLPWs+FuErsZQkZAJcyTOCVOI6+PKhRfDDcwiDz7IJ2gD7s5aTjlMZp7npb25n90R7Sp2NNxizwXVMjX9FcY20FtI7AVFnaoCXQABJ6U5wP6n0huHT6O4nlV2XB6YZD90h7pEVlbdu/GbikxHTnIOOz/LuHXpjnU23Md55EgGJHPly9lW9x0yV5SaXzaHtanYl2uCcAVHXzG5tcyZYkiMwrG9KjvgiYEzAq149rOFa5ETUaW64t4RsKy8vRdbgMYHXoKoWB6gie+P7cx76KmHDqFRc0JNr6PzIdeSw1k0HC9RwrT6e5prOkuLZugrcXBLhhtO5zc3HBjnjpUbW2uD3dLb0j6S75C0SbazBQsSx2v5Xdkk9aqKK0/wCKo935foj3iRZJZ4VZVm0ukuW73kXsowPMOG9ObsPJPNpP5V5pW6FYSoemhp/43z3Cm57ntHCvsLP4aftFd4neZLTsvpAdnqAxwpPgCQT4DrXOFfYWfw0/aKZ44/8ACjqzKAOvpAmPYATPSJrwJOybOplWqx/fxJOST3knNdoqNrbsAAdevgK86jSlWqKEd2c5G1BUurAeieffBGQO+JE88npSNNxlSqlljcyqu0hvTjx6Tnr4UVJ0d6OyeXT5V7vEuFqlQjOnnl3/AH66FY1ObDGU4yhmVYQEJnbjyiuQDDYPYI8SRE1z64XaSEYwSpA2zIjlLR1qyjM9eU9YEwP1P5mgtFfPXRcrbnGVGNjzKggwPSfYYz2jPdzqTpSLibjJDTgxiDEAjxEzPj3U8gJy3PoOcD5x8qbTTAXGuSZYRH5fLHdubvqMGjtFOPrwDzNf6uczvfdyI9KZiCceJpm7wu3tAErtgg7mkQoTnM+iAOf+tSNUzASuYORgSII5nlkg+6qu9f1LBgtpWHaXt9kOOwNxiTntxAiCPZV6c5QkpRdmisYtgnCrZCw4iIEM0MAIz2oYxiTJx4Uu3w+0MHexJzNxtrGAMmc4UdnPI+Mo80uAN/DDncxB74J2SGY5wDJnujusLLuy3PKJjcQq4O5IESJImZHuroq6yvP/ANv59PwbOVNY/kunS39/TBD0PCirS+1gBA6zgDkVxynmck1YHSp/Ko8QBXLJMSJIPQ8x+fPvz/4qNd8qboZDNsLkcpYC5jLYMm3zXocjkefmlfewr1KlSXPJ36dvLp63GbvYIDY7j0Pv/wBKSbSkzAJiJgHHdPdS7mqvIoLm2pOBuIA3RgEzy58pyB0mGnsXnO7aN208ztG7aYBg57WZz7RXv0OOySSqxT+a/Rzex5srH4ONYthYKptA5QIiAI9kAD3CmXtIx8mEUYwWUbRAkKQR3IOYiFHgKcOguO20mUyCwK+ktwch0OyZxgkd1WwsoUgRBWAcHB8Tz76prONc65aMbJ9XuXjCnBXbu/L/AD4WXiRNHpHCgh0M9QAwIJx0E4jIie6pZ01s/dWepAgg8+YyDUQaFGYTcLbRtIMGe3uO6ckErEGeR6zSrHDFV1YMTtJbp2iUCEsYkkxPtivFnUct35W/Ac23cduNKxZIO07SFK4gej4Hl41GF1iPSMHpg/rz/WpHmA7HabsMWGTksZPX3ewkdaTrNM0jyYGcHwPMGO7n+Yrv4bqKFOXLWimnm7WUVd3hMjKgHIAeypGh9I+zPtkRPjzpvU6cr1Md4GZ7iM1xbrjElY6bVH6ba9nVVYauh7Khy/F3dnh9ikYtfEx7XDtL4g/oRH9zTFdYkmSST4/6dBXK9Dh+nnp6Eac3lX83cym03gKKKK7Cp0VhK3YrCVyaroaUz2jhZ/gWvw0/aKptVrBcfdMCIQHBg/ejoSf0A64q04VpwdLaR4dTaVWBAhgUAII5RFKfhdryZtqNgJBlYmVIIMsDMQOc4xXylSDmrI7ZK+CppnVWiwgRMzn/AJ7vfTrLte4kkhWgTzgqrCT15/6ZiT2vPTlTndbpmGzKkdQRBGDy7gentpdkS6jxn8v/ADFSX0YJJkicmI5+2nAq21Y9ACSeZgCelfQV+MwnpuRJubVn0WdyiglK6HabTtQ2QOgyPeR/p/wRl4hbYmHG0AH2yNwI/pjP/qunXIZ7YUAEkyCQFIUkn0Vyes/pXzdjpUHFdn+Pl62JbuBzMUjcx5CB3nn7l+ZHspSIB7e/rS6FLxWyv4/r/fgIFsczk+P+nQUuiipKuTe4UUU2imWJODEDuxn9aEDlIa3mRg946+3vpdFCYycdiPd0aMVLDcVMic5gjr4E00eGJu3S0hi/MRJ5jlkTnOfGptFE7Byb3IWl4ZbtkFZEchgDM9w8T+eZhYBw4Tbl3ItmVB2xygTCyYH96m0VN2QRLmgVgQSSJZgMQC4cNGP62P8AyKNJoFtsWBJJABkJ08QoPj7/AGRLopdkBSXcASTA8aVSLtsMIPL5GaRtfOxIukuoIgiRXLSbQBMx30umzwCBqNNtypwOYJ9nLHt599M0/wAUWVLArK9+QDI5wcGP0J76Y/scj2V9bwTU1KsJRqSvba+5SrHCkFFFFe2YHRWErdisJXJquhpTPaOFfYWfw0/aKlVF4V9hZ/DT9oqVXzB3FXxTRZN1ecdsd4A9IeIH5jxFV4M1ea/UeTtlonkAOhLEKJ8JImsl9YLaVg3K2AOcs0YmMCcEwCcTMHFcWpirprcymsllUXVaQucsdhBVlyJBmcgjnPWYjEZrja4bWIGVbZBMCS2yZEws5nnA5Ug8TXcqQST3EETtRsEkAiHXPWcVzWZWMnF3R36qsyD5MSJHUYYQRz5R/Ydwrt7hlpgwZcNO7tMJ3EMeR5kgfkByFM2+MIVQwe1tnI7O9Gfv7XokYz3TiX9Pr1dyq9CwJxzTyfKOYIuDPhU5RDbeWSq7RRVSAooooAooooAooooCNqLrBgAMQfus0nukYX2mo419wx/CYHcFMhoAlZI7OeySZ5YOZEGxoqbklfpde7m3/CZAxadwbAG+OajbO1TmPSETkhOk1t0xvtnLASFZYB5yDPLvwOeZgGyopdAqrXErvk5aw+7AgBsyTkYJAgHn4d4qxsuSJIg5x7zHQdKcqPprLKW3MWk454595x0wMY5ZNHYYsO3bgVSx5AEn2DNRF14JWI2sD6RAMqdsLEhjPcfeanVG1LOGTYJE5/MTODA2yemQBPQkFaxGHFUIULJJYL0wWYKSSfaDESe6JhpeKFynkiG3bh2gM7Q/Ihog7DyBiZPMAutrLoj+F3zOANqA+lyHblQeRAmutq7v3bX3Q2QRk52jxjHtFWXgSnYc8yJLEsZYcue2ee3+1ctcPjG7s++fzJNP6e6zM4KkBTCk43d59nj40u9eVfSMd3j7B1rWlqa1K6g7XJcm8Mi39KRlZI6jr7qjowIBHXNaLScMLZuiF6W8dr8T/b+czAsNVo0uCGXlyPIj2HpXt6HiNanG1X4l5/f14kOipLszHisJXpPEOFtayDuSefUd275/2rzavWq1oVYqUGZRi4tpntHCvsLP4aftFSqi8K+ws/hp+0VKr507Ct+kWjN2wVUSQytHeAw3Yg7iFkgR6QXrFVSQcQZESGUg+BIYT7609VnFdE7Mr2wpgMGBJUnKlY7JBIhsGPS51z16XOrrcrNNoroo2ink4ffInagn7rMQwGMnaGBMzgHoM5gc8zvyAbYk/eDgoPaTDf8AbXL7GfYy5WR7jKokwBjn38hSgR4fpSL3A71zcLoQqDhVZlmQwMEQfRPWMk8hBqIeGZ3sl1YJWW2AK5fym6Bz7UQcqcCjoyW6JcGiduHeP/dKqAeFW+yJYBSh5jPko2zjIwKn1kUCiiigCiiigCiiigCiiigCiiigCiiigK3iKtMydp2rzIHM84M8zz6TVivKo18y6ofR9L/EVMx7oB91Sq2qSbjFNL13LyeEFFFFYlAqfwK0sM8y5O0j+TbyUe5t09d3sAgU2LtxSwssQ7draFVpYAATIMKYEnHLmIxtQkoyyXg7M09FAor0TYNoODkHnXkvmdv+UV62K8rqU2gek8K+ws/hp+0VKqLwr7Cz+Gn7RUqoAUUUUAUUUUAVxlBBBAIOCDkEHoR1FdooDPajSm023Ow+gSSxgDKsTksIJzzHUkGE1e6vTC4hUyJ5ERII5ET1BqsTg1zcN13s8zsXaxPdndA6yDPsrjqaduV4mUoZwRaKmtwZvu3jH9SKfb6O3P8AyDQvBOjXnMdwRSY7zt/tFU92mRyMhUVaDg1mMrLfzz2/iEEDwEDJxVRaMjnOSNw5MAYDDwIz76pUouCuyJRsLooorIqFFFFAFFFFAFFFJZwIkgSYEmJPcO80B0j9K7RXAaA7VXc49ZG77RlQwzpauOgIMHtKIMHnExnuq0rM6fVmzprdk+Xt3rYVIt2fKG6V7INslSh3mGmQZOetWirko13CtBZu20uMN5MyCdyEgsuFOCvOMciCc1baewiCEAUc8VluDB9M1htQjl308MEt7gL25C1obJVfCSATOQOVdotNcTT6KzsaNXZsWboIjZ5EBrm4c5ex5ReRE21BwTXpxjZG6Rv6KwfGbU6nclrbcTU2pbyF65dNs3LW9l1E7bNjYWGwSILAgEmpuq4WIu3hbPlxrbZR4JZUOosq+w81QoX3RggmZqxJsBzryurjQWv+t07pa8mfLXFu/wAG95Tabd6PL6pjFxS4SFyPQg4FU9Aek8K+ws/hp+0VKqLwr7Cz+Gn7RUqgCiqqz9IdOzAKzbWIVbnk7ossWIChbxXybEkwIbJxVtFAcopnSalbqlkMgM6HBHatuyMM9zKR7qfigOUUzrdUtq2924YRFLsYJhVBJMDJwKcvPtBJDH/CpY92AASaAVRXYrlAFFFFAV/HLg8nsnLlRHeoZS8/07ZB6ZA61WU9xMfx28baH/uuD/Sma8/USvO3Yxm8hRRRWBQKKKKAKKKKAKhactch2U2ypKwcyp2MeYEGVAnwMTg1NooTfBX2uGxnyjbu0ZgfeBHLlzIMd4pI4QIEuxgQD3YIkd0YPuFWVFTzMXI+k0+wNLFizFu7nHIe6feafYAiDkHpXaKggsOGa3/+bnP3WP3h3E/zD9QJ74lNoUN0XjuLqpRe020AmSQk7Qx5bomMTFUbrIg/I+0HofGrDhF266lXuAlDBOwBmG0FWJnbuOZ7I9gxXfQq83wvc2hK+C1oqOu5WVZLKwOTzBGegyCJ5nG0d9SK6C50V5XXqgryugPSeFfYWfw0/aKTxrTPc09+3bMO9p0QzEM6MqmRyyRmlcK+ws/hp+0VKoCjTjlo21RbTm4dqebtbYFcgHf2SqovPdkQARMiaQ2R5Sdj/WPnXpw0+b+W/m9DyHmmImN3TfW4muUBg0s2ZPnqM2n36soCrsgunV6gk7VE+UNuNhI/m25Jl/6uNxP+oR2ddESN5bcGDuyFtp+1ACGfSB6yTW2muUBiOJ6AJY1YtoR5Xh7O4G477u1huaedwyZPM9ZgVzW2Le64dKrqvk/+oBFwbrvlbPky+4dq8AL2484KzOK3FdmgMGCPPbbqmxxqGRyyX2vFGLgeVvEi2lpiVKIZBBXbBFbuuzXKAKKKKAz2sedRdBIkBIHXYVkMc9W8oOnoeFJqTxtNtxbkdlgLZOOyQWKTJyDuI9sd9Rq82urTZhPcKKKKyKhRRRQBRTV9SYgsIIJ27ZI6gbgRPX2gZFP2tLeKqQEcEAhkaAQRg7XAKzziTHfV405SV0Sk3sJoppr6id5CkEggkCCpj8u49ZHeK6t9DEMDPKCDNVaaA5RSbjgAk8gCT7BTlrS32kqgABjtnaWwZKgAkAGBkCckYjdMYSlsgk2Jpq/qEQSzAYnxgdw5mpicNvNz2oOpncwHgIiffiOtWGg4ctos25mZoEttwF3QBtAH3m/OtoaeT3wWUGVVrS3HYLtdAfSaACogkEbpBJMCIMSZGKvNLp1tqFXlk5ySTkk+NO0V1wpxhsaqKRFusN4Yg9kFRCM2XKEwQuBgcjmT/LUlWBEggg8iMiu01YESpnmTOchiTzPLMiJ5AcgQK0JHhXldeqCvK6A9J4V9hZ/DT9oqVUXhX2Fn8NP2ipVAFFFFAFFFFAFFFFAFFFFAFFFFAMa3Si4m0kjIMiJBUg4kEdI5ciao3QqzI3Mde9T6LD2/3BHSrzWapbYk5JwAOZPy8elUbsWYuxljA8ABMADoBJ9s1y6nlt8zOpYKKKK4jIKKKKAKVptW1nlm3klTzEmSUP59nl7KTTOsHYfr2Tj3VenJxldEp2ZpksqpZgoDN6RAALRjJ64FIuaVG3So7YAY9THKSMyOh5jFPBgcjIOQRRXqHQUGs4Xdyi9tHlQ0gFAVMm4MbhPIrnIBAgtV/RRVIwUdiEkgoooq5IUUUUAi/dCqzHkoLGO4CcV0LmTz5dO8/wDPdSdR6JEwW7I9p94nv59KWojFAKFeV16oK8roD0nhX2Fn8NP2ipVReFfYWfw0/aKlUAUUUUAUUUUAUUUUAUUUUAUUUE/8/WgK3iXCy+90dhc2wkkBARMAjacE8zk90VWyZIIKsOamJE8uUg+0GK0hMZNVPHo2o3VG3R94qZtnb39p0Mdez1isK1JSV1uUlG5UNr0G/dKhCASfEwCAJMT1IFKOsXaWEtDBYAg7iQAO1HeM8qr3uCW32VI3mDtGY8qu5jJx2ZLQIDHHUvX70bQLMo4Ut2cgsRhliPRBzOCFHXHDYyJF7iFtZBJ3BdxWDMQx9kwp69KXa1aMdqtJyeR5CM8uWQR3ggjnVcmptEiLI3OM4WTG62Ae8bVI8AQPZO0WxhuCbSCRyAOcn35g9xBHSjQOW+I2iwUNkkhZxuhVYle8Qwz16VLppNMgMhVBknAHM4J9sAflTtVZBN4HqVCspdYVztG4bgPSMiZA3ByPAdwk2wPd/wAjB/WsxeVebAdBkA9RAHjMQO+Kk8H0BW6GFrya7TmFG6doUQDIwOoEQMV3UarlaNjaMr4L6igmq/Q8c0t5tlnUWbjxO1LiMYHMwDMV0lywooooAopnUau2npuq9ln7TAdi3G9s/dXcJPSRT1AM38NbPTcR7JUxOeUiOuSKepN22GEHwPvBkEeIIBpGluFlBPiPyJHQeFAPCvK69UFeV0B6Twr7Cz+Gn7RUqqvQ6zalhI527eZg9oQNojtRtzkQCOdWlAFFFFAFFFV2suXRchd2yMkKCRyymDJ5zz5chzIFjRVRpNRqt670wfSwAEJYjsnmy7dp5nLHOIEvh1660+VQKYUiJ5kZGTzFALR7jSQVUSRBDMTtYiZlYkDuMd5pW67/ACofHewnlmNhjriTyGc4Y0mqtqGDOgIe5jcBzuNEyefaX4h31Ks6hGnYytHPaQYmQJjxB/I0Ajfd/kT/ADG8f/j/AMP5nuy2bLM4ZlUQCAQ5JGQZHYBzAnMYjNS6KAbtI0DeQWAEwNomBJAJJGZjOAYzzqLxnSLctMGMACZgHAzkEgEYBg4kCeVTqb1KFkYDmVIHTJBHODH5UCdjNaMQiiIgREzBGCJ8DinqVqrDozMywjHcCDO1j6QaBgEy27l2sweaa8upBxk0YSWTm0TMZ5T1ju/QflXa4aTeuBVLMYAEk9wFUKi6SzAcyB1z3Dmaf0+huuJxbH9asW96yNv5+6rC1wm0rK22XWe0TkzBlowYIEYxGK6IaeT3wXUGxvg+hCjyjIBcZiZKjcB6KieY7IGMRMd9WVFFdyVlY2QjUei3+E/2rDcOuXfNeHM96xdtqdNFlLZW7LIttYY3WkoXDNCrIRuQkVvDUaxw+yh3Jatq3eqKp/MCpBl/LFbLXHv6jdc1d6yFF1VBVL+oVbSs5C2RC+lIbshQcqKa0vE50j+UuszDUtas+T1LtubaGVDqEVWdBuaWIwEzJWTsn06FSpRSpklSoIJJ3EkciSc+2kXdDabDW0Yc8opyBHUd2KAxnH1e1pjaN9rwOg1zO24sHdfIQck4XewEkkA1uqYXRWgNotoFgiAqxDxuEREGBI6xT9AFR7SMhaTKHImZXlI8VmTM49nKRRQHRXldemrYIMh25ztJDDPTI3ASZgHGOmK8s8o38n/cKA31ogrplO4fw0iHZC29YMbSCdoUE/4hVj5gnfd/zr3++vO9FxO+LaAXrkbV++3cPGnvrS/6678bfOgN95gnfd/zr3++jzBO+7/nXv8AfWB+tL/rrvxt86PrS/6678bfOgN95gnfd/zr3++q/XIVfanlDgEy2qIALRu3C5DECTsGYHMSAcj9aX/XXfjb50fWl/11342+dAafS3btsFltueySbZa9G4lWmX3yTLkbQIyDMiLbT6wlXa4pTaxXM5gLlcSwLEgQM4xNYL60v+uu/G3zrh4lePO7cPX025jIPPvE0B6G2q6AOSZjssBiRliIHLr4RMieNcO9RB5GTBIjoN0R4858M1599aX/AF1342+dH1pf9dd+NvnQHpFFeb/Wl/11342+dH1pf9dd+NvnQHpFFeb/AFpf9dd+NvnR9aX/AF1342+dAekETg8qqL/CWB/hFdv8rluz37Tkkf0n2SBAGO+tL/rrvxt86PrS/wCuu/G3zqsoRkrMhpPc3Gl4Sgzci43iOyB3KpJHvOT7IAicI4REm8nJmKITuUdpjuAkjbnsKfRULyOBkvrS/wCuu/G3zo+tL/rrvxt86ckcY2FkekUV5v8AWl/11342+dH1pf8AXXfjb51Yk9Iorzf60v8Arrvxt86PrS/6678bfOgPSKK83+tL/rrvxt86PrS/6678bfOgPSKK83+tL/rrvxt86PrS/wCuu/G3zoD0iivN/rS/6678bfOj60v+uu/G3zoD0iivN/rS/wCuu/G3zo+tL/rrvxt86A9JFeV1LHFL/rrvxt86xnndz+dviNAf/9k=">
            <a:extLst>
              <a:ext uri="{FF2B5EF4-FFF2-40B4-BE49-F238E27FC236}">
                <a16:creationId xmlns:a16="http://schemas.microsoft.com/office/drawing/2014/main" id="{82D244BC-1462-56D4-B494-A6EB4C5770C0}"/>
              </a:ext>
            </a:extLst>
          </p:cNvPr>
          <p:cNvSpPr>
            <a:spLocks noChangeAspect="1" noChangeArrowheads="1"/>
          </p:cNvSpPr>
          <p:nvPr/>
        </p:nvSpPr>
        <p:spPr bwMode="auto">
          <a:xfrm>
            <a:off x="1754188" y="7938"/>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9218" name="Picture 2" descr="http://www.alfavita.gr/sites/default/files/greece_satellite_nasa.jpg">
            <a:extLst>
              <a:ext uri="{FF2B5EF4-FFF2-40B4-BE49-F238E27FC236}">
                <a16:creationId xmlns:a16="http://schemas.microsoft.com/office/drawing/2014/main" id="{73F39678-796F-4FA0-1F38-88494E9E0BBA}"/>
              </a:ext>
            </a:extLst>
          </p:cNvPr>
          <p:cNvPicPr>
            <a:picLocks noChangeAspect="1" noChangeArrowheads="1"/>
          </p:cNvPicPr>
          <p:nvPr/>
        </p:nvPicPr>
        <p:blipFill>
          <a:blip r:embed="rId3" cstate="print"/>
          <a:srcRect/>
          <a:stretch>
            <a:fillRect/>
          </a:stretch>
        </p:blipFill>
        <p:spPr bwMode="auto">
          <a:xfrm>
            <a:off x="4820518" y="1163782"/>
            <a:ext cx="3374447" cy="4197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2000" fill="hold"/>
                                        <p:tgtEl>
                                          <p:spTgt spid="12"/>
                                        </p:tgtEl>
                                        <p:attrNameLst>
                                          <p:attrName>ppt_w</p:attrName>
                                        </p:attrNameLst>
                                      </p:cBhvr>
                                      <p:tavLst>
                                        <p:tav tm="0">
                                          <p:val>
                                            <p:fltVal val="0"/>
                                          </p:val>
                                        </p:tav>
                                        <p:tav tm="100000">
                                          <p:val>
                                            <p:strVal val="#ppt_w"/>
                                          </p:val>
                                        </p:tav>
                                      </p:tavLst>
                                    </p:anim>
                                    <p:anim calcmode="lin" valueType="num">
                                      <p:cBhvr>
                                        <p:cTn id="12"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1DAFDA03-411A-C206-E6B7-395DDFDA7258}"/>
              </a:ext>
            </a:extLst>
          </p:cNvPr>
          <p:cNvSpPr>
            <a:spLocks noGrp="1" noChangeArrowheads="1"/>
          </p:cNvSpPr>
          <p:nvPr>
            <p:ph type="title"/>
          </p:nvPr>
        </p:nvSpPr>
        <p:spPr/>
        <p:txBody>
          <a:bodyPr/>
          <a:lstStyle/>
          <a:p>
            <a:pPr eaLnBrk="1" hangingPunct="1"/>
            <a:r>
              <a:rPr lang="el-GR" altLang="en-US" sz="3800" i="1"/>
              <a:t>Μέθοδος Οικολογικού Αποτυπώματος</a:t>
            </a:r>
            <a:r>
              <a:rPr lang="el-GR" altLang="en-US" sz="3800"/>
              <a:t> </a:t>
            </a:r>
          </a:p>
        </p:txBody>
      </p:sp>
      <p:sp>
        <p:nvSpPr>
          <p:cNvPr id="160771" name="Rectangle 3">
            <a:extLst>
              <a:ext uri="{FF2B5EF4-FFF2-40B4-BE49-F238E27FC236}">
                <a16:creationId xmlns:a16="http://schemas.microsoft.com/office/drawing/2014/main" id="{98177DB2-53E6-7F12-D34A-E6FD2267DA91}"/>
              </a:ext>
            </a:extLst>
          </p:cNvPr>
          <p:cNvSpPr>
            <a:spLocks noGrp="1" noChangeArrowheads="1"/>
          </p:cNvSpPr>
          <p:nvPr>
            <p:ph idx="1"/>
          </p:nvPr>
        </p:nvSpPr>
        <p:spPr>
          <a:xfrm>
            <a:off x="535236" y="2770743"/>
            <a:ext cx="10818564" cy="2120747"/>
          </a:xfrm>
        </p:spPr>
        <p:txBody>
          <a:bodyPr>
            <a:normAutofit/>
          </a:bodyPr>
          <a:lstStyle/>
          <a:p>
            <a:pPr algn="just" eaLnBrk="1" hangingPunct="1">
              <a:lnSpc>
                <a:spcPct val="90000"/>
              </a:lnSpc>
            </a:pPr>
            <a:r>
              <a:rPr lang="el-GR" altLang="en-US" sz="2400" dirty="0">
                <a:solidFill>
                  <a:srgbClr val="000000"/>
                </a:solidFill>
                <a:latin typeface="Times New Roman" panose="02020603050405020304" pitchFamily="18" charset="0"/>
              </a:rPr>
              <a:t>Στόχος της μεθόδου του οικολογικού αποτυπώματος είναι η ποσοτικοποίηση της ανθρώπινης χρήσης της φύσης, ώστε να υπάρξει παρακίνηση, αλλά και υλοποίηση της μείωσης της ανθρώπινης επίπτωσης (</a:t>
            </a:r>
            <a:r>
              <a:rPr lang="el-GR" altLang="en-US" sz="2400" dirty="0" err="1">
                <a:solidFill>
                  <a:srgbClr val="000000"/>
                </a:solidFill>
                <a:latin typeface="Times New Roman" panose="02020603050405020304" pitchFamily="18" charset="0"/>
              </a:rPr>
              <a:t>Van</a:t>
            </a:r>
            <a:r>
              <a:rPr lang="el-GR" altLang="en-US" sz="2400" dirty="0">
                <a:solidFill>
                  <a:srgbClr val="000000"/>
                </a:solidFill>
                <a:latin typeface="Times New Roman" panose="02020603050405020304" pitchFamily="18" charset="0"/>
              </a:rPr>
              <a:t> </a:t>
            </a:r>
            <a:r>
              <a:rPr lang="el-GR" altLang="en-US" sz="2400" dirty="0" err="1">
                <a:solidFill>
                  <a:srgbClr val="000000"/>
                </a:solidFill>
                <a:latin typeface="Times New Roman" panose="02020603050405020304" pitchFamily="18" charset="0"/>
              </a:rPr>
              <a:t>Kooten</a:t>
            </a:r>
            <a:r>
              <a:rPr lang="el-GR" altLang="en-US" sz="2400" dirty="0">
                <a:solidFill>
                  <a:srgbClr val="000000"/>
                </a:solidFill>
                <a:latin typeface="Times New Roman" panose="02020603050405020304" pitchFamily="18" charset="0"/>
              </a:rPr>
              <a:t> and </a:t>
            </a:r>
            <a:r>
              <a:rPr lang="el-GR" altLang="en-US" sz="2400" dirty="0" err="1">
                <a:solidFill>
                  <a:srgbClr val="000000"/>
                </a:solidFill>
                <a:latin typeface="Times New Roman" panose="02020603050405020304" pitchFamily="18" charset="0"/>
              </a:rPr>
              <a:t>Bulte</a:t>
            </a:r>
            <a:r>
              <a:rPr lang="el-GR" altLang="en-US" sz="2400" dirty="0">
                <a:solidFill>
                  <a:srgbClr val="000000"/>
                </a:solidFill>
                <a:latin typeface="Times New Roman" panose="02020603050405020304" pitchFamily="18" charset="0"/>
              </a:rPr>
              <a:t>, 2000). Μετρά δε την έκταση γης που απαιτείται ανά άτομο ή πληθυσμό και όχι τον πληθυσμό ανά μονάδα έκτασης γης (όπως κάνει η κλασική φέρουσα ικανότητα).</a:t>
            </a:r>
            <a:r>
              <a:rPr lang="el-GR" altLang="en-US" sz="2400" dirty="0"/>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4B97BD78-F77D-F4F7-29D9-BEB966062669}"/>
              </a:ext>
            </a:extLst>
          </p:cNvPr>
          <p:cNvSpPr>
            <a:spLocks noGrp="1" noChangeArrowheads="1"/>
          </p:cNvSpPr>
          <p:nvPr>
            <p:ph type="title"/>
          </p:nvPr>
        </p:nvSpPr>
        <p:spPr/>
        <p:txBody>
          <a:bodyPr/>
          <a:lstStyle/>
          <a:p>
            <a:pPr eaLnBrk="1" hangingPunct="1"/>
            <a:r>
              <a:rPr lang="el-GR" altLang="en-US" dirty="0"/>
              <a:t>Οικονομική βιωσιμότητα</a:t>
            </a:r>
          </a:p>
        </p:txBody>
      </p:sp>
      <p:sp>
        <p:nvSpPr>
          <p:cNvPr id="161795" name="Rectangle 3">
            <a:extLst>
              <a:ext uri="{FF2B5EF4-FFF2-40B4-BE49-F238E27FC236}">
                <a16:creationId xmlns:a16="http://schemas.microsoft.com/office/drawing/2014/main" id="{A876A776-8255-5D84-BAC8-7A20CFA05217}"/>
              </a:ext>
            </a:extLst>
          </p:cNvPr>
          <p:cNvSpPr>
            <a:spLocks noGrp="1" noChangeArrowheads="1"/>
          </p:cNvSpPr>
          <p:nvPr>
            <p:ph idx="1"/>
          </p:nvPr>
        </p:nvSpPr>
        <p:spPr>
          <a:xfrm>
            <a:off x="838200" y="2282825"/>
            <a:ext cx="10515600" cy="3231117"/>
          </a:xfrm>
        </p:spPr>
        <p:txBody>
          <a:bodyPr/>
          <a:lstStyle/>
          <a:p>
            <a:pPr eaLnBrk="1" hangingPunct="1">
              <a:lnSpc>
                <a:spcPct val="80000"/>
              </a:lnSpc>
            </a:pPr>
            <a:endParaRPr lang="el-GR" altLang="en-US" sz="1900" dirty="0"/>
          </a:p>
          <a:p>
            <a:pPr eaLnBrk="1" hangingPunct="1">
              <a:lnSpc>
                <a:spcPct val="80000"/>
              </a:lnSpc>
            </a:pPr>
            <a:r>
              <a:rPr lang="el-GR" altLang="en-US" sz="1900" dirty="0"/>
              <a:t>Ανάλυση κόστους – οφέλους ή κόστους – αποτελεσματικότητας, που χρησιμοποιείται για να προσδιοριστεί ο πιο φθηνός τρόπος επίτευξης ενός στόχου. Το όφελος δε δεν αποτιμάται σε χρηματικούς όρους, όπως το κόστος, αλλά σαν «μέτρα αποτελεσματικότητας» </a:t>
            </a:r>
          </a:p>
          <a:p>
            <a:pPr eaLnBrk="1" hangingPunct="1">
              <a:lnSpc>
                <a:spcPct val="80000"/>
              </a:lnSpc>
            </a:pPr>
            <a:r>
              <a:rPr lang="el-GR" altLang="en-US" sz="1900" dirty="0"/>
              <a:t>- Δείκτης Βιώσιμης Οικονομικής Ευημερίας. Μετρά τους οικονομικούς, κοινωνικούς και περιβαλλοντικούς παράγοντες που οδηγούν σε πραγματική πρόοδο και βασίζεται σε ιδιωτικές δαπάνες κατανάλωσης που οδηγούν σε ένα σύνθετο δείκτη ευημερίας (</a:t>
            </a:r>
            <a:r>
              <a:rPr lang="el-GR" altLang="en-US" sz="1900" dirty="0" err="1"/>
              <a:t>Daly</a:t>
            </a:r>
            <a:r>
              <a:rPr lang="el-GR" altLang="en-US" sz="1900" dirty="0"/>
              <a:t> and </a:t>
            </a:r>
            <a:r>
              <a:rPr lang="el-GR" altLang="en-US" sz="1900" dirty="0" err="1"/>
              <a:t>Cobb</a:t>
            </a:r>
            <a:r>
              <a:rPr lang="el-GR" altLang="en-US" sz="1900" dirty="0"/>
              <a:t>, 1990) </a:t>
            </a:r>
          </a:p>
          <a:p>
            <a:pPr eaLnBrk="1" hangingPunct="1">
              <a:lnSpc>
                <a:spcPct val="80000"/>
              </a:lnSpc>
            </a:pPr>
            <a:r>
              <a:rPr lang="el-GR" altLang="en-US" sz="1900" dirty="0"/>
              <a:t>- Οικονομικά μοντέλα, τα οποία έχουν χρησιμοποιηθεί για την κατανόηση των επιπτώσεων μιας σχεδιασμένης οικονομικής δραστηριότητας στη χρήση των πόρων (παρέχουν εργαλεία ποσοτικοποίησης των επιπτώσεων) </a:t>
            </a:r>
          </a:p>
          <a:p>
            <a:pPr eaLnBrk="1" hangingPunct="1">
              <a:lnSpc>
                <a:spcPct val="80000"/>
              </a:lnSpc>
            </a:pPr>
            <a:endParaRPr lang="el-GR" alt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4A68AF41-3441-9919-6300-E1547A34C1B7}"/>
              </a:ext>
            </a:extLst>
          </p:cNvPr>
          <p:cNvPicPr>
            <a:picLocks noChangeAspect="1"/>
          </p:cNvPicPr>
          <p:nvPr/>
        </p:nvPicPr>
        <p:blipFill>
          <a:blip r:embed="rId2"/>
          <a:stretch>
            <a:fillRect/>
          </a:stretch>
        </p:blipFill>
        <p:spPr>
          <a:xfrm>
            <a:off x="1497097" y="2771121"/>
            <a:ext cx="7858299" cy="4447083"/>
          </a:xfrm>
          <a:prstGeom prst="rect">
            <a:avLst/>
          </a:prstGeom>
        </p:spPr>
      </p:pic>
      <p:pic>
        <p:nvPicPr>
          <p:cNvPr id="5" name="Εικόνα 4">
            <a:extLst>
              <a:ext uri="{FF2B5EF4-FFF2-40B4-BE49-F238E27FC236}">
                <a16:creationId xmlns:a16="http://schemas.microsoft.com/office/drawing/2014/main" id="{B1D3EB27-56D8-61A7-3A46-E9C574DAC661}"/>
              </a:ext>
            </a:extLst>
          </p:cNvPr>
          <p:cNvPicPr>
            <a:picLocks noChangeAspect="1"/>
          </p:cNvPicPr>
          <p:nvPr/>
        </p:nvPicPr>
        <p:blipFill>
          <a:blip r:embed="rId3"/>
          <a:stretch>
            <a:fillRect/>
          </a:stretch>
        </p:blipFill>
        <p:spPr>
          <a:xfrm>
            <a:off x="0" y="659674"/>
            <a:ext cx="12192000" cy="2769326"/>
          </a:xfrm>
          <a:prstGeom prst="rect">
            <a:avLst/>
          </a:prstGeom>
        </p:spPr>
      </p:pic>
    </p:spTree>
    <p:extLst>
      <p:ext uri="{BB962C8B-B14F-4D97-AF65-F5344CB8AC3E}">
        <p14:creationId xmlns:p14="http://schemas.microsoft.com/office/powerpoint/2010/main" val="1802511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57D0AEAD-FDDF-A3E5-E43F-B179B28A9BFB}"/>
              </a:ext>
            </a:extLst>
          </p:cNvPr>
          <p:cNvSpPr>
            <a:spLocks noGrp="1" noChangeArrowheads="1"/>
          </p:cNvSpPr>
          <p:nvPr>
            <p:ph type="title"/>
          </p:nvPr>
        </p:nvSpPr>
        <p:spPr/>
        <p:txBody>
          <a:bodyPr/>
          <a:lstStyle/>
          <a:p>
            <a:pPr eaLnBrk="1" hangingPunct="1"/>
            <a:r>
              <a:rPr lang="el-GR" altLang="en-US"/>
              <a:t>Κοινωνική βιωσιμότητα </a:t>
            </a:r>
          </a:p>
        </p:txBody>
      </p:sp>
      <p:sp>
        <p:nvSpPr>
          <p:cNvPr id="162819" name="Rectangle 3">
            <a:extLst>
              <a:ext uri="{FF2B5EF4-FFF2-40B4-BE49-F238E27FC236}">
                <a16:creationId xmlns:a16="http://schemas.microsoft.com/office/drawing/2014/main" id="{385BC892-A080-F937-8665-ABE630358250}"/>
              </a:ext>
            </a:extLst>
          </p:cNvPr>
          <p:cNvSpPr>
            <a:spLocks noGrp="1" noChangeArrowheads="1"/>
          </p:cNvSpPr>
          <p:nvPr>
            <p:ph idx="1"/>
          </p:nvPr>
        </p:nvSpPr>
        <p:spPr>
          <a:xfrm>
            <a:off x="838200" y="1825625"/>
            <a:ext cx="10515600" cy="4068399"/>
          </a:xfrm>
        </p:spPr>
        <p:txBody>
          <a:bodyPr>
            <a:noAutofit/>
          </a:bodyPr>
          <a:lstStyle/>
          <a:p>
            <a:pPr algn="just" eaLnBrk="1" hangingPunct="1">
              <a:lnSpc>
                <a:spcPct val="80000"/>
              </a:lnSpc>
            </a:pPr>
            <a:r>
              <a:rPr lang="el-GR" altLang="en-US" sz="2400" dirty="0"/>
              <a:t>Η μέτρηση της ποιότητας της ζωής περιλαμβάνει διάφορες διαστάσεις της ευημερίας (</a:t>
            </a:r>
            <a:r>
              <a:rPr lang="el-GR" altLang="en-US" sz="2400" dirty="0" err="1"/>
              <a:t>well-being</a:t>
            </a:r>
            <a:r>
              <a:rPr lang="el-GR" altLang="en-US" sz="2400" dirty="0"/>
              <a:t>). Αντικειμενικά μέτρα της ποιότητας ζωής αποτελούν κυρίως: οι δείκτες ποιότητας ζωής του UNDP (Δείκτης Ανθρώπινης Ανάπτυξης, ο Δείκτης Ανάπτυξης των Φύλων και ο Δείκτης Ανθρώπινης Φτώχειας), οι δείκτες της κοινωνικής ποιότητας ζωής της Παγκόσμιας Τράπεζας, ο σταθμικός δείκτης της Κοινωνικής Προόδου κ.α. </a:t>
            </a:r>
          </a:p>
          <a:p>
            <a:pPr algn="just" eaLnBrk="1" hangingPunct="1">
              <a:lnSpc>
                <a:spcPct val="80000"/>
              </a:lnSpc>
            </a:pPr>
            <a:r>
              <a:rPr lang="el-GR" altLang="en-US" sz="2400" dirty="0"/>
              <a:t>Όλοι αυτοί οι δείκτες θεωρούν την ποιότητα ζωής μιας χώρας ως παράγοντα που μπορεί να διακριθεί σε 4 διαστάσεις ευημερίας: οικονομική, κοινωνική ευημερία και σχετιζόμενη με τον καταναλωτή και την υγεία. Στα πλαίσια της κοινωνικής βιωσιμότητας ενσωματώνεται τις περισσότερες φορές και η ικανότητα των θεσμών και οργανισμών να </a:t>
            </a:r>
            <a:r>
              <a:rPr lang="el-GR" altLang="en-US" sz="2400" dirty="0" err="1"/>
              <a:t>αντεπεξέλθουν</a:t>
            </a:r>
            <a:r>
              <a:rPr lang="el-GR" altLang="en-US" sz="2400" dirty="0"/>
              <a:t> στους στόχους που έχουν θέσει και να οδηγήσουν τις περιοχές σε μια βιώσιμη πορεία ανάπτυξης.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2DF8D84D-E14B-AC2A-83FE-6F41E098F3EE}"/>
              </a:ext>
            </a:extLst>
          </p:cNvPr>
          <p:cNvSpPr>
            <a:spLocks noGrp="1" noChangeArrowheads="1"/>
          </p:cNvSpPr>
          <p:nvPr>
            <p:ph type="title"/>
          </p:nvPr>
        </p:nvSpPr>
        <p:spPr/>
        <p:txBody>
          <a:bodyPr/>
          <a:lstStyle/>
          <a:p>
            <a:pPr eaLnBrk="1" hangingPunct="1"/>
            <a:r>
              <a:rPr lang="el-GR" altLang="en-US" sz="3800"/>
              <a:t>Αρχές Βιωσιμότητας</a:t>
            </a:r>
          </a:p>
        </p:txBody>
      </p:sp>
      <p:pic>
        <p:nvPicPr>
          <p:cNvPr id="163843" name="Picture 3">
            <a:extLst>
              <a:ext uri="{FF2B5EF4-FFF2-40B4-BE49-F238E27FC236}">
                <a16:creationId xmlns:a16="http://schemas.microsoft.com/office/drawing/2014/main" id="{EC5B3EAE-7B53-9ECE-65B9-179119CD90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2171701"/>
            <a:ext cx="8229600" cy="3382963"/>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6A9ABA88-55C0-67FB-7F2D-24142838953B}"/>
              </a:ext>
            </a:extLst>
          </p:cNvPr>
          <p:cNvSpPr>
            <a:spLocks noGrp="1" noChangeArrowheads="1"/>
          </p:cNvSpPr>
          <p:nvPr>
            <p:ph type="title"/>
          </p:nvPr>
        </p:nvSpPr>
        <p:spPr/>
        <p:txBody>
          <a:bodyPr/>
          <a:lstStyle/>
          <a:p>
            <a:pPr eaLnBrk="1" hangingPunct="1"/>
            <a:r>
              <a:rPr lang="el-GR" altLang="en-US" sz="2500"/>
              <a:t>Εννοιολογικό υπόδειγμα εκτίμησης και βελτίωσης της βιωσιμότητας μιας περιοχής</a:t>
            </a:r>
            <a:r>
              <a:rPr lang="el-GR" altLang="en-US" sz="3800"/>
              <a:t> </a:t>
            </a:r>
          </a:p>
        </p:txBody>
      </p:sp>
      <p:pic>
        <p:nvPicPr>
          <p:cNvPr id="164867" name="Picture 3">
            <a:extLst>
              <a:ext uri="{FF2B5EF4-FFF2-40B4-BE49-F238E27FC236}">
                <a16:creationId xmlns:a16="http://schemas.microsoft.com/office/drawing/2014/main" id="{CAAD9134-5846-6DD7-6C7F-2FD7940525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76550" y="1600201"/>
            <a:ext cx="6438900" cy="4525963"/>
          </a:xfr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3BC2F374-D6C8-8345-0576-8D9729D0344F}"/>
              </a:ext>
            </a:extLst>
          </p:cNvPr>
          <p:cNvSpPr>
            <a:spLocks noGrp="1" noChangeArrowheads="1"/>
          </p:cNvSpPr>
          <p:nvPr>
            <p:ph type="title"/>
          </p:nvPr>
        </p:nvSpPr>
        <p:spPr/>
        <p:txBody>
          <a:bodyPr/>
          <a:lstStyle/>
          <a:p>
            <a:pPr eaLnBrk="1" hangingPunct="1"/>
            <a:endParaRPr lang="en-US" altLang="en-US"/>
          </a:p>
        </p:txBody>
      </p:sp>
      <p:sp>
        <p:nvSpPr>
          <p:cNvPr id="165891" name="Rectangle 3">
            <a:extLst>
              <a:ext uri="{FF2B5EF4-FFF2-40B4-BE49-F238E27FC236}">
                <a16:creationId xmlns:a16="http://schemas.microsoft.com/office/drawing/2014/main" id="{3D17EDA5-D6C1-7329-4497-1AA005A79992}"/>
              </a:ext>
            </a:extLst>
          </p:cNvPr>
          <p:cNvSpPr>
            <a:spLocks noGrp="1" noChangeArrowheads="1"/>
          </p:cNvSpPr>
          <p:nvPr>
            <p:ph idx="1"/>
          </p:nvPr>
        </p:nvSpPr>
        <p:spPr/>
        <p:txBody>
          <a:bodyPr/>
          <a:lstStyle/>
          <a:p>
            <a:pPr eaLnBrk="1" hangingPunct="1">
              <a:lnSpc>
                <a:spcPct val="80000"/>
              </a:lnSpc>
            </a:pPr>
            <a:r>
              <a:rPr lang="el-GR" altLang="en-US" sz="1700" dirty="0"/>
              <a:t>Για να εκτιμηθεί η κατάσταση της περιοχής θα ασχοληθούμε με του κρίσιμους παράγοντες: </a:t>
            </a:r>
          </a:p>
          <a:p>
            <a:pPr eaLnBrk="1" hangingPunct="1">
              <a:lnSpc>
                <a:spcPct val="80000"/>
              </a:lnSpc>
            </a:pPr>
            <a:r>
              <a:rPr lang="el-GR" altLang="en-US" sz="1700" dirty="0"/>
              <a:t>Α) </a:t>
            </a:r>
            <a:r>
              <a:rPr lang="el-GR" altLang="en-US" sz="1700" u="sng" dirty="0"/>
              <a:t>της Οικονομίας</a:t>
            </a:r>
            <a:r>
              <a:rPr lang="el-GR" altLang="en-US" sz="1700" dirty="0"/>
              <a:t>, που είναι: Η απασχόληση, η οικονομική απόδοση των επιχειρήσεων, το Παραγόμενο Προϊόν και οι Εξαγωγές. </a:t>
            </a:r>
          </a:p>
          <a:p>
            <a:pPr eaLnBrk="1" hangingPunct="1">
              <a:lnSpc>
                <a:spcPct val="80000"/>
              </a:lnSpc>
            </a:pPr>
            <a:r>
              <a:rPr lang="el-GR" altLang="en-US" sz="1700" dirty="0"/>
              <a:t>Β) </a:t>
            </a:r>
            <a:r>
              <a:rPr lang="el-GR" altLang="en-US" sz="1700" u="sng" dirty="0"/>
              <a:t>της Κοινωνίας</a:t>
            </a:r>
            <a:r>
              <a:rPr lang="el-GR" altLang="en-US" sz="1700" dirty="0"/>
              <a:t>, που είναι: Πληθυσμός, Ενεργός πληθυσμός, Άνεργοι, Θέση στο επάγγελμα, Εισόδημα και κατανομή και Κοινωνικό κεφάλαιο και θεσμοί. </a:t>
            </a:r>
          </a:p>
          <a:p>
            <a:pPr eaLnBrk="1" hangingPunct="1">
              <a:lnSpc>
                <a:spcPct val="80000"/>
              </a:lnSpc>
            </a:pPr>
            <a:r>
              <a:rPr lang="el-GR" altLang="en-US" sz="1700" dirty="0"/>
              <a:t>Γ) </a:t>
            </a:r>
            <a:r>
              <a:rPr lang="el-GR" altLang="en-US" sz="1700" u="sng" dirty="0"/>
              <a:t>του Περιβάλλοντος</a:t>
            </a:r>
            <a:r>
              <a:rPr lang="el-GR" altLang="en-US" sz="1700" dirty="0"/>
              <a:t>. Με βάση την ανάλυση της περιοχής μελέτης μας θα εντοπιστούν οι σημαντικοί τομείς του περιβάλλοντος που επηρεάζονται από την ανθρώπινη δραστηριότητα. Έχοντας υπόψη το χωρικό επίπεδο της περιοχής μελέτης (τοπικό επίπεδο), την κλιματική ζώνη (μεσογειακή), τον τύπο του οικοσυστήματος (θαλάσσιο) και εξετάζοντας ποιοι είναι οι δυναμικότεροι κλάδοι της οικονομίας της περιοχής (ο τουρισμός) προκύπτουν 5 κρίσιμοι περιβαλλοντικοί παράγοντες: Η βιοποικιλότητα, οι χρήσεις γης, η ποιότητα και η ποσότητα των υδάτων, η ποιότητα και η ποσότητα του εδάφους και το δομημένο περιβάλλον.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a:extLst>
              <a:ext uri="{FF2B5EF4-FFF2-40B4-BE49-F238E27FC236}">
                <a16:creationId xmlns:a16="http://schemas.microsoft.com/office/drawing/2014/main" id="{3E5C331D-D7B2-F0B2-CB37-1C5B3F1246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32175" y="0"/>
            <a:ext cx="5068888" cy="6858000"/>
          </a:xfr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9A3DE5AB-6A99-2331-63AF-24D8637EE3A8}"/>
              </a:ext>
            </a:extLst>
          </p:cNvPr>
          <p:cNvSpPr>
            <a:spLocks noGrp="1" noChangeArrowheads="1"/>
          </p:cNvSpPr>
          <p:nvPr>
            <p:ph type="title"/>
          </p:nvPr>
        </p:nvSpPr>
        <p:spPr/>
        <p:txBody>
          <a:bodyPr/>
          <a:lstStyle/>
          <a:p>
            <a:pPr eaLnBrk="1" hangingPunct="1"/>
            <a:endParaRPr lang="en-US" altLang="en-US"/>
          </a:p>
        </p:txBody>
      </p:sp>
      <p:pic>
        <p:nvPicPr>
          <p:cNvPr id="167939" name="Picture 3">
            <a:extLst>
              <a:ext uri="{FF2B5EF4-FFF2-40B4-BE49-F238E27FC236}">
                <a16:creationId xmlns:a16="http://schemas.microsoft.com/office/drawing/2014/main" id="{9F94DCA4-A1EB-47ED-1B43-F54E19364E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41614" y="1600201"/>
            <a:ext cx="6708775" cy="4525963"/>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a:extLst>
              <a:ext uri="{FF2B5EF4-FFF2-40B4-BE49-F238E27FC236}">
                <a16:creationId xmlns:a16="http://schemas.microsoft.com/office/drawing/2014/main" id="{BFCDE88F-217B-A0B0-06D1-A69B503B6C75}"/>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719514" y="5181600"/>
            <a:ext cx="4535487" cy="1079500"/>
          </a:xfrm>
          <a:noFill/>
        </p:spPr>
      </p:pic>
      <p:pic>
        <p:nvPicPr>
          <p:cNvPr id="168963" name="Picture 2">
            <a:extLst>
              <a:ext uri="{FF2B5EF4-FFF2-40B4-BE49-F238E27FC236}">
                <a16:creationId xmlns:a16="http://schemas.microsoft.com/office/drawing/2014/main" id="{8452D22C-D32F-2CBE-337F-B61FBF3EDB85}"/>
              </a:ext>
            </a:extLst>
          </p:cNvPr>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3616326" y="0"/>
            <a:ext cx="4537075" cy="5157788"/>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C6B97356-50E3-398B-8303-1DA681161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0"/>
            <a:ext cx="5424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TotalTime>
  <Words>3188</Words>
  <Application>Microsoft Office PowerPoint</Application>
  <PresentationFormat>Widescreen</PresentationFormat>
  <Paragraphs>360</Paragraphs>
  <Slides>97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Aptos</vt:lpstr>
      <vt:lpstr>Aptos Display</vt:lpstr>
      <vt:lpstr>Arial</vt:lpstr>
      <vt:lpstr>Calibri</vt:lpstr>
      <vt:lpstr>Garamond</vt:lpstr>
      <vt:lpstr>Times New Roman</vt:lpstr>
      <vt:lpstr>Wingdings</vt:lpstr>
      <vt:lpstr>Office Theme</vt:lpstr>
      <vt:lpstr>PowerPoint Presentation</vt:lpstr>
      <vt:lpstr>PowerPoint Presentation</vt:lpstr>
      <vt:lpstr>PowerPoint Presentation</vt:lpstr>
      <vt:lpstr>Η Ανάπτυξη &amp; η Μεγέθυνση</vt:lpstr>
      <vt:lpstr>PowerPoint Presentation</vt:lpstr>
      <vt:lpstr>PowerPoint Presentation</vt:lpstr>
      <vt:lpstr>PowerPoint Presentation</vt:lpstr>
      <vt:lpstr>Αειφόρος Ανάπτυξη</vt:lpstr>
      <vt:lpstr>PowerPoint Presentation</vt:lpstr>
      <vt:lpstr>PowerPoint Presentation</vt:lpstr>
      <vt:lpstr>Οι αρχές της αειφόρου ανάπτυξης</vt:lpstr>
      <vt:lpstr>Βιωσιμότητα (Sustainability)</vt:lpstr>
      <vt:lpstr>PowerPoint Presentation</vt:lpstr>
      <vt:lpstr>Τι είναι η πράσινη ανάπτυξη</vt:lpstr>
      <vt:lpstr>Η κατάρα των πόρων</vt:lpstr>
      <vt:lpstr>Η κατάρα των ΦΠ</vt:lpstr>
      <vt:lpstr>Η Ολανδική νόσος</vt:lpstr>
      <vt:lpstr>Δείκτες Αειφορικής Ανάπτυξης</vt:lpstr>
      <vt:lpstr>Δείκτες</vt:lpstr>
      <vt:lpstr>Σύμφωνα με την Agenda 21 οι δείκτες για να είναι αξιόπιστοι θα πρέπει να πληρούν τις ακόλουθες προϋποθέσεις (Meadows, 1998): </vt:lpstr>
      <vt:lpstr>Σύμφωνα με τον Οργανισμό Οικονομικής Συνεργασίας και Ανάπτυξης (ΟΟΣΑ) υπάρχουν τρεις τύποι δεικτών:</vt:lpstr>
      <vt:lpstr>Οι κατάλληλοι δείκτες </vt:lpstr>
      <vt:lpstr>Δείκτες αειφορίας</vt:lpstr>
      <vt:lpstr> Δείκτες αειφορίας</vt:lpstr>
      <vt:lpstr> Τυπολογία δεικτών</vt:lpstr>
      <vt:lpstr>Άλλη ταξινόμηση δεικτών</vt:lpstr>
      <vt:lpstr> Άλλη ταξινόμηση δεικτών</vt:lpstr>
      <vt:lpstr> Δείκτες ΕΕ</vt:lpstr>
      <vt:lpstr> Δείκτες ΕΕ</vt:lpstr>
      <vt:lpstr> Οι περιβαλλοντικοί δείκτες</vt:lpstr>
      <vt:lpstr>Απόπειρα ορισμού δείκτη</vt:lpstr>
      <vt:lpstr>Οι περιβαλλοντικοί δείκτες</vt:lpstr>
      <vt:lpstr>PowerPoint Presentation</vt:lpstr>
      <vt:lpstr>PowerPoint Presentation</vt:lpstr>
      <vt:lpstr>PowerPoint Presentation</vt:lpstr>
      <vt:lpstr> Μοντέλο DPSIR</vt:lpstr>
      <vt:lpstr>Μοντέλα PSR, DSR και DPSIR </vt:lpstr>
      <vt:lpstr>Μοντέλα PSR, DSR και DPSIR </vt:lpstr>
      <vt:lpstr>PowerPoint Presentation</vt:lpstr>
      <vt:lpstr>Το μοντέλο PSR</vt:lpstr>
      <vt:lpstr>Συστήματα δεικτών ΟΟΣΑ (1)</vt:lpstr>
      <vt:lpstr>PSR</vt:lpstr>
      <vt:lpstr>Το πλαίσιο δεικτών DPSIR</vt:lpstr>
      <vt:lpstr>Μοντέλο DPSIR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Μέθοδος Οικολογικού Αποτυπώματος </vt:lpstr>
      <vt:lpstr>Οικονομική βιωσιμότητα</vt:lpstr>
      <vt:lpstr>Κοινωνική βιωσιμότητα </vt:lpstr>
      <vt:lpstr>Αρχές Βιωσιμότητας</vt:lpstr>
      <vt:lpstr>Εννοιολογικό υπόδειγμα εκτίμησης και βελτίωσης της βιωσιμότητας μιας περιοχής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ARISTOTELIS MARTINIS</dc:creator>
  <cp:lastModifiedBy>ARISTOTELIS MARTINIS</cp:lastModifiedBy>
  <cp:revision>24</cp:revision>
  <dcterms:created xsi:type="dcterms:W3CDTF">2025-05-09T16:36:14Z</dcterms:created>
  <dcterms:modified xsi:type="dcterms:W3CDTF">2025-11-10T10:20:05Z</dcterms:modified>
</cp:coreProperties>
</file>