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FDE600-207E-96F8-C9EA-501541396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E8876C3-E4BF-8831-A27C-78690F07BD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9B6AF36-9A77-5D75-D376-A14704471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110DA8-56D0-41C5-AC24-341F6872B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0286D6B-73DE-9C16-4972-B55AEF8F6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657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E27817-67B7-72E3-7302-058276E24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3217F58-84BF-EDD1-A69E-BF2F3B6DB8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051B962-EB7F-3CB3-23A7-55B42A494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C3413A-D717-D79B-C5B4-3221DA978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F058815-D0BE-21D7-4D24-BD7CD2EF3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71876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66150C6-090D-A34F-82A7-A838E484D9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6DF5C6B-0981-9E3D-8A6B-AB7EB4026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F5B5B68-C9EB-690A-18C0-9B82D80F0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0F62653-8D44-4214-791A-ED06886E8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59B3864-C31D-D510-F048-0ABDB4036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6760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74D79A-4778-F7B5-49C2-5473D249A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9959BB-C2AD-1972-3572-217F78974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F81869E-F1D4-F68D-95F6-521D8D067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BDFD6B9-290C-987A-AFA8-E842DB1B0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05A0B0-01EA-0F8D-A26D-395DD0889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960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AC6BA7-F6FB-8B97-E6C3-F400C8D7F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6C4D792-6D8D-5EF1-171D-81C047FF7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2A7EF06-E4E8-C9B3-8C53-1255212D5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51F1ECE-40AE-6AC1-9B52-7D44DCDCB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ED19D0F-7698-6D82-C918-E93724FD0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77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9B7931-D65F-CA89-A05C-B13FF73A4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7C65DF-F255-4F73-907A-3AD6DF779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E7E9EAA-6E95-E804-F312-3F752D7E78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6A7AE08-FB4D-1DAB-977A-43DF0E927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8379EDF-182E-FED6-95B9-AE8FBF807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C052E05-BF6A-E2A9-5E89-D78AB6510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519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A0EE14-F1D5-A66F-E944-C047507F2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1663664-AA6C-1BF4-9786-8B4D7CCEB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8CE9611-E679-9625-B05F-F495D27AE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1A2FC32-0E2C-9BFF-764D-77F9076B8C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FD05DAA-FF9C-93EE-0D89-729B7CFCC2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91CC54E-E332-FD99-641B-F604B6406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64DEF99-31EC-4E67-B4DA-156567B19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72DA18B6-AABF-3A20-2B4D-6CC680083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528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04CB96-154D-759F-F51F-12678EA54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2F94617-CCA7-0D2B-F029-779BDEE5E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5922647-6F84-8B9B-0724-D70BEFA06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B4E91FA-2B6C-0375-3E89-2735C38C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835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1D2EEB2-7A9C-37FC-66CF-95D551FA7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DF0C628-7143-7141-BE56-6846414B2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B17342F-B466-D021-2CBD-824551810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268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885627-DD85-D78B-1823-66908DDD3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4EB39A-7C99-638C-3D60-709155B0A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6501252-80DF-0A7D-51B6-6DC398551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6DAD3AE-498E-F685-641C-A658F0470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7BDDE37-9B98-0483-754C-2D9D37E1F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D895037-1CC4-67A6-7A3B-16E570294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7521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7A3EC7-CB92-BE80-6DBF-49DFF9803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3D2E278-AB51-1F9C-DDFF-1970374F76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D1F0E78-2DBE-FF79-2924-352F99071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DB29BC1-A905-FF91-36DC-3D3747CC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68F212F-54D4-D4E9-1268-598F13BA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5AB9B22-BE79-A4C0-7A66-D8BD9772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918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3714459-BE70-205B-2868-3CFAC97DF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BF59C96-9CA1-3785-6A78-F8282B7AB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67F5E7F-20C6-6722-1082-717F478C49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37A07-C06E-47EA-8E3F-2DDA13A82FE7}" type="datetimeFigureOut">
              <a:rPr lang="el-GR" smtClean="0"/>
              <a:t>30/3/2025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85C6CD6-42AD-C106-0A2A-FB5FB09B0B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9D8AC2-444B-3EDF-77F3-AABB78C99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3982A-A518-47FE-BB89-DC6002A7EFE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911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21E756-8332-B6F2-5746-86DB475775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Αναπτυξιακό Μοντέλο Τουρισμού Υγείας</a:t>
            </a:r>
            <a:br>
              <a:rPr lang="el-GR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el-GR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 μέλλον των ιαματικών πηγών στην Ελλάδα</a:t>
            </a:r>
            <a:br>
              <a:rPr lang="el-GR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el-GR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Β’</a:t>
            </a:r>
            <a:br>
              <a:rPr lang="el-GR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el-GR" sz="2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διάλεξή 01-04-25</a:t>
            </a:r>
            <a:br>
              <a:rPr lang="el-GR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endParaRPr lang="el-GR" sz="32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C8A8EB6-987C-0980-57F9-33877CD59E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Διδάσκων Ευθύμιος Παππάς </a:t>
            </a:r>
          </a:p>
        </p:txBody>
      </p:sp>
    </p:spTree>
    <p:extLst>
      <p:ext uri="{BB962C8B-B14F-4D97-AF65-F5344CB8AC3E}">
        <p14:creationId xmlns:p14="http://schemas.microsoft.com/office/powerpoint/2010/main" val="1072616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036080-2DBC-F838-91A8-47752081B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10</a:t>
            </a:r>
            <a:br>
              <a:rPr lang="el-GR" sz="3200" b="1" dirty="0"/>
            </a:br>
            <a:r>
              <a:rPr lang="el-GR" sz="3200" b="1" dirty="0"/>
              <a:t>ελκυστικά πακέτα προσφορών και υπηρεσιών.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21188E-C941-F8AD-FA93-D28A8BA64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Τα τελευταία χρόνια υπάρχει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προσφορά ελκυστικών πακέτων και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υπηρεσιών εναλλακτικών μορφών τουρισμού (ιαματικού,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θρησκευτικού , πολιτιστικού ,διατροφολογικού ,οικολογικού,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αθλητικού τουρισμού  και αγροτουρισμού). </a:t>
            </a:r>
          </a:p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Επίσης , άνω του 25% των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ευκατάστατων Ευρωπαίων ταξιδιωτών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αναζητούν πρωτότυπες βιωματικές εμπειρίες και τουριστικές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υπηρεσίες.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4234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CAB2CA-7EE2-8CC6-606F-4761FBC6F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11</a:t>
            </a:r>
            <a:br>
              <a:rPr lang="el-GR" sz="3200" b="1" dirty="0"/>
            </a:br>
            <a:r>
              <a:rPr lang="el-GR" sz="3200" b="1" dirty="0"/>
              <a:t>Ο Τουρισμός Υγείας μπορεί να καθιερωθεί ως αναπτυσσόμενη οικονομική δραστηριότητα λόγω: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0B4146-3E89-D593-ACE1-C9CC17D95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1" y="1825625"/>
            <a:ext cx="11771453" cy="4922416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Εκμηδενισμού των αποστάσεων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και  κατάργησης των συνόρων στα πλαίσια της Ευρωπαϊκής Ένωσης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Βελτίωσης του μορφωτικού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επιπέδου των ταξιδιωτών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Αυξανόμενης μετακίνησης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ατόμων της τρίτης ηλικίας για περισσότερες υπηρεσίες υγείας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4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Ανάπτυξης του κοινωνικού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τουρισμού 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457200" algn="l"/>
                <a:tab pos="18288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5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Έντονου ρυθμού ζωής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των σύγχρονων εργαζομένων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6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Τάσης για πιο υγιεινούς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και εναλλακτικούς τρόπους διαβίωσης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7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Αναζήτησης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τουλάχιστον του 10% των Ευρωπαίων εκτός εθνικών συνόρων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για  υπηρεσίες σχετιζόμενες με την υγεία σε λογικά οικονομικά πλαίσια ,κάθε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εποχή του χρόνου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5333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7040A1-844F-1CB6-EFE4-47FC3C852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12</a:t>
            </a:r>
            <a:br>
              <a:rPr lang="el-GR" sz="3200" b="1" dirty="0"/>
            </a:br>
            <a:r>
              <a:rPr lang="el-GR" sz="3200" b="1" dirty="0"/>
              <a:t>προοπτικές ανάπτυξης του Τουρισμού Υγείας-Θερμαλισμού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0838DC-9A7C-A31A-6718-1B5BB7F56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579" y="1825624"/>
            <a:ext cx="11917345" cy="4866577"/>
          </a:xfrm>
        </p:spPr>
        <p:txBody>
          <a:bodyPr/>
          <a:lstStyle/>
          <a:p>
            <a:r>
              <a:rPr lang="el-GR" b="1" dirty="0"/>
              <a:t>Ευοίωνες προοπτικές ανάπτυξης </a:t>
            </a:r>
            <a:r>
              <a:rPr lang="el-GR" dirty="0"/>
              <a:t>του Τουρισμού Υγείας-Θερμαλισμού είναι το  νέο θεσμικό πλαίσιο( Ν.4179/2013/αρθ. 20 περί  ιατρικού και ιαματικού τουρισμού)</a:t>
            </a:r>
            <a:r>
              <a:rPr lang="en-US" dirty="0"/>
              <a:t>.</a:t>
            </a:r>
          </a:p>
          <a:p>
            <a:r>
              <a:rPr lang="el-GR" dirty="0"/>
              <a:t> </a:t>
            </a:r>
            <a:r>
              <a:rPr lang="en-US" b="1" dirty="0"/>
              <a:t>H</a:t>
            </a:r>
            <a:r>
              <a:rPr lang="el-GR" b="1" dirty="0"/>
              <a:t> εφαρμογή της ευρωπαϊκής οδηγίας </a:t>
            </a:r>
            <a:r>
              <a:rPr lang="el-GR" dirty="0"/>
              <a:t>24/2011 από τον Οκτώβριο του 2013 , η νομοθετική επεξεργασία του  ιατρικού τουρισμού για  εναρμόνιση με την Ευρωπαϊκή οδηγία , η πρωτοβουλία για ένταξη της υδροθεραπείας στην πρωτοβάθμια φροντίδα υγείας , </a:t>
            </a:r>
            <a:endParaRPr lang="en-US" dirty="0"/>
          </a:p>
          <a:p>
            <a:r>
              <a:rPr lang="en-US" b="1" dirty="0"/>
              <a:t>H</a:t>
            </a:r>
            <a:r>
              <a:rPr lang="el-GR" b="1" dirty="0"/>
              <a:t> παραμονή της λουτροθεραπείας </a:t>
            </a:r>
            <a:r>
              <a:rPr lang="el-GR" dirty="0"/>
              <a:t>και της αεροθεραπείας στον κατάλογο ΕΟΠΥΥ , η ένταξη δράσεων του ιαματικού τουρισμού στον αναπτυξιακό νόμο και κυρίως η αναγνώριση των ιαματικών πηγών.</a:t>
            </a:r>
          </a:p>
        </p:txBody>
      </p:sp>
    </p:spTree>
    <p:extLst>
      <p:ext uri="{BB962C8B-B14F-4D97-AF65-F5344CB8AC3E}">
        <p14:creationId xmlns:p14="http://schemas.microsoft.com/office/powerpoint/2010/main" val="1304056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EFE8AD-D431-36C2-9BF7-B806B2FC9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13</a:t>
            </a:r>
            <a:br>
              <a:rPr lang="el-GR" sz="3200" b="1" dirty="0"/>
            </a:br>
            <a:r>
              <a:rPr lang="el-GR" sz="3200" b="1" dirty="0"/>
              <a:t>κοινοτική οδηγία 24/2011 (αρθ. 6,7,8,9)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8AEBCE-4074-7BE7-C9A9-D8DB9DB0D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Σύμφωνα με την κοινοτική οδηγία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24/2011 (αρθ. 6,7,8,9) , θα είναι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δυνατόν οι ασφαλισμένοι μίας χώρας της Ε.Ε. να μεταβαίνουν σε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άλλο κράτος –μέλος για τη λήψη υγειονομικής περίθαλψης εφόσον η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εν λόγω θεραπεία περιλαμβάνεται στις παροχές που προβλέπει η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νομοθεσία ασφάλισης του κράτους –μέλους του ασφαλισμένου. 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 κράτος-μέλος ασφάλισης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θα επιστρέφει στον ασφαλισμένο τα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έξοδα τα οποία θα είχαν καλυφθεί από το ίδιο το κράτος αν η ίδια ή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παρόμοια υγειονομική περίθαλψη είχε παρασχεθεί στο έδαφος του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2165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CA1AF7-6E0B-471E-D909-300C72FE0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14</a:t>
            </a:r>
            <a:br>
              <a:rPr lang="el-GR" sz="3200" b="1" dirty="0"/>
            </a:br>
            <a:r>
              <a:rPr lang="en-US" sz="3200" b="1" dirty="0"/>
              <a:t>H </a:t>
            </a:r>
            <a:r>
              <a:rPr lang="el-GR" sz="3200" b="1" dirty="0"/>
              <a:t>εφαρμογή της οδηγίας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498B55-CC01-C0F4-F928-9E79B9FD8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πλήρης εφαρμογή της οδηγίας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μπορεί να προσφέρει μεγάλη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ευκαιρία για τους παρόχους υπηρεσιών Ιατρικού Τουρισμού. </a:t>
            </a:r>
          </a:p>
          <a:p>
            <a:pPr marL="0" indent="0"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πάροχοι πρέπει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να έχουν οργάνωση και διαδικασίες που να μπορούν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να πιστοποιηθούν από τα Ευρωπαϊκά συστήματα που θα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δημιουργηθούν για το σκοπό αυτό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Τα κράτη υποδοχής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πρέπει να διασφαλίσουν ότι οι εισερχόμενοι</a:t>
            </a:r>
            <a:endParaRPr lang="en-US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ασθενείς δεν θα εκτοπίσουν τους γηγενείς ασθενείς στα νοσοκομεία.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l-GR" sz="2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3039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4E856E-6840-447F-CB5C-3A7AE320A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15</a:t>
            </a:r>
            <a:br>
              <a:rPr lang="el-GR" sz="3200" b="1" dirty="0"/>
            </a:br>
            <a:r>
              <a:rPr lang="el-GR" sz="2200" b="1" dirty="0"/>
              <a:t>Η Ελλάδα συνεπώς φαίνεται ότι στρατηγικά έχει τη δυνατότητα να ωφεληθεί πολύ ως πάροχος υπηρεσιών από την εφαρμογή της Ευρωπαϊκής οδηγίας. 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24F2E5-7613-CBE1-A474-3F833F09D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725" y="1825625"/>
            <a:ext cx="11836959" cy="4886674"/>
          </a:xfrm>
        </p:spPr>
        <p:txBody>
          <a:bodyPr>
            <a:normAutofit fontScale="92500" lnSpcReduction="20000"/>
          </a:bodyPr>
          <a:lstStyle/>
          <a:p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Απαιτούνται όμως τα εξής:</a:t>
            </a:r>
            <a:endParaRPr kumimoji="0" lang="en-US" sz="2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Προεγκρίσεις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από τους φορείς ασφάλισης στη χώρα προέλευσης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Πληρωμή στη χώρα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παροχής  θεραπείας και ολοκλήρωση διαδικασιών  αποζημίωσης των ασθενών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Πληροφόρηση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για τις δυνατότητες του ασθενούς να επιδιώξει διασυνοριακή φροντίδα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4.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Διακίνηση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ιατρικής πληροφορίας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457200" algn="l"/>
                <a:tab pos="18288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5.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Διασφάλιση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συνέχειας στη φροντίδα πριν και μετά τη θεραπεία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6.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Αναγνώριση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συνταγών στα κράτη-μέλη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7.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Ποιότητα υπηρεσιών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και ασφάλεια ασθενών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18288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8.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επιχειρήσεις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και οι αρμόδιοι φορείς θα πρέπει να προβούν  σε εκπόνηση πακέτων με εξειδίκευση σε συγκεκριμένα είδη θεραπείας , τοπικών πιλοτικών προγραμμάτων και εξασφάλιση συστημάτων ποιότητας μέσα σε θεσμικά πλαίσια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9321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22A9B4-DF23-9CC1-A9D0-251F928B3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16</a:t>
            </a:r>
            <a:br>
              <a:rPr lang="el-GR" sz="3200" b="1" dirty="0"/>
            </a:br>
            <a:r>
              <a:rPr lang="el-GR" sz="3200" b="1" dirty="0"/>
              <a:t>κατάθεση φακέλων κ.λ.π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2760B0-AF76-E624-F338-227372F9F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Τέλος, για την αναγνώριση των ιαματικών πηγών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</a:p>
          <a:p>
            <a:r>
              <a:rPr lang="el-GR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1.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απαιτούνται  η κατάθεση φακέλων 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για αναγνώριση των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υπολοίπων ιαματικών πηγών.</a:t>
            </a:r>
          </a:p>
          <a:p>
            <a:r>
              <a:rPr lang="el-GR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2.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συμπλήρωση φακέλων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με τα απαιτούμενα από το νόμο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δικαιολογητικά για την αναγνώριση των πηγών που εκκρεμούν. </a:t>
            </a:r>
          </a:p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3.η θέσπιση κριτηρίων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λειτουργίας των θερμαλιστικών κέντρων.</a:t>
            </a:r>
          </a:p>
          <a:p>
            <a:r>
              <a:rPr lang="el-GR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4.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οι πρωτοβουλίες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για διαδικασίες πιστοποίησης των ιαματικών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πηγών εν όψει εφαρμογής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της οδηγίας.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56089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3F3453-6BDD-2B24-7903-9D3D5F257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17</a:t>
            </a:r>
            <a:br>
              <a:rPr lang="el-GR" sz="3200" b="1" dirty="0"/>
            </a:br>
            <a:r>
              <a:rPr lang="el-GR" sz="3200" b="1" dirty="0"/>
              <a:t>απαιτείται επιπλέον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0A29AD-69BF-EBFB-54F7-0F3E15B6F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 η κατηγοριοποίηση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των ιαματικών πηγών ανάλογα με την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ποιότητα των παρεχομένων θερμαλιστικών υπηρεσιών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( 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value for money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), </a:t>
            </a:r>
          </a:p>
          <a:p>
            <a:pPr algn="just"/>
            <a:r>
              <a:rPr lang="el-GR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2.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αναβάθμιση της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τουριστικής εκπαίδευσης σε όλα τα επίπεδα και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ειδικότερα στον τομέα του ιαματικού τουρισμού για τη δημιουργία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εξειδικευμένου προσωπικού( λουτρονόμοι κ.α.) </a:t>
            </a:r>
          </a:p>
          <a:p>
            <a:pPr algn="just"/>
            <a:r>
              <a:rPr lang="el-GR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3. 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καθώς  και η εφαρμογή 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προγραμμάτων κατάρτισης και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επιμόρφωσης.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9827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B5CC55-4E02-BF0E-90F9-2DE101B35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18</a:t>
            </a:r>
            <a:br>
              <a:rPr lang="el-GR" sz="3200" b="1" dirty="0"/>
            </a:br>
            <a:r>
              <a:rPr lang="el-GR"/>
              <a:t>Σ</a:t>
            </a:r>
            <a:r>
              <a:rPr lang="el-GR" sz="3200" b="1"/>
              <a:t>υμπέρασμα 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2BB390-B860-0F00-34D2-63D9A9265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Οποιαδήποτε ενέργεια </a:t>
            </a:r>
            <a:r>
              <a:rPr lang="el-GR" dirty="0"/>
              <a:t>που έχει να κάνει με την δημιουργία</a:t>
            </a:r>
          </a:p>
          <a:p>
            <a:r>
              <a:rPr lang="el-GR" dirty="0"/>
              <a:t> προϋποθέσεων για την ανάπτυξη του τουρισμού υγείας απαιτεί </a:t>
            </a:r>
            <a:r>
              <a:rPr lang="el-GR" b="1" dirty="0"/>
              <a:t>1.συγκεκριμένη μεθοδολογία </a:t>
            </a:r>
          </a:p>
          <a:p>
            <a:r>
              <a:rPr lang="el-GR" b="1" dirty="0"/>
              <a:t>2.ανάλυση και παρουσίαση </a:t>
            </a:r>
            <a:r>
              <a:rPr lang="el-GR" dirty="0"/>
              <a:t>των επιδιωκόμενων στόχων </a:t>
            </a:r>
            <a:r>
              <a:rPr lang="el-GR"/>
              <a:t>και φυσικά</a:t>
            </a:r>
          </a:p>
          <a:p>
            <a:r>
              <a:rPr lang="el-GR"/>
              <a:t> </a:t>
            </a:r>
            <a:r>
              <a:rPr lang="el-GR" dirty="0"/>
              <a:t>απαιτεί </a:t>
            </a:r>
          </a:p>
          <a:p>
            <a:r>
              <a:rPr lang="el-GR" b="1" dirty="0"/>
              <a:t>3. σύμπνοια και συμπαράταξη </a:t>
            </a:r>
            <a:r>
              <a:rPr lang="el-GR" dirty="0"/>
              <a:t>όλων των φορέων που απαιτούνται</a:t>
            </a:r>
          </a:p>
          <a:p>
            <a:r>
              <a:rPr lang="el-GR" dirty="0"/>
              <a:t> για την σωστή τεκμηριωμένη επιστημονική μέθοδο υλοποίησης του</a:t>
            </a:r>
          </a:p>
          <a:p>
            <a:r>
              <a:rPr lang="el-GR" dirty="0"/>
              <a:t> αναπτυξιακού πλάνου. </a:t>
            </a:r>
          </a:p>
        </p:txBody>
      </p:sp>
    </p:spTree>
    <p:extLst>
      <p:ext uri="{BB962C8B-B14F-4D97-AF65-F5344CB8AC3E}">
        <p14:creationId xmlns:p14="http://schemas.microsoft.com/office/powerpoint/2010/main" val="103166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CC215D-43B3-DB0D-CC95-FC9185DFE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2</a:t>
            </a:r>
            <a:br>
              <a:rPr lang="el-GR" sz="3200" b="1" dirty="0"/>
            </a:br>
            <a:r>
              <a:rPr lang="el-GR" sz="3200" b="1" dirty="0"/>
              <a:t>Πλεονεκτήματα της Ελλάδας </a:t>
            </a:r>
            <a:br>
              <a:rPr lang="el-GR" sz="3200" b="1" dirty="0"/>
            </a:b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A19FA2A-4628-3998-1BB3-D925A85C8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Ελλάδα παρουσιάζει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αρκετά πλεονεκτήματα για την ανάπτυξη του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τουρισμού υγείας, όπως: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ea typeface="MS Mincho" panose="02020609040205080304" pitchFamily="49" charset="-128"/>
              </a:rPr>
              <a:t>1.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εξαίρετο βιοκλίμα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για λουτροθεραπεία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αεροθεραπεία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,θαλασσοθεραπεία, σπηλαιοθεραπεία ,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ea typeface="MS Mincho" panose="02020609040205080304" pitchFamily="49" charset="-128"/>
              </a:rPr>
              <a:t>3.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πλούσια πολιτιστική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και ιστορική κληρονομιά , 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ea typeface="MS Mincho" panose="02020609040205080304" pitchFamily="49" charset="-128"/>
              </a:rPr>
              <a:t>4.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όμορφο φυσικό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περιβάλλον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5.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και φημισμένη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μεσογειακή διατροφή.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0108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4454C0-4FA2-0BDC-6935-9BF05A060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3</a:t>
            </a:r>
            <a:br>
              <a:rPr lang="el-GR" sz="3200" b="1" dirty="0"/>
            </a:br>
            <a:r>
              <a:rPr lang="el-GR" sz="3200" b="1" dirty="0"/>
              <a:t>Τα οφέλη του Τουρισμού Υγείας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7C30F9-2A82-5560-CB6C-C41BC6C1F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Τα οφέλη του Τουρισμού Υγείας </a:t>
            </a:r>
            <a:r>
              <a:rPr lang="el-GR" dirty="0"/>
              <a:t>είναι ότι πρόκειται για μορφή</a:t>
            </a:r>
          </a:p>
          <a:p>
            <a:r>
              <a:rPr lang="el-GR" dirty="0"/>
              <a:t> τουρισμού καθ όλη τη διάρκεια του χρόνου καθώς και ότι ορισμένες</a:t>
            </a:r>
          </a:p>
          <a:p>
            <a:r>
              <a:rPr lang="el-GR" dirty="0"/>
              <a:t> θεραπείες απαιτούν συστηματική ή επαναλαμβανόμενη εφαρμογή.</a:t>
            </a:r>
          </a:p>
          <a:p>
            <a:r>
              <a:rPr lang="el-GR" dirty="0"/>
              <a:t> </a:t>
            </a:r>
            <a:r>
              <a:rPr lang="el-GR" b="1" dirty="0"/>
              <a:t>Επιπλέον , οι υπηρεσίες </a:t>
            </a:r>
            <a:r>
              <a:rPr lang="el-GR" dirty="0"/>
              <a:t>wellness and spa μπορούν να συμβάλουν</a:t>
            </a:r>
          </a:p>
          <a:p>
            <a:r>
              <a:rPr lang="el-GR" dirty="0"/>
              <a:t> στην αύξηση των εσόδων της ξενοδοχειακής μονάδας ενώ </a:t>
            </a:r>
          </a:p>
          <a:p>
            <a:r>
              <a:rPr lang="el-GR" dirty="0"/>
              <a:t> δημιουργούνται  και θέσεις εργασίας σε εξειδικευμένο ιατρικό</a:t>
            </a:r>
          </a:p>
          <a:p>
            <a:r>
              <a:rPr lang="el-GR" dirty="0"/>
              <a:t> προσωπικό και προσωπικό ξενοδοχείων. </a:t>
            </a:r>
          </a:p>
        </p:txBody>
      </p:sp>
    </p:spTree>
    <p:extLst>
      <p:ext uri="{BB962C8B-B14F-4D97-AF65-F5344CB8AC3E}">
        <p14:creationId xmlns:p14="http://schemas.microsoft.com/office/powerpoint/2010/main" val="3617467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8476DD-C77B-04FA-78CC-3A90B465C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4</a:t>
            </a:r>
            <a:br>
              <a:rPr lang="el-GR" sz="3200" b="1" dirty="0"/>
            </a:br>
            <a:r>
              <a:rPr lang="el-GR" sz="3200" b="1" dirty="0"/>
              <a:t>Το οικονομικό μέγεθος 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A6CB54-F96C-6395-3DBF-50F4C28A5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6364"/>
            <a:ext cx="10515600" cy="5278055"/>
          </a:xfrm>
        </p:spPr>
        <p:txBody>
          <a:bodyPr/>
          <a:lstStyle/>
          <a:p>
            <a:r>
              <a:rPr lang="el-GR" b="1" dirty="0"/>
              <a:t>Το οικονομικό μέγεθος </a:t>
            </a:r>
            <a:r>
              <a:rPr lang="el-GR" dirty="0"/>
              <a:t>από αυτή τη δραστηριότητα διεθνώς</a:t>
            </a:r>
          </a:p>
          <a:p>
            <a:r>
              <a:rPr lang="el-GR" dirty="0"/>
              <a:t> κυμαίνεται μεταξύ 15 και 20 δισεκατομμυρίων δολαρίων το οποίο</a:t>
            </a:r>
          </a:p>
          <a:p>
            <a:r>
              <a:rPr lang="el-GR" dirty="0"/>
              <a:t> προέρχεται από  5 περίπου εκατ. ασθενείς με μέσο όρο ιατρικής</a:t>
            </a:r>
          </a:p>
          <a:p>
            <a:r>
              <a:rPr lang="el-GR" dirty="0"/>
              <a:t> δαπάνης 3.000 έως 4.000 δολαρίων. </a:t>
            </a:r>
          </a:p>
          <a:p>
            <a:r>
              <a:rPr lang="el-GR" b="1" dirty="0"/>
              <a:t>Το μέγεθος αυτό  αναφέρεται </a:t>
            </a:r>
            <a:r>
              <a:rPr lang="el-GR" dirty="0"/>
              <a:t>μόνο στον ιατρικό τουρισμό επιλογής</a:t>
            </a:r>
          </a:p>
          <a:p>
            <a:r>
              <a:rPr lang="el-GR" dirty="0"/>
              <a:t> και μόνο στις δαπάνες ιατρικών υπηρεσιών και όχι βέβαια στις</a:t>
            </a:r>
          </a:p>
          <a:p>
            <a:r>
              <a:rPr lang="el-GR" dirty="0"/>
              <a:t> δαπάνες  ταξιδιών  και διαμονής εκτός νοσοκομείων. Οι χώρες με τα</a:t>
            </a:r>
          </a:p>
          <a:p>
            <a:r>
              <a:rPr lang="el-GR" dirty="0"/>
              <a:t> περισσότερα έσοδα από Ιατρικό Τουρισμό είναι: η Ινδία , η</a:t>
            </a:r>
          </a:p>
          <a:p>
            <a:r>
              <a:rPr lang="el-GR" dirty="0"/>
              <a:t> Σιγκαπούρη ,η  Ταϊλάνδη , η Βραζιλία , το Μεξικό , η Κόστα Ρίκα , η</a:t>
            </a:r>
          </a:p>
          <a:p>
            <a:r>
              <a:rPr lang="el-GR" dirty="0"/>
              <a:t> Κούβα ,η  Ουγγαρία και η  Τουρκία. Σελ 4</a:t>
            </a:r>
          </a:p>
        </p:txBody>
      </p:sp>
    </p:spTree>
    <p:extLst>
      <p:ext uri="{BB962C8B-B14F-4D97-AF65-F5344CB8AC3E}">
        <p14:creationId xmlns:p14="http://schemas.microsoft.com/office/powerpoint/2010/main" val="68287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E16D13-D8B4-9E14-361E-B3FC51D23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5</a:t>
            </a:r>
            <a:br>
              <a:rPr lang="el-GR" sz="3200" b="1" dirty="0"/>
            </a:br>
            <a:r>
              <a:rPr lang="el-GR" sz="3200" b="1" dirty="0"/>
              <a:t>ο παράγοντας χαμηλό κόστος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488FECD-F0E2-4C3A-0E0F-B69DF820F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Η κρίση έχει ελαττώσει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το διαθέσιμο εισόδημα των ασθενών και συγχρόνως έχει αυξήσει τη σημασία του παράγοντα «χαμηλό κόστος» στην επιλογή του τόπου θεραπείας. </a:t>
            </a:r>
          </a:p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Παράγοντες που συμβάλλουν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στη μείωση του κόστους είναι το φθηνότερο εργατικό κόστος , τα χαμηλότερα κόστη αναφορικά με την νομική και ασφαλιστική κάλυψη της ιατρικής ευθύνης καθώς και απλούστερα κανονιστικά και νομικά λειτουργικά πλαίσια για τους παρόχους υγείας.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7181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A6FE0E-4C33-3A3E-312B-B66831020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6</a:t>
            </a:r>
            <a:br>
              <a:rPr lang="el-GR" sz="3200" b="1" dirty="0"/>
            </a:br>
            <a:r>
              <a:rPr lang="el-GR" sz="3200" b="1" dirty="0"/>
              <a:t>Ο ρεαλιστικά αισιόδοξος στόχος 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DA58091-C970-1919-A0AD-B7B7E025A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00942" y="1342663"/>
            <a:ext cx="11654742" cy="5382228"/>
          </a:xfrm>
        </p:spPr>
        <p:txBody>
          <a:bodyPr>
            <a:normAutofit/>
          </a:bodyPr>
          <a:lstStyle/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Τα έσοδα δεν θα προέλθουν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από κεντρική κρατική πρωτοβουλία , όμως το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κράτος πρέπει να βοηθήσει με θεσμικές παρεμβάσεις. </a:t>
            </a:r>
          </a:p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 Ιατρικός Τουρισμός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είναι ακόμα ένας κλάδος υπό διαμόρφωση διεθνώς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όπως επίσης  και η Ελλάδα δεν έχει διαμορφώσει το δικό της προφίλ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προσφοράς. </a:t>
            </a:r>
          </a:p>
          <a:p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Με όλες τις αβεβαιότητες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ένας ρεαλιστικά αισιόδοξος στόχος σε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μεσοπρόθεσμο ορίζοντα(3-4 χρόνια) είναι να έρχονται 100.000 ασθενείς το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χρόνο και να δαπανούν κατά μέσο όρο 4.000 ευρώ ο καθένας , δηλαδή  3.000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ευρώ σε ιατρικά και 1.000 ευρώ σε ξενοδοχειακά και συναφή,  με συνολικό</a:t>
            </a: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κόστος  400 εκατ. ευρώ ετησίως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7214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1C9E3D-B90D-0759-BA41-C3141E84B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7</a:t>
            </a:r>
            <a:br>
              <a:rPr lang="el-GR" sz="3200" b="1" dirty="0"/>
            </a:br>
            <a:r>
              <a:rPr lang="el-GR" sz="3200" b="1" dirty="0"/>
              <a:t>το όφελος των παρόχων υγείας.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BE8402-7424-E89A-4D9F-578F22148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Παράλληλα, μπορεί να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υπάρχουν πρόσθετα έσοδα από την ιατρική</a:t>
            </a: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εξυπηρέτηση όσων θέλουν να έρθουν με κύριο στόχο τον τουρισμό και</a:t>
            </a:r>
          </a:p>
          <a:p>
            <a:pPr algn="just"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όχι τη θεραπεία .</a:t>
            </a:r>
          </a:p>
          <a:p>
            <a:pPr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Σε δέκα χρόνια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αν αναπτυχθεί η διασυνοριακή φροντίδα μέσα στην</a:t>
            </a:r>
          </a:p>
          <a:p>
            <a:pPr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ΕΕ, και αν χρησιμοποιηθούν κατάλληλα οι   υποδομές , μπορεί να τεθεί</a:t>
            </a:r>
          </a:p>
          <a:p>
            <a:pPr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στόχος πενταπλάσιος, δηλαδή 2 δισεκ. ευρώ το χρόνο. </a:t>
            </a:r>
          </a:p>
          <a:p>
            <a:pPr>
              <a:buNone/>
            </a:pP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Αξίζει να σημειωθεί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ότι το όφελος που μπορεί να εκτιμηθεί πιο άμεσα</a:t>
            </a:r>
          </a:p>
          <a:p>
            <a:pPr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είναι κυρίως αυτό των παρόχων υγείας.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0990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100251-64B0-E772-BF94-5395E9941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8</a:t>
            </a:r>
            <a:br>
              <a:rPr lang="el-GR" sz="3200" b="1" dirty="0"/>
            </a:br>
            <a:r>
              <a:rPr lang="el-GR" sz="3200" b="1" dirty="0"/>
              <a:t>η ωφέλεια του τουριστικού κλάδου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6D5A93-1445-2147-1B71-415C7D493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 τουριστικός κλάδος θα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ωφεληθεί περισσότερο εφόσον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δημιουργήσει πακέτα που επεκτείνουν τη διαμονή των ασθενών και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των συγγενών τους πέρα από τον ιατρικά απαραίτητο χρόνο, ή εάν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παράσχει υπηρεσίες μάρκετινγκ και οργάνωσης από τους παρόχους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υγείας και γενικά παρέχει ένα αίσθημα ασφάλειας στο μέσο τουρίστα.</a:t>
            </a:r>
          </a:p>
          <a:p>
            <a:r>
              <a:rPr lang="el-GR" b="1" dirty="0"/>
              <a:t>Συμπερασματικά σε σχέση </a:t>
            </a:r>
            <a:r>
              <a:rPr lang="el-GR" dirty="0"/>
              <a:t>με τα παραπάνω η ωφέλεια εξαρτάται</a:t>
            </a:r>
          </a:p>
          <a:p>
            <a:r>
              <a:rPr lang="el-GR" dirty="0"/>
              <a:t> από τις επιχειρηματικές κινήσεις των εμπλεκομένων επιχειρηματιών</a:t>
            </a:r>
          </a:p>
          <a:p>
            <a:r>
              <a:rPr lang="el-GR" dirty="0"/>
              <a:t> του τουριστικού κλάδου. </a:t>
            </a:r>
          </a:p>
        </p:txBody>
      </p:sp>
    </p:spTree>
    <p:extLst>
      <p:ext uri="{BB962C8B-B14F-4D97-AF65-F5344CB8AC3E}">
        <p14:creationId xmlns:p14="http://schemas.microsoft.com/office/powerpoint/2010/main" val="1936563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076239-E509-B6C7-4651-C700726F1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9</a:t>
            </a:r>
            <a:br>
              <a:rPr lang="el-GR" sz="3200" b="1" dirty="0"/>
            </a:br>
            <a:r>
              <a:rPr lang="el-GR" sz="3200" b="1" dirty="0"/>
              <a:t>τι είναι ο ιατρικός τουρισμός;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EE1461-A37B-AE36-DAE4-21F1BEF77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Ο Ιατρικός Τουρισμός είναι </a:t>
            </a:r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ένα σύνθετο σύνολο από υπηρεσίες που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μετέχουν πάροχοι υγείας( κλινικές , νοσοκομεία, κέντρα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αποκατάστασης), πάροχοι υπηρεσιών φιλοξενίας και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μεταφοράς(ξενοδοχεία, αεροπορικές εταιρίες, επιτόπια μετακίνηση) ,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ασφαλιστικοί οργανισμοί υγείας(ιδιωτικές εταιρίες, φορείς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κοινωνικής ασφάλισης),οργανισμοί πιστοποίησης υπηρεσιών</a:t>
            </a:r>
          </a:p>
          <a:p>
            <a:pPr algn="just"/>
            <a:r>
              <a:rPr lang="el-GR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ιατρικού τουρισμού και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medical tourism facilitators</a:t>
            </a:r>
            <a:r>
              <a:rPr lang="el-GR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5589974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1459</Words>
  <Application>Microsoft Office PowerPoint</Application>
  <PresentationFormat>Ευρεία οθόνη</PresentationFormat>
  <Paragraphs>144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Θέμα του Office</vt:lpstr>
      <vt:lpstr>Αναπτυξιακό Μοντέλο Τουρισμού Υγείας Το μέλλον των ιαματικών πηγών στην Ελλάδα Β’ διάλεξή 01-04-25 </vt:lpstr>
      <vt:lpstr>2 Πλεονεκτήματα της Ελλάδας   </vt:lpstr>
      <vt:lpstr>3 Τα οφέλη του Τουρισμού Υγείας </vt:lpstr>
      <vt:lpstr>4 Το οικονομικό μέγεθος  </vt:lpstr>
      <vt:lpstr>5 ο παράγοντας χαμηλό κόστος </vt:lpstr>
      <vt:lpstr>6 Ο ρεαλιστικά αισιόδοξος στόχος  </vt:lpstr>
      <vt:lpstr>7 το όφελος των παρόχων υγείας.</vt:lpstr>
      <vt:lpstr>8 η ωφέλεια του τουριστικού κλάδου </vt:lpstr>
      <vt:lpstr>9 τι είναι ο ιατρικός τουρισμός;</vt:lpstr>
      <vt:lpstr>10 ελκυστικά πακέτα προσφορών και υπηρεσιών.</vt:lpstr>
      <vt:lpstr>11 Ο Τουρισμός Υγείας μπορεί να καθιερωθεί ως αναπτυσσόμενη οικονομική δραστηριότητα λόγω: </vt:lpstr>
      <vt:lpstr>12 προοπτικές ανάπτυξης του Τουρισμού Υγείας-Θερμαλισμού </vt:lpstr>
      <vt:lpstr>13 κοινοτική οδηγία 24/2011 (αρθ. 6,7,8,9) </vt:lpstr>
      <vt:lpstr>14 H εφαρμογή της οδηγίας </vt:lpstr>
      <vt:lpstr>15 Η Ελλάδα συνεπώς φαίνεται ότι στρατηγικά έχει τη δυνατότητα να ωφεληθεί πολύ ως πάροχος υπηρεσιών από την εφαρμογή της Ευρωπαϊκής οδηγίας.  </vt:lpstr>
      <vt:lpstr>16 κατάθεση φακέλων κ.λ.π</vt:lpstr>
      <vt:lpstr>17 απαιτείται επιπλέον </vt:lpstr>
      <vt:lpstr>18 Συμπέρασμα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10</cp:revision>
  <dcterms:created xsi:type="dcterms:W3CDTF">2025-03-26T16:20:36Z</dcterms:created>
  <dcterms:modified xsi:type="dcterms:W3CDTF">2025-03-30T16:55:13Z</dcterms:modified>
</cp:coreProperties>
</file>