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64"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82" r:id="rId23"/>
    <p:sldId id="283" r:id="rId24"/>
    <p:sldId id="273" r:id="rId25"/>
    <p:sldId id="274" r:id="rId26"/>
    <p:sldId id="275" r:id="rId27"/>
    <p:sldId id="276"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656"/>
  </p:normalViewPr>
  <p:slideViewPr>
    <p:cSldViewPr snapToGrid="0">
      <p:cViewPr varScale="1">
        <p:scale>
          <a:sx n="107" d="100"/>
          <a:sy n="107"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5F191-1193-4848-85EF-796CDE77F8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52A5D6-6447-4A4E-85CD-37D752F981ED}">
      <dgm:prSet/>
      <dgm:spPr/>
      <dgm:t>
        <a:bodyPr/>
        <a:lstStyle/>
        <a:p>
          <a:r>
            <a:rPr lang="el-GR"/>
            <a:t>Τι είναι ποιοτική έρευνα;</a:t>
          </a:r>
          <a:endParaRPr lang="en-US"/>
        </a:p>
      </dgm:t>
    </dgm:pt>
    <dgm:pt modelId="{B5F14A9B-9D10-49D8-8695-69571F99513F}" type="parTrans" cxnId="{236C241D-E2A3-422C-85AC-6CCC8FDDB8D2}">
      <dgm:prSet/>
      <dgm:spPr/>
      <dgm:t>
        <a:bodyPr/>
        <a:lstStyle/>
        <a:p>
          <a:endParaRPr lang="en-US"/>
        </a:p>
      </dgm:t>
    </dgm:pt>
    <dgm:pt modelId="{C62EFFA1-28B5-4D5A-9965-F697ED3836DA}" type="sibTrans" cxnId="{236C241D-E2A3-422C-85AC-6CCC8FDDB8D2}">
      <dgm:prSet/>
      <dgm:spPr/>
      <dgm:t>
        <a:bodyPr/>
        <a:lstStyle/>
        <a:p>
          <a:endParaRPr lang="en-US"/>
        </a:p>
      </dgm:t>
    </dgm:pt>
    <dgm:pt modelId="{EE198057-AA65-40DC-AA76-0A65FADD5D3A}">
      <dgm:prSet/>
      <dgm:spPr/>
      <dgm:t>
        <a:bodyPr/>
        <a:lstStyle/>
        <a:p>
          <a:r>
            <a:rPr lang="el-GR"/>
            <a:t>Τι είναι το ερευνητικό ερώτημα;</a:t>
          </a:r>
          <a:endParaRPr lang="en-US"/>
        </a:p>
      </dgm:t>
    </dgm:pt>
    <dgm:pt modelId="{99B5F97E-789E-432E-A439-2C057114CB66}" type="parTrans" cxnId="{ECE62656-76A3-4CC5-AA0D-797D529060E6}">
      <dgm:prSet/>
      <dgm:spPr/>
      <dgm:t>
        <a:bodyPr/>
        <a:lstStyle/>
        <a:p>
          <a:endParaRPr lang="en-US"/>
        </a:p>
      </dgm:t>
    </dgm:pt>
    <dgm:pt modelId="{840FA1CE-C43F-47FA-9AE2-902C37BF7633}" type="sibTrans" cxnId="{ECE62656-76A3-4CC5-AA0D-797D529060E6}">
      <dgm:prSet/>
      <dgm:spPr/>
      <dgm:t>
        <a:bodyPr/>
        <a:lstStyle/>
        <a:p>
          <a:endParaRPr lang="en-US"/>
        </a:p>
      </dgm:t>
    </dgm:pt>
    <dgm:pt modelId="{F9547736-2F4F-4F41-9271-3A87AB952290}">
      <dgm:prSet/>
      <dgm:spPr/>
      <dgm:t>
        <a:bodyPr/>
        <a:lstStyle/>
        <a:p>
          <a:r>
            <a:rPr lang="el-GR"/>
            <a:t>Ποια είδη συνέντευξης έχουμε;</a:t>
          </a:r>
          <a:endParaRPr lang="en-US"/>
        </a:p>
      </dgm:t>
    </dgm:pt>
    <dgm:pt modelId="{D3D53913-4811-45DF-B8E1-F63BDD73233B}" type="parTrans" cxnId="{6A7ED928-2BB3-4242-9E20-643E90806797}">
      <dgm:prSet/>
      <dgm:spPr/>
      <dgm:t>
        <a:bodyPr/>
        <a:lstStyle/>
        <a:p>
          <a:endParaRPr lang="en-US"/>
        </a:p>
      </dgm:t>
    </dgm:pt>
    <dgm:pt modelId="{42ECAB5F-F590-43CB-BDBB-EA5513C5B84E}" type="sibTrans" cxnId="{6A7ED928-2BB3-4242-9E20-643E90806797}">
      <dgm:prSet/>
      <dgm:spPr/>
      <dgm:t>
        <a:bodyPr/>
        <a:lstStyle/>
        <a:p>
          <a:endParaRPr lang="en-US"/>
        </a:p>
      </dgm:t>
    </dgm:pt>
    <dgm:pt modelId="{161FC730-9833-E940-9CE2-6F78DCD023E2}" type="pres">
      <dgm:prSet presAssocID="{36B5F191-1193-4848-85EF-796CDE77F801}" presName="linear" presStyleCnt="0">
        <dgm:presLayoutVars>
          <dgm:animLvl val="lvl"/>
          <dgm:resizeHandles val="exact"/>
        </dgm:presLayoutVars>
      </dgm:prSet>
      <dgm:spPr/>
    </dgm:pt>
    <dgm:pt modelId="{9191EE27-0D81-814A-9C74-30BEE3F7B81C}" type="pres">
      <dgm:prSet presAssocID="{6E52A5D6-6447-4A4E-85CD-37D752F981ED}" presName="parentText" presStyleLbl="node1" presStyleIdx="0" presStyleCnt="3">
        <dgm:presLayoutVars>
          <dgm:chMax val="0"/>
          <dgm:bulletEnabled val="1"/>
        </dgm:presLayoutVars>
      </dgm:prSet>
      <dgm:spPr/>
    </dgm:pt>
    <dgm:pt modelId="{AA09D909-844C-F14B-B75B-B61AF5572925}" type="pres">
      <dgm:prSet presAssocID="{C62EFFA1-28B5-4D5A-9965-F697ED3836DA}" presName="spacer" presStyleCnt="0"/>
      <dgm:spPr/>
    </dgm:pt>
    <dgm:pt modelId="{EE5DD0D2-056B-B946-8F8A-05575E1BB7F3}" type="pres">
      <dgm:prSet presAssocID="{EE198057-AA65-40DC-AA76-0A65FADD5D3A}" presName="parentText" presStyleLbl="node1" presStyleIdx="1" presStyleCnt="3">
        <dgm:presLayoutVars>
          <dgm:chMax val="0"/>
          <dgm:bulletEnabled val="1"/>
        </dgm:presLayoutVars>
      </dgm:prSet>
      <dgm:spPr/>
    </dgm:pt>
    <dgm:pt modelId="{B0933846-D85C-644F-A45E-56F719FA26EF}" type="pres">
      <dgm:prSet presAssocID="{840FA1CE-C43F-47FA-9AE2-902C37BF7633}" presName="spacer" presStyleCnt="0"/>
      <dgm:spPr/>
    </dgm:pt>
    <dgm:pt modelId="{625DB3CD-DA49-204C-A4F2-E1509A5A7976}" type="pres">
      <dgm:prSet presAssocID="{F9547736-2F4F-4F41-9271-3A87AB952290}" presName="parentText" presStyleLbl="node1" presStyleIdx="2" presStyleCnt="3">
        <dgm:presLayoutVars>
          <dgm:chMax val="0"/>
          <dgm:bulletEnabled val="1"/>
        </dgm:presLayoutVars>
      </dgm:prSet>
      <dgm:spPr/>
    </dgm:pt>
  </dgm:ptLst>
  <dgm:cxnLst>
    <dgm:cxn modelId="{D09D9414-731B-E947-AFBB-DDBC19640560}" type="presOf" srcId="{F9547736-2F4F-4F41-9271-3A87AB952290}" destId="{625DB3CD-DA49-204C-A4F2-E1509A5A7976}" srcOrd="0" destOrd="0" presId="urn:microsoft.com/office/officeart/2005/8/layout/vList2"/>
    <dgm:cxn modelId="{236C241D-E2A3-422C-85AC-6CCC8FDDB8D2}" srcId="{36B5F191-1193-4848-85EF-796CDE77F801}" destId="{6E52A5D6-6447-4A4E-85CD-37D752F981ED}" srcOrd="0" destOrd="0" parTransId="{B5F14A9B-9D10-49D8-8695-69571F99513F}" sibTransId="{C62EFFA1-28B5-4D5A-9965-F697ED3836DA}"/>
    <dgm:cxn modelId="{6A7ED928-2BB3-4242-9E20-643E90806797}" srcId="{36B5F191-1193-4848-85EF-796CDE77F801}" destId="{F9547736-2F4F-4F41-9271-3A87AB952290}" srcOrd="2" destOrd="0" parTransId="{D3D53913-4811-45DF-B8E1-F63BDD73233B}" sibTransId="{42ECAB5F-F590-43CB-BDBB-EA5513C5B84E}"/>
    <dgm:cxn modelId="{97B2214E-E897-D647-9814-7AF8A4CB7C88}" type="presOf" srcId="{EE198057-AA65-40DC-AA76-0A65FADD5D3A}" destId="{EE5DD0D2-056B-B946-8F8A-05575E1BB7F3}" srcOrd="0" destOrd="0" presId="urn:microsoft.com/office/officeart/2005/8/layout/vList2"/>
    <dgm:cxn modelId="{ECE62656-76A3-4CC5-AA0D-797D529060E6}" srcId="{36B5F191-1193-4848-85EF-796CDE77F801}" destId="{EE198057-AA65-40DC-AA76-0A65FADD5D3A}" srcOrd="1" destOrd="0" parTransId="{99B5F97E-789E-432E-A439-2C057114CB66}" sibTransId="{840FA1CE-C43F-47FA-9AE2-902C37BF7633}"/>
    <dgm:cxn modelId="{7800AEAA-623A-5447-8E3A-7710F6E2DB0F}" type="presOf" srcId="{36B5F191-1193-4848-85EF-796CDE77F801}" destId="{161FC730-9833-E940-9CE2-6F78DCD023E2}" srcOrd="0" destOrd="0" presId="urn:microsoft.com/office/officeart/2005/8/layout/vList2"/>
    <dgm:cxn modelId="{AD279BFA-D0C2-2249-98E6-0C3FB0380700}" type="presOf" srcId="{6E52A5D6-6447-4A4E-85CD-37D752F981ED}" destId="{9191EE27-0D81-814A-9C74-30BEE3F7B81C}" srcOrd="0" destOrd="0" presId="urn:microsoft.com/office/officeart/2005/8/layout/vList2"/>
    <dgm:cxn modelId="{628E8E6C-EFF4-F54F-8DE5-1124DF8E55A4}" type="presParOf" srcId="{161FC730-9833-E940-9CE2-6F78DCD023E2}" destId="{9191EE27-0D81-814A-9C74-30BEE3F7B81C}" srcOrd="0" destOrd="0" presId="urn:microsoft.com/office/officeart/2005/8/layout/vList2"/>
    <dgm:cxn modelId="{F39C945C-4E6E-E44E-B311-899FC35FB43C}" type="presParOf" srcId="{161FC730-9833-E940-9CE2-6F78DCD023E2}" destId="{AA09D909-844C-F14B-B75B-B61AF5572925}" srcOrd="1" destOrd="0" presId="urn:microsoft.com/office/officeart/2005/8/layout/vList2"/>
    <dgm:cxn modelId="{59353185-7104-7149-A65B-C96F6675AC0E}" type="presParOf" srcId="{161FC730-9833-E940-9CE2-6F78DCD023E2}" destId="{EE5DD0D2-056B-B946-8F8A-05575E1BB7F3}" srcOrd="2" destOrd="0" presId="urn:microsoft.com/office/officeart/2005/8/layout/vList2"/>
    <dgm:cxn modelId="{1437FE61-4FEC-0F4B-9159-A073A50BE552}" type="presParOf" srcId="{161FC730-9833-E940-9CE2-6F78DCD023E2}" destId="{B0933846-D85C-644F-A45E-56F719FA26EF}" srcOrd="3" destOrd="0" presId="urn:microsoft.com/office/officeart/2005/8/layout/vList2"/>
    <dgm:cxn modelId="{C7B4704E-2DDD-0B4A-80D3-2B1F90E520A3}" type="presParOf" srcId="{161FC730-9833-E940-9CE2-6F78DCD023E2}" destId="{625DB3CD-DA49-204C-A4F2-E1509A5A79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779BB-5B0E-4943-998F-9C0CA6D882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A227FC-8A24-4A63-9D52-54EB668E8E90}">
      <dgm:prSet custT="1"/>
      <dgm:spPr/>
      <dgm:t>
        <a:bodyPr/>
        <a:lstStyle/>
        <a:p>
          <a:r>
            <a:rPr lang="el-GR" sz="2800" dirty="0"/>
            <a:t>Η θεματική ανάλυση συνίσταται στη συστηματική αναγνώριση, οργάνωση και κατανόηση επαναλαμβανόμενων μοτίβων νοήματος εντός ενός συνόλου δεδομένων</a:t>
          </a:r>
          <a:endParaRPr lang="en-US" sz="2800" dirty="0"/>
        </a:p>
      </dgm:t>
    </dgm:pt>
    <dgm:pt modelId="{8B5B5765-445F-4035-BF8B-8FE87D243AA2}" type="parTrans" cxnId="{A5C05A0D-C897-4B61-BCE4-61E8095C6F28}">
      <dgm:prSet/>
      <dgm:spPr/>
      <dgm:t>
        <a:bodyPr/>
        <a:lstStyle/>
        <a:p>
          <a:endParaRPr lang="en-US"/>
        </a:p>
      </dgm:t>
    </dgm:pt>
    <dgm:pt modelId="{9D3BDDA1-9831-4F0B-9003-DAA48BA80654}" type="sibTrans" cxnId="{A5C05A0D-C897-4B61-BCE4-61E8095C6F28}">
      <dgm:prSet/>
      <dgm:spPr/>
      <dgm:t>
        <a:bodyPr/>
        <a:lstStyle/>
        <a:p>
          <a:endParaRPr lang="en-US"/>
        </a:p>
      </dgm:t>
    </dgm:pt>
    <dgm:pt modelId="{B4EC8817-E4B2-449E-B67A-4E614582E55F}">
      <dgm:prSet custT="1"/>
      <dgm:spPr/>
      <dgm:t>
        <a:bodyPr/>
        <a:lstStyle/>
        <a:p>
          <a:r>
            <a:rPr lang="el-GR" sz="2800" dirty="0"/>
            <a:t>Ο ερευνητής μπορεί να ανιχνεύσει πολυάριθμα μοτίβα νοήματος εντός των δεδομένων του. Εστιάζει, ωστόσο, σε εκείνα που είναι σχετικά με το θέμα το οποίο μελετά και, ειδικότερα, σε εκείνα που είναι κατάλληλα για την απάντηση των ερευνητικών του ερωτημάτων </a:t>
          </a:r>
          <a:r>
            <a:rPr lang="en-US" sz="2800" dirty="0"/>
            <a:t> </a:t>
          </a:r>
        </a:p>
      </dgm:t>
    </dgm:pt>
    <dgm:pt modelId="{67C4EFDB-EEBD-45CF-ADE5-4DD614290537}" type="parTrans" cxnId="{5DD1D859-07AC-436E-9950-79022A931F12}">
      <dgm:prSet/>
      <dgm:spPr/>
      <dgm:t>
        <a:bodyPr/>
        <a:lstStyle/>
        <a:p>
          <a:endParaRPr lang="en-US"/>
        </a:p>
      </dgm:t>
    </dgm:pt>
    <dgm:pt modelId="{A387D6B1-5915-4C9D-9CCB-0238F14AAD18}" type="sibTrans" cxnId="{5DD1D859-07AC-436E-9950-79022A931F12}">
      <dgm:prSet/>
      <dgm:spPr/>
      <dgm:t>
        <a:bodyPr/>
        <a:lstStyle/>
        <a:p>
          <a:endParaRPr lang="en-US"/>
        </a:p>
      </dgm:t>
    </dgm:pt>
    <dgm:pt modelId="{439933A1-DA01-4258-A745-9B178689500F}">
      <dgm:prSet custT="1"/>
      <dgm:spPr/>
      <dgm:t>
        <a:bodyPr/>
        <a:lstStyle/>
        <a:p>
          <a:r>
            <a:rPr lang="el-GR" sz="2800" b="1" i="0" u="sng" dirty="0"/>
            <a:t>Συνεπώς, τα ερευνητικά ερωτήματα λειτουργούν ως οδηγός κατά τη διαδικασία της θεματικής ανάλυσης.</a:t>
          </a:r>
          <a:endParaRPr lang="en-US" sz="2800" b="1" i="0" dirty="0"/>
        </a:p>
      </dgm:t>
    </dgm:pt>
    <dgm:pt modelId="{F87892AC-9ADD-448D-B46C-5255254914B2}" type="parTrans" cxnId="{1B39B63C-CDAB-4F14-8A46-0A9E73212A7A}">
      <dgm:prSet/>
      <dgm:spPr/>
      <dgm:t>
        <a:bodyPr/>
        <a:lstStyle/>
        <a:p>
          <a:endParaRPr lang="en-US"/>
        </a:p>
      </dgm:t>
    </dgm:pt>
    <dgm:pt modelId="{12110359-F8AB-4CC1-962F-370FE71CABC0}" type="sibTrans" cxnId="{1B39B63C-CDAB-4F14-8A46-0A9E73212A7A}">
      <dgm:prSet/>
      <dgm:spPr/>
      <dgm:t>
        <a:bodyPr/>
        <a:lstStyle/>
        <a:p>
          <a:endParaRPr lang="en-US"/>
        </a:p>
      </dgm:t>
    </dgm:pt>
    <dgm:pt modelId="{47D29845-0094-B448-B93F-892D97CB1E02}" type="pres">
      <dgm:prSet presAssocID="{C7B779BB-5B0E-4943-998F-9C0CA6D88265}" presName="vert0" presStyleCnt="0">
        <dgm:presLayoutVars>
          <dgm:dir/>
          <dgm:animOne val="branch"/>
          <dgm:animLvl val="lvl"/>
        </dgm:presLayoutVars>
      </dgm:prSet>
      <dgm:spPr/>
    </dgm:pt>
    <dgm:pt modelId="{33108A3B-4C41-9F49-898B-A793611BEBFC}" type="pres">
      <dgm:prSet presAssocID="{AAA227FC-8A24-4A63-9D52-54EB668E8E90}" presName="thickLine" presStyleLbl="alignNode1" presStyleIdx="0" presStyleCnt="3"/>
      <dgm:spPr/>
    </dgm:pt>
    <dgm:pt modelId="{95C3677E-A017-8448-BAAB-9E8E7B4B3BF0}" type="pres">
      <dgm:prSet presAssocID="{AAA227FC-8A24-4A63-9D52-54EB668E8E90}" presName="horz1" presStyleCnt="0"/>
      <dgm:spPr/>
    </dgm:pt>
    <dgm:pt modelId="{83EFA6F2-DDCD-E545-90F7-BB2FBC5B7288}" type="pres">
      <dgm:prSet presAssocID="{AAA227FC-8A24-4A63-9D52-54EB668E8E90}" presName="tx1" presStyleLbl="revTx" presStyleIdx="0" presStyleCnt="3"/>
      <dgm:spPr/>
    </dgm:pt>
    <dgm:pt modelId="{260B55E0-3F97-564E-9803-076E65B8F04B}" type="pres">
      <dgm:prSet presAssocID="{AAA227FC-8A24-4A63-9D52-54EB668E8E90}" presName="vert1" presStyleCnt="0"/>
      <dgm:spPr/>
    </dgm:pt>
    <dgm:pt modelId="{C417C1D3-47B5-244B-B4B0-781B8452EE2A}" type="pres">
      <dgm:prSet presAssocID="{B4EC8817-E4B2-449E-B67A-4E614582E55F}" presName="thickLine" presStyleLbl="alignNode1" presStyleIdx="1" presStyleCnt="3"/>
      <dgm:spPr/>
    </dgm:pt>
    <dgm:pt modelId="{1DB99DE0-64A7-E945-8D90-BD705FE6E662}" type="pres">
      <dgm:prSet presAssocID="{B4EC8817-E4B2-449E-B67A-4E614582E55F}" presName="horz1" presStyleCnt="0"/>
      <dgm:spPr/>
    </dgm:pt>
    <dgm:pt modelId="{B94B89E7-18B7-8D43-95A7-559208C9AC4F}" type="pres">
      <dgm:prSet presAssocID="{B4EC8817-E4B2-449E-B67A-4E614582E55F}" presName="tx1" presStyleLbl="revTx" presStyleIdx="1" presStyleCnt="3"/>
      <dgm:spPr/>
    </dgm:pt>
    <dgm:pt modelId="{B4A5DA0A-A189-6B42-A104-F3FC45CF4BD4}" type="pres">
      <dgm:prSet presAssocID="{B4EC8817-E4B2-449E-B67A-4E614582E55F}" presName="vert1" presStyleCnt="0"/>
      <dgm:spPr/>
    </dgm:pt>
    <dgm:pt modelId="{61EDA31B-58AA-7D4B-86F1-7CFF02E85A6D}" type="pres">
      <dgm:prSet presAssocID="{439933A1-DA01-4258-A745-9B178689500F}" presName="thickLine" presStyleLbl="alignNode1" presStyleIdx="2" presStyleCnt="3"/>
      <dgm:spPr/>
    </dgm:pt>
    <dgm:pt modelId="{B5366E88-F548-BB42-AC1C-CAECAC552F2C}" type="pres">
      <dgm:prSet presAssocID="{439933A1-DA01-4258-A745-9B178689500F}" presName="horz1" presStyleCnt="0"/>
      <dgm:spPr/>
    </dgm:pt>
    <dgm:pt modelId="{85A12228-DE6F-C647-8409-871FD08DA62A}" type="pres">
      <dgm:prSet presAssocID="{439933A1-DA01-4258-A745-9B178689500F}" presName="tx1" presStyleLbl="revTx" presStyleIdx="2" presStyleCnt="3"/>
      <dgm:spPr/>
    </dgm:pt>
    <dgm:pt modelId="{59440AFB-A91A-FA44-AD19-FD8D0B6B5A88}" type="pres">
      <dgm:prSet presAssocID="{439933A1-DA01-4258-A745-9B178689500F}" presName="vert1" presStyleCnt="0"/>
      <dgm:spPr/>
    </dgm:pt>
  </dgm:ptLst>
  <dgm:cxnLst>
    <dgm:cxn modelId="{3A275903-7F5E-3D40-8B23-47FBD4431F39}" type="presOf" srcId="{AAA227FC-8A24-4A63-9D52-54EB668E8E90}" destId="{83EFA6F2-DDCD-E545-90F7-BB2FBC5B7288}" srcOrd="0" destOrd="0" presId="urn:microsoft.com/office/officeart/2008/layout/LinedList"/>
    <dgm:cxn modelId="{A5C05A0D-C897-4B61-BCE4-61E8095C6F28}" srcId="{C7B779BB-5B0E-4943-998F-9C0CA6D88265}" destId="{AAA227FC-8A24-4A63-9D52-54EB668E8E90}" srcOrd="0" destOrd="0" parTransId="{8B5B5765-445F-4035-BF8B-8FE87D243AA2}" sibTransId="{9D3BDDA1-9831-4F0B-9003-DAA48BA80654}"/>
    <dgm:cxn modelId="{1B39B63C-CDAB-4F14-8A46-0A9E73212A7A}" srcId="{C7B779BB-5B0E-4943-998F-9C0CA6D88265}" destId="{439933A1-DA01-4258-A745-9B178689500F}" srcOrd="2" destOrd="0" parTransId="{F87892AC-9ADD-448D-B46C-5255254914B2}" sibTransId="{12110359-F8AB-4CC1-962F-370FE71CABC0}"/>
    <dgm:cxn modelId="{E6DCD33E-2D29-DB47-8DDA-8D14EAF85ACE}" type="presOf" srcId="{439933A1-DA01-4258-A745-9B178689500F}" destId="{85A12228-DE6F-C647-8409-871FD08DA62A}" srcOrd="0" destOrd="0" presId="urn:microsoft.com/office/officeart/2008/layout/LinedList"/>
    <dgm:cxn modelId="{5DD1D859-07AC-436E-9950-79022A931F12}" srcId="{C7B779BB-5B0E-4943-998F-9C0CA6D88265}" destId="{B4EC8817-E4B2-449E-B67A-4E614582E55F}" srcOrd="1" destOrd="0" parTransId="{67C4EFDB-EEBD-45CF-ADE5-4DD614290537}" sibTransId="{A387D6B1-5915-4C9D-9CCB-0238F14AAD18}"/>
    <dgm:cxn modelId="{242CF686-0849-934A-866C-259B1B1B756E}" type="presOf" srcId="{B4EC8817-E4B2-449E-B67A-4E614582E55F}" destId="{B94B89E7-18B7-8D43-95A7-559208C9AC4F}" srcOrd="0" destOrd="0" presId="urn:microsoft.com/office/officeart/2008/layout/LinedList"/>
    <dgm:cxn modelId="{74480DD7-182B-6948-BA31-370B2EBDDAFD}" type="presOf" srcId="{C7B779BB-5B0E-4943-998F-9C0CA6D88265}" destId="{47D29845-0094-B448-B93F-892D97CB1E02}" srcOrd="0" destOrd="0" presId="urn:microsoft.com/office/officeart/2008/layout/LinedList"/>
    <dgm:cxn modelId="{37AA1658-077F-4F41-9932-7C4E0319C53D}" type="presParOf" srcId="{47D29845-0094-B448-B93F-892D97CB1E02}" destId="{33108A3B-4C41-9F49-898B-A793611BEBFC}" srcOrd="0" destOrd="0" presId="urn:microsoft.com/office/officeart/2008/layout/LinedList"/>
    <dgm:cxn modelId="{12586D0C-D32D-D941-9C61-61CE214987E2}" type="presParOf" srcId="{47D29845-0094-B448-B93F-892D97CB1E02}" destId="{95C3677E-A017-8448-BAAB-9E8E7B4B3BF0}" srcOrd="1" destOrd="0" presId="urn:microsoft.com/office/officeart/2008/layout/LinedList"/>
    <dgm:cxn modelId="{AA6C89D4-55DE-2143-B1FC-7D04BF7A6B4A}" type="presParOf" srcId="{95C3677E-A017-8448-BAAB-9E8E7B4B3BF0}" destId="{83EFA6F2-DDCD-E545-90F7-BB2FBC5B7288}" srcOrd="0" destOrd="0" presId="urn:microsoft.com/office/officeart/2008/layout/LinedList"/>
    <dgm:cxn modelId="{E3282DE1-860A-B347-9ED9-224C33859E87}" type="presParOf" srcId="{95C3677E-A017-8448-BAAB-9E8E7B4B3BF0}" destId="{260B55E0-3F97-564E-9803-076E65B8F04B}" srcOrd="1" destOrd="0" presId="urn:microsoft.com/office/officeart/2008/layout/LinedList"/>
    <dgm:cxn modelId="{4043952F-CF8F-B144-9B1F-EC9E6F7CD810}" type="presParOf" srcId="{47D29845-0094-B448-B93F-892D97CB1E02}" destId="{C417C1D3-47B5-244B-B4B0-781B8452EE2A}" srcOrd="2" destOrd="0" presId="urn:microsoft.com/office/officeart/2008/layout/LinedList"/>
    <dgm:cxn modelId="{DDD05785-7ACD-AA4F-877E-507FC71D92D8}" type="presParOf" srcId="{47D29845-0094-B448-B93F-892D97CB1E02}" destId="{1DB99DE0-64A7-E945-8D90-BD705FE6E662}" srcOrd="3" destOrd="0" presId="urn:microsoft.com/office/officeart/2008/layout/LinedList"/>
    <dgm:cxn modelId="{DBD530C0-68E4-5C43-AFA8-B43101364FE7}" type="presParOf" srcId="{1DB99DE0-64A7-E945-8D90-BD705FE6E662}" destId="{B94B89E7-18B7-8D43-95A7-559208C9AC4F}" srcOrd="0" destOrd="0" presId="urn:microsoft.com/office/officeart/2008/layout/LinedList"/>
    <dgm:cxn modelId="{1221AC61-7E67-754A-80EF-06551539251E}" type="presParOf" srcId="{1DB99DE0-64A7-E945-8D90-BD705FE6E662}" destId="{B4A5DA0A-A189-6B42-A104-F3FC45CF4BD4}" srcOrd="1" destOrd="0" presId="urn:microsoft.com/office/officeart/2008/layout/LinedList"/>
    <dgm:cxn modelId="{A5C8E472-0D51-A04E-9178-2D72353F691D}" type="presParOf" srcId="{47D29845-0094-B448-B93F-892D97CB1E02}" destId="{61EDA31B-58AA-7D4B-86F1-7CFF02E85A6D}" srcOrd="4" destOrd="0" presId="urn:microsoft.com/office/officeart/2008/layout/LinedList"/>
    <dgm:cxn modelId="{7F429E5C-95A1-444C-987D-1322409C2E6A}" type="presParOf" srcId="{47D29845-0094-B448-B93F-892D97CB1E02}" destId="{B5366E88-F548-BB42-AC1C-CAECAC552F2C}" srcOrd="5" destOrd="0" presId="urn:microsoft.com/office/officeart/2008/layout/LinedList"/>
    <dgm:cxn modelId="{30FDB3C8-5DE6-BD44-BAA4-54C9F4674208}" type="presParOf" srcId="{B5366E88-F548-BB42-AC1C-CAECAC552F2C}" destId="{85A12228-DE6F-C647-8409-871FD08DA62A}" srcOrd="0" destOrd="0" presId="urn:microsoft.com/office/officeart/2008/layout/LinedList"/>
    <dgm:cxn modelId="{6F476E93-7EDC-D948-8B0A-3BE33009A85B}" type="presParOf" srcId="{B5366E88-F548-BB42-AC1C-CAECAC552F2C}" destId="{59440AFB-A91A-FA44-AD19-FD8D0B6B5A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56200-8C7F-4729-82EF-C44BBC582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7A1B33-340E-42A8-A6A2-328A66CBC86C}">
      <dgm:prSet/>
      <dgm:spPr/>
      <dgm:t>
        <a:bodyPr/>
        <a:lstStyle/>
        <a:p>
          <a:r>
            <a:rPr lang="el-GR"/>
            <a:t>τα ερευνητικά ερωτήματα έχουν κατευθυντήριο ρόλο κατά την αναζήτηση των αποσπασμάτων που θα επιλέξει να επεξεργαστεί́ ο ερευνητής και άρα αποτελούν σημαντικό φίλτρο για τη μείωση της πολυπλοκότητας των δεδομένων τα οποία συνέλεξε</a:t>
          </a:r>
          <a:endParaRPr lang="en-US"/>
        </a:p>
      </dgm:t>
    </dgm:pt>
    <dgm:pt modelId="{DF9F9625-6DEC-4308-B15A-843443979E05}" type="parTrans" cxnId="{930CEB1F-097E-448F-8446-FBB66C3F5862}">
      <dgm:prSet/>
      <dgm:spPr/>
      <dgm:t>
        <a:bodyPr/>
        <a:lstStyle/>
        <a:p>
          <a:endParaRPr lang="en-US"/>
        </a:p>
      </dgm:t>
    </dgm:pt>
    <dgm:pt modelId="{A11961AA-7A88-4FC0-8004-1F654FC06098}" type="sibTrans" cxnId="{930CEB1F-097E-448F-8446-FBB66C3F5862}">
      <dgm:prSet/>
      <dgm:spPr/>
      <dgm:t>
        <a:bodyPr/>
        <a:lstStyle/>
        <a:p>
          <a:endParaRPr lang="en-US"/>
        </a:p>
      </dgm:t>
    </dgm:pt>
    <dgm:pt modelId="{02F211FF-3B55-48EF-8DB8-C0758D16B080}">
      <dgm:prSet/>
      <dgm:spPr/>
      <dgm:t>
        <a:bodyPr/>
        <a:lstStyle/>
        <a:p>
          <a:r>
            <a:rPr lang="el-GR"/>
            <a:t>θεωρητικές κατηγορίες, σχήματα ή ιδέες καθώς και πορίσματα, που έχει αντλήσει ο ερευνητής κατά́ τη διαδικασία της βιβλιογραφικής επισκόπησης, αξιοποιούνται ως πλαίσια θεωρητικής ευαισθητοποίησης κατά́ τη διαδικασία κωδικοποίησης των δεδομένων </a:t>
          </a:r>
          <a:endParaRPr lang="en-US"/>
        </a:p>
      </dgm:t>
    </dgm:pt>
    <dgm:pt modelId="{966F5EBA-ECC2-4C39-B368-036C07DBBFB1}" type="parTrans" cxnId="{7BAA5218-860B-4D25-994B-28DBB388F44B}">
      <dgm:prSet/>
      <dgm:spPr/>
      <dgm:t>
        <a:bodyPr/>
        <a:lstStyle/>
        <a:p>
          <a:endParaRPr lang="en-US"/>
        </a:p>
      </dgm:t>
    </dgm:pt>
    <dgm:pt modelId="{BA446580-DEC6-4078-98C2-90F9327AA4EE}" type="sibTrans" cxnId="{7BAA5218-860B-4D25-994B-28DBB388F44B}">
      <dgm:prSet/>
      <dgm:spPr/>
      <dgm:t>
        <a:bodyPr/>
        <a:lstStyle/>
        <a:p>
          <a:endParaRPr lang="en-US"/>
        </a:p>
      </dgm:t>
    </dgm:pt>
    <dgm:pt modelId="{F2D76C9E-8A24-4615-8EB9-D764C7CB4D3C}">
      <dgm:prSet/>
      <dgm:spPr/>
      <dgm:t>
        <a:bodyPr/>
        <a:lstStyle/>
        <a:p>
          <a:r>
            <a:rPr lang="el-GR"/>
            <a:t>πρώτο βήμα της ανάλυσης είναι η διαδικασία της μετεγγραφής, αφού, σύμφωνα με αρκετούς ερευνητές της ποιοτικής έρευνας</a:t>
          </a:r>
          <a:r>
            <a:rPr lang="en-US"/>
            <a:t>, </a:t>
          </a:r>
          <a:r>
            <a:rPr lang="el-GR"/>
            <a:t>ο τρόπος απόδοσης της ηχογραφημένης συνέντευξης σε γραπτό κείμενο συνιστά ήδη μια ερμηνεία του προφορικού λόγου.</a:t>
          </a:r>
          <a:endParaRPr lang="en-US"/>
        </a:p>
      </dgm:t>
    </dgm:pt>
    <dgm:pt modelId="{4AF881E0-156C-4856-9A46-25A4BB3728EC}" type="parTrans" cxnId="{2674F73E-24E8-4F9B-9A03-986E6DBAF665}">
      <dgm:prSet/>
      <dgm:spPr/>
      <dgm:t>
        <a:bodyPr/>
        <a:lstStyle/>
        <a:p>
          <a:endParaRPr lang="en-US"/>
        </a:p>
      </dgm:t>
    </dgm:pt>
    <dgm:pt modelId="{14B9EED3-FB61-42D2-A33E-199845F76248}" type="sibTrans" cxnId="{2674F73E-24E8-4F9B-9A03-986E6DBAF665}">
      <dgm:prSet/>
      <dgm:spPr/>
      <dgm:t>
        <a:bodyPr/>
        <a:lstStyle/>
        <a:p>
          <a:endParaRPr lang="en-US"/>
        </a:p>
      </dgm:t>
    </dgm:pt>
    <dgm:pt modelId="{4FBAD88D-13C7-B74C-94DC-2A06F0D764F5}" type="pres">
      <dgm:prSet presAssocID="{AAF56200-8C7F-4729-82EF-C44BBC582E0D}" presName="linear" presStyleCnt="0">
        <dgm:presLayoutVars>
          <dgm:animLvl val="lvl"/>
          <dgm:resizeHandles val="exact"/>
        </dgm:presLayoutVars>
      </dgm:prSet>
      <dgm:spPr/>
    </dgm:pt>
    <dgm:pt modelId="{A6C4B577-28F4-AB40-8EA9-7CCF60E82C58}" type="pres">
      <dgm:prSet presAssocID="{C57A1B33-340E-42A8-A6A2-328A66CBC86C}" presName="parentText" presStyleLbl="node1" presStyleIdx="0" presStyleCnt="3">
        <dgm:presLayoutVars>
          <dgm:chMax val="0"/>
          <dgm:bulletEnabled val="1"/>
        </dgm:presLayoutVars>
      </dgm:prSet>
      <dgm:spPr/>
    </dgm:pt>
    <dgm:pt modelId="{1A1CA311-B8F4-0245-AC45-F7661B954486}" type="pres">
      <dgm:prSet presAssocID="{A11961AA-7A88-4FC0-8004-1F654FC06098}" presName="spacer" presStyleCnt="0"/>
      <dgm:spPr/>
    </dgm:pt>
    <dgm:pt modelId="{CF6ED4E4-4CFD-2744-9550-13D6BF979B28}" type="pres">
      <dgm:prSet presAssocID="{02F211FF-3B55-48EF-8DB8-C0758D16B080}" presName="parentText" presStyleLbl="node1" presStyleIdx="1" presStyleCnt="3">
        <dgm:presLayoutVars>
          <dgm:chMax val="0"/>
          <dgm:bulletEnabled val="1"/>
        </dgm:presLayoutVars>
      </dgm:prSet>
      <dgm:spPr/>
    </dgm:pt>
    <dgm:pt modelId="{3318B1C8-E5E5-4141-AE1B-1C2B297CC612}" type="pres">
      <dgm:prSet presAssocID="{BA446580-DEC6-4078-98C2-90F9327AA4EE}" presName="spacer" presStyleCnt="0"/>
      <dgm:spPr/>
    </dgm:pt>
    <dgm:pt modelId="{38B994CF-B7D6-624B-82A1-D698E4786142}" type="pres">
      <dgm:prSet presAssocID="{F2D76C9E-8A24-4615-8EB9-D764C7CB4D3C}" presName="parentText" presStyleLbl="node1" presStyleIdx="2" presStyleCnt="3">
        <dgm:presLayoutVars>
          <dgm:chMax val="0"/>
          <dgm:bulletEnabled val="1"/>
        </dgm:presLayoutVars>
      </dgm:prSet>
      <dgm:spPr/>
    </dgm:pt>
  </dgm:ptLst>
  <dgm:cxnLst>
    <dgm:cxn modelId="{7BAA5218-860B-4D25-994B-28DBB388F44B}" srcId="{AAF56200-8C7F-4729-82EF-C44BBC582E0D}" destId="{02F211FF-3B55-48EF-8DB8-C0758D16B080}" srcOrd="1" destOrd="0" parTransId="{966F5EBA-ECC2-4C39-B368-036C07DBBFB1}" sibTransId="{BA446580-DEC6-4078-98C2-90F9327AA4EE}"/>
    <dgm:cxn modelId="{930CEB1F-097E-448F-8446-FBB66C3F5862}" srcId="{AAF56200-8C7F-4729-82EF-C44BBC582E0D}" destId="{C57A1B33-340E-42A8-A6A2-328A66CBC86C}" srcOrd="0" destOrd="0" parTransId="{DF9F9625-6DEC-4308-B15A-843443979E05}" sibTransId="{A11961AA-7A88-4FC0-8004-1F654FC06098}"/>
    <dgm:cxn modelId="{ED5A6922-0B66-CA42-B029-7634C422946E}" type="presOf" srcId="{F2D76C9E-8A24-4615-8EB9-D764C7CB4D3C}" destId="{38B994CF-B7D6-624B-82A1-D698E4786142}" srcOrd="0" destOrd="0" presId="urn:microsoft.com/office/officeart/2005/8/layout/vList2"/>
    <dgm:cxn modelId="{85CF2534-0119-9549-8776-1F9388E82268}" type="presOf" srcId="{C57A1B33-340E-42A8-A6A2-328A66CBC86C}" destId="{A6C4B577-28F4-AB40-8EA9-7CCF60E82C58}" srcOrd="0" destOrd="0" presId="urn:microsoft.com/office/officeart/2005/8/layout/vList2"/>
    <dgm:cxn modelId="{2674F73E-24E8-4F9B-9A03-986E6DBAF665}" srcId="{AAF56200-8C7F-4729-82EF-C44BBC582E0D}" destId="{F2D76C9E-8A24-4615-8EB9-D764C7CB4D3C}" srcOrd="2" destOrd="0" parTransId="{4AF881E0-156C-4856-9A46-25A4BB3728EC}" sibTransId="{14B9EED3-FB61-42D2-A33E-199845F76248}"/>
    <dgm:cxn modelId="{74AC567C-0110-9145-A26A-0083B97C0694}" type="presOf" srcId="{AAF56200-8C7F-4729-82EF-C44BBC582E0D}" destId="{4FBAD88D-13C7-B74C-94DC-2A06F0D764F5}" srcOrd="0" destOrd="0" presId="urn:microsoft.com/office/officeart/2005/8/layout/vList2"/>
    <dgm:cxn modelId="{1480ABB5-49C3-0F43-9101-D7217540F87F}" type="presOf" srcId="{02F211FF-3B55-48EF-8DB8-C0758D16B080}" destId="{CF6ED4E4-4CFD-2744-9550-13D6BF979B28}" srcOrd="0" destOrd="0" presId="urn:microsoft.com/office/officeart/2005/8/layout/vList2"/>
    <dgm:cxn modelId="{24EB8126-0A8E-B046-BB19-2ABDD22AC48C}" type="presParOf" srcId="{4FBAD88D-13C7-B74C-94DC-2A06F0D764F5}" destId="{A6C4B577-28F4-AB40-8EA9-7CCF60E82C58}" srcOrd="0" destOrd="0" presId="urn:microsoft.com/office/officeart/2005/8/layout/vList2"/>
    <dgm:cxn modelId="{2AFBD808-8038-C047-8D56-00C2D78A9B1E}" type="presParOf" srcId="{4FBAD88D-13C7-B74C-94DC-2A06F0D764F5}" destId="{1A1CA311-B8F4-0245-AC45-F7661B954486}" srcOrd="1" destOrd="0" presId="urn:microsoft.com/office/officeart/2005/8/layout/vList2"/>
    <dgm:cxn modelId="{1D453443-EDB5-8344-8FD9-5F9FF78A325E}" type="presParOf" srcId="{4FBAD88D-13C7-B74C-94DC-2A06F0D764F5}" destId="{CF6ED4E4-4CFD-2744-9550-13D6BF979B28}" srcOrd="2" destOrd="0" presId="urn:microsoft.com/office/officeart/2005/8/layout/vList2"/>
    <dgm:cxn modelId="{C379BE4F-BADC-6249-BF3E-1D401945ABBE}" type="presParOf" srcId="{4FBAD88D-13C7-B74C-94DC-2A06F0D764F5}" destId="{3318B1C8-E5E5-4141-AE1B-1C2B297CC612}" srcOrd="3" destOrd="0" presId="urn:microsoft.com/office/officeart/2005/8/layout/vList2"/>
    <dgm:cxn modelId="{CF8FB7D4-0399-6A40-B9FF-35C3E79C8A55}" type="presParOf" srcId="{4FBAD88D-13C7-B74C-94DC-2A06F0D764F5}" destId="{38B994CF-B7D6-624B-82A1-D698E478614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00B03-D6F4-4C05-97E9-384D71B27D5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C543A14-1BE4-4B99-B404-B66ECF753CBE}">
      <dgm:prSet/>
      <dgm:spPr/>
      <dgm:t>
        <a:bodyPr/>
        <a:lstStyle/>
        <a:p>
          <a:r>
            <a:rPr lang="el-GR" dirty="0"/>
            <a:t>Η συνέντευξη αποτελεί μια οργανωμένη συνομιλία μεταξύ ενός συνεντευκτή/ ερευνητή και ενός πληροφορητή, που λαμβάνει χώρα κατά την προσπάθεια του πρώτου να παραγάγει δεδομένα για να απαντήσει στα ερωτήματα της ερευνάς του.</a:t>
          </a:r>
          <a:endParaRPr lang="en-US" dirty="0"/>
        </a:p>
      </dgm:t>
    </dgm:pt>
    <dgm:pt modelId="{C2C7010D-AE08-4C1D-BFA4-E52B3B3BD82D}" type="parTrans" cxnId="{6470E9A5-4B33-412B-A2C0-9C3FB621066D}">
      <dgm:prSet/>
      <dgm:spPr/>
      <dgm:t>
        <a:bodyPr/>
        <a:lstStyle/>
        <a:p>
          <a:endParaRPr lang="en-US"/>
        </a:p>
      </dgm:t>
    </dgm:pt>
    <dgm:pt modelId="{B2A0501A-EDF6-42B3-878F-D313CAAC1909}" type="sibTrans" cxnId="{6470E9A5-4B33-412B-A2C0-9C3FB621066D}">
      <dgm:prSet/>
      <dgm:spPr/>
      <dgm:t>
        <a:bodyPr/>
        <a:lstStyle/>
        <a:p>
          <a:endParaRPr lang="en-US"/>
        </a:p>
      </dgm:t>
    </dgm:pt>
    <dgm:pt modelId="{21B89D81-7E83-4C30-A1D1-3DEBCC95F416}">
      <dgm:prSet/>
      <dgm:spPr/>
      <dgm:t>
        <a:bodyPr/>
        <a:lstStyle/>
        <a:p>
          <a:r>
            <a:rPr lang="el-GR"/>
            <a:t>Η συνομιλία αυτή καταγράφεται (ηχογραφείται ή/και βιντεοσκοπείται). Μετά το πέρας της διαδικασίας της συνέντευξης, ο ερευνητής οφείλει να μεταφέρει σε γραπτό κείμενο την ηχητικά καταγεγραμμένη συνομιλία του συνεντευκτή με τον πληροφορητή. </a:t>
          </a:r>
          <a:endParaRPr lang="en-US"/>
        </a:p>
      </dgm:t>
    </dgm:pt>
    <dgm:pt modelId="{57699A6E-67B6-41A3-B96B-8C7EB1C5FF31}" type="parTrans" cxnId="{047D5837-D514-4093-A55F-606FD0651288}">
      <dgm:prSet/>
      <dgm:spPr/>
      <dgm:t>
        <a:bodyPr/>
        <a:lstStyle/>
        <a:p>
          <a:endParaRPr lang="en-US"/>
        </a:p>
      </dgm:t>
    </dgm:pt>
    <dgm:pt modelId="{9FDA6DB7-24AE-4A48-9E9F-09FC445673A0}" type="sibTrans" cxnId="{047D5837-D514-4093-A55F-606FD0651288}">
      <dgm:prSet/>
      <dgm:spPr/>
      <dgm:t>
        <a:bodyPr/>
        <a:lstStyle/>
        <a:p>
          <a:endParaRPr lang="en-US"/>
        </a:p>
      </dgm:t>
    </dgm:pt>
    <dgm:pt modelId="{BDFBB60A-2CA0-4B7A-98D3-AE19183B43EF}">
      <dgm:prSet/>
      <dgm:spPr/>
      <dgm:t>
        <a:bodyPr/>
        <a:lstStyle/>
        <a:p>
          <a:r>
            <a:rPr lang="el-GR"/>
            <a:t>Η διαδικασία αυτή ονομάζεται «μετεγγραφή» (</a:t>
          </a:r>
          <a:r>
            <a:rPr lang="en-US"/>
            <a:t>transcription). </a:t>
          </a:r>
          <a:r>
            <a:rPr lang="el-GR"/>
            <a:t>Αποτελεί τη μετατροπή σε γραπτό κείμενο των ηχογραφημένων ή βιντεοσκοπημένων λεκτικών διαδράσεων, σύμφωνα με καθορισμένους κανόνες σημειογραφίας </a:t>
          </a:r>
          <a:endParaRPr lang="en-US"/>
        </a:p>
      </dgm:t>
    </dgm:pt>
    <dgm:pt modelId="{D8AC6C91-87CF-4856-A642-1A137B11D98B}" type="parTrans" cxnId="{B4292265-07DC-4E09-8269-8E85E4E2777C}">
      <dgm:prSet/>
      <dgm:spPr/>
      <dgm:t>
        <a:bodyPr/>
        <a:lstStyle/>
        <a:p>
          <a:endParaRPr lang="en-US"/>
        </a:p>
      </dgm:t>
    </dgm:pt>
    <dgm:pt modelId="{4479F94A-B1E7-41B7-9477-EE7CEEF5847B}" type="sibTrans" cxnId="{B4292265-07DC-4E09-8269-8E85E4E2777C}">
      <dgm:prSet/>
      <dgm:spPr/>
      <dgm:t>
        <a:bodyPr/>
        <a:lstStyle/>
        <a:p>
          <a:endParaRPr lang="en-US"/>
        </a:p>
      </dgm:t>
    </dgm:pt>
    <dgm:pt modelId="{6E70C6F8-325C-C24C-BFA5-EA11D3E6A5BD}" type="pres">
      <dgm:prSet presAssocID="{BCB00B03-D6F4-4C05-97E9-384D71B27D57}" presName="outerComposite" presStyleCnt="0">
        <dgm:presLayoutVars>
          <dgm:chMax val="5"/>
          <dgm:dir/>
          <dgm:resizeHandles val="exact"/>
        </dgm:presLayoutVars>
      </dgm:prSet>
      <dgm:spPr/>
    </dgm:pt>
    <dgm:pt modelId="{B409746D-30E0-2F44-8D6E-D5F3F2697CEB}" type="pres">
      <dgm:prSet presAssocID="{BCB00B03-D6F4-4C05-97E9-384D71B27D57}" presName="dummyMaxCanvas" presStyleCnt="0">
        <dgm:presLayoutVars/>
      </dgm:prSet>
      <dgm:spPr/>
    </dgm:pt>
    <dgm:pt modelId="{35305419-9FFA-7741-A874-0B45B72BFEEB}" type="pres">
      <dgm:prSet presAssocID="{BCB00B03-D6F4-4C05-97E9-384D71B27D57}" presName="ThreeNodes_1" presStyleLbl="node1" presStyleIdx="0" presStyleCnt="3">
        <dgm:presLayoutVars>
          <dgm:bulletEnabled val="1"/>
        </dgm:presLayoutVars>
      </dgm:prSet>
      <dgm:spPr/>
    </dgm:pt>
    <dgm:pt modelId="{10592C34-2F5B-B647-A884-DAE86329AE52}" type="pres">
      <dgm:prSet presAssocID="{BCB00B03-D6F4-4C05-97E9-384D71B27D57}" presName="ThreeNodes_2" presStyleLbl="node1" presStyleIdx="1" presStyleCnt="3">
        <dgm:presLayoutVars>
          <dgm:bulletEnabled val="1"/>
        </dgm:presLayoutVars>
      </dgm:prSet>
      <dgm:spPr/>
    </dgm:pt>
    <dgm:pt modelId="{917A14DF-59F1-254C-9FA0-FB100C0E2217}" type="pres">
      <dgm:prSet presAssocID="{BCB00B03-D6F4-4C05-97E9-384D71B27D57}" presName="ThreeNodes_3" presStyleLbl="node1" presStyleIdx="2" presStyleCnt="3">
        <dgm:presLayoutVars>
          <dgm:bulletEnabled val="1"/>
        </dgm:presLayoutVars>
      </dgm:prSet>
      <dgm:spPr/>
    </dgm:pt>
    <dgm:pt modelId="{A4EAD654-BC12-D840-93AA-FE841353E4B0}" type="pres">
      <dgm:prSet presAssocID="{BCB00B03-D6F4-4C05-97E9-384D71B27D57}" presName="ThreeConn_1-2" presStyleLbl="fgAccFollowNode1" presStyleIdx="0" presStyleCnt="2">
        <dgm:presLayoutVars>
          <dgm:bulletEnabled val="1"/>
        </dgm:presLayoutVars>
      </dgm:prSet>
      <dgm:spPr/>
    </dgm:pt>
    <dgm:pt modelId="{56DC324E-FF3C-1F40-A547-0DECF3918576}" type="pres">
      <dgm:prSet presAssocID="{BCB00B03-D6F4-4C05-97E9-384D71B27D57}" presName="ThreeConn_2-3" presStyleLbl="fgAccFollowNode1" presStyleIdx="1" presStyleCnt="2">
        <dgm:presLayoutVars>
          <dgm:bulletEnabled val="1"/>
        </dgm:presLayoutVars>
      </dgm:prSet>
      <dgm:spPr/>
    </dgm:pt>
    <dgm:pt modelId="{ABAA6DAD-6DE3-E14C-9BB6-C519CCBB09D7}" type="pres">
      <dgm:prSet presAssocID="{BCB00B03-D6F4-4C05-97E9-384D71B27D57}" presName="ThreeNodes_1_text" presStyleLbl="node1" presStyleIdx="2" presStyleCnt="3">
        <dgm:presLayoutVars>
          <dgm:bulletEnabled val="1"/>
        </dgm:presLayoutVars>
      </dgm:prSet>
      <dgm:spPr/>
    </dgm:pt>
    <dgm:pt modelId="{44C7EE1B-C4B3-CE49-975C-F3F0D7609A22}" type="pres">
      <dgm:prSet presAssocID="{BCB00B03-D6F4-4C05-97E9-384D71B27D57}" presName="ThreeNodes_2_text" presStyleLbl="node1" presStyleIdx="2" presStyleCnt="3">
        <dgm:presLayoutVars>
          <dgm:bulletEnabled val="1"/>
        </dgm:presLayoutVars>
      </dgm:prSet>
      <dgm:spPr/>
    </dgm:pt>
    <dgm:pt modelId="{50983AA9-D54E-BE49-9E19-DE468574848F}" type="pres">
      <dgm:prSet presAssocID="{BCB00B03-D6F4-4C05-97E9-384D71B27D57}" presName="ThreeNodes_3_text" presStyleLbl="node1" presStyleIdx="2" presStyleCnt="3">
        <dgm:presLayoutVars>
          <dgm:bulletEnabled val="1"/>
        </dgm:presLayoutVars>
      </dgm:prSet>
      <dgm:spPr/>
    </dgm:pt>
  </dgm:ptLst>
  <dgm:cxnLst>
    <dgm:cxn modelId="{703DAC14-F8CC-B041-9A16-D41D3AF2AEC6}" type="presOf" srcId="{DC543A14-1BE4-4B99-B404-B66ECF753CBE}" destId="{ABAA6DAD-6DE3-E14C-9BB6-C519CCBB09D7}" srcOrd="1" destOrd="0" presId="urn:microsoft.com/office/officeart/2005/8/layout/vProcess5"/>
    <dgm:cxn modelId="{047D5837-D514-4093-A55F-606FD0651288}" srcId="{BCB00B03-D6F4-4C05-97E9-384D71B27D57}" destId="{21B89D81-7E83-4C30-A1D1-3DEBCC95F416}" srcOrd="1" destOrd="0" parTransId="{57699A6E-67B6-41A3-B96B-8C7EB1C5FF31}" sibTransId="{9FDA6DB7-24AE-4A48-9E9F-09FC445673A0}"/>
    <dgm:cxn modelId="{D536EC39-6414-9049-9908-C845FA484F08}" type="presOf" srcId="{BDFBB60A-2CA0-4B7A-98D3-AE19183B43EF}" destId="{50983AA9-D54E-BE49-9E19-DE468574848F}" srcOrd="1" destOrd="0" presId="urn:microsoft.com/office/officeart/2005/8/layout/vProcess5"/>
    <dgm:cxn modelId="{D0F59A51-B59F-9141-97C2-B6E9024913BC}" type="presOf" srcId="{DC543A14-1BE4-4B99-B404-B66ECF753CBE}" destId="{35305419-9FFA-7741-A874-0B45B72BFEEB}" srcOrd="0" destOrd="0" presId="urn:microsoft.com/office/officeart/2005/8/layout/vProcess5"/>
    <dgm:cxn modelId="{42578058-7F94-044A-968F-1355E489EF25}" type="presOf" srcId="{21B89D81-7E83-4C30-A1D1-3DEBCC95F416}" destId="{10592C34-2F5B-B647-A884-DAE86329AE52}" srcOrd="0" destOrd="0" presId="urn:microsoft.com/office/officeart/2005/8/layout/vProcess5"/>
    <dgm:cxn modelId="{B4292265-07DC-4E09-8269-8E85E4E2777C}" srcId="{BCB00B03-D6F4-4C05-97E9-384D71B27D57}" destId="{BDFBB60A-2CA0-4B7A-98D3-AE19183B43EF}" srcOrd="2" destOrd="0" parTransId="{D8AC6C91-87CF-4856-A642-1A137B11D98B}" sibTransId="{4479F94A-B1E7-41B7-9477-EE7CEEF5847B}"/>
    <dgm:cxn modelId="{FE7E136D-7F4C-C64F-AEB2-45DE662E184D}" type="presOf" srcId="{BCB00B03-D6F4-4C05-97E9-384D71B27D57}" destId="{6E70C6F8-325C-C24C-BFA5-EA11D3E6A5BD}" srcOrd="0" destOrd="0" presId="urn:microsoft.com/office/officeart/2005/8/layout/vProcess5"/>
    <dgm:cxn modelId="{55A5479E-8D16-B148-9A69-1F65B20ED41D}" type="presOf" srcId="{B2A0501A-EDF6-42B3-878F-D313CAAC1909}" destId="{A4EAD654-BC12-D840-93AA-FE841353E4B0}" srcOrd="0" destOrd="0" presId="urn:microsoft.com/office/officeart/2005/8/layout/vProcess5"/>
    <dgm:cxn modelId="{6470E9A5-4B33-412B-A2C0-9C3FB621066D}" srcId="{BCB00B03-D6F4-4C05-97E9-384D71B27D57}" destId="{DC543A14-1BE4-4B99-B404-B66ECF753CBE}" srcOrd="0" destOrd="0" parTransId="{C2C7010D-AE08-4C1D-BFA4-E52B3B3BD82D}" sibTransId="{B2A0501A-EDF6-42B3-878F-D313CAAC1909}"/>
    <dgm:cxn modelId="{A7A6F6BD-C267-B04C-B87D-50F04638FF06}" type="presOf" srcId="{BDFBB60A-2CA0-4B7A-98D3-AE19183B43EF}" destId="{917A14DF-59F1-254C-9FA0-FB100C0E2217}" srcOrd="0" destOrd="0" presId="urn:microsoft.com/office/officeart/2005/8/layout/vProcess5"/>
    <dgm:cxn modelId="{650056C4-2045-3F49-92A4-DFE40F7581D4}" type="presOf" srcId="{9FDA6DB7-24AE-4A48-9E9F-09FC445673A0}" destId="{56DC324E-FF3C-1F40-A547-0DECF3918576}" srcOrd="0" destOrd="0" presId="urn:microsoft.com/office/officeart/2005/8/layout/vProcess5"/>
    <dgm:cxn modelId="{2CF71CDE-9544-1940-A1E2-174DEFD4977E}" type="presOf" srcId="{21B89D81-7E83-4C30-A1D1-3DEBCC95F416}" destId="{44C7EE1B-C4B3-CE49-975C-F3F0D7609A22}" srcOrd="1" destOrd="0" presId="urn:microsoft.com/office/officeart/2005/8/layout/vProcess5"/>
    <dgm:cxn modelId="{D58AB181-F728-8D43-A889-805A5C3F41BC}" type="presParOf" srcId="{6E70C6F8-325C-C24C-BFA5-EA11D3E6A5BD}" destId="{B409746D-30E0-2F44-8D6E-D5F3F2697CEB}" srcOrd="0" destOrd="0" presId="urn:microsoft.com/office/officeart/2005/8/layout/vProcess5"/>
    <dgm:cxn modelId="{ECA1EDC5-1E58-9440-AACD-6E126C993761}" type="presParOf" srcId="{6E70C6F8-325C-C24C-BFA5-EA11D3E6A5BD}" destId="{35305419-9FFA-7741-A874-0B45B72BFEEB}" srcOrd="1" destOrd="0" presId="urn:microsoft.com/office/officeart/2005/8/layout/vProcess5"/>
    <dgm:cxn modelId="{F0BCDEF9-2638-214A-AC89-219CA8585973}" type="presParOf" srcId="{6E70C6F8-325C-C24C-BFA5-EA11D3E6A5BD}" destId="{10592C34-2F5B-B647-A884-DAE86329AE52}" srcOrd="2" destOrd="0" presId="urn:microsoft.com/office/officeart/2005/8/layout/vProcess5"/>
    <dgm:cxn modelId="{DB1B15AD-A4E3-494B-9047-27AA6A834F59}" type="presParOf" srcId="{6E70C6F8-325C-C24C-BFA5-EA11D3E6A5BD}" destId="{917A14DF-59F1-254C-9FA0-FB100C0E2217}" srcOrd="3" destOrd="0" presId="urn:microsoft.com/office/officeart/2005/8/layout/vProcess5"/>
    <dgm:cxn modelId="{FBCF3896-1C6D-0841-8F90-CB8910354E2B}" type="presParOf" srcId="{6E70C6F8-325C-C24C-BFA5-EA11D3E6A5BD}" destId="{A4EAD654-BC12-D840-93AA-FE841353E4B0}" srcOrd="4" destOrd="0" presId="urn:microsoft.com/office/officeart/2005/8/layout/vProcess5"/>
    <dgm:cxn modelId="{484E4CC2-9CAC-1D40-A47F-92C91012577D}" type="presParOf" srcId="{6E70C6F8-325C-C24C-BFA5-EA11D3E6A5BD}" destId="{56DC324E-FF3C-1F40-A547-0DECF3918576}" srcOrd="5" destOrd="0" presId="urn:microsoft.com/office/officeart/2005/8/layout/vProcess5"/>
    <dgm:cxn modelId="{9BBE8DF2-16F6-0C4D-8644-1886A5AE107C}" type="presParOf" srcId="{6E70C6F8-325C-C24C-BFA5-EA11D3E6A5BD}" destId="{ABAA6DAD-6DE3-E14C-9BB6-C519CCBB09D7}" srcOrd="6" destOrd="0" presId="urn:microsoft.com/office/officeart/2005/8/layout/vProcess5"/>
    <dgm:cxn modelId="{18B25D78-7355-DA44-A9B2-CF2107DC1A3C}" type="presParOf" srcId="{6E70C6F8-325C-C24C-BFA5-EA11D3E6A5BD}" destId="{44C7EE1B-C4B3-CE49-975C-F3F0D7609A22}" srcOrd="7" destOrd="0" presId="urn:microsoft.com/office/officeart/2005/8/layout/vProcess5"/>
    <dgm:cxn modelId="{D1C7ECEF-CAF3-334D-8E2E-8AC1969A0071}" type="presParOf" srcId="{6E70C6F8-325C-C24C-BFA5-EA11D3E6A5BD}" destId="{50983AA9-D54E-BE49-9E19-DE468574848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EE27-0D81-814A-9C74-30BEE3F7B81C}">
      <dsp:nvSpPr>
        <dsp:cNvPr id="0" name=""/>
        <dsp:cNvSpPr/>
      </dsp:nvSpPr>
      <dsp:spPr>
        <a:xfrm>
          <a:off x="0" y="29979"/>
          <a:ext cx="10515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l-GR" sz="5400" kern="1200"/>
            <a:t>Τι είναι ποιοτική έρευνα;</a:t>
          </a:r>
          <a:endParaRPr lang="en-US" sz="5400" kern="1200"/>
        </a:p>
      </dsp:txBody>
      <dsp:txXfrm>
        <a:off x="64768" y="94747"/>
        <a:ext cx="10386064" cy="1197243"/>
      </dsp:txXfrm>
    </dsp:sp>
    <dsp:sp modelId="{EE5DD0D2-056B-B946-8F8A-05575E1BB7F3}">
      <dsp:nvSpPr>
        <dsp:cNvPr id="0" name=""/>
        <dsp:cNvSpPr/>
      </dsp:nvSpPr>
      <dsp:spPr>
        <a:xfrm>
          <a:off x="0" y="1512279"/>
          <a:ext cx="10515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l-GR" sz="5400" kern="1200"/>
            <a:t>Τι είναι το ερευνητικό ερώτημα;</a:t>
          </a:r>
          <a:endParaRPr lang="en-US" sz="5400" kern="1200"/>
        </a:p>
      </dsp:txBody>
      <dsp:txXfrm>
        <a:off x="64768" y="1577047"/>
        <a:ext cx="10386064" cy="1197243"/>
      </dsp:txXfrm>
    </dsp:sp>
    <dsp:sp modelId="{625DB3CD-DA49-204C-A4F2-E1509A5A7976}">
      <dsp:nvSpPr>
        <dsp:cNvPr id="0" name=""/>
        <dsp:cNvSpPr/>
      </dsp:nvSpPr>
      <dsp:spPr>
        <a:xfrm>
          <a:off x="0" y="2994579"/>
          <a:ext cx="105156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l-GR" sz="5400" kern="1200"/>
            <a:t>Ποια είδη συνέντευξης έχουμε;</a:t>
          </a:r>
          <a:endParaRPr lang="en-US" sz="5400" kern="1200"/>
        </a:p>
      </dsp:txBody>
      <dsp:txXfrm>
        <a:off x="64768" y="3059347"/>
        <a:ext cx="10386064" cy="1197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08A3B-4C41-9F49-898B-A793611BEBFC}">
      <dsp:nvSpPr>
        <dsp:cNvPr id="0" name=""/>
        <dsp:cNvSpPr/>
      </dsp:nvSpPr>
      <dsp:spPr>
        <a:xfrm>
          <a:off x="0" y="2416"/>
          <a:ext cx="114225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FA6F2-DDCD-E545-90F7-BB2FBC5B7288}">
      <dsp:nvSpPr>
        <dsp:cNvPr id="0" name=""/>
        <dsp:cNvSpPr/>
      </dsp:nvSpPr>
      <dsp:spPr>
        <a:xfrm>
          <a:off x="0" y="2416"/>
          <a:ext cx="11422504" cy="164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kern="1200" dirty="0"/>
            <a:t>Η θεματική ανάλυση συνίσταται στη συστηματική αναγνώριση, οργάνωση και κατανόηση επαναλαμβανόμενων μοτίβων νοήματος εντός ενός συνόλου δεδομένων</a:t>
          </a:r>
          <a:endParaRPr lang="en-US" sz="2800" kern="1200" dirty="0"/>
        </a:p>
      </dsp:txBody>
      <dsp:txXfrm>
        <a:off x="0" y="2416"/>
        <a:ext cx="11422504" cy="1648018"/>
      </dsp:txXfrm>
    </dsp:sp>
    <dsp:sp modelId="{C417C1D3-47B5-244B-B4B0-781B8452EE2A}">
      <dsp:nvSpPr>
        <dsp:cNvPr id="0" name=""/>
        <dsp:cNvSpPr/>
      </dsp:nvSpPr>
      <dsp:spPr>
        <a:xfrm>
          <a:off x="0" y="1650434"/>
          <a:ext cx="114225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B89E7-18B7-8D43-95A7-559208C9AC4F}">
      <dsp:nvSpPr>
        <dsp:cNvPr id="0" name=""/>
        <dsp:cNvSpPr/>
      </dsp:nvSpPr>
      <dsp:spPr>
        <a:xfrm>
          <a:off x="0" y="1650434"/>
          <a:ext cx="11422504" cy="164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kern="1200" dirty="0"/>
            <a:t>Ο ερευνητής μπορεί να ανιχνεύσει πολυάριθμα μοτίβα νοήματος εντός των δεδομένων του. Εστιάζει, ωστόσο, σε εκείνα που είναι σχετικά με το θέμα το οποίο μελετά και, ειδικότερα, σε εκείνα που είναι κατάλληλα για την απάντηση των ερευνητικών του ερωτημάτων </a:t>
          </a:r>
          <a:r>
            <a:rPr lang="en-US" sz="2800" kern="1200" dirty="0"/>
            <a:t> </a:t>
          </a:r>
        </a:p>
      </dsp:txBody>
      <dsp:txXfrm>
        <a:off x="0" y="1650434"/>
        <a:ext cx="11422504" cy="1648018"/>
      </dsp:txXfrm>
    </dsp:sp>
    <dsp:sp modelId="{61EDA31B-58AA-7D4B-86F1-7CFF02E85A6D}">
      <dsp:nvSpPr>
        <dsp:cNvPr id="0" name=""/>
        <dsp:cNvSpPr/>
      </dsp:nvSpPr>
      <dsp:spPr>
        <a:xfrm>
          <a:off x="0" y="3298453"/>
          <a:ext cx="114225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12228-DE6F-C647-8409-871FD08DA62A}">
      <dsp:nvSpPr>
        <dsp:cNvPr id="0" name=""/>
        <dsp:cNvSpPr/>
      </dsp:nvSpPr>
      <dsp:spPr>
        <a:xfrm>
          <a:off x="0" y="3298453"/>
          <a:ext cx="11422504" cy="164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u="sng" kern="1200" dirty="0"/>
            <a:t>Συνεπώς, τα ερευνητικά ερωτήματα λειτουργούν ως οδηγός κατά τη διαδικασία της θεματικής ανάλυσης.</a:t>
          </a:r>
          <a:endParaRPr lang="en-US" sz="2800" b="1" i="0" kern="1200" dirty="0"/>
        </a:p>
      </dsp:txBody>
      <dsp:txXfrm>
        <a:off x="0" y="3298453"/>
        <a:ext cx="11422504" cy="1648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4B577-28F4-AB40-8EA9-7CCF60E82C58}">
      <dsp:nvSpPr>
        <dsp:cNvPr id="0" name=""/>
        <dsp:cNvSpPr/>
      </dsp:nvSpPr>
      <dsp:spPr>
        <a:xfrm>
          <a:off x="0" y="451608"/>
          <a:ext cx="11752289"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τα ερευνητικά ερωτήματα έχουν κατευθυντήριο ρόλο κατά την αναζήτηση των αποσπασμάτων που θα επιλέξει να επεξεργαστεί́ ο ερευνητής και άρα αποτελούν σημαντικό φίλτρο για τη μείωση της πολυπλοκότητας των δεδομένων τα οποία συνέλεξε</a:t>
          </a:r>
          <a:endParaRPr lang="en-US" sz="2300" kern="1200"/>
        </a:p>
      </dsp:txBody>
      <dsp:txXfrm>
        <a:off x="61741" y="513349"/>
        <a:ext cx="11628807" cy="1141288"/>
      </dsp:txXfrm>
    </dsp:sp>
    <dsp:sp modelId="{CF6ED4E4-4CFD-2744-9550-13D6BF979B28}">
      <dsp:nvSpPr>
        <dsp:cNvPr id="0" name=""/>
        <dsp:cNvSpPr/>
      </dsp:nvSpPr>
      <dsp:spPr>
        <a:xfrm>
          <a:off x="0" y="1782618"/>
          <a:ext cx="11752289"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θεωρητικές κατηγορίες, σχήματα ή ιδέες καθώς και πορίσματα, που έχει αντλήσει ο ερευνητής κατά́ τη διαδικασία της βιβλιογραφικής επισκόπησης, αξιοποιούνται ως πλαίσια θεωρητικής ευαισθητοποίησης κατά́ τη διαδικασία κωδικοποίησης των δεδομένων </a:t>
          </a:r>
          <a:endParaRPr lang="en-US" sz="2300" kern="1200"/>
        </a:p>
      </dsp:txBody>
      <dsp:txXfrm>
        <a:off x="61741" y="1844359"/>
        <a:ext cx="11628807" cy="1141288"/>
      </dsp:txXfrm>
    </dsp:sp>
    <dsp:sp modelId="{38B994CF-B7D6-624B-82A1-D698E4786142}">
      <dsp:nvSpPr>
        <dsp:cNvPr id="0" name=""/>
        <dsp:cNvSpPr/>
      </dsp:nvSpPr>
      <dsp:spPr>
        <a:xfrm>
          <a:off x="0" y="3113628"/>
          <a:ext cx="11752289"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πρώτο βήμα της ανάλυσης είναι η διαδικασία της μετεγγραφής, αφού, σύμφωνα με αρκετούς ερευνητές της ποιοτικής έρευνας</a:t>
          </a:r>
          <a:r>
            <a:rPr lang="en-US" sz="2300" kern="1200"/>
            <a:t>, </a:t>
          </a:r>
          <a:r>
            <a:rPr lang="el-GR" sz="2300" kern="1200"/>
            <a:t>ο τρόπος απόδοσης της ηχογραφημένης συνέντευξης σε γραπτό κείμενο συνιστά ήδη μια ερμηνεία του προφορικού λόγου.</a:t>
          </a:r>
          <a:endParaRPr lang="en-US" sz="2300" kern="1200"/>
        </a:p>
      </dsp:txBody>
      <dsp:txXfrm>
        <a:off x="61741" y="3175369"/>
        <a:ext cx="11628807" cy="1141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5419-9FFA-7741-A874-0B45B72BFEEB}">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Η συνέντευξη αποτελεί μια οργανωμένη συνομιλία μεταξύ ενός συνεντευκτή/ ερευνητή και ενός πληροφορητή, που λαμβάνει χώρα κατά την προσπάθεια του πρώτου να παραγάγει δεδομένα για να απαντήσει στα ερωτήματα της ερευνάς του.</a:t>
          </a:r>
          <a:endParaRPr lang="en-US" sz="1900" kern="1200" dirty="0"/>
        </a:p>
      </dsp:txBody>
      <dsp:txXfrm>
        <a:off x="38234" y="38234"/>
        <a:ext cx="7529629" cy="1228933"/>
      </dsp:txXfrm>
    </dsp:sp>
    <dsp:sp modelId="{10592C34-2F5B-B647-A884-DAE86329AE52}">
      <dsp:nvSpPr>
        <dsp:cNvPr id="0" name=""/>
        <dsp:cNvSpPr/>
      </dsp:nvSpPr>
      <dsp:spPr>
        <a:xfrm>
          <a:off x="788670" y="1522968"/>
          <a:ext cx="8938260" cy="1305401"/>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συνομιλία αυτή καταγράφεται (ηχογραφείται ή/και βιντεοσκοπείται). Μετά το πέρας της διαδικασίας της συνέντευξης, ο ερευνητής οφείλει να μεταφέρει σε γραπτό κείμενο την ηχητικά καταγεγραμμένη συνομιλία του συνεντευκτή με τον πληροφορητή. </a:t>
          </a:r>
          <a:endParaRPr lang="en-US" sz="1900" kern="1200"/>
        </a:p>
      </dsp:txBody>
      <dsp:txXfrm>
        <a:off x="826904" y="1561202"/>
        <a:ext cx="7224611" cy="1228933"/>
      </dsp:txXfrm>
    </dsp:sp>
    <dsp:sp modelId="{917A14DF-59F1-254C-9FA0-FB100C0E2217}">
      <dsp:nvSpPr>
        <dsp:cNvPr id="0" name=""/>
        <dsp:cNvSpPr/>
      </dsp:nvSpPr>
      <dsp:spPr>
        <a:xfrm>
          <a:off x="1577340" y="3045936"/>
          <a:ext cx="8938260" cy="1305401"/>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διαδικασία αυτή ονομάζεται «μετεγγραφή» (</a:t>
          </a:r>
          <a:r>
            <a:rPr lang="en-US" sz="1900" kern="1200"/>
            <a:t>transcription). </a:t>
          </a:r>
          <a:r>
            <a:rPr lang="el-GR" sz="1900" kern="1200"/>
            <a:t>Αποτελεί τη μετατροπή σε γραπτό κείμενο των ηχογραφημένων ή βιντεοσκοπημένων λεκτικών διαδράσεων, σύμφωνα με καθορισμένους κανόνες σημειογραφίας </a:t>
          </a:r>
          <a:endParaRPr lang="en-US" sz="1900" kern="1200"/>
        </a:p>
      </dsp:txBody>
      <dsp:txXfrm>
        <a:off x="1615574" y="3084170"/>
        <a:ext cx="7224611" cy="1228933"/>
      </dsp:txXfrm>
    </dsp:sp>
    <dsp:sp modelId="{A4EAD654-BC12-D840-93AA-FE841353E4B0}">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56DC324E-FF3C-1F40-A547-0DECF3918576}">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C622AE-8149-17A9-F90D-A15FD89AD4A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24B66AA-6217-013D-E091-D946394CB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BFB0DB4-1587-0CA8-CED8-06A4EBEE173C}"/>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EB8B1A47-7824-9AD7-65E8-489B5A84B5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CA2EBF-C5EA-F893-4F0D-2D392F3DA886}"/>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158554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DA782-CF5B-6A63-E48D-ED7CAA2492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6D8CB4-5FE2-FF00-6C81-F6BEF7FD96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2B6F05-953D-74FF-56E5-9E6B7DD2897E}"/>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F0BBA82D-FFC0-95FE-C5A6-3FB0CD21D5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3FB2400-3D48-1FB9-C583-CE3F0309B738}"/>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4061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0EBC72C-8ABF-45E4-9F71-8466EB48C2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EA22AD2-F282-747C-774B-F9E99691095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11B44D-31DD-4D29-77C7-D90F22C5909B}"/>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26A7F110-5F76-2F2E-39C7-2F572EE3F8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565E8B-E663-A59D-C5C9-6F9B15E9B48D}"/>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138280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735CA7-EBE6-B667-7B1C-1CDA9E5B04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9EC921E-26BF-7A78-FE38-FE96C054291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11E7DA-16A9-7B07-43EC-F0DCC970017B}"/>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E369D42A-AADA-3193-E47D-43FAC7B388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4A52BB-F42C-C5B4-5BD8-BF3109843685}"/>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405081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AE2312-947B-BF8D-1363-60FA64AD79C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F4D9769-FA99-4D6E-230F-6B8BF2F530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B958C96-8DA1-BDAA-7867-F0EF7DE5D361}"/>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BBB77509-9904-9333-EA49-C79FCEE246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B2E1BD-6CB0-94ED-8B13-FCE9287E79B3}"/>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412865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0220A-C262-5213-303A-BA02FA7104B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DDC75A-60B2-17C0-975E-0D76ACB2D44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E1DC5E6-D255-0C25-9876-4246F43B1DA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26A8A17-1834-07AD-77A1-D947B480F768}"/>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6" name="Θέση υποσέλιδου 5">
            <a:extLst>
              <a:ext uri="{FF2B5EF4-FFF2-40B4-BE49-F238E27FC236}">
                <a16:creationId xmlns:a16="http://schemas.microsoft.com/office/drawing/2014/main" id="{1AF60698-C5BA-2711-6244-121CE0A6747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03C1379-70A0-21AF-6380-B250B1D1ACC1}"/>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313464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07861-A8A9-4505-28C8-4FEC6479E4F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D56C4FC-280D-E9DA-D3E6-184E0FB69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E38C346-95F1-8B64-E054-16AB8BFE64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4E2B3C9-B6EE-50FC-85A4-31FCD6693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4CC70BF-8FC7-D53F-1284-029D8152CAA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2F4CEDD-9785-1828-6F26-D3F8E29A81F3}"/>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8" name="Θέση υποσέλιδου 7">
            <a:extLst>
              <a:ext uri="{FF2B5EF4-FFF2-40B4-BE49-F238E27FC236}">
                <a16:creationId xmlns:a16="http://schemas.microsoft.com/office/drawing/2014/main" id="{F916CD24-E26D-AF1C-D1EF-EF6FC3E40DD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133C721-0058-8FC6-D6EB-2C571C774989}"/>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18518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C18B8F-F3C8-B304-4D7B-6814E4AF5C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F65E437-A4BD-0E84-27EC-B331DAA95358}"/>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4" name="Θέση υποσέλιδου 3">
            <a:extLst>
              <a:ext uri="{FF2B5EF4-FFF2-40B4-BE49-F238E27FC236}">
                <a16:creationId xmlns:a16="http://schemas.microsoft.com/office/drawing/2014/main" id="{4AC76C8F-7CD0-E9EB-7EFE-43472459D8C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E1BF4BA-1237-386F-0AF6-6FD1ADD9646A}"/>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393211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D83828B-6570-C78C-3620-92351FD3DE4B}"/>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3" name="Θέση υποσέλιδου 2">
            <a:extLst>
              <a:ext uri="{FF2B5EF4-FFF2-40B4-BE49-F238E27FC236}">
                <a16:creationId xmlns:a16="http://schemas.microsoft.com/office/drawing/2014/main" id="{A6B67878-2463-BD86-A27A-326EB97D084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218AD72-62D9-14EF-7579-25680E330667}"/>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18763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B08AE-551D-0A6D-54AB-C2B16302B00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5DC95F-037F-AE32-1579-230027DB3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6BC27D8-EEEB-1623-1F9D-2B931BF51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B30D724-35F8-E96F-4D19-7272420F1B31}"/>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6" name="Θέση υποσέλιδου 5">
            <a:extLst>
              <a:ext uri="{FF2B5EF4-FFF2-40B4-BE49-F238E27FC236}">
                <a16:creationId xmlns:a16="http://schemas.microsoft.com/office/drawing/2014/main" id="{C6921A49-309D-2E93-34E5-20D55638F80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5219A3D-642E-A96B-C789-53BE180604CD}"/>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201516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300331-FB28-29E6-C7C9-4683807BB0E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AD03EBF-3E67-369C-F8C1-1BAAB3BE5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BB1D471-370C-5DDD-CBB2-524435999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31190C3-380B-4C01-14C9-A84B4F2A557D}"/>
              </a:ext>
            </a:extLst>
          </p:cNvPr>
          <p:cNvSpPr>
            <a:spLocks noGrp="1"/>
          </p:cNvSpPr>
          <p:nvPr>
            <p:ph type="dt" sz="half" idx="10"/>
          </p:nvPr>
        </p:nvSpPr>
        <p:spPr/>
        <p:txBody>
          <a:bodyPr/>
          <a:lstStyle/>
          <a:p>
            <a:fld id="{44CC3E00-143C-EF47-8E79-7D57D72C0AD1}" type="datetimeFigureOut">
              <a:rPr lang="el-GR" smtClean="0"/>
              <a:t>24/10/24</a:t>
            </a:fld>
            <a:endParaRPr lang="el-GR"/>
          </a:p>
        </p:txBody>
      </p:sp>
      <p:sp>
        <p:nvSpPr>
          <p:cNvPr id="6" name="Θέση υποσέλιδου 5">
            <a:extLst>
              <a:ext uri="{FF2B5EF4-FFF2-40B4-BE49-F238E27FC236}">
                <a16:creationId xmlns:a16="http://schemas.microsoft.com/office/drawing/2014/main" id="{DD2D4070-930A-478E-8638-71C6EC9AB0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0237F10-44E5-2E1B-1959-325F6D467BE4}"/>
              </a:ext>
            </a:extLst>
          </p:cNvPr>
          <p:cNvSpPr>
            <a:spLocks noGrp="1"/>
          </p:cNvSpPr>
          <p:nvPr>
            <p:ph type="sldNum" sz="quarter" idx="12"/>
          </p:nvPr>
        </p:nvSpPr>
        <p:spPr/>
        <p:txBody>
          <a:bodyPr/>
          <a:lstStyle/>
          <a:p>
            <a:fld id="{CA46F25A-0194-594B-9DCE-95EDB0680C4E}" type="slidenum">
              <a:rPr lang="el-GR" smtClean="0"/>
              <a:t>‹#›</a:t>
            </a:fld>
            <a:endParaRPr lang="el-GR"/>
          </a:p>
        </p:txBody>
      </p:sp>
    </p:spTree>
    <p:extLst>
      <p:ext uri="{BB962C8B-B14F-4D97-AF65-F5344CB8AC3E}">
        <p14:creationId xmlns:p14="http://schemas.microsoft.com/office/powerpoint/2010/main" val="47478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93DCE22-0FD4-03F1-16FA-1AB2D9B50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175227-14DB-74A5-4202-155A0B258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E39A86-00C0-6548-C7BA-FC48A0CD9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CC3E00-143C-EF47-8E79-7D57D72C0AD1}" type="datetimeFigureOut">
              <a:rPr lang="el-GR" smtClean="0"/>
              <a:t>24/10/24</a:t>
            </a:fld>
            <a:endParaRPr lang="el-GR"/>
          </a:p>
        </p:txBody>
      </p:sp>
      <p:sp>
        <p:nvSpPr>
          <p:cNvPr id="5" name="Θέση υποσέλιδου 4">
            <a:extLst>
              <a:ext uri="{FF2B5EF4-FFF2-40B4-BE49-F238E27FC236}">
                <a16:creationId xmlns:a16="http://schemas.microsoft.com/office/drawing/2014/main" id="{34D2C700-D335-A8B6-6510-C68238108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9413CBD-13D4-3846-6530-1AAC700A9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46F25A-0194-594B-9DCE-95EDB0680C4E}" type="slidenum">
              <a:rPr lang="el-GR" smtClean="0"/>
              <a:t>‹#›</a:t>
            </a:fld>
            <a:endParaRPr lang="el-GR"/>
          </a:p>
        </p:txBody>
      </p:sp>
    </p:spTree>
    <p:extLst>
      <p:ext uri="{BB962C8B-B14F-4D97-AF65-F5344CB8AC3E}">
        <p14:creationId xmlns:p14="http://schemas.microsoft.com/office/powerpoint/2010/main" val="93817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7E115-205C-E602-65A4-7E9276EA5485}"/>
              </a:ext>
            </a:extLst>
          </p:cNvPr>
          <p:cNvSpPr>
            <a:spLocks noGrp="1"/>
          </p:cNvSpPr>
          <p:nvPr>
            <p:ph type="ctrTitle"/>
          </p:nvPr>
        </p:nvSpPr>
        <p:spPr>
          <a:xfrm>
            <a:off x="1524000" y="551962"/>
            <a:ext cx="9144000" cy="2659324"/>
          </a:xfrm>
        </p:spPr>
        <p:txBody>
          <a:bodyPr anchor="ctr">
            <a:normAutofit/>
          </a:bodyPr>
          <a:lstStyle/>
          <a:p>
            <a:r>
              <a:rPr lang="el-GR" sz="4800" b="1" dirty="0"/>
              <a:t>ΙΟΝΙΟ ΠΑΝΕΠΙΣΤΗΜΙΟ</a:t>
            </a:r>
            <a:br>
              <a:rPr lang="el-GR" sz="5600" dirty="0"/>
            </a:br>
            <a:r>
              <a:rPr lang="el-GR" sz="3200" dirty="0">
                <a:latin typeface="Arial" panose="020B0604020202020204" pitchFamily="34" charset="0"/>
                <a:cs typeface="Arial" panose="020B0604020202020204" pitchFamily="34" charset="0"/>
              </a:rPr>
              <a:t>ΤΜΗΜΑ ΨΗΦΙΑΚΩΝ ΜΕΣΩΝ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ΚΑΙ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ΕΠΙΚΟΙΝΩΝΙΑΣ</a:t>
            </a:r>
          </a:p>
        </p:txBody>
      </p:sp>
      <p:sp>
        <p:nvSpPr>
          <p:cNvPr id="3" name="Υπότιτλος 2">
            <a:extLst>
              <a:ext uri="{FF2B5EF4-FFF2-40B4-BE49-F238E27FC236}">
                <a16:creationId xmlns:a16="http://schemas.microsoft.com/office/drawing/2014/main" id="{2E696A19-9E72-0064-6C16-B8CEA49217A0}"/>
              </a:ext>
            </a:extLst>
          </p:cNvPr>
          <p:cNvSpPr>
            <a:spLocks noGrp="1"/>
          </p:cNvSpPr>
          <p:nvPr>
            <p:ph type="subTitle" idx="1"/>
          </p:nvPr>
        </p:nvSpPr>
        <p:spPr>
          <a:xfrm>
            <a:off x="1415144" y="3646715"/>
            <a:ext cx="9144000" cy="2659311"/>
          </a:xfrm>
        </p:spPr>
        <p:txBody>
          <a:bodyPr anchor="ctr">
            <a:noAutofit/>
          </a:bodyPr>
          <a:lstStyle/>
          <a:p>
            <a:r>
              <a:rPr lang="el-GR" b="1" dirty="0">
                <a:latin typeface="Arial" panose="020B0604020202020204" pitchFamily="34" charset="0"/>
                <a:cs typeface="Arial" panose="020B0604020202020204" pitchFamily="34" charset="0"/>
              </a:rPr>
              <a:t>Μέθοδοι Ποιοτικής και Ποσοτικής Έρευνας </a:t>
            </a:r>
          </a:p>
          <a:p>
            <a:r>
              <a:rPr lang="el-GR" sz="2000" i="1" dirty="0">
                <a:latin typeface="Arial" panose="020B0604020202020204" pitchFamily="34" charset="0"/>
                <a:cs typeface="Arial" panose="020B0604020202020204" pitchFamily="34" charset="0"/>
              </a:rPr>
              <a:t>Σχεδιασμός ποιοτικής έρευνας</a:t>
            </a:r>
          </a:p>
          <a:p>
            <a:r>
              <a:rPr lang="el-GR" i="1" dirty="0">
                <a:latin typeface="Arial" panose="020B0604020202020204" pitchFamily="34" charset="0"/>
                <a:cs typeface="Arial" panose="020B0604020202020204" pitchFamily="34" charset="0"/>
              </a:rPr>
              <a:t> </a:t>
            </a:r>
          </a:p>
          <a:p>
            <a:r>
              <a:rPr lang="el-GR" sz="2000" dirty="0">
                <a:latin typeface="Arial" panose="020B0604020202020204" pitchFamily="34" charset="0"/>
                <a:cs typeface="Arial" panose="020B0604020202020204" pitchFamily="34" charset="0"/>
              </a:rPr>
              <a:t>Δρ. Ζαχαρένια </a:t>
            </a:r>
            <a:r>
              <a:rPr lang="el-GR" sz="2000" dirty="0" err="1">
                <a:latin typeface="Arial" panose="020B0604020202020204" pitchFamily="34" charset="0"/>
                <a:cs typeface="Arial" panose="020B0604020202020204" pitchFamily="34" charset="0"/>
              </a:rPr>
              <a:t>Πιλιτσίδου</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4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D5F6E41F-806D-1E70-70B3-D5111418326D}"/>
              </a:ext>
            </a:extLst>
          </p:cNvPr>
          <p:cNvGraphicFramePr>
            <a:graphicFrameLocks noGrp="1"/>
          </p:cNvGraphicFramePr>
          <p:nvPr>
            <p:ph idx="1"/>
            <p:extLst>
              <p:ext uri="{D42A27DB-BD31-4B8C-83A1-F6EECF244321}">
                <p14:modId xmlns:p14="http://schemas.microsoft.com/office/powerpoint/2010/main" val="4227135165"/>
              </p:ext>
            </p:extLst>
          </p:nvPr>
        </p:nvGraphicFramePr>
        <p:xfrm>
          <a:off x="643467" y="286125"/>
          <a:ext cx="10905066" cy="6728634"/>
        </p:xfrm>
        <a:graphic>
          <a:graphicData uri="http://schemas.openxmlformats.org/drawingml/2006/table">
            <a:tbl>
              <a:tblPr firstRow="1" bandRow="1">
                <a:noFill/>
              </a:tblPr>
              <a:tblGrid>
                <a:gridCol w="10905066">
                  <a:extLst>
                    <a:ext uri="{9D8B030D-6E8A-4147-A177-3AD203B41FA5}">
                      <a16:colId xmlns:a16="http://schemas.microsoft.com/office/drawing/2014/main" val="2443037955"/>
                    </a:ext>
                  </a:extLst>
                </a:gridCol>
              </a:tblGrid>
              <a:tr h="1379449">
                <a:tc>
                  <a:txBody>
                    <a:bodyPr/>
                    <a:lstStyle/>
                    <a:p>
                      <a:r>
                        <a:rPr lang="el-GR" sz="2600" b="1" dirty="0">
                          <a:solidFill>
                            <a:schemeClr val="tx1">
                              <a:lumMod val="75000"/>
                              <a:lumOff val="25000"/>
                            </a:schemeClr>
                          </a:solidFill>
                          <a:effectLst/>
                          <a:latin typeface="PFAgoraSerifPro"/>
                        </a:rPr>
                        <a:t>Ε: Ωραία. Ας περάσουμε τώρα στα γραπτά́ σχόλια και στην ανατροφοδότηση. Ποιες είναι οι εμπειρίες σας από́ τα γραπτά́ σχόλια των γραπτών εργασιών σε σχέση με τις μαθησιακές σας ανάγκες; </a:t>
                      </a:r>
                      <a:endParaRPr lang="el-GR" sz="2600" b="1" dirty="0">
                        <a:solidFill>
                          <a:schemeClr val="tx1">
                            <a:lumMod val="75000"/>
                            <a:lumOff val="25000"/>
                          </a:schemeClr>
                        </a:solidFill>
                        <a:effectLst/>
                      </a:endParaRPr>
                    </a:p>
                  </a:txBody>
                  <a:tcPr marL="261678" marR="196258" marT="130839" marB="13083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638920341"/>
                  </a:ext>
                </a:extLst>
              </a:tr>
              <a:tr h="4423294">
                <a:tc>
                  <a:txBody>
                    <a:bodyPr/>
                    <a:lstStyle/>
                    <a:p>
                      <a:r>
                        <a:rPr lang="el-GR" sz="2400" i="1" dirty="0">
                          <a:solidFill>
                            <a:schemeClr val="tx1">
                              <a:lumMod val="75000"/>
                              <a:lumOff val="25000"/>
                            </a:schemeClr>
                          </a:solidFill>
                          <a:effectLst/>
                          <a:latin typeface="PFAgoraSerifPro"/>
                        </a:rPr>
                        <a:t>Σ1: Αυτό́ (...) Δε θα ξεχάσω ότι πάντα περίμενα με αγωνία το </a:t>
                      </a:r>
                      <a:r>
                        <a:rPr lang="en" sz="2400" i="1" dirty="0">
                          <a:solidFill>
                            <a:schemeClr val="tx1">
                              <a:lumMod val="75000"/>
                              <a:lumOff val="25000"/>
                            </a:schemeClr>
                          </a:solidFill>
                          <a:effectLst/>
                          <a:latin typeface="PFAgoraSerifPro"/>
                        </a:rPr>
                        <a:t>email </a:t>
                      </a:r>
                      <a:r>
                        <a:rPr lang="el-GR" sz="2400" i="1" dirty="0">
                          <a:solidFill>
                            <a:schemeClr val="tx1">
                              <a:lumMod val="75000"/>
                              <a:lumOff val="25000"/>
                            </a:schemeClr>
                          </a:solidFill>
                          <a:effectLst/>
                          <a:latin typeface="PFAgoraSerifPro"/>
                        </a:rPr>
                        <a:t>του καθηγητή́ με την ανατροφοδότηση και θα είμαι ειλικρινής, κάποιες φορές ήταν απογοητευτικό́ όταν το </a:t>
                      </a:r>
                      <a:r>
                        <a:rPr lang="en" sz="2400" i="1" dirty="0">
                          <a:solidFill>
                            <a:schemeClr val="tx1">
                              <a:lumMod val="75000"/>
                              <a:lumOff val="25000"/>
                            </a:schemeClr>
                          </a:solidFill>
                          <a:effectLst/>
                          <a:latin typeface="PFAgoraSerifPro"/>
                        </a:rPr>
                        <a:t>email </a:t>
                      </a:r>
                      <a:r>
                        <a:rPr lang="el-GR" sz="2400" i="1" dirty="0">
                          <a:solidFill>
                            <a:schemeClr val="tx1">
                              <a:lumMod val="75000"/>
                              <a:lumOff val="25000"/>
                            </a:schemeClr>
                          </a:solidFill>
                          <a:effectLst/>
                          <a:latin typeface="PFAgoraSerifPro"/>
                        </a:rPr>
                        <a:t>περιοριζόταν σε τρεις σειρές οι οποίες πιθανότατα να απευθύνονταν σε όλους τους φοιτητές και πόση μεγάλη χαρά́ μου έδιναν καθηγητές οι οποίοι έδειχναν ότι είχαν ασχοληθεί́ σοβαρά́ με τη δική́ μου εργασία, με τα δικά́ μου ζητήματα, και που ήξεραν να εντοπίσουν και τα θετικά́ μου σημεία και να με ενισχύσουν σε αυτό́, να μου δείξουν </a:t>
                      </a:r>
                      <a:r>
                        <a:rPr lang="el-GR" sz="2400" i="1" dirty="0" err="1">
                          <a:solidFill>
                            <a:schemeClr val="tx1">
                              <a:lumMod val="75000"/>
                              <a:lumOff val="25000"/>
                            </a:schemeClr>
                          </a:solidFill>
                          <a:effectLst/>
                          <a:latin typeface="PFAgoraSerifPro"/>
                        </a:rPr>
                        <a:t>ότι</a:t>
                      </a:r>
                      <a:r>
                        <a:rPr lang="el-GR" sz="2400" i="1" dirty="0">
                          <a:solidFill>
                            <a:schemeClr val="tx1">
                              <a:lumMod val="75000"/>
                              <a:lumOff val="25000"/>
                            </a:schemeClr>
                          </a:solidFill>
                          <a:effectLst/>
                          <a:latin typeface="PFAgoraSerifPro"/>
                        </a:rPr>
                        <a:t> κάνω κάποια πράγματα πολύ́ σωστά́ κι αυτό́ στο ψυχολογικό́ κομμάτι βοηθούσε πάρα πολύ́, αλλά́ και εντόπιζαν τις αδυναμίες μου </a:t>
                      </a:r>
                      <a:r>
                        <a:rPr lang="el-GR" sz="2400" i="1" dirty="0" err="1">
                          <a:solidFill>
                            <a:schemeClr val="tx1">
                              <a:lumMod val="75000"/>
                              <a:lumOff val="25000"/>
                            </a:schemeClr>
                          </a:solidFill>
                          <a:effectLst/>
                          <a:latin typeface="PFAgoraSerifPro"/>
                        </a:rPr>
                        <a:t>όχι</a:t>
                      </a:r>
                      <a:r>
                        <a:rPr lang="el-GR" sz="2400" i="1" dirty="0">
                          <a:solidFill>
                            <a:schemeClr val="tx1">
                              <a:lumMod val="75000"/>
                              <a:lumOff val="25000"/>
                            </a:schemeClr>
                          </a:solidFill>
                          <a:effectLst/>
                          <a:latin typeface="PFAgoraSerifPro"/>
                        </a:rPr>
                        <a:t> με τρόπο γενικό́, αλλά́ συγκεκριμένο, ώστε να μπορώ κι εγώ στο μέλλον να τις βελτιώσω. Και γι’ </a:t>
                      </a:r>
                      <a:r>
                        <a:rPr lang="el-GR" sz="2400" i="1" dirty="0" err="1">
                          <a:solidFill>
                            <a:schemeClr val="tx1">
                              <a:lumMod val="75000"/>
                              <a:lumOff val="25000"/>
                            </a:schemeClr>
                          </a:solidFill>
                          <a:effectLst/>
                          <a:latin typeface="PFAgoraSerifPro"/>
                        </a:rPr>
                        <a:t>αυτο</a:t>
                      </a:r>
                      <a:r>
                        <a:rPr lang="el-GR" sz="2400" i="1" dirty="0">
                          <a:solidFill>
                            <a:schemeClr val="tx1">
                              <a:lumMod val="75000"/>
                              <a:lumOff val="25000"/>
                            </a:schemeClr>
                          </a:solidFill>
                          <a:effectLst/>
                          <a:latin typeface="PFAgoraSerifPro"/>
                        </a:rPr>
                        <a:t>́ λοιπόν όταν λάμβανα τέτοιες επιστολές αναλυτικές αυτό́ μου έδινε πολύ́ μεγάλη ικανοποίηση αισθανόμουν ότι μάθαινα, ότι γινόμουν καλύτερη καθημερινά́. (</a:t>
                      </a:r>
                      <a:r>
                        <a:rPr lang="el-GR" sz="2400" dirty="0">
                          <a:solidFill>
                            <a:schemeClr val="tx1">
                              <a:lumMod val="75000"/>
                              <a:lumOff val="25000"/>
                            </a:schemeClr>
                          </a:solidFill>
                          <a:effectLst/>
                          <a:latin typeface="PFAgoraSerifPro"/>
                        </a:rPr>
                        <a:t>Συν. 1</a:t>
                      </a:r>
                      <a:r>
                        <a:rPr lang="el-GR" sz="2400" i="1" dirty="0">
                          <a:solidFill>
                            <a:schemeClr val="tx1">
                              <a:lumMod val="75000"/>
                              <a:lumOff val="25000"/>
                            </a:schemeClr>
                          </a:solidFill>
                          <a:effectLst/>
                          <a:latin typeface="PFAgoraSerifPro"/>
                        </a:rPr>
                        <a:t>) </a:t>
                      </a:r>
                      <a:endParaRPr lang="el-GR" sz="2400" dirty="0">
                        <a:solidFill>
                          <a:schemeClr val="tx1">
                            <a:lumMod val="75000"/>
                            <a:lumOff val="25000"/>
                          </a:schemeClr>
                        </a:solidFill>
                        <a:effectLst/>
                      </a:endParaRPr>
                    </a:p>
                  </a:txBody>
                  <a:tcPr marL="261678" marR="196258" marT="130839" marB="13083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30733113"/>
                  </a:ext>
                </a:extLst>
              </a:tr>
              <a:tr h="596745">
                <a:tc>
                  <a:txBody>
                    <a:bodyPr/>
                    <a:lstStyle/>
                    <a:p>
                      <a:endParaRPr lang="el-GR" sz="2400" dirty="0">
                        <a:solidFill>
                          <a:schemeClr val="tx1">
                            <a:lumMod val="75000"/>
                            <a:lumOff val="25000"/>
                          </a:schemeClr>
                        </a:solidFill>
                        <a:effectLst/>
                      </a:endParaRPr>
                    </a:p>
                  </a:txBody>
                  <a:tcPr marL="261678" marR="196258" marT="130839" marB="13083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381747415"/>
                  </a:ext>
                </a:extLst>
              </a:tr>
            </a:tbl>
          </a:graphicData>
        </a:graphic>
      </p:graphicFrame>
    </p:spTree>
    <p:extLst>
      <p:ext uri="{BB962C8B-B14F-4D97-AF65-F5344CB8AC3E}">
        <p14:creationId xmlns:p14="http://schemas.microsoft.com/office/powerpoint/2010/main" val="219139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897865B-7B96-D3A7-2643-0CD89FCEC469}"/>
              </a:ext>
            </a:extLst>
          </p:cNvPr>
          <p:cNvSpPr>
            <a:spLocks noGrp="1"/>
          </p:cNvSpPr>
          <p:nvPr>
            <p:ph idx="1"/>
          </p:nvPr>
        </p:nvSpPr>
        <p:spPr>
          <a:xfrm>
            <a:off x="1079292" y="1199214"/>
            <a:ext cx="9496654" cy="4397652"/>
          </a:xfrm>
        </p:spPr>
        <p:txBody>
          <a:bodyPr anchor="t">
            <a:normAutofit/>
          </a:bodyPr>
          <a:lstStyle/>
          <a:p>
            <a:pPr marL="0" indent="0">
              <a:buNone/>
            </a:pPr>
            <a:r>
              <a:rPr lang="el-GR" dirty="0">
                <a:solidFill>
                  <a:schemeClr val="tx1">
                    <a:lumMod val="65000"/>
                    <a:lumOff val="35000"/>
                  </a:schemeClr>
                </a:solidFill>
                <a:effectLst/>
                <a:latin typeface="Times New Roman" panose="02020603050405020304" pitchFamily="18" charset="0"/>
                <a:cs typeface="Times New Roman" panose="02020603050405020304" pitchFamily="18" charset="0"/>
              </a:rPr>
              <a:t>Σε μια ημιδομημένη συνέντευξη, τα σχετικά με κάποιο ερευνητικό ερώτημα αποσπάσματα βρίσκονται κατά κανόνα στα σημεία εκείνα που ο ερευνητής/ συνεντευκτής έθεσε τις σχετικές ερωτήσεις. Αυτό όμως δεν αποκλείει το ενδεχόμενο να εντοπιστούν σχετικά αποσπάσματα και σε άλλα σημεία της συνέντευξης. </a:t>
            </a:r>
          </a:p>
          <a:p>
            <a:pPr marL="0" indent="0">
              <a:buNone/>
            </a:pPr>
            <a:r>
              <a:rPr lang="el-GR" u="sng" dirty="0">
                <a:solidFill>
                  <a:schemeClr val="tx1">
                    <a:lumMod val="65000"/>
                    <a:lumOff val="35000"/>
                  </a:schemeClr>
                </a:solidFill>
                <a:effectLst/>
                <a:latin typeface="Times New Roman" panose="02020603050405020304" pitchFamily="18" charset="0"/>
                <a:cs typeface="Times New Roman" panose="02020603050405020304" pitchFamily="18" charset="0"/>
              </a:rPr>
              <a:t>Είναι, συνεπώς, σημαντικό να διαβάσουμε προσεκτικά το σύνολο του υλικού και να προσπαθήσουμε να εντοπίσουμε όλες τις πληροφορίες που αντιστοιχούν σε κάθε μας ερώτημα ή/και υποερώτημα. </a:t>
            </a:r>
            <a:endParaRPr lang="el-GR" u="sng"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l-GR" sz="2000" dirty="0">
              <a:solidFill>
                <a:schemeClr val="tx1">
                  <a:lumMod val="65000"/>
                  <a:lumOff val="35000"/>
                </a:schemeClr>
              </a:solidFill>
            </a:endParaRPr>
          </a:p>
        </p:txBody>
      </p:sp>
    </p:spTree>
    <p:extLst>
      <p:ext uri="{BB962C8B-B14F-4D97-AF65-F5344CB8AC3E}">
        <p14:creationId xmlns:p14="http://schemas.microsoft.com/office/powerpoint/2010/main" val="93982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ABD11-4ABE-A208-42AA-2E3AA7A3A7D0}"/>
              </a:ext>
            </a:extLst>
          </p:cNvPr>
          <p:cNvSpPr>
            <a:spLocks noGrp="1"/>
          </p:cNvSpPr>
          <p:nvPr>
            <p:ph type="title"/>
          </p:nvPr>
        </p:nvSpPr>
        <p:spPr/>
        <p:txBody>
          <a:bodyPr/>
          <a:lstStyle/>
          <a:p>
            <a:pPr algn="ctr"/>
            <a:r>
              <a:rPr lang="el-GR" dirty="0"/>
              <a:t>ΕΠΟΜΕΝΟ ΒΗΜΑ ΚΩΔΙΚΟΠΟΙΗΣΗ</a:t>
            </a:r>
          </a:p>
        </p:txBody>
      </p:sp>
      <p:sp>
        <p:nvSpPr>
          <p:cNvPr id="3" name="Θέση περιεχομένου 2">
            <a:extLst>
              <a:ext uri="{FF2B5EF4-FFF2-40B4-BE49-F238E27FC236}">
                <a16:creationId xmlns:a16="http://schemas.microsoft.com/office/drawing/2014/main" id="{ABDF92BD-6E4A-B1C0-B4E8-5ED3A6252611}"/>
              </a:ext>
            </a:extLst>
          </p:cNvPr>
          <p:cNvSpPr>
            <a:spLocks noGrp="1"/>
          </p:cNvSpPr>
          <p:nvPr>
            <p:ph idx="1"/>
          </p:nvPr>
        </p:nvSpPr>
        <p:spPr>
          <a:xfrm>
            <a:off x="554636" y="1690688"/>
            <a:ext cx="11377534" cy="4486275"/>
          </a:xfrm>
        </p:spPr>
        <p:txBody>
          <a:bodyPr>
            <a:normAutofit fontScale="92500"/>
          </a:bodyPr>
          <a:lstStyle/>
          <a:p>
            <a:pPr marL="0" indent="0">
              <a:lnSpc>
                <a:spcPct val="150000"/>
              </a:lnSpc>
              <a:buNone/>
            </a:pPr>
            <a:r>
              <a:rPr lang="el-GR" dirty="0">
                <a:latin typeface="PFAgoraSerifPro"/>
              </a:rPr>
              <a:t>Ο</a:t>
            </a:r>
            <a:r>
              <a:rPr lang="el-GR" dirty="0">
                <a:effectLst/>
                <a:latin typeface="PFAgoraSerifPro"/>
              </a:rPr>
              <a:t>ι κωδικοί́ αποδίδουν και ονοματίζουν ένα χαρακτηριστικό́ (μια μονάδα </a:t>
            </a:r>
            <a:r>
              <a:rPr lang="el-GR" dirty="0" err="1">
                <a:effectLst/>
                <a:latin typeface="PFAgoraSerifPro"/>
              </a:rPr>
              <a:t>νοήματος</a:t>
            </a:r>
            <a:r>
              <a:rPr lang="el-GR" dirty="0">
                <a:effectLst/>
                <a:latin typeface="PFAgoraSerifPro"/>
              </a:rPr>
              <a:t>) που αναγνωρίζει ο ερευνητής σε κάποιο τμήμα των δεδομένων του (π.χ. σε </a:t>
            </a:r>
            <a:r>
              <a:rPr lang="el-GR" dirty="0" err="1">
                <a:effectLst/>
                <a:latin typeface="PFAgoraSerifPro"/>
              </a:rPr>
              <a:t>ένα</a:t>
            </a:r>
            <a:r>
              <a:rPr lang="el-GR" dirty="0">
                <a:effectLst/>
                <a:latin typeface="PFAgoraSerifPro"/>
              </a:rPr>
              <a:t> απόσπασμα του μετεγγραμμένου κειμένου μιας συνέντευξης) και φαίνεται να είναι σημαντικό́ για την απάντηση των ερευνητικών του ερωτημάτων. </a:t>
            </a:r>
          </a:p>
          <a:p>
            <a:pPr marL="0" indent="0">
              <a:lnSpc>
                <a:spcPct val="150000"/>
              </a:lnSpc>
              <a:buNone/>
            </a:pPr>
            <a:r>
              <a:rPr lang="el-GR" dirty="0">
                <a:effectLst/>
                <a:latin typeface="PFAgoraSerifPro"/>
              </a:rPr>
              <a:t>Ο ερευνητής μαρκάρει το συγκεκριμένο απόσπασμα και το αντιστοιχίζει με τον συγκεκριμένο εννοιολογικό́ προσδιορισμό́ (κωδικό́). Η διαδικασία της κωδικοποίησης οφείλει να </a:t>
            </a:r>
            <a:r>
              <a:rPr lang="el-GR" dirty="0" err="1">
                <a:effectLst/>
                <a:latin typeface="PFAgoraSerifPro"/>
              </a:rPr>
              <a:t>είναι</a:t>
            </a:r>
            <a:r>
              <a:rPr lang="el-GR" dirty="0">
                <a:effectLst/>
                <a:latin typeface="PFAgoraSerifPro"/>
              </a:rPr>
              <a:t> </a:t>
            </a:r>
            <a:r>
              <a:rPr lang="el-GR" i="1" dirty="0">
                <a:effectLst/>
                <a:latin typeface="PFAgoraSerifPro"/>
              </a:rPr>
              <a:t>συστηματική́ </a:t>
            </a:r>
            <a:r>
              <a:rPr lang="el-GR" dirty="0">
                <a:effectLst/>
                <a:latin typeface="PFAgoraSerifPro"/>
              </a:rPr>
              <a:t>και οι κωδικοί́ </a:t>
            </a:r>
            <a:r>
              <a:rPr lang="el-GR" i="1" dirty="0">
                <a:effectLst/>
                <a:latin typeface="PFAgoraSerifPro"/>
              </a:rPr>
              <a:t>περιεκτικοί́</a:t>
            </a:r>
            <a:r>
              <a:rPr lang="el-GR" dirty="0">
                <a:effectLst/>
                <a:latin typeface="PFAgoraSerifPro"/>
              </a:rPr>
              <a:t>. </a:t>
            </a:r>
            <a:endParaRPr lang="el-GR" dirty="0"/>
          </a:p>
        </p:txBody>
      </p:sp>
    </p:spTree>
    <p:extLst>
      <p:ext uri="{BB962C8B-B14F-4D97-AF65-F5344CB8AC3E}">
        <p14:creationId xmlns:p14="http://schemas.microsoft.com/office/powerpoint/2010/main" val="355970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CB9B1-C52B-5E00-E9E1-CADA77C7C6D4}"/>
              </a:ext>
            </a:extLst>
          </p:cNvPr>
          <p:cNvSpPr>
            <a:spLocks noGrp="1"/>
          </p:cNvSpPr>
          <p:nvPr>
            <p:ph type="title"/>
          </p:nvPr>
        </p:nvSpPr>
        <p:spPr/>
        <p:txBody>
          <a:bodyPr/>
          <a:lstStyle/>
          <a:p>
            <a:pPr algn="ctr"/>
            <a:r>
              <a:rPr lang="el-GR" dirty="0"/>
              <a:t>ΚΩΔΙΚΟΙ</a:t>
            </a:r>
          </a:p>
        </p:txBody>
      </p:sp>
      <p:sp>
        <p:nvSpPr>
          <p:cNvPr id="3" name="Θέση περιεχομένου 2">
            <a:extLst>
              <a:ext uri="{FF2B5EF4-FFF2-40B4-BE49-F238E27FC236}">
                <a16:creationId xmlns:a16="http://schemas.microsoft.com/office/drawing/2014/main" id="{B7D973A5-7F8D-8043-C611-F3E6F3883E9D}"/>
              </a:ext>
            </a:extLst>
          </p:cNvPr>
          <p:cNvSpPr>
            <a:spLocks noGrp="1"/>
          </p:cNvSpPr>
          <p:nvPr>
            <p:ph idx="1"/>
          </p:nvPr>
        </p:nvSpPr>
        <p:spPr/>
        <p:txBody>
          <a:bodyPr/>
          <a:lstStyle/>
          <a:p>
            <a:pPr marL="0" indent="0">
              <a:lnSpc>
                <a:spcPct val="150000"/>
              </a:lnSpc>
              <a:buNone/>
            </a:pPr>
            <a:r>
              <a:rPr lang="el-GR" dirty="0">
                <a:effectLst/>
                <a:latin typeface="Times New Roman" panose="02020603050405020304" pitchFamily="18" charset="0"/>
                <a:cs typeface="Times New Roman" panose="02020603050405020304" pitchFamily="18" charset="0"/>
              </a:rPr>
              <a:t>Στο ίδιο απόσπασμα μπορεί να αποδοθούν περισσότεροι κωδικοί, αφού μπορεί να περιέχει περισσότερες από μια μονάδες νοήματος (</a:t>
            </a:r>
            <a:r>
              <a:rPr lang="en" dirty="0">
                <a:effectLst/>
                <a:latin typeface="Times New Roman" panose="02020603050405020304" pitchFamily="18" charset="0"/>
                <a:cs typeface="Times New Roman" panose="02020603050405020304" pitchFamily="18" charset="0"/>
              </a:rPr>
              <a:t>Willig 2015). </a:t>
            </a:r>
            <a:endParaRPr lang="el-GR" dirty="0">
              <a:latin typeface="Times New Roman" panose="02020603050405020304" pitchFamily="18" charset="0"/>
              <a:cs typeface="Times New Roman" panose="02020603050405020304" pitchFamily="18" charset="0"/>
            </a:endParaRPr>
          </a:p>
          <a:p>
            <a:pPr marL="0" indent="0">
              <a:lnSpc>
                <a:spcPct val="150000"/>
              </a:lnSpc>
              <a:buNone/>
            </a:pPr>
            <a:r>
              <a:rPr lang="el-GR" dirty="0">
                <a:latin typeface="Times New Roman" panose="02020603050405020304" pitchFamily="18" charset="0"/>
                <a:cs typeface="Times New Roman" panose="02020603050405020304" pitchFamily="18" charset="0"/>
              </a:rPr>
              <a:t>Ο</a:t>
            </a:r>
            <a:r>
              <a:rPr lang="el-GR" dirty="0">
                <a:effectLst/>
                <a:latin typeface="Times New Roman" panose="02020603050405020304" pitchFamily="18" charset="0"/>
                <a:cs typeface="Times New Roman" panose="02020603050405020304" pitchFamily="18" charset="0"/>
              </a:rPr>
              <a:t> ίδιος κωδικός μπορεί να αποδοθεί σε περισσότερα αποσπάσματα, όταν αναγνωρίζεται σε αυτά το ίδιο περιεχόμενο νοήματος.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1335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9410E5-63E5-FF17-A2F4-FD478BB0C1CA}"/>
              </a:ext>
            </a:extLst>
          </p:cNvPr>
          <p:cNvSpPr>
            <a:spLocks noGrp="1"/>
          </p:cNvSpPr>
          <p:nvPr>
            <p:ph type="title"/>
          </p:nvPr>
        </p:nvSpPr>
        <p:spPr/>
        <p:txBody>
          <a:bodyPr/>
          <a:lstStyle/>
          <a:p>
            <a:pPr algn="ctr"/>
            <a:r>
              <a:rPr lang="el-GR" dirty="0"/>
              <a:t>ΕΙΔΗ ΚΩΔΙΚΩΝ</a:t>
            </a:r>
          </a:p>
        </p:txBody>
      </p:sp>
      <p:sp>
        <p:nvSpPr>
          <p:cNvPr id="3" name="Θέση περιεχομένου 2">
            <a:extLst>
              <a:ext uri="{FF2B5EF4-FFF2-40B4-BE49-F238E27FC236}">
                <a16:creationId xmlns:a16="http://schemas.microsoft.com/office/drawing/2014/main" id="{65D281A6-816D-C5F7-7D2F-36960DF23D3D}"/>
              </a:ext>
            </a:extLst>
          </p:cNvPr>
          <p:cNvSpPr>
            <a:spLocks noGrp="1"/>
          </p:cNvSpPr>
          <p:nvPr>
            <p:ph idx="1"/>
          </p:nvPr>
        </p:nvSpPr>
        <p:spPr>
          <a:xfrm>
            <a:off x="539645" y="1573967"/>
            <a:ext cx="11242623" cy="4918908"/>
          </a:xfrm>
        </p:spPr>
        <p:txBody>
          <a:bodyPr/>
          <a:lstStyle/>
          <a:p>
            <a:r>
              <a:rPr lang="el-GR" dirty="0">
                <a:effectLst/>
                <a:latin typeface="Times New Roman" panose="02020603050405020304" pitchFamily="18" charset="0"/>
                <a:cs typeface="Times New Roman" panose="02020603050405020304" pitchFamily="18" charset="0"/>
              </a:rPr>
              <a:t>Οι κωδικοί μπορεί να είναι </a:t>
            </a:r>
            <a:r>
              <a:rPr lang="el-GR" i="1" dirty="0">
                <a:effectLst/>
                <a:latin typeface="Times New Roman" panose="02020603050405020304" pitchFamily="18" charset="0"/>
                <a:cs typeface="Times New Roman" panose="02020603050405020304" pitchFamily="18" charset="0"/>
              </a:rPr>
              <a:t>περιγραφικού τύπου</a:t>
            </a:r>
            <a:r>
              <a:rPr lang="el-GR" dirty="0">
                <a:effectLst/>
                <a:latin typeface="Times New Roman" panose="02020603050405020304" pitchFamily="18" charset="0"/>
                <a:cs typeface="Times New Roman" panose="02020603050405020304" pitchFamily="18" charset="0"/>
              </a:rPr>
              <a:t>, να συνοψίζουν δηλαδή και να περιγράφουν το έκδηλο περιεχόμενο μιας ενότητας των δεδομένων. Μπορεί, όμως, να προκύπτουν από την ερμηνεία της σημασίας ή του λανθάνοντος νοήματος που διαβάζει ο ερευνητής στα δεδομένα του (κωδικοί </a:t>
            </a:r>
            <a:r>
              <a:rPr lang="el-GR" i="1" dirty="0">
                <a:effectLst/>
                <a:latin typeface="Times New Roman" panose="02020603050405020304" pitchFamily="18" charset="0"/>
                <a:cs typeface="Times New Roman" panose="02020603050405020304" pitchFamily="18" charset="0"/>
              </a:rPr>
              <a:t>ερμηνευτικού τύπου</a:t>
            </a:r>
            <a:r>
              <a:rPr lang="el-GR" dirty="0">
                <a:effectLst/>
                <a:latin typeface="Times New Roman" panose="02020603050405020304" pitchFamily="18" charset="0"/>
                <a:cs typeface="Times New Roman" panose="02020603050405020304" pitchFamily="18" charset="0"/>
              </a:rPr>
              <a:t>) </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Κ</a:t>
            </a:r>
            <a:r>
              <a:rPr lang="el-GR" dirty="0">
                <a:effectLst/>
                <a:latin typeface="Times New Roman" panose="02020603050405020304" pitchFamily="18" charset="0"/>
                <a:cs typeface="Times New Roman" panose="02020603050405020304" pitchFamily="18" charset="0"/>
              </a:rPr>
              <a:t>άποιοι από τους κωδικούς που παράγει ο ερευνητής προέρχονται από τα ίδια τα λόγια των πληροφορητών ή αντανακλούν τις ιδέες τους, ενώ άλλοι κωδικοί αντλούν από το εννοιολογικό και θεωρητικό́ πλαίσιο που υιοθετεί ο ερευνητής </a:t>
            </a:r>
            <a:endParaRPr lang="el-GR" dirty="0">
              <a:latin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9528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F582F-FA42-DB17-B805-497C1FDBF83B}"/>
              </a:ext>
            </a:extLst>
          </p:cNvPr>
          <p:cNvSpPr>
            <a:spLocks noGrp="1"/>
          </p:cNvSpPr>
          <p:nvPr>
            <p:ph type="title"/>
          </p:nvPr>
        </p:nvSpPr>
        <p:spPr/>
        <p:txBody>
          <a:bodyPr/>
          <a:lstStyle/>
          <a:p>
            <a:r>
              <a:rPr lang="el-GR" dirty="0"/>
              <a:t>ΚΩΔΙΚΟΙ ΣΥΜΦΩΝΑ ΜΕ ΤΗ ΒΙΒΛΙΟΓΡΑΦΙΑ</a:t>
            </a:r>
          </a:p>
        </p:txBody>
      </p:sp>
      <p:sp>
        <p:nvSpPr>
          <p:cNvPr id="3" name="Θέση περιεχομένου 2">
            <a:extLst>
              <a:ext uri="{FF2B5EF4-FFF2-40B4-BE49-F238E27FC236}">
                <a16:creationId xmlns:a16="http://schemas.microsoft.com/office/drawing/2014/main" id="{405A1902-ADFD-D97F-4C8C-7DBA177DB914}"/>
              </a:ext>
            </a:extLst>
          </p:cNvPr>
          <p:cNvSpPr>
            <a:spLocks noGrp="1"/>
          </p:cNvSpPr>
          <p:nvPr>
            <p:ph idx="1"/>
          </p:nvPr>
        </p:nvSpPr>
        <p:spPr>
          <a:xfrm>
            <a:off x="838200" y="1690688"/>
            <a:ext cx="10515600" cy="4949955"/>
          </a:xfrm>
        </p:spPr>
        <p:txBody>
          <a:bodyPr/>
          <a:lstStyle/>
          <a:p>
            <a:pPr marL="0" indent="0">
              <a:buNone/>
            </a:pPr>
            <a:r>
              <a:rPr lang="el-GR" i="1" dirty="0">
                <a:effectLst/>
                <a:latin typeface="Times New Roman" panose="02020603050405020304" pitchFamily="18" charset="0"/>
                <a:cs typeface="Times New Roman" panose="02020603050405020304" pitchFamily="18" charset="0"/>
              </a:rPr>
              <a:t>Η ανατροφοδότηση...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(α) ενισχύει τα κίνητρα του φοιτητή για μάθηση,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(β) διευκολύνει τη μαθησιακή εξέλιξη και τη βελτίωση της απόδοσης,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(γ) ενθαρρύνει το φοιτητή,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(δ) ενισχύει τις διαδικασίες ενεργητικής και αυτοκατευθυνόμενης μάθησης,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(ε) επισημαίνει στους φοιτητές σε ποια σημεία του διδακτικού υλικού πρέπει να εστιάσουν, </a:t>
            </a:r>
            <a:endParaRPr lang="el-GR" dirty="0">
              <a:latin typeface="Times New Roman" panose="02020603050405020304" pitchFamily="18" charset="0"/>
              <a:cs typeface="Times New Roman" panose="02020603050405020304" pitchFamily="18" charset="0"/>
            </a:endParaRPr>
          </a:p>
          <a:p>
            <a:pPr marL="0" indent="0">
              <a:buNone/>
            </a:pPr>
            <a:r>
              <a:rPr lang="el-GR" i="1" dirty="0">
                <a:effectLst/>
                <a:latin typeface="Times New Roman" panose="02020603050405020304" pitchFamily="18" charset="0"/>
                <a:cs typeface="Times New Roman" panose="02020603050405020304" pitchFamily="18" charset="0"/>
              </a:rPr>
              <a:t>(</a:t>
            </a:r>
            <a:r>
              <a:rPr lang="el-GR" i="1" dirty="0" err="1">
                <a:effectLst/>
                <a:latin typeface="Times New Roman" panose="02020603050405020304" pitchFamily="18" charset="0"/>
                <a:cs typeface="Times New Roman" panose="02020603050405020304" pitchFamily="18" charset="0"/>
              </a:rPr>
              <a:t>στ</a:t>
            </a:r>
            <a:r>
              <a:rPr lang="el-GR" i="1" dirty="0">
                <a:effectLst/>
                <a:latin typeface="Times New Roman" panose="02020603050405020304" pitchFamily="18" charset="0"/>
                <a:cs typeface="Times New Roman" panose="02020603050405020304" pitchFamily="18" charset="0"/>
              </a:rPr>
              <a:t>) βοηθά τους φοιτητές να παρακολουθούν τη μαθησιακή τους εξέλιξη και να αναπτύξουν δεξιότητες αυτοαξιολόγησης,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7834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Θέση περιεχομένου 4"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39928914-26A0-E766-0B7C-029479497123}"/>
              </a:ext>
            </a:extLst>
          </p:cNvPr>
          <p:cNvPicPr>
            <a:picLocks noGrp="1" noChangeAspect="1"/>
          </p:cNvPicPr>
          <p:nvPr>
            <p:ph idx="1"/>
          </p:nvPr>
        </p:nvPicPr>
        <p:blipFill>
          <a:blip r:embed="rId2"/>
          <a:srcRect t="13478"/>
          <a:stretch/>
        </p:blipFill>
        <p:spPr>
          <a:xfrm>
            <a:off x="-1828800" y="-1124262"/>
            <a:ext cx="15140066" cy="8979108"/>
          </a:xfrm>
          <a:prstGeom prst="rect">
            <a:avLst/>
          </a:prstGeom>
        </p:spPr>
      </p:pic>
    </p:spTree>
    <p:extLst>
      <p:ext uri="{BB962C8B-B14F-4D97-AF65-F5344CB8AC3E}">
        <p14:creationId xmlns:p14="http://schemas.microsoft.com/office/powerpoint/2010/main" val="140325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F9491-C5FB-0B9D-CE13-733B24F01976}"/>
              </a:ext>
            </a:extLst>
          </p:cNvPr>
          <p:cNvSpPr>
            <a:spLocks noGrp="1"/>
          </p:cNvSpPr>
          <p:nvPr>
            <p:ph type="title"/>
          </p:nvPr>
        </p:nvSpPr>
        <p:spPr/>
        <p:txBody>
          <a:bodyPr/>
          <a:lstStyle/>
          <a:p>
            <a:r>
              <a:rPr lang="el-GR" dirty="0"/>
              <a:t>ΑΠΟ ΤΗΝ ΚΩΔΙΚΟΠΟΙΗΣΗ ΣΤΑ ΘΕΜΑΤΑ</a:t>
            </a:r>
          </a:p>
        </p:txBody>
      </p:sp>
      <p:sp>
        <p:nvSpPr>
          <p:cNvPr id="3" name="Θέση περιεχομένου 2">
            <a:extLst>
              <a:ext uri="{FF2B5EF4-FFF2-40B4-BE49-F238E27FC236}">
                <a16:creationId xmlns:a16="http://schemas.microsoft.com/office/drawing/2014/main" id="{BB2706DC-2FFB-422B-456C-716FB584F76E}"/>
              </a:ext>
            </a:extLst>
          </p:cNvPr>
          <p:cNvSpPr>
            <a:spLocks noGrp="1"/>
          </p:cNvSpPr>
          <p:nvPr>
            <p:ph idx="1"/>
          </p:nvPr>
        </p:nvSpPr>
        <p:spPr/>
        <p:txBody>
          <a:bodyPr>
            <a:normAutofit fontScale="92500" lnSpcReduction="10000"/>
          </a:bodyPr>
          <a:lstStyle/>
          <a:p>
            <a:pPr marL="0" indent="0">
              <a:lnSpc>
                <a:spcPct val="150000"/>
              </a:lnSpc>
              <a:buNone/>
            </a:pPr>
            <a:r>
              <a:rPr lang="el-GR" dirty="0">
                <a:effectLst/>
                <a:latin typeface="Times New Roman" panose="02020603050405020304" pitchFamily="18" charset="0"/>
                <a:cs typeface="Times New Roman" panose="02020603050405020304" pitchFamily="18" charset="0"/>
              </a:rPr>
              <a:t>Τα </a:t>
            </a:r>
            <a:r>
              <a:rPr lang="el-GR" i="1" dirty="0">
                <a:effectLst/>
                <a:latin typeface="Times New Roman" panose="02020603050405020304" pitchFamily="18" charset="0"/>
                <a:cs typeface="Times New Roman" panose="02020603050405020304" pitchFamily="18" charset="0"/>
              </a:rPr>
              <a:t>θέματα </a:t>
            </a:r>
            <a:r>
              <a:rPr lang="el-GR" dirty="0">
                <a:effectLst/>
                <a:latin typeface="Times New Roman" panose="02020603050405020304" pitchFamily="18" charset="0"/>
                <a:cs typeface="Times New Roman" panose="02020603050405020304" pitchFamily="18" charset="0"/>
              </a:rPr>
              <a:t>είναι εννοιολογικές κατασκευές πιο αφηρημένες και γενικές από τους κωδικούς. Προκύπτουν από την επεξεργασία, τη σύγκριση, τη συγχώνευση των κωδικών και αντιστοιχούν σε ένα επαναλαμβανόμενο μοτίβο νοήματος. </a:t>
            </a:r>
          </a:p>
          <a:p>
            <a:pPr marL="0" indent="0">
              <a:lnSpc>
                <a:spcPct val="150000"/>
              </a:lnSpc>
              <a:buNone/>
            </a:pPr>
            <a:r>
              <a:rPr lang="el-GR" dirty="0">
                <a:effectLst/>
                <a:latin typeface="Times New Roman" panose="02020603050405020304" pitchFamily="18" charset="0"/>
                <a:cs typeface="Times New Roman" panose="02020603050405020304" pitchFamily="18" charset="0"/>
              </a:rPr>
              <a:t>Τα </a:t>
            </a:r>
            <a:r>
              <a:rPr lang="el-GR" i="1" dirty="0">
                <a:effectLst/>
                <a:latin typeface="Times New Roman" panose="02020603050405020304" pitchFamily="18" charset="0"/>
                <a:cs typeface="Times New Roman" panose="02020603050405020304" pitchFamily="18" charset="0"/>
              </a:rPr>
              <a:t>θέματα</a:t>
            </a:r>
            <a:r>
              <a:rPr lang="el-GR" dirty="0">
                <a:effectLst/>
                <a:latin typeface="Times New Roman" panose="02020603050405020304" pitchFamily="18" charset="0"/>
                <a:cs typeface="Times New Roman" panose="02020603050405020304" pitchFamily="18" charset="0"/>
              </a:rPr>
              <a:t> αποτελούν αυτόνομες εννοιολογικές οντότητες και μπορούν να λειτουργήσουν ως εκδοχές απάντησης στο ερευνητικό ερώτημα το οποίο εξετάζουμε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7313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64156C-7F62-F2FC-F191-565463FAD2FC}"/>
              </a:ext>
            </a:extLst>
          </p:cNvPr>
          <p:cNvSpPr>
            <a:spLocks noGrp="1"/>
          </p:cNvSpPr>
          <p:nvPr>
            <p:ph type="title"/>
          </p:nvPr>
        </p:nvSpPr>
        <p:spPr/>
        <p:txBody>
          <a:bodyPr/>
          <a:lstStyle/>
          <a:p>
            <a:pPr algn="ctr"/>
            <a:r>
              <a:rPr lang="el-GR" dirty="0"/>
              <a:t>ΘΕΜΑΤΑ</a:t>
            </a:r>
          </a:p>
        </p:txBody>
      </p:sp>
      <p:sp>
        <p:nvSpPr>
          <p:cNvPr id="3" name="Θέση περιεχομένου 2">
            <a:extLst>
              <a:ext uri="{FF2B5EF4-FFF2-40B4-BE49-F238E27FC236}">
                <a16:creationId xmlns:a16="http://schemas.microsoft.com/office/drawing/2014/main" id="{38C19225-5E1C-194E-9D93-B9EAD3B4C50E}"/>
              </a:ext>
            </a:extLst>
          </p:cNvPr>
          <p:cNvSpPr>
            <a:spLocks noGrp="1"/>
          </p:cNvSpPr>
          <p:nvPr>
            <p:ph idx="1"/>
          </p:nvPr>
        </p:nvSpPr>
        <p:spPr>
          <a:xfrm>
            <a:off x="838200" y="1825625"/>
            <a:ext cx="10515600" cy="2488191"/>
          </a:xfrm>
        </p:spPr>
        <p:txBody>
          <a:bodyPr/>
          <a:lstStyle/>
          <a:p>
            <a:pPr marL="0" indent="0">
              <a:lnSpc>
                <a:spcPct val="150000"/>
              </a:lnSpc>
              <a:buNone/>
            </a:pPr>
            <a:r>
              <a:rPr lang="el-GR" dirty="0">
                <a:effectLst/>
                <a:latin typeface="Times New Roman" panose="02020603050405020304" pitchFamily="18" charset="0"/>
                <a:cs typeface="Times New Roman" panose="02020603050405020304" pitchFamily="18" charset="0"/>
              </a:rPr>
              <a:t>Η διαδικασία μετάβασης από τους κωδικούς στα θέματα ξεκινά με τη συγκέντρωση όλων των αποσπασμάτων που έχουν κωδικοποιηθεί κάτω από κάθε κωδικό.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51109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 γραμματοσειρά, έγγραφο&#10;&#10;Περιγραφή που δημιουργήθηκε αυτόματα">
            <a:extLst>
              <a:ext uri="{FF2B5EF4-FFF2-40B4-BE49-F238E27FC236}">
                <a16:creationId xmlns:a16="http://schemas.microsoft.com/office/drawing/2014/main" id="{68586913-6B60-0D61-4F90-9EE1F6D45466}"/>
              </a:ext>
            </a:extLst>
          </p:cNvPr>
          <p:cNvPicPr>
            <a:picLocks noGrp="1" noChangeAspect="1"/>
          </p:cNvPicPr>
          <p:nvPr>
            <p:ph idx="1"/>
          </p:nvPr>
        </p:nvPicPr>
        <p:blipFill>
          <a:blip r:embed="rId2"/>
          <a:stretch>
            <a:fillRect/>
          </a:stretch>
        </p:blipFill>
        <p:spPr>
          <a:xfrm>
            <a:off x="96819" y="268941"/>
            <a:ext cx="12095181" cy="6411557"/>
          </a:xfrm>
          <a:prstGeom prst="rect">
            <a:avLst/>
          </a:prstGeom>
        </p:spPr>
      </p:pic>
    </p:spTree>
    <p:extLst>
      <p:ext uri="{BB962C8B-B14F-4D97-AF65-F5344CB8AC3E}">
        <p14:creationId xmlns:p14="http://schemas.microsoft.com/office/powerpoint/2010/main" val="400850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C7A311-A5C6-2CF2-6C3E-897BC7FF9D7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Μικρή επα</a:t>
            </a:r>
            <a:r>
              <a:rPr lang="en-US" sz="7200" kern="1200" dirty="0" err="1">
                <a:solidFill>
                  <a:schemeClr val="tx1"/>
                </a:solidFill>
                <a:latin typeface="+mj-lt"/>
                <a:ea typeface="+mj-ea"/>
                <a:cs typeface="+mj-cs"/>
              </a:rPr>
              <a:t>νάληψη</a:t>
            </a:r>
            <a:r>
              <a:rPr lang="en-US" sz="7200" kern="1200" dirty="0">
                <a:solidFill>
                  <a:schemeClr val="tx1"/>
                </a:solidFill>
                <a:latin typeface="+mj-lt"/>
                <a:ea typeface="+mj-ea"/>
                <a:cs typeface="+mj-cs"/>
              </a:rPr>
              <a:t> π</a:t>
            </a:r>
            <a:r>
              <a:rPr lang="el-GR" sz="7200" dirty="0" err="1"/>
              <a:t>ροηγο</a:t>
            </a:r>
            <a:r>
              <a:rPr lang="en-US" sz="7200" dirty="0" err="1"/>
              <a:t>ύ</a:t>
            </a:r>
            <a:r>
              <a:rPr lang="el-GR" sz="7200" dirty="0" err="1"/>
              <a:t>μενου</a:t>
            </a:r>
            <a:r>
              <a:rPr lang="en-US" sz="7200" kern="1200" dirty="0">
                <a:solidFill>
                  <a:schemeClr val="tx1"/>
                </a:solidFill>
                <a:latin typeface="+mj-lt"/>
                <a:ea typeface="+mj-ea"/>
                <a:cs typeface="+mj-cs"/>
              </a:rPr>
              <a:t> μα</a:t>
            </a:r>
            <a:r>
              <a:rPr lang="en-US" sz="7200" kern="1200" dirty="0" err="1">
                <a:solidFill>
                  <a:schemeClr val="tx1"/>
                </a:solidFill>
                <a:latin typeface="+mj-lt"/>
                <a:ea typeface="+mj-ea"/>
                <a:cs typeface="+mj-cs"/>
              </a:rPr>
              <a:t>θήμ</a:t>
            </a:r>
            <a:r>
              <a:rPr lang="en-US" sz="7200" kern="1200" dirty="0">
                <a:solidFill>
                  <a:schemeClr val="tx1"/>
                </a:solidFill>
                <a:latin typeface="+mj-lt"/>
                <a:ea typeface="+mj-ea"/>
                <a:cs typeface="+mj-cs"/>
              </a:rPr>
              <a:t>α</a:t>
            </a:r>
            <a:r>
              <a:rPr lang="en-US" sz="7200" kern="1200" dirty="0" err="1">
                <a:solidFill>
                  <a:schemeClr val="tx1"/>
                </a:solidFill>
                <a:latin typeface="+mj-lt"/>
                <a:ea typeface="+mj-ea"/>
                <a:cs typeface="+mj-cs"/>
              </a:rPr>
              <a:t>τος</a:t>
            </a:r>
            <a:endParaRPr lang="en-US" sz="7200"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29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5B2F961-8D74-34AD-5F4D-AD30FD3F5BA5}"/>
              </a:ext>
            </a:extLst>
          </p:cNvPr>
          <p:cNvSpPr>
            <a:spLocks noGrp="1"/>
          </p:cNvSpPr>
          <p:nvPr>
            <p:ph idx="1"/>
          </p:nvPr>
        </p:nvSpPr>
        <p:spPr>
          <a:xfrm>
            <a:off x="838200" y="1825625"/>
            <a:ext cx="10515600" cy="3682290"/>
          </a:xfrm>
        </p:spPr>
        <p:txBody>
          <a:bodyPr/>
          <a:lstStyle/>
          <a:p>
            <a:pPr marL="0" indent="0">
              <a:lnSpc>
                <a:spcPct val="150000"/>
              </a:lnSpc>
              <a:buNone/>
            </a:pPr>
            <a:r>
              <a:rPr lang="el-GR" sz="3200" dirty="0">
                <a:effectLst/>
                <a:latin typeface="Times New Roman" panose="02020603050405020304" pitchFamily="18" charset="0"/>
                <a:cs typeface="Times New Roman" panose="02020603050405020304" pitchFamily="18" charset="0"/>
              </a:rPr>
              <a:t>Κάποιοι από τους κωδικούς (με ενδεχόμενες τροποποιήσεις) μπορούν να μετακινηθούν στην κατηγορία των θεμάτων ή να λειτουργήσουν ως </a:t>
            </a:r>
            <a:r>
              <a:rPr lang="el-GR" sz="3200" i="1" dirty="0">
                <a:effectLst/>
                <a:latin typeface="Times New Roman" panose="02020603050405020304" pitchFamily="18" charset="0"/>
                <a:cs typeface="Times New Roman" panose="02020603050405020304" pitchFamily="18" charset="0"/>
              </a:rPr>
              <a:t>ιδιότητες ή υποκατηγορίες </a:t>
            </a:r>
            <a:r>
              <a:rPr lang="el-GR" sz="3200" dirty="0">
                <a:effectLst/>
                <a:latin typeface="Times New Roman" panose="02020603050405020304" pitchFamily="18" charset="0"/>
                <a:cs typeface="Times New Roman" panose="02020603050405020304" pitchFamily="18" charset="0"/>
              </a:rPr>
              <a:t>των θεμάτων που τα προσδιορίζουν και τα εξειδικεύουν. </a:t>
            </a:r>
            <a:endParaRPr lang="el-GR" sz="3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29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58E5FB8-F9A3-6806-DF87-808DC8C4E99B}"/>
              </a:ext>
            </a:extLst>
          </p:cNvPr>
          <p:cNvSpPr>
            <a:spLocks noGrp="1"/>
          </p:cNvSpPr>
          <p:nvPr>
            <p:ph idx="1"/>
          </p:nvPr>
        </p:nvSpPr>
        <p:spPr>
          <a:xfrm>
            <a:off x="838200" y="1825625"/>
            <a:ext cx="10515600" cy="3800624"/>
          </a:xfrm>
        </p:spPr>
        <p:txBody>
          <a:bodyPr>
            <a:normAutofit fontScale="85000" lnSpcReduction="10000"/>
          </a:bodyPr>
          <a:lstStyle/>
          <a:p>
            <a:pPr marL="0" indent="0">
              <a:lnSpc>
                <a:spcPct val="200000"/>
              </a:lnSpc>
              <a:buNone/>
            </a:pPr>
            <a:r>
              <a:rPr lang="el-GR" sz="3600" dirty="0">
                <a:effectLst/>
                <a:latin typeface="Times New Roman" panose="02020603050405020304" pitchFamily="18" charset="0"/>
                <a:cs typeface="Times New Roman" panose="02020603050405020304" pitchFamily="18" charset="0"/>
              </a:rPr>
              <a:t>Για την οργάνωση των κωδικών, την ανάδειξη των θεμάτων και των ενδεχόμενων μεταξύ τους σχέσεων, σημαντικό ρόλο παίζουν οι έννοιες και τα σχήματα θεωρητικής ευαισθητοποίησης, που </a:t>
            </a:r>
            <a:r>
              <a:rPr lang="el-GR" sz="3600" dirty="0" err="1">
                <a:effectLst/>
                <a:latin typeface="Times New Roman" panose="02020603050405020304" pitchFamily="18" charset="0"/>
                <a:cs typeface="Times New Roman" panose="02020603050405020304" pitchFamily="18" charset="0"/>
              </a:rPr>
              <a:t>έχει</a:t>
            </a:r>
            <a:r>
              <a:rPr lang="el-GR" sz="3600" dirty="0">
                <a:effectLst/>
                <a:latin typeface="Times New Roman" panose="02020603050405020304" pitchFamily="18" charset="0"/>
                <a:cs typeface="Times New Roman" panose="02020603050405020304" pitchFamily="18" charset="0"/>
              </a:rPr>
              <a:t> αντλήσει ο ερευνητής από τη σχετική βιβλιογραφία. </a:t>
            </a:r>
            <a:endParaRPr lang="el-GR" sz="3600" dirty="0">
              <a:latin typeface="Times New Roman" panose="02020603050405020304" pitchFamily="18" charset="0"/>
              <a:cs typeface="Times New Roman" panose="02020603050405020304" pitchFamily="18" charset="0"/>
            </a:endParaRPr>
          </a:p>
          <a:p>
            <a:pPr>
              <a:lnSpc>
                <a:spcPct val="150000"/>
              </a:lnSpc>
            </a:pPr>
            <a:endParaRPr lang="el-GR" dirty="0"/>
          </a:p>
        </p:txBody>
      </p:sp>
    </p:spTree>
    <p:extLst>
      <p:ext uri="{BB962C8B-B14F-4D97-AF65-F5344CB8AC3E}">
        <p14:creationId xmlns:p14="http://schemas.microsoft.com/office/powerpoint/2010/main" val="409095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E3B7956-81EF-309C-8691-A0DDF00C5A43}"/>
              </a:ext>
            </a:extLst>
          </p:cNvPr>
          <p:cNvSpPr>
            <a:spLocks noGrp="1"/>
          </p:cNvSpPr>
          <p:nvPr>
            <p:ph idx="1"/>
          </p:nvPr>
        </p:nvSpPr>
        <p:spPr>
          <a:xfrm>
            <a:off x="838200" y="1825625"/>
            <a:ext cx="10515600" cy="3574714"/>
          </a:xfrm>
        </p:spPr>
        <p:txBody>
          <a:bodyPr/>
          <a:lstStyle/>
          <a:p>
            <a:pPr marL="0" indent="0">
              <a:lnSpc>
                <a:spcPct val="150000"/>
              </a:lnSpc>
              <a:buNone/>
            </a:pPr>
            <a:r>
              <a:rPr lang="el-GR" sz="2400" dirty="0">
                <a:latin typeface="Times New Roman" panose="02020603050405020304" pitchFamily="18" charset="0"/>
                <a:cs typeface="Times New Roman" panose="02020603050405020304" pitchFamily="18" charset="0"/>
              </a:rPr>
              <a:t>Ο</a:t>
            </a:r>
            <a:r>
              <a:rPr lang="el-GR" sz="2400" dirty="0">
                <a:effectLst/>
                <a:latin typeface="Times New Roman" panose="02020603050405020304" pitchFamily="18" charset="0"/>
                <a:cs typeface="Times New Roman" panose="02020603050405020304" pitchFamily="18" charset="0"/>
              </a:rPr>
              <a:t> κωδικός «Ενθάρρυνση» μπορεί να αποτελέσει ένα </a:t>
            </a:r>
            <a:r>
              <a:rPr lang="el-GR" sz="2400" i="1" dirty="0">
                <a:effectLst/>
                <a:latin typeface="Times New Roman" panose="02020603050405020304" pitchFamily="18" charset="0"/>
                <a:cs typeface="Times New Roman" panose="02020603050405020304" pitchFamily="18" charset="0"/>
              </a:rPr>
              <a:t>θέμα</a:t>
            </a:r>
            <a:r>
              <a:rPr lang="el-GR" sz="2400" dirty="0">
                <a:effectLst/>
                <a:latin typeface="Times New Roman" panose="02020603050405020304" pitchFamily="18" charset="0"/>
                <a:cs typeface="Times New Roman" panose="02020603050405020304" pitchFamily="18" charset="0"/>
              </a:rPr>
              <a:t>, μια εκδοχή απάντησης στο ερευνητικό  ερώτημα: «</a:t>
            </a:r>
            <a:r>
              <a:rPr lang="el-GR" sz="2400">
                <a:effectLst/>
                <a:latin typeface="Times New Roman" panose="02020603050405020304" pitchFamily="18" charset="0"/>
                <a:cs typeface="Times New Roman" panose="02020603050405020304" pitchFamily="18" charset="0"/>
              </a:rPr>
              <a:t>Ποιες λειτουργίες </a:t>
            </a:r>
            <a:r>
              <a:rPr lang="el-GR" sz="2400" dirty="0">
                <a:effectLst/>
                <a:latin typeface="Times New Roman" panose="02020603050405020304" pitchFamily="18" charset="0"/>
                <a:cs typeface="Times New Roman" panose="02020603050405020304" pitchFamily="18" charset="0"/>
              </a:rPr>
              <a:t>των γραπτών σχολίων ανατροφοδότησης αναγνωρίζουν οι φοιτητές/</a:t>
            </a:r>
            <a:r>
              <a:rPr lang="el-GR" sz="2400" dirty="0" err="1">
                <a:effectLst/>
                <a:latin typeface="Times New Roman" panose="02020603050405020304" pitchFamily="18" charset="0"/>
                <a:cs typeface="Times New Roman" panose="02020603050405020304" pitchFamily="18" charset="0"/>
              </a:rPr>
              <a:t>τριες</a:t>
            </a:r>
            <a:r>
              <a:rPr lang="el-GR" sz="2400" dirty="0">
                <a:effectLst/>
                <a:latin typeface="Times New Roman" panose="02020603050405020304" pitchFamily="18" charset="0"/>
                <a:cs typeface="Times New Roman" panose="02020603050405020304" pitchFamily="18" charset="0"/>
              </a:rPr>
              <a:t> με βάση τις εμπειρίες τους;». Το εύρημα αυτό συμπίπτει και επιβεβαιώνει ανάλογα ευρήματα που έχουν καταγραφεί στη σχετική βιβλιογραφία και έχουν ανακύψει κατά τη βιβλιογραφική επισκόπηση. </a:t>
            </a:r>
            <a:endParaRPr 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9579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στιγμιότυπο οθόνης, διάγραμμα, κείμενο, κύκλος&#10;&#10;Περιγραφή που δημιουργήθηκε αυτόματα">
            <a:extLst>
              <a:ext uri="{FF2B5EF4-FFF2-40B4-BE49-F238E27FC236}">
                <a16:creationId xmlns:a16="http://schemas.microsoft.com/office/drawing/2014/main" id="{40F010F3-A32B-0D78-766E-DDC9CFF5B680}"/>
              </a:ext>
            </a:extLst>
          </p:cNvPr>
          <p:cNvPicPr>
            <a:picLocks noGrp="1" noChangeAspect="1"/>
          </p:cNvPicPr>
          <p:nvPr>
            <p:ph idx="1"/>
          </p:nvPr>
        </p:nvPicPr>
        <p:blipFill>
          <a:blip r:embed="rId2"/>
          <a:stretch>
            <a:fillRect/>
          </a:stretch>
        </p:blipFill>
        <p:spPr>
          <a:xfrm>
            <a:off x="161365" y="118334"/>
            <a:ext cx="11715077" cy="6551407"/>
          </a:xfrm>
        </p:spPr>
      </p:pic>
    </p:spTree>
    <p:extLst>
      <p:ext uri="{BB962C8B-B14F-4D97-AF65-F5344CB8AC3E}">
        <p14:creationId xmlns:p14="http://schemas.microsoft.com/office/powerpoint/2010/main" val="422793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7CA7E72-3E4E-DA64-3675-4EE5AF4D9149}"/>
              </a:ext>
            </a:extLst>
          </p:cNvPr>
          <p:cNvSpPr>
            <a:spLocks noGrp="1"/>
          </p:cNvSpPr>
          <p:nvPr>
            <p:ph idx="1"/>
          </p:nvPr>
        </p:nvSpPr>
        <p:spPr>
          <a:xfrm>
            <a:off x="1616054" y="2768321"/>
            <a:ext cx="8959892" cy="2828543"/>
          </a:xfrm>
        </p:spPr>
        <p:txBody>
          <a:bodyPr anchor="t">
            <a:normAutofit/>
          </a:bodyPr>
          <a:lstStyle/>
          <a:p>
            <a:pPr marL="0" indent="0">
              <a:buNone/>
            </a:pPr>
            <a:r>
              <a:rPr lang="el-GR" sz="3200" dirty="0">
                <a:solidFill>
                  <a:schemeClr val="tx1">
                    <a:lumMod val="65000"/>
                    <a:lumOff val="35000"/>
                  </a:schemeClr>
                </a:solidFill>
              </a:rPr>
              <a:t>ΚΑΙ ΤΩΡΑ Η ΣΕΙΡΑ  ΣΑΣ….</a:t>
            </a:r>
          </a:p>
        </p:txBody>
      </p:sp>
    </p:spTree>
    <p:extLst>
      <p:ext uri="{BB962C8B-B14F-4D97-AF65-F5344CB8AC3E}">
        <p14:creationId xmlns:p14="http://schemas.microsoft.com/office/powerpoint/2010/main" val="138862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3644BC-D7FF-48E4-7A64-EE21CE011D77}"/>
              </a:ext>
            </a:extLst>
          </p:cNvPr>
          <p:cNvSpPr>
            <a:spLocks noGrp="1"/>
          </p:cNvSpPr>
          <p:nvPr>
            <p:ph type="title"/>
          </p:nvPr>
        </p:nvSpPr>
        <p:spPr>
          <a:xfrm>
            <a:off x="838200" y="365125"/>
            <a:ext cx="10515600" cy="759137"/>
          </a:xfrm>
        </p:spPr>
        <p:txBody>
          <a:bodyPr/>
          <a:lstStyle/>
          <a:p>
            <a:pPr algn="ctr"/>
            <a:r>
              <a:rPr lang="el-GR" dirty="0"/>
              <a:t>ΑΠΟΣΠΑΣΜΑΤΑ ΣΥΝΕΝΤΕΥΞΕΩΝ</a:t>
            </a:r>
          </a:p>
        </p:txBody>
      </p:sp>
      <p:sp>
        <p:nvSpPr>
          <p:cNvPr id="3" name="Θέση περιεχομένου 2">
            <a:extLst>
              <a:ext uri="{FF2B5EF4-FFF2-40B4-BE49-F238E27FC236}">
                <a16:creationId xmlns:a16="http://schemas.microsoft.com/office/drawing/2014/main" id="{5B2CD9EF-78E7-94D7-5BD9-6CB82588354A}"/>
              </a:ext>
            </a:extLst>
          </p:cNvPr>
          <p:cNvSpPr>
            <a:spLocks noGrp="1"/>
          </p:cNvSpPr>
          <p:nvPr>
            <p:ph idx="1"/>
          </p:nvPr>
        </p:nvSpPr>
        <p:spPr>
          <a:xfrm>
            <a:off x="134911" y="1259174"/>
            <a:ext cx="11947161" cy="5486400"/>
          </a:xfrm>
        </p:spPr>
        <p:txBody>
          <a:bodyPr>
            <a:noAutofit/>
          </a:bodyPr>
          <a:lstStyle/>
          <a:p>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(2, 2) ‘’…Είναι προέκταση του χεριού μας το κινητό, και η επαφή με τα </a:t>
            </a:r>
            <a:r>
              <a:rPr lang="en-US"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social media</a:t>
            </a:r>
            <a:r>
              <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κι εγώ θα συμφωνήσω με τα κορίτσια ότι συνέχεια μπαίνω και βγαίνω όταν έχω ελεύθερο χρόνο, δεν έχω κάποια δουλειά που πρέπει να μείνω εκεί συγκεντρωμένη που να μη με διασπάσει τη προσοχή.  …’’ .</a:t>
            </a:r>
          </a:p>
          <a:p>
            <a:r>
              <a:rPr lang="el-GR" sz="3200" dirty="0">
                <a:effectLst/>
                <a:latin typeface="Times New Roman" panose="02020603050405020304" pitchFamily="18" charset="0"/>
                <a:ea typeface="Arial Unicode MS" panose="020B0604020202020204" pitchFamily="34" charset="-128"/>
              </a:rPr>
              <a:t>(2,1) ‘’…Για τα </a:t>
            </a:r>
            <a:r>
              <a:rPr lang="en-US" sz="3200" dirty="0">
                <a:effectLst/>
                <a:latin typeface="Times New Roman" panose="02020603050405020304" pitchFamily="18" charset="0"/>
                <a:ea typeface="Arial Unicode MS" panose="020B0604020202020204" pitchFamily="34" charset="-128"/>
              </a:rPr>
              <a:t>social media</a:t>
            </a:r>
            <a:r>
              <a:rPr lang="el-GR" sz="3200" dirty="0">
                <a:effectLst/>
                <a:latin typeface="Times New Roman" panose="02020603050405020304" pitchFamily="18" charset="0"/>
                <a:ea typeface="Arial Unicode MS" panose="020B0604020202020204" pitchFamily="34" charset="-128"/>
              </a:rPr>
              <a:t> για εμένα παίζουν πολύ σημαντικό ρόλο στην καθημερινότητά μου, δηλαδή το πρωί που θα ξυπνήσω δεν θα βάλω το ραδιόφωνο όπως η Σάρα, θα ανοίξω το κινητό και ασχολούμαι πάρα πολύ, δηλαδή, όλη την ημέρα </a:t>
            </a:r>
            <a:r>
              <a:rPr lang="el-GR" sz="3200" dirty="0" err="1">
                <a:effectLst/>
                <a:latin typeface="Times New Roman" panose="02020603050405020304" pitchFamily="18" charset="0"/>
                <a:ea typeface="Arial Unicode MS" panose="020B0604020202020204" pitchFamily="34" charset="-128"/>
              </a:rPr>
              <a:t>καθόλη</a:t>
            </a:r>
            <a:r>
              <a:rPr lang="el-GR" sz="3200" dirty="0">
                <a:effectLst/>
                <a:latin typeface="Times New Roman" panose="02020603050405020304" pitchFamily="18" charset="0"/>
                <a:ea typeface="Arial Unicode MS" panose="020B0604020202020204" pitchFamily="34" charset="-128"/>
              </a:rPr>
              <a:t> τη διάρκεια της ημέρας θα ανοίξω να δω και για ειδήσεις και για ενημέρωση γιατί νομίζω πρώτα από εκεί τα μαθαίνεις όλα και μετά από τα παραδοσιακά μέσα τηλεόραση κτλ..</a:t>
            </a:r>
            <a:r>
              <a:rPr lang="el-GR" sz="3200" dirty="0">
                <a:effectLst/>
              </a:rPr>
              <a:t> </a:t>
            </a:r>
            <a:endParaRPr lang="el-GR" sz="3200" dirty="0"/>
          </a:p>
        </p:txBody>
      </p:sp>
    </p:spTree>
    <p:extLst>
      <p:ext uri="{BB962C8B-B14F-4D97-AF65-F5344CB8AC3E}">
        <p14:creationId xmlns:p14="http://schemas.microsoft.com/office/powerpoint/2010/main" val="2835971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9C673B7-F79C-7D84-20B5-020E5CDF65E6}"/>
              </a:ext>
            </a:extLst>
          </p:cNvPr>
          <p:cNvSpPr>
            <a:spLocks noGrp="1"/>
          </p:cNvSpPr>
          <p:nvPr>
            <p:ph idx="1"/>
          </p:nvPr>
        </p:nvSpPr>
        <p:spPr>
          <a:xfrm>
            <a:off x="1616054" y="2768321"/>
            <a:ext cx="8959892" cy="2828543"/>
          </a:xfrm>
        </p:spPr>
        <p:txBody>
          <a:bodyPr anchor="t">
            <a:normAutofit/>
          </a:bodyPr>
          <a:lstStyle/>
          <a:p>
            <a:pPr marL="0" indent="0">
              <a:buNone/>
            </a:pPr>
            <a:r>
              <a:rPr lang="el-GR" sz="4000" dirty="0">
                <a:solidFill>
                  <a:schemeClr val="tx1">
                    <a:lumMod val="65000"/>
                    <a:lumOff val="35000"/>
                  </a:schemeClr>
                </a:solidFill>
              </a:rPr>
              <a:t>ΠΑΜΕ ΝΑ ΚΑΝΟΥΜΕ ΚΩΔΙΚΟΠΟΙΗΣΗ</a:t>
            </a:r>
          </a:p>
        </p:txBody>
      </p:sp>
    </p:spTree>
    <p:extLst>
      <p:ext uri="{BB962C8B-B14F-4D97-AF65-F5344CB8AC3E}">
        <p14:creationId xmlns:p14="http://schemas.microsoft.com/office/powerpoint/2010/main" val="258287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λογισμικό, εικονίδιο υπολογιστή, λογισμικό πολυμέσων&#10;&#10;Περιγραφή που δημιουργήθηκε αυτόματα">
            <a:extLst>
              <a:ext uri="{FF2B5EF4-FFF2-40B4-BE49-F238E27FC236}">
                <a16:creationId xmlns:a16="http://schemas.microsoft.com/office/drawing/2014/main" id="{921226AB-3F9E-E76E-F058-D3C66A13752F}"/>
              </a:ext>
            </a:extLst>
          </p:cNvPr>
          <p:cNvPicPr>
            <a:picLocks noGrp="1" noChangeAspect="1"/>
          </p:cNvPicPr>
          <p:nvPr>
            <p:ph idx="1"/>
          </p:nvPr>
        </p:nvPicPr>
        <p:blipFill>
          <a:blip r:embed="rId2"/>
          <a:srcRect l="16839" t="65527" r="70441" b="14619"/>
          <a:stretch/>
        </p:blipFill>
        <p:spPr>
          <a:xfrm>
            <a:off x="3679114" y="1869135"/>
            <a:ext cx="3098203" cy="2767411"/>
          </a:xfrm>
        </p:spPr>
      </p:pic>
    </p:spTree>
    <p:extLst>
      <p:ext uri="{BB962C8B-B14F-4D97-AF65-F5344CB8AC3E}">
        <p14:creationId xmlns:p14="http://schemas.microsoft.com/office/powerpoint/2010/main" val="380611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DB36B1D3-9F14-1767-D5AB-62C0C31802D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27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A5303-9B66-671F-B312-520284007504}"/>
              </a:ext>
            </a:extLst>
          </p:cNvPr>
          <p:cNvSpPr>
            <a:spLocks noGrp="1"/>
          </p:cNvSpPr>
          <p:nvPr>
            <p:ph type="title"/>
          </p:nvPr>
        </p:nvSpPr>
        <p:spPr/>
        <p:txBody>
          <a:bodyPr/>
          <a:lstStyle/>
          <a:p>
            <a:pPr algn="ctr"/>
            <a:r>
              <a:rPr lang="el-GR" dirty="0"/>
              <a:t>Θεματική ανάλυση</a:t>
            </a:r>
          </a:p>
        </p:txBody>
      </p:sp>
      <p:graphicFrame>
        <p:nvGraphicFramePr>
          <p:cNvPr id="5" name="Θέση περιεχομένου 2">
            <a:extLst>
              <a:ext uri="{FF2B5EF4-FFF2-40B4-BE49-F238E27FC236}">
                <a16:creationId xmlns:a16="http://schemas.microsoft.com/office/drawing/2014/main" id="{72B7BA60-88F3-23EF-183D-0B7FD794EBFD}"/>
              </a:ext>
            </a:extLst>
          </p:cNvPr>
          <p:cNvGraphicFramePr>
            <a:graphicFrameLocks noGrp="1"/>
          </p:cNvGraphicFramePr>
          <p:nvPr>
            <p:ph idx="1"/>
            <p:extLst>
              <p:ext uri="{D42A27DB-BD31-4B8C-83A1-F6EECF244321}">
                <p14:modId xmlns:p14="http://schemas.microsoft.com/office/powerpoint/2010/main" val="1003820070"/>
              </p:ext>
            </p:extLst>
          </p:nvPr>
        </p:nvGraphicFramePr>
        <p:xfrm>
          <a:off x="374755" y="1543987"/>
          <a:ext cx="11422504" cy="494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34B48-32B9-27DB-7C45-F4610852C3B8}"/>
              </a:ext>
            </a:extLst>
          </p:cNvPr>
          <p:cNvSpPr>
            <a:spLocks noGrp="1"/>
          </p:cNvSpPr>
          <p:nvPr>
            <p:ph type="title"/>
          </p:nvPr>
        </p:nvSpPr>
        <p:spPr/>
        <p:txBody>
          <a:bodyPr/>
          <a:lstStyle/>
          <a:p>
            <a:pPr algn="ctr"/>
            <a:r>
              <a:rPr lang="el-GR" dirty="0"/>
              <a:t>Θεματική ανάλυση</a:t>
            </a:r>
          </a:p>
        </p:txBody>
      </p:sp>
      <p:graphicFrame>
        <p:nvGraphicFramePr>
          <p:cNvPr id="5" name="Θέση περιεχομένου 2">
            <a:extLst>
              <a:ext uri="{FF2B5EF4-FFF2-40B4-BE49-F238E27FC236}">
                <a16:creationId xmlns:a16="http://schemas.microsoft.com/office/drawing/2014/main" id="{65208B3C-4AA5-E799-9788-37B5709EAF95}"/>
              </a:ext>
            </a:extLst>
          </p:cNvPr>
          <p:cNvGraphicFramePr>
            <a:graphicFrameLocks noGrp="1"/>
          </p:cNvGraphicFramePr>
          <p:nvPr>
            <p:ph idx="1"/>
          </p:nvPr>
        </p:nvGraphicFramePr>
        <p:xfrm>
          <a:off x="224851" y="1825625"/>
          <a:ext cx="11752289" cy="483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45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EF5AF-2584-11B5-BCD6-746A9C26D941}"/>
              </a:ext>
            </a:extLst>
          </p:cNvPr>
          <p:cNvSpPr>
            <a:spLocks noGrp="1"/>
          </p:cNvSpPr>
          <p:nvPr>
            <p:ph type="title"/>
          </p:nvPr>
        </p:nvSpPr>
        <p:spPr>
          <a:xfrm>
            <a:off x="838200" y="556995"/>
            <a:ext cx="10515600" cy="1133693"/>
          </a:xfrm>
        </p:spPr>
        <p:txBody>
          <a:bodyPr>
            <a:normAutofit/>
          </a:bodyPr>
          <a:lstStyle/>
          <a:p>
            <a:r>
              <a:rPr lang="el-GR" sz="5200"/>
              <a:t>Μετεγγραφή της συνέντευξης</a:t>
            </a:r>
          </a:p>
        </p:txBody>
      </p:sp>
      <p:graphicFrame>
        <p:nvGraphicFramePr>
          <p:cNvPr id="5" name="Θέση περιεχομένου 2">
            <a:extLst>
              <a:ext uri="{FF2B5EF4-FFF2-40B4-BE49-F238E27FC236}">
                <a16:creationId xmlns:a16="http://schemas.microsoft.com/office/drawing/2014/main" id="{F6854C28-FD88-C5E0-A5A5-31B475162114}"/>
              </a:ext>
            </a:extLst>
          </p:cNvPr>
          <p:cNvGraphicFramePr>
            <a:graphicFrameLocks noGrp="1"/>
          </p:cNvGraphicFramePr>
          <p:nvPr>
            <p:ph idx="1"/>
            <p:extLst>
              <p:ext uri="{D42A27DB-BD31-4B8C-83A1-F6EECF244321}">
                <p14:modId xmlns:p14="http://schemas.microsoft.com/office/powerpoint/2010/main" val="3136042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88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D21029-5E32-AE7D-473D-9C643A0DED74}"/>
              </a:ext>
            </a:extLst>
          </p:cNvPr>
          <p:cNvSpPr>
            <a:spLocks noGrp="1"/>
          </p:cNvSpPr>
          <p:nvPr>
            <p:ph type="title"/>
          </p:nvPr>
        </p:nvSpPr>
        <p:spPr/>
        <p:txBody>
          <a:bodyPr/>
          <a:lstStyle/>
          <a:p>
            <a:pPr algn="ctr"/>
            <a:r>
              <a:rPr lang="el-GR" dirty="0"/>
              <a:t>Μετεγγραφή</a:t>
            </a:r>
          </a:p>
        </p:txBody>
      </p:sp>
      <p:sp>
        <p:nvSpPr>
          <p:cNvPr id="3" name="Θέση περιεχομένου 2">
            <a:extLst>
              <a:ext uri="{FF2B5EF4-FFF2-40B4-BE49-F238E27FC236}">
                <a16:creationId xmlns:a16="http://schemas.microsoft.com/office/drawing/2014/main" id="{D0794027-B1B0-270E-5F4E-491E5050ABC5}"/>
              </a:ext>
            </a:extLst>
          </p:cNvPr>
          <p:cNvSpPr>
            <a:spLocks noGrp="1"/>
          </p:cNvSpPr>
          <p:nvPr>
            <p:ph idx="1"/>
          </p:nvPr>
        </p:nvSpPr>
        <p:spPr/>
        <p:txBody>
          <a:bodyPr/>
          <a:lstStyle/>
          <a:p>
            <a:r>
              <a:rPr lang="el-GR" dirty="0">
                <a:effectLst/>
                <a:latin typeface="Times New Roman" panose="02020603050405020304" pitchFamily="18" charset="0"/>
                <a:cs typeface="Times New Roman" panose="02020603050405020304" pitchFamily="18" charset="0"/>
              </a:rPr>
              <a:t>Αποδίδουμε με ακρίβεια τα λόγια του πληροφορητή και του συνεντευκτή χωρίς να διορθώνουμε λάθη, παραδρομές, διακοπές, επαναλήψεις. </a:t>
            </a:r>
            <a:endParaRPr lang="el-GR" dirty="0">
              <a:latin typeface="Times New Roman" panose="02020603050405020304" pitchFamily="18" charset="0"/>
              <a:cs typeface="Times New Roman" panose="02020603050405020304" pitchFamily="18" charset="0"/>
            </a:endParaRPr>
          </a:p>
          <a:p>
            <a:r>
              <a:rPr lang="el-GR" dirty="0">
                <a:effectLst/>
                <a:latin typeface="Times New Roman" panose="02020603050405020304" pitchFamily="18" charset="0"/>
                <a:cs typeface="Times New Roman" panose="02020603050405020304" pitchFamily="18" charset="0"/>
              </a:rPr>
              <a:t>Δεν περιοριζόμαστε στην απόδοση των λόγων του πληροφορητή αλλά και αυτών του συνεντευκτή. (Είναι σημαντικό να γνωρίζουμε σε ποιαν ακριβώς ερώτηση ή αντίδραση του συνεντευκτή απάντησε ο πληροφορητής.) </a:t>
            </a:r>
            <a:endParaRPr lang="el-GR" dirty="0">
              <a:latin typeface="Times New Roman" panose="02020603050405020304" pitchFamily="18" charset="0"/>
              <a:cs typeface="Times New Roman" panose="02020603050405020304" pitchFamily="18" charset="0"/>
            </a:endParaRPr>
          </a:p>
          <a:p>
            <a:r>
              <a:rPr lang="el-GR" dirty="0">
                <a:effectLst/>
                <a:latin typeface="Times New Roman" panose="02020603050405020304" pitchFamily="18" charset="0"/>
                <a:cs typeface="Times New Roman" panose="02020603050405020304" pitchFamily="18" charset="0"/>
              </a:rPr>
              <a:t>Καταγράφουμε στο παράρτημα της εργασίας μας (σε πίνακα) το σύστημα σημειογραφίας που αξιοποιήσαμε κατά τη μετεγγραφή, ακόμη κι αν αυτό́ είναι υποτυπώδες.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7099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76F5BF-166D-06CB-3C87-E8C2DF30FCAF}"/>
              </a:ext>
            </a:extLst>
          </p:cNvPr>
          <p:cNvSpPr>
            <a:spLocks noGrp="1"/>
          </p:cNvSpPr>
          <p:nvPr>
            <p:ph type="title"/>
          </p:nvPr>
        </p:nvSpPr>
        <p:spPr/>
        <p:txBody>
          <a:bodyPr/>
          <a:lstStyle/>
          <a:p>
            <a:pPr algn="ctr"/>
            <a:r>
              <a:rPr lang="el-GR" dirty="0"/>
              <a:t>Πίνακας σημειολογίας</a:t>
            </a:r>
          </a:p>
        </p:txBody>
      </p:sp>
      <p:sp>
        <p:nvSpPr>
          <p:cNvPr id="3" name="Θέση περιεχομένου 2">
            <a:extLst>
              <a:ext uri="{FF2B5EF4-FFF2-40B4-BE49-F238E27FC236}">
                <a16:creationId xmlns:a16="http://schemas.microsoft.com/office/drawing/2014/main" id="{8FFC32E5-72D9-04D5-5546-5BBC0A7015CC}"/>
              </a:ext>
            </a:extLst>
          </p:cNvPr>
          <p:cNvSpPr>
            <a:spLocks noGrp="1"/>
          </p:cNvSpPr>
          <p:nvPr>
            <p:ph idx="1"/>
          </p:nvPr>
        </p:nvSpPr>
        <p:spPr>
          <a:xfrm>
            <a:off x="838200" y="584616"/>
            <a:ext cx="10515600" cy="5592347"/>
          </a:xfrm>
        </p:spPr>
        <p:txBody>
          <a:bodyPr/>
          <a:lstStyle/>
          <a:p>
            <a:endParaRPr lang="el-GR" sz="1800" dirty="0">
              <a:effectLst/>
              <a:latin typeface="TimesNewRomanPSMT"/>
            </a:endParaRPr>
          </a:p>
          <a:p>
            <a:endParaRPr lang="el-GR" sz="1800" dirty="0">
              <a:latin typeface="TimesNewRomanPSMT"/>
            </a:endParaRPr>
          </a:p>
          <a:p>
            <a:pPr marL="0" indent="0">
              <a:buNone/>
            </a:pPr>
            <a:br>
              <a:rPr lang="el-GR" sz="1800" dirty="0">
                <a:effectLst/>
                <a:latin typeface="TimesNewRomanPSMT"/>
              </a:rPr>
            </a:br>
            <a:endParaRPr lang="el-GR" sz="1800" dirty="0">
              <a:effectLst/>
              <a:latin typeface="TimesNewRomanPSMT"/>
            </a:endParaRPr>
          </a:p>
          <a:p>
            <a:pPr marL="0" indent="0">
              <a:buNone/>
            </a:pPr>
            <a:endParaRPr lang="el-GR" sz="1800" dirty="0">
              <a:latin typeface="TimesNewRomanPSMT"/>
            </a:endParaRPr>
          </a:p>
          <a:p>
            <a:pPr marL="0" indent="0">
              <a:buNone/>
            </a:pPr>
            <a:endParaRPr lang="el-GR" sz="1800" dirty="0">
              <a:effectLst/>
              <a:latin typeface="TimesNewRomanPSMT"/>
            </a:endParaRPr>
          </a:p>
          <a:p>
            <a:pPr marL="0" indent="0">
              <a:buNone/>
            </a:pPr>
            <a:endParaRPr lang="el-GR" sz="1800" dirty="0">
              <a:latin typeface="TimesNewRomanPSMT"/>
            </a:endParaRPr>
          </a:p>
          <a:p>
            <a:pPr marL="0" indent="0">
              <a:buNone/>
            </a:pPr>
            <a:endParaRPr lang="el-GR" sz="1800" dirty="0">
              <a:effectLst/>
              <a:latin typeface="TimesNewRomanPSMT"/>
            </a:endParaRPr>
          </a:p>
          <a:p>
            <a:endParaRPr lang="el-GR" dirty="0"/>
          </a:p>
        </p:txBody>
      </p:sp>
      <p:graphicFrame>
        <p:nvGraphicFramePr>
          <p:cNvPr id="4" name="Πίνακας 3">
            <a:extLst>
              <a:ext uri="{FF2B5EF4-FFF2-40B4-BE49-F238E27FC236}">
                <a16:creationId xmlns:a16="http://schemas.microsoft.com/office/drawing/2014/main" id="{C3D2161D-6FA7-F271-7ED1-CEB6AED081F6}"/>
              </a:ext>
            </a:extLst>
          </p:cNvPr>
          <p:cNvGraphicFramePr>
            <a:graphicFrameLocks noGrp="1"/>
          </p:cNvGraphicFramePr>
          <p:nvPr>
            <p:extLst>
              <p:ext uri="{D42A27DB-BD31-4B8C-83A1-F6EECF244321}">
                <p14:modId xmlns:p14="http://schemas.microsoft.com/office/powerpoint/2010/main" val="3533713449"/>
              </p:ext>
            </p:extLst>
          </p:nvPr>
        </p:nvGraphicFramePr>
        <p:xfrm>
          <a:off x="494675" y="719666"/>
          <a:ext cx="11070236" cy="4699000"/>
        </p:xfrm>
        <a:graphic>
          <a:graphicData uri="http://schemas.openxmlformats.org/drawingml/2006/table">
            <a:tbl>
              <a:tblPr firstRow="1" bandRow="1">
                <a:tableStyleId>{5C22544A-7EE6-4342-B048-85BDC9FD1C3A}</a:tableStyleId>
              </a:tblPr>
              <a:tblGrid>
                <a:gridCol w="3392874">
                  <a:extLst>
                    <a:ext uri="{9D8B030D-6E8A-4147-A177-3AD203B41FA5}">
                      <a16:colId xmlns:a16="http://schemas.microsoft.com/office/drawing/2014/main" val="1148597179"/>
                    </a:ext>
                  </a:extLst>
                </a:gridCol>
                <a:gridCol w="7677362">
                  <a:extLst>
                    <a:ext uri="{9D8B030D-6E8A-4147-A177-3AD203B41FA5}">
                      <a16:colId xmlns:a16="http://schemas.microsoft.com/office/drawing/2014/main" val="1427023625"/>
                    </a:ext>
                  </a:extLst>
                </a:gridCol>
              </a:tblGrid>
              <a:tr h="370840">
                <a:tc>
                  <a:txBody>
                    <a:bodyPr/>
                    <a:lstStyle/>
                    <a:p>
                      <a:r>
                        <a:rPr lang="el-GR" dirty="0"/>
                        <a:t>Σύμβολο</a:t>
                      </a:r>
                    </a:p>
                  </a:txBody>
                  <a:tcPr/>
                </a:tc>
                <a:tc>
                  <a:txBody>
                    <a:bodyPr/>
                    <a:lstStyle/>
                    <a:p>
                      <a:r>
                        <a:rPr lang="el-GR" dirty="0"/>
                        <a:t>Επεξήγηση</a:t>
                      </a:r>
                    </a:p>
                  </a:txBody>
                  <a:tcPr/>
                </a:tc>
                <a:extLst>
                  <a:ext uri="{0D108BD9-81ED-4DB2-BD59-A6C34878D82A}">
                    <a16:rowId xmlns:a16="http://schemas.microsoft.com/office/drawing/2014/main" val="2138578678"/>
                  </a:ext>
                </a:extLst>
              </a:tr>
              <a:tr h="370840">
                <a:tc>
                  <a:txBody>
                    <a:bodyPr/>
                    <a:lstStyle/>
                    <a:p>
                      <a:r>
                        <a:rPr lang="el-GR" sz="2800" dirty="0"/>
                        <a:t>[</a:t>
                      </a:r>
                    </a:p>
                  </a:txBody>
                  <a:tcPr/>
                </a:tc>
                <a:tc>
                  <a:txBody>
                    <a:bodyPr/>
                    <a:lstStyle/>
                    <a:p>
                      <a:pPr marL="0" indent="0">
                        <a:buNone/>
                      </a:pPr>
                      <a:r>
                        <a:rPr lang="el-GR" sz="2600" dirty="0">
                          <a:effectLst/>
                          <a:latin typeface="Times New Roman" panose="02020603050405020304" pitchFamily="18" charset="0"/>
                          <a:cs typeface="Times New Roman" panose="02020603050405020304" pitchFamily="18" charset="0"/>
                        </a:rPr>
                        <a:t>Οι αγκύλες στη μια πλευρά δηλώνουν το σημείο που ο λόγος ενός ομιλητή καλύπτεται από άλλον</a:t>
                      </a:r>
                      <a:endParaRPr lang="el-GR"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4373518"/>
                  </a:ext>
                </a:extLst>
              </a:tr>
              <a:tr h="370840">
                <a:tc>
                  <a:txBody>
                    <a:bodyPr/>
                    <a:lstStyle/>
                    <a:p>
                      <a:r>
                        <a:rPr lang="el-GR" sz="2800" dirty="0">
                          <a:effectLst/>
                          <a:latin typeface="TimesNewRomanPSMT"/>
                        </a:rPr>
                        <a:t>(4) </a:t>
                      </a:r>
                      <a:endParaRPr lang="el-GR" sz="2800" dirty="0"/>
                    </a:p>
                  </a:txBody>
                  <a:tcPr/>
                </a:tc>
                <a:tc>
                  <a:txBody>
                    <a:bodyPr/>
                    <a:lstStyle/>
                    <a:p>
                      <a:r>
                        <a:rPr lang="el-GR" sz="2600" dirty="0">
                          <a:effectLst/>
                          <a:latin typeface="Times New Roman" panose="02020603050405020304" pitchFamily="18" charset="0"/>
                          <a:cs typeface="Times New Roman" panose="02020603050405020304" pitchFamily="18" charset="0"/>
                        </a:rPr>
                        <a:t>αριθμοί ανάμεσα σε παρενθέσεις δηλώνουν το χρόνο </a:t>
                      </a:r>
                      <a:endParaRPr lang="el-GR" sz="2600" dirty="0">
                        <a:latin typeface="Times New Roman" panose="02020603050405020304" pitchFamily="18" charset="0"/>
                        <a:cs typeface="Times New Roman" panose="02020603050405020304" pitchFamily="18" charset="0"/>
                      </a:endParaRPr>
                    </a:p>
                    <a:p>
                      <a:r>
                        <a:rPr lang="el-GR" sz="2600" dirty="0">
                          <a:effectLst/>
                          <a:latin typeface="Times New Roman" panose="02020603050405020304" pitchFamily="18" charset="0"/>
                          <a:cs typeface="Times New Roman" panose="02020603050405020304" pitchFamily="18" charset="0"/>
                        </a:rPr>
                        <a:t>σιωπής σε δευτερόλεπτα</a:t>
                      </a:r>
                      <a:br>
                        <a:rPr lang="el-GR" sz="2600" dirty="0">
                          <a:effectLst/>
                          <a:latin typeface="Times New Roman" panose="02020603050405020304" pitchFamily="18" charset="0"/>
                          <a:cs typeface="Times New Roman" panose="02020603050405020304" pitchFamily="18" charset="0"/>
                        </a:rPr>
                      </a:br>
                      <a:endParaRPr lang="el-GR"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3919197"/>
                  </a:ext>
                </a:extLst>
              </a:tr>
              <a:tr h="370840">
                <a:tc>
                  <a:txBody>
                    <a:bodyPr/>
                    <a:lstStyle/>
                    <a:p>
                      <a:r>
                        <a:rPr lang="el-GR" sz="2800" dirty="0">
                          <a:effectLst/>
                          <a:latin typeface="TimesNewRomanPSMT"/>
                        </a:rPr>
                        <a:t>(.) </a:t>
                      </a:r>
                      <a:endParaRPr lang="el-GR" sz="2800" dirty="0"/>
                    </a:p>
                  </a:txBody>
                  <a:tcPr/>
                </a:tc>
                <a:tc>
                  <a:txBody>
                    <a:bodyPr/>
                    <a:lstStyle/>
                    <a:p>
                      <a:r>
                        <a:rPr lang="el-GR" sz="2600" dirty="0">
                          <a:effectLst/>
                          <a:latin typeface="Times New Roman" panose="02020603050405020304" pitchFamily="18" charset="0"/>
                          <a:cs typeface="Times New Roman" panose="02020603050405020304" pitchFamily="18" charset="0"/>
                        </a:rPr>
                        <a:t>Η τελεία ανάμεσα σε παρενθέσεις δηλώνει παύση μικρότερη του ενός δευτερολέπτου </a:t>
                      </a:r>
                      <a:endParaRPr lang="el-GR"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2610182"/>
                  </a:ext>
                </a:extLst>
              </a:tr>
              <a:tr h="370840">
                <a:tc>
                  <a:txBody>
                    <a:bodyPr/>
                    <a:lstStyle/>
                    <a:p>
                      <a:r>
                        <a:rPr lang="el-GR" sz="2800" dirty="0"/>
                        <a:t>ΛΕΞΗ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600" dirty="0">
                          <a:effectLst/>
                          <a:latin typeface="Times New Roman" panose="02020603050405020304" pitchFamily="18" charset="0"/>
                          <a:cs typeface="Times New Roman" panose="02020603050405020304" pitchFamily="18" charset="0"/>
                        </a:rPr>
                        <a:t>Τα κεφαλαία γράμματα δηλώνουν τμήμα ομιλίας που εκφέρεται σε σημαντικά υψηλότερη ένταση </a:t>
                      </a:r>
                      <a:endParaRPr lang="el-GR" sz="2600" dirty="0">
                        <a:latin typeface="Times New Roman" panose="02020603050405020304" pitchFamily="18" charset="0"/>
                        <a:cs typeface="Times New Roman" panose="02020603050405020304" pitchFamily="18" charset="0"/>
                      </a:endParaRPr>
                    </a:p>
                    <a:p>
                      <a:endParaRPr lang="el-GR"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6745251"/>
                  </a:ext>
                </a:extLst>
              </a:tr>
            </a:tbl>
          </a:graphicData>
        </a:graphic>
      </p:graphicFrame>
    </p:spTree>
    <p:extLst>
      <p:ext uri="{BB962C8B-B14F-4D97-AF65-F5344CB8AC3E}">
        <p14:creationId xmlns:p14="http://schemas.microsoft.com/office/powerpoint/2010/main" val="323243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F2E976-86B1-CCC0-3175-178C7C054F78}"/>
              </a:ext>
            </a:extLst>
          </p:cNvPr>
          <p:cNvSpPr>
            <a:spLocks noGrp="1"/>
          </p:cNvSpPr>
          <p:nvPr>
            <p:ph type="title"/>
          </p:nvPr>
        </p:nvSpPr>
        <p:spPr/>
        <p:txBody>
          <a:bodyPr/>
          <a:lstStyle/>
          <a:p>
            <a:pPr algn="ctr"/>
            <a:r>
              <a:rPr lang="el-GR" dirty="0"/>
              <a:t>Παράδειγμα ποιοτικής ανάλυσης</a:t>
            </a:r>
          </a:p>
        </p:txBody>
      </p:sp>
      <p:sp>
        <p:nvSpPr>
          <p:cNvPr id="3" name="Θέση περιεχομένου 2">
            <a:extLst>
              <a:ext uri="{FF2B5EF4-FFF2-40B4-BE49-F238E27FC236}">
                <a16:creationId xmlns:a16="http://schemas.microsoft.com/office/drawing/2014/main" id="{0E08BD08-7F1E-B81E-5707-12F4DFC71517}"/>
              </a:ext>
            </a:extLst>
          </p:cNvPr>
          <p:cNvSpPr>
            <a:spLocks noGrp="1"/>
          </p:cNvSpPr>
          <p:nvPr>
            <p:ph idx="1"/>
          </p:nvPr>
        </p:nvSpPr>
        <p:spPr/>
        <p:txBody>
          <a:bodyPr>
            <a:normAutofit fontScale="92500" lnSpcReduction="10000"/>
          </a:bodyPr>
          <a:lstStyle/>
          <a:p>
            <a:pPr marL="0" indent="0">
              <a:lnSpc>
                <a:spcPct val="150000"/>
              </a:lnSpc>
              <a:buNone/>
            </a:pPr>
            <a:r>
              <a:rPr lang="el-GR" dirty="0">
                <a:effectLst/>
                <a:latin typeface="Times New Roman" panose="02020603050405020304" pitchFamily="18" charset="0"/>
                <a:cs typeface="Times New Roman" panose="02020603050405020304" pitchFamily="18" charset="0"/>
              </a:rPr>
              <a:t>Ο ερευνητής διενεργεί μια έρευνα με σκοπό να μελετήσει το </a:t>
            </a:r>
            <a:r>
              <a:rPr lang="el-GR" i="1" dirty="0">
                <a:effectLst/>
                <a:latin typeface="Times New Roman" panose="02020603050405020304" pitchFamily="18" charset="0"/>
                <a:cs typeface="Times New Roman" panose="02020603050405020304" pitchFamily="18" charset="0"/>
              </a:rPr>
              <a:t>φαινόμενο της ανατροφοδότησης επί των γραπτών εργασιών </a:t>
            </a:r>
            <a:r>
              <a:rPr lang="el-GR" dirty="0">
                <a:effectLst/>
                <a:latin typeface="Times New Roman" panose="02020603050405020304" pitchFamily="18" charset="0"/>
                <a:cs typeface="Times New Roman" panose="02020603050405020304" pitchFamily="18" charset="0"/>
              </a:rPr>
              <a:t>που λαμβάνουν οι φοιτητές/</a:t>
            </a:r>
            <a:r>
              <a:rPr lang="el-GR" dirty="0" err="1">
                <a:effectLst/>
                <a:latin typeface="Times New Roman" panose="02020603050405020304" pitchFamily="18" charset="0"/>
                <a:cs typeface="Times New Roman" panose="02020603050405020304" pitchFamily="18" charset="0"/>
              </a:rPr>
              <a:t>τριες</a:t>
            </a:r>
            <a:r>
              <a:rPr lang="el-GR" dirty="0">
                <a:effectLst/>
                <a:latin typeface="Times New Roman" panose="02020603050405020304" pitchFamily="18" charset="0"/>
                <a:cs typeface="Times New Roman" panose="02020603050405020304" pitchFamily="18" charset="0"/>
              </a:rPr>
              <a:t> από τον/ την καθηγητή/τρια-σύμβουλό τους στην εξ αποστάσεως εκπαίδευση. </a:t>
            </a:r>
          </a:p>
          <a:p>
            <a:pPr marL="0" indent="0">
              <a:lnSpc>
                <a:spcPct val="150000"/>
              </a:lnSpc>
              <a:buNone/>
            </a:pPr>
            <a:r>
              <a:rPr lang="el-GR" dirty="0">
                <a:effectLst/>
                <a:latin typeface="Times New Roman" panose="02020603050405020304" pitchFamily="18" charset="0"/>
                <a:cs typeface="Times New Roman" panose="02020603050405020304" pitchFamily="18" charset="0"/>
              </a:rPr>
              <a:t>Ένα από τα ερευνητικά ερωτήματα που έχει θέσει είναι το εξής: </a:t>
            </a:r>
            <a:r>
              <a:rPr lang="el-GR" i="1" dirty="0">
                <a:effectLst/>
                <a:latin typeface="Times New Roman" panose="02020603050405020304" pitchFamily="18" charset="0"/>
                <a:cs typeface="Times New Roman" panose="02020603050405020304" pitchFamily="18" charset="0"/>
              </a:rPr>
              <a:t>Ποιες λειτουργίες των γραπτών σχολίων ανατροφοδότησης αναγνωρίζουν οι φοιτητές/</a:t>
            </a:r>
            <a:r>
              <a:rPr lang="el-GR" i="1" dirty="0" err="1">
                <a:effectLst/>
                <a:latin typeface="Times New Roman" panose="02020603050405020304" pitchFamily="18" charset="0"/>
                <a:cs typeface="Times New Roman" panose="02020603050405020304" pitchFamily="18" charset="0"/>
              </a:rPr>
              <a:t>τριες</a:t>
            </a:r>
            <a:r>
              <a:rPr lang="el-GR" i="1" dirty="0">
                <a:effectLst/>
                <a:latin typeface="Times New Roman" panose="02020603050405020304" pitchFamily="18" charset="0"/>
                <a:cs typeface="Times New Roman" panose="02020603050405020304" pitchFamily="18" charset="0"/>
              </a:rPr>
              <a:t> με βάση τις εμπειρίες τους; </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60749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906</TotalTime>
  <Words>1465</Words>
  <Application>Microsoft Macintosh PowerPoint</Application>
  <PresentationFormat>Ευρεία οθόνη</PresentationFormat>
  <Paragraphs>81</Paragraphs>
  <Slides>27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Aptos</vt:lpstr>
      <vt:lpstr>Aptos Display</vt:lpstr>
      <vt:lpstr>Arial</vt:lpstr>
      <vt:lpstr>PFAgoraSerifPro</vt:lpstr>
      <vt:lpstr>Times New Roman</vt:lpstr>
      <vt:lpstr>TimesNewRomanPSMT</vt:lpstr>
      <vt:lpstr>Θέμα του Office</vt:lpstr>
      <vt:lpstr>ΙΟΝΙΟ ΠΑΝΕΠΙΣΤΗΜΙΟ ΤΜΗΜΑ ΨΗΦΙΑΚΩΝ ΜΕΣΩΝ  ΚΑΙ  ΕΠΙΚΟΙΝΩΝΙΑΣ</vt:lpstr>
      <vt:lpstr>Μικρή επανάληψη προηγούμενου μαθήματος</vt:lpstr>
      <vt:lpstr>Παρουσίαση του PowerPoint</vt:lpstr>
      <vt:lpstr>Θεματική ανάλυση</vt:lpstr>
      <vt:lpstr>Θεματική ανάλυση</vt:lpstr>
      <vt:lpstr>Μετεγγραφή της συνέντευξης</vt:lpstr>
      <vt:lpstr>Μετεγγραφή</vt:lpstr>
      <vt:lpstr>Πίνακας σημειολογίας</vt:lpstr>
      <vt:lpstr>Παράδειγμα ποιοτικής ανάλυσης</vt:lpstr>
      <vt:lpstr>Παρουσίαση του PowerPoint</vt:lpstr>
      <vt:lpstr>Παρουσίαση του PowerPoint</vt:lpstr>
      <vt:lpstr>ΕΠΟΜΕΝΟ ΒΗΜΑ ΚΩΔΙΚΟΠΟΙΗΣΗ</vt:lpstr>
      <vt:lpstr>ΚΩΔΙΚΟΙ</vt:lpstr>
      <vt:lpstr>ΕΙΔΗ ΚΩΔΙΚΩΝ</vt:lpstr>
      <vt:lpstr>ΚΩΔΙΚΟΙ ΣΥΜΦΩΝΑ ΜΕ ΤΗ ΒΙΒΛΙΟΓΡΑΦΙΑ</vt:lpstr>
      <vt:lpstr>Παρουσίαση του PowerPoint</vt:lpstr>
      <vt:lpstr>ΑΠΟ ΤΗΝ ΚΩΔΙΚΟΠΟΙΗΣΗ ΣΤΑ ΘΕΜΑΤΑ</vt:lpstr>
      <vt:lpstr>ΘΕΜΑΤΑ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ΑΠΟΣΠΑΣΜΑΤΑ ΣΥΝΕΝΤΕΥΞΕΩΝ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Zacharenia Pilitsidou</dc:creator>
  <cp:lastModifiedBy>Zacharenia Pilitsidou</cp:lastModifiedBy>
  <cp:revision>42</cp:revision>
  <dcterms:created xsi:type="dcterms:W3CDTF">2024-10-15T19:12:52Z</dcterms:created>
  <dcterms:modified xsi:type="dcterms:W3CDTF">2024-10-24T12:37:32Z</dcterms:modified>
</cp:coreProperties>
</file>