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9" r:id="rId2"/>
    <p:sldId id="256" r:id="rId3"/>
    <p:sldId id="260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58"/>
    <a:srgbClr val="001848"/>
    <a:srgbClr val="6B1209"/>
    <a:srgbClr val="000099"/>
    <a:srgbClr val="E6FEFD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9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68B37-83A9-DCEC-2541-606EDB0D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DF891-B21C-A273-34B8-CF852814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1CA9C-BC41-865E-9FC6-98CE511F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02CC5-EBB1-42BE-B19F-6F96595DBAF2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370373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653BE-E1EB-AEC0-75CD-8B4BA5C2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ECAFD-660A-3869-1DA7-4F0C677D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666E-3FD1-A413-6CC8-C41EB58D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88A8-6CDB-48F3-9747-F5F23A1899D3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359611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AFC29-DE4A-76A4-7C6A-8956CADD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5081D-6033-C0BB-258F-C6BB1232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762D8-E71B-0FB3-03FC-B37B4464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376D-8C0B-405F-A170-4A477BE0493C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270858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73F1F-7A10-21A7-4258-68196C26B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B78A6-65D1-98BA-812B-BD999829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9AAEE-4FD4-F45E-428D-F6CA2E73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AEE6-F3BC-4841-8FBA-9212212182A2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429106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C5764-2D31-6F90-826A-DAEB3923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30BBA-4385-3380-91AE-E04AC037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557A2-2194-DA22-38EB-A20DBE3B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4A63-4B0B-44D8-A0A5-827CBC8F73F3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113002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83EF0A-9D65-C0AB-5F0D-0F86F315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2E9275-FDB2-6ACE-1F64-CFCA70CC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AE0269-CD00-D0E4-4B00-9CC66E08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933B-BF24-464E-940D-334B3441828E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170304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681BC3-ACD0-C139-AF1B-7401E649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9D25E5-DF2F-5A3F-F964-97D0D6C2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5BEC68-08D6-A488-07F6-35E24366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6BE3B-9F9A-455B-A7D8-17B71FAB8A3A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384611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5DE678-7FDA-4C81-33ED-AA09C394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E24D850-53F7-EE04-49E4-5563B282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C771C1-E113-6DCB-2367-33872A59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9009-8723-4357-80C2-4DE3C96D563B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317775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CB876DA-2A1B-EB4C-3B4A-CB8D9C2A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A1E34AF-F3A1-B44F-F1DA-E32AA9A62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6A5591-0DF3-9AA0-13F5-66528C2AE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9817-96CA-43DB-ACE1-D085AC272FDD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157963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DB6E96-F22C-A67E-2754-951B593E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BA7B3A-FABF-B7B2-897E-CFD321BA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2E0D80-DCE7-242A-5082-924539E5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21395-83AD-48AF-951C-106BEA8526ED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425358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B8B781-6D1F-0E61-14DD-F0FEFFB2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8DE90C-EEB6-5806-68C1-DBA62B94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4EFDC7-C641-9578-3B1A-CAFBE425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F592-A0DC-4A3F-B45F-2D1CA061BA85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  <p:extLst>
      <p:ext uri="{BB962C8B-B14F-4D97-AF65-F5344CB8AC3E}">
        <p14:creationId xmlns:p14="http://schemas.microsoft.com/office/powerpoint/2010/main" val="211746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B60F74A-5C27-72FB-7458-A92C14C32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it-IT"/>
              <a:t>Κάντε κλικ για να επεξεργαστείτε τον τίτλο υποδείγματος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7778EDD-263A-0AC0-79E5-1493E473A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it-IT"/>
              <a:t>Στυλ κειμένου υποδείγματος</a:t>
            </a:r>
          </a:p>
          <a:p>
            <a:pPr lvl="1"/>
            <a:r>
              <a:rPr lang="el-GR" altLang="it-IT"/>
              <a:t>Δεύτερο επίπεδο</a:t>
            </a:r>
          </a:p>
          <a:p>
            <a:pPr lvl="2"/>
            <a:r>
              <a:rPr lang="el-GR" altLang="it-IT"/>
              <a:t>Τρίτο επίπεδο</a:t>
            </a:r>
          </a:p>
          <a:p>
            <a:pPr lvl="3"/>
            <a:r>
              <a:rPr lang="el-GR" altLang="it-IT"/>
              <a:t>Τέταρτο επίπεδο</a:t>
            </a:r>
          </a:p>
          <a:p>
            <a:pPr lvl="4"/>
            <a:r>
              <a:rPr lang="el-GR" altLang="it-IT"/>
              <a:t>Πέμπτο επίπεδο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EE242-DE21-863E-4D57-22C521A97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7A5C-A582-7B7E-C2AB-3576CA426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48F2-690C-D52C-0EF5-AE389B223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EF8AEB-B213-414A-B09A-DE75C673789C}" type="slidenum">
              <a:rPr lang="el-GR" altLang="it-IT"/>
              <a:pPr>
                <a:defRPr/>
              </a:pPr>
              <a:t>‹#›</a:t>
            </a:fld>
            <a:endParaRPr lang="el-GR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92E2B124-EB4C-59E9-BE13-3386A5143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5" y="549275"/>
            <a:ext cx="8642350" cy="4435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b="1" dirty="0">
                <a:solidFill>
                  <a:srgbClr val="7A0000"/>
                </a:solidFill>
                <a:effectLst>
                  <a:outerShdw blurRad="50800" dist="25400" dir="5400000" algn="ctr" rotWithShape="0">
                    <a:srgbClr val="00004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οδηγίες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dirty="0">
                <a:solidFill>
                  <a:srgbClr val="7A0000"/>
                </a:solidFill>
                <a:effectLst>
                  <a:outerShdw blurRad="50800" dist="25400" dir="5400000" algn="ctr" rotWithShape="0">
                    <a:srgbClr val="00004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it-IT" sz="3600" dirty="0">
                <a:solidFill>
                  <a:srgbClr val="7A0000"/>
                </a:solidFill>
                <a:effectLst>
                  <a:outerShdw blurRad="50800" dist="25400" dir="5400000" algn="ctr" rotWithShape="0">
                    <a:srgbClr val="00004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Translation brief / translating instructions)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it-IT" sz="2400" dirty="0">
              <a:solidFill>
                <a:srgbClr val="24098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l-GR" altLang="it-IT" sz="3200" dirty="0">
                <a:solidFill>
                  <a:srgbClr val="0018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Προσδιορίζουν τις συνθήκες υπό τις οποίες το κείμενο αφίξεως θα πληροί τις συγκεκριμένες του λειτουργίες.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>
            <a:extLst>
              <a:ext uri="{FF2B5EF4-FFF2-40B4-BE49-F238E27FC236}">
                <a16:creationId xmlns:a16="http://schemas.microsoft.com/office/drawing/2014/main" id="{090C7927-9436-1518-907B-014349BD5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60350"/>
            <a:ext cx="8424863" cy="11176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b="1" dirty="0">
                <a:solidFill>
                  <a:srgbClr val="7A0000"/>
                </a:solidFill>
                <a:effectLst>
                  <a:outerShdw blurRad="50800" dist="25400" dir="5400000" algn="ctr" rotWithShape="0">
                    <a:srgbClr val="00004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Οι μεταφραστικές οδηγίες περιλαμβάνουν </a:t>
            </a:r>
          </a:p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b="1" dirty="0">
                <a:solidFill>
                  <a:srgbClr val="7A0000"/>
                </a:solidFill>
                <a:effectLst>
                  <a:outerShdw blurRad="50800" dist="25400" dir="5400000" algn="ctr" rotWithShape="0">
                    <a:srgbClr val="00004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πληροφορίες σχετικά με: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831B35E0-BF2B-8C5F-BD19-00063AD6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386013"/>
            <a:ext cx="284163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l-GR" altLang="it-IT" sz="3200" dirty="0">
              <a:solidFill>
                <a:srgbClr val="000042"/>
              </a:solidFill>
              <a:effectLst>
                <a:outerShdw blurRad="50800" dist="12700" dir="5400000" algn="ctr" rotWithShape="0">
                  <a:srgbClr val="7A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 Box 12">
            <a:extLst>
              <a:ext uri="{FF2B5EF4-FFF2-40B4-BE49-F238E27FC236}">
                <a16:creationId xmlns:a16="http://schemas.microsoft.com/office/drawing/2014/main" id="{5AE53EEF-8CE3-4FD1-ED60-086C89961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1652588"/>
            <a:ext cx="10944225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την(τις) επιδιωκόμενη(ες) κειμενική(ές) λειτουργία(ες) του ΚΣ</a:t>
            </a:r>
          </a:p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τον(τους) αποδέκτη(ες) του ΚΣ</a:t>
            </a:r>
          </a:p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χρόνο και τον τόπο υποδοχής του ΚΣ </a:t>
            </a:r>
          </a:p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μέσο μετάδοσης του ΚΣ</a:t>
            </a:r>
          </a:p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λόγο για τον οποίο χρειάζεται το ΚΣ</a:t>
            </a:r>
          </a:p>
          <a:p>
            <a:pPr eaLnBrk="1" hangingPunct="1">
              <a:lnSpc>
                <a:spcPts val="3800"/>
              </a:lnSpc>
              <a:spcBef>
                <a:spcPct val="0"/>
              </a:spcBef>
              <a:spcAft>
                <a:spcPts val="1800"/>
              </a:spcAft>
            </a:pPr>
            <a:r>
              <a:rPr lang="el-GR" altLang="it-IT" sz="32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 διαχείριση της ορολογίας του ΚΣ</a:t>
            </a:r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77A35F88-4E89-122F-35BF-087DFE4F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249613"/>
            <a:ext cx="284163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l-GR" altLang="it-IT" sz="3200" dirty="0">
              <a:solidFill>
                <a:srgbClr val="000042"/>
              </a:solidFill>
              <a:effectLst>
                <a:outerShdw blurRad="50800" dist="12700" dir="5400000" algn="ctr" rotWithShape="0">
                  <a:srgbClr val="7A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75709A23-FA30-A13C-6B09-51BE38652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4076700"/>
            <a:ext cx="2841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l-GR" altLang="it-IT" sz="3200" dirty="0">
              <a:solidFill>
                <a:srgbClr val="000042"/>
              </a:solidFill>
              <a:effectLst>
                <a:outerShdw blurRad="50800" dist="12700" dir="5400000" algn="ctr" rotWithShape="0">
                  <a:srgbClr val="7A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3A8E4532-8941-2C4D-395D-A90AC0B25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4868863"/>
            <a:ext cx="2841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l-GR" altLang="it-IT" sz="3200" dirty="0">
              <a:solidFill>
                <a:srgbClr val="000042"/>
              </a:solidFill>
              <a:effectLst>
                <a:outerShdw blurRad="50800" dist="12700" dir="5400000" algn="ctr" rotWithShape="0">
                  <a:srgbClr val="7A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AE261129-8C9A-D6BC-DA20-840074B30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5661025"/>
            <a:ext cx="2841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l-GR" altLang="it-IT" sz="3200" dirty="0">
              <a:solidFill>
                <a:srgbClr val="000042"/>
              </a:solidFill>
              <a:effectLst>
                <a:outerShdw blurRad="50800" dist="12700" dir="5400000" algn="ctr" rotWithShape="0">
                  <a:srgbClr val="7A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45491D-7E83-5AFA-C7F9-258DE7B69DA5}"/>
              </a:ext>
            </a:extLst>
          </p:cNvPr>
          <p:cNvSpPr txBox="1"/>
          <p:nvPr/>
        </p:nvSpPr>
        <p:spPr>
          <a:xfrm>
            <a:off x="2649538" y="377825"/>
            <a:ext cx="6094412" cy="823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b="1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6B120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οδηγίες</a:t>
            </a:r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909C8B5E-0AA3-3292-F316-58032B9762F5}"/>
              </a:ext>
            </a:extLst>
          </p:cNvPr>
          <p:cNvSpPr/>
          <p:nvPr/>
        </p:nvSpPr>
        <p:spPr>
          <a:xfrm>
            <a:off x="5591175" y="1211263"/>
            <a:ext cx="144463" cy="1008062"/>
          </a:xfrm>
          <a:prstGeom prst="downArrow">
            <a:avLst/>
          </a:prstGeom>
          <a:solidFill>
            <a:srgbClr val="001848"/>
          </a:solidFill>
          <a:ln>
            <a:solidFill>
              <a:srgbClr val="000058"/>
            </a:solidFill>
          </a:ln>
          <a:effectLst>
            <a:outerShdw blurRad="50800" dist="50800" dir="5400000" algn="ctr" rotWithShape="0">
              <a:srgbClr val="6B1209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583EBB-519C-57A1-EB63-766E8D955DD1}"/>
              </a:ext>
            </a:extLst>
          </p:cNvPr>
          <p:cNvSpPr txBox="1"/>
          <p:nvPr/>
        </p:nvSpPr>
        <p:spPr>
          <a:xfrm>
            <a:off x="1271588" y="2070100"/>
            <a:ext cx="4148137" cy="823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«Σωστή» μετάφραση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A63CE9-B749-0090-11E4-7868234061A1}"/>
              </a:ext>
            </a:extLst>
          </p:cNvPr>
          <p:cNvSpPr txBox="1"/>
          <p:nvPr/>
        </p:nvSpPr>
        <p:spPr>
          <a:xfrm>
            <a:off x="177800" y="4498975"/>
            <a:ext cx="49450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Αξιόπιστη μετάφραση</a:t>
            </a:r>
            <a:endParaRPr lang="it-IT" dirty="0"/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C754473F-3E3E-BB06-F319-6B5ADF51762B}"/>
              </a:ext>
            </a:extLst>
          </p:cNvPr>
          <p:cNvCxnSpPr>
            <a:cxnSpLocks/>
          </p:cNvCxnSpPr>
          <p:nvPr/>
        </p:nvCxnSpPr>
        <p:spPr>
          <a:xfrm flipV="1">
            <a:off x="4592638" y="3879850"/>
            <a:ext cx="855662" cy="976313"/>
          </a:xfrm>
          <a:prstGeom prst="straightConnector1">
            <a:avLst/>
          </a:prstGeom>
          <a:ln w="41275">
            <a:solidFill>
              <a:srgbClr val="000058"/>
            </a:solidFill>
            <a:tailEnd type="triangle"/>
          </a:ln>
          <a:effectLst>
            <a:outerShdw blurRad="50800" dist="25400" dir="5400000" algn="ctr" rotWithShape="0">
              <a:srgbClr val="003366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9C3F081B-8F75-9E82-D0F0-A5C0B1A5BB1E}"/>
              </a:ext>
            </a:extLst>
          </p:cNvPr>
          <p:cNvCxnSpPr>
            <a:cxnSpLocks/>
          </p:cNvCxnSpPr>
          <p:nvPr/>
        </p:nvCxnSpPr>
        <p:spPr>
          <a:xfrm>
            <a:off x="4567238" y="4973638"/>
            <a:ext cx="881062" cy="1109662"/>
          </a:xfrm>
          <a:prstGeom prst="straightConnector1">
            <a:avLst/>
          </a:prstGeom>
          <a:ln w="41275">
            <a:solidFill>
              <a:srgbClr val="000058"/>
            </a:solidFill>
            <a:tailEnd type="triangle"/>
          </a:ln>
          <a:effectLst>
            <a:outerShdw blurRad="50800" dist="25400" dir="5400000" algn="ctr" rotWithShape="0">
              <a:srgbClr val="003366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CE7CED4-00C2-17FE-82FD-855463F9B5A5}"/>
              </a:ext>
            </a:extLst>
          </p:cNvPr>
          <p:cNvSpPr txBox="1"/>
          <p:nvPr/>
        </p:nvSpPr>
        <p:spPr>
          <a:xfrm>
            <a:off x="5419725" y="3457575"/>
            <a:ext cx="423703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Ανάγκες του πελάτη</a:t>
            </a:r>
            <a:endParaRPr lang="it-IT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0FA527-A4C2-A89B-EE65-47529535D54A}"/>
              </a:ext>
            </a:extLst>
          </p:cNvPr>
          <p:cNvSpPr txBox="1"/>
          <p:nvPr/>
        </p:nvSpPr>
        <p:spPr>
          <a:xfrm>
            <a:off x="5448300" y="5759450"/>
            <a:ext cx="58023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Ενδοκειμενική συνοχή</a:t>
            </a:r>
            <a:endParaRPr lang="it-IT" dirty="0"/>
          </a:p>
        </p:txBody>
      </p:sp>
      <p:cxnSp>
        <p:nvCxnSpPr>
          <p:cNvPr id="24" name="Ευθύγραμμο βέλος σύνδεσης 23">
            <a:extLst>
              <a:ext uri="{FF2B5EF4-FFF2-40B4-BE49-F238E27FC236}">
                <a16:creationId xmlns:a16="http://schemas.microsoft.com/office/drawing/2014/main" id="{216E3CDF-2441-1A1E-6BEB-E05AB3D3862F}"/>
              </a:ext>
            </a:extLst>
          </p:cNvPr>
          <p:cNvCxnSpPr>
            <a:cxnSpLocks/>
          </p:cNvCxnSpPr>
          <p:nvPr/>
        </p:nvCxnSpPr>
        <p:spPr>
          <a:xfrm flipV="1">
            <a:off x="4567238" y="4914900"/>
            <a:ext cx="881062" cy="0"/>
          </a:xfrm>
          <a:prstGeom prst="straightConnector1">
            <a:avLst/>
          </a:prstGeom>
          <a:ln w="41275">
            <a:solidFill>
              <a:srgbClr val="000058"/>
            </a:solidFill>
            <a:tailEnd type="triangle"/>
          </a:ln>
          <a:effectLst>
            <a:outerShdw blurRad="50800" dist="25400" dir="5400000" algn="ctr" rotWithShape="0">
              <a:srgbClr val="003366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E0D855-67CA-8871-4933-8FB3EDFC578E}"/>
              </a:ext>
            </a:extLst>
          </p:cNvPr>
          <p:cNvSpPr txBox="1"/>
          <p:nvPr/>
        </p:nvSpPr>
        <p:spPr>
          <a:xfrm>
            <a:off x="5419725" y="4556125"/>
            <a:ext cx="5802313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Διακειμενική συνεκτικότητα</a:t>
            </a:r>
            <a:endParaRPr lang="it-IT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B6FD6A2-3B26-33AC-3410-65BB2ABDF973}"/>
              </a:ext>
            </a:extLst>
          </p:cNvPr>
          <p:cNvSpPr txBox="1"/>
          <p:nvPr/>
        </p:nvSpPr>
        <p:spPr>
          <a:xfrm>
            <a:off x="5419725" y="2246313"/>
            <a:ext cx="6116638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altLang="it-IT" sz="3600" dirty="0">
                <a:solidFill>
                  <a:srgbClr val="001848"/>
                </a:solidFill>
                <a:effectLst>
                  <a:outerShdw blurRad="50800" dist="25400" dir="5400000" algn="ctr" rotWithShape="0">
                    <a:srgbClr val="000058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Αξιόπιστη μετάφραση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27" grpId="0"/>
      <p:bldP spid="29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111</Words>
  <Application>Microsoft Office PowerPoint</Application>
  <PresentationFormat>Ευρεία οθόνη</PresentationFormat>
  <Paragraphs>24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Calibri</vt:lpstr>
      <vt:lpstr>Arial</vt:lpstr>
      <vt:lpstr>Calibri Light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</vt:vector>
  </TitlesOfParts>
  <Company>DFLTI 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KELANDRIAS</dc:creator>
  <cp:lastModifiedBy>Panayotis Kelandrias</cp:lastModifiedBy>
  <cp:revision>26</cp:revision>
  <dcterms:created xsi:type="dcterms:W3CDTF">2013-10-07T17:21:06Z</dcterms:created>
  <dcterms:modified xsi:type="dcterms:W3CDTF">2022-10-03T06:59:44Z</dcterms:modified>
</cp:coreProperties>
</file>