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37"/>
  </p:notesMasterIdLst>
  <p:sldIdLst>
    <p:sldId id="256" r:id="rId2"/>
    <p:sldId id="290" r:id="rId3"/>
    <p:sldId id="257" r:id="rId4"/>
    <p:sldId id="289" r:id="rId5"/>
    <p:sldId id="259" r:id="rId6"/>
    <p:sldId id="258" r:id="rId7"/>
    <p:sldId id="260" r:id="rId8"/>
    <p:sldId id="261" r:id="rId9"/>
    <p:sldId id="262" r:id="rId10"/>
    <p:sldId id="263" r:id="rId11"/>
    <p:sldId id="267" r:id="rId12"/>
    <p:sldId id="268" r:id="rId13"/>
    <p:sldId id="296" r:id="rId14"/>
    <p:sldId id="295" r:id="rId15"/>
    <p:sldId id="266" r:id="rId16"/>
    <p:sldId id="265" r:id="rId17"/>
    <p:sldId id="281" r:id="rId18"/>
    <p:sldId id="270" r:id="rId19"/>
    <p:sldId id="271" r:id="rId20"/>
    <p:sldId id="282" r:id="rId21"/>
    <p:sldId id="269" r:id="rId22"/>
    <p:sldId id="272" r:id="rId23"/>
    <p:sldId id="273" r:id="rId24"/>
    <p:sldId id="274" r:id="rId25"/>
    <p:sldId id="285" r:id="rId26"/>
    <p:sldId id="287" r:id="rId27"/>
    <p:sldId id="275" r:id="rId28"/>
    <p:sldId id="276" r:id="rId29"/>
    <p:sldId id="277" r:id="rId30"/>
    <p:sldId id="279" r:id="rId31"/>
    <p:sldId id="278" r:id="rId32"/>
    <p:sldId id="297" r:id="rId33"/>
    <p:sldId id="291" r:id="rId34"/>
    <p:sldId id="293" r:id="rId35"/>
    <p:sldId id="298" r:id="rId3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71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60A0A9-8F4E-4F84-9C76-5A80FE36D777}" type="datetimeFigureOut">
              <a:rPr lang="el-GR" smtClean="0"/>
              <a:pPr/>
              <a:t>7/5/2025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06F8AD-A806-4883-B37F-F4D931161636}"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2806F8AD-A806-4883-B37F-F4D931161636}" type="slidenum">
              <a:rPr lang="el-GR" smtClean="0"/>
              <a:pPr/>
              <a:t>29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l-GR"/>
              <a:t>Kλικ για επεξεργασία του τίτλου</a:t>
            </a:r>
            <a:endParaRPr kumimoji="0" lang="en-US"/>
          </a:p>
        </p:txBody>
      </p:sp>
      <p:sp>
        <p:nvSpPr>
          <p:cNvPr id="28" name="27 - Θέση ημερομηνίας"/>
          <p:cNvSpPr>
            <a:spLocks noGrp="1"/>
          </p:cNvSpPr>
          <p:nvPr>
            <p:ph type="dt" sz="half" idx="10"/>
          </p:nvPr>
        </p:nvSpPr>
        <p:spPr/>
        <p:txBody>
          <a:bodyPr/>
          <a:lstStyle/>
          <a:p>
            <a:fld id="{46D5F79F-EEF4-4A68-B5FE-B1B5DFF55971}" type="datetimeFigureOut">
              <a:rPr lang="el-GR" smtClean="0"/>
              <a:pPr/>
              <a:t>7/5/2025</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29" name="28 - Θέση αριθμού διαφάνειας"/>
          <p:cNvSpPr>
            <a:spLocks noGrp="1"/>
          </p:cNvSpPr>
          <p:nvPr>
            <p:ph type="sldNum" sz="quarter" idx="12"/>
          </p:nvPr>
        </p:nvSpPr>
        <p:spPr/>
        <p:txBody>
          <a:bodyPr/>
          <a:lstStyle/>
          <a:p>
            <a:fld id="{5B6E78F2-6370-4704-A052-F5A932DDD29B}" type="slidenum">
              <a:rPr lang="el-GR" smtClean="0"/>
              <a:pPr/>
              <a:t>‹#›</a:t>
            </a:fld>
            <a:endParaRPr lang="el-GR"/>
          </a:p>
        </p:txBody>
      </p:sp>
      <p:sp>
        <p:nvSpPr>
          <p:cNvPr id="9" name="8 - Υπότιτλος"/>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46D5F79F-EEF4-4A68-B5FE-B1B5DFF55971}" type="datetimeFigureOut">
              <a:rPr lang="el-GR" smtClean="0"/>
              <a:pPr/>
              <a:t>7/5/2025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B6E78F2-6370-4704-A052-F5A932DDD29B}"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46D5F79F-EEF4-4A68-B5FE-B1B5DFF55971}" type="datetimeFigureOut">
              <a:rPr lang="el-GR" smtClean="0"/>
              <a:pPr/>
              <a:t>7/5/2025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B6E78F2-6370-4704-A052-F5A932DDD29B}"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46D5F79F-EEF4-4A68-B5FE-B1B5DFF55971}" type="datetimeFigureOut">
              <a:rPr lang="el-GR" smtClean="0"/>
              <a:pPr/>
              <a:t>7/5/2025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B6E78F2-6370-4704-A052-F5A932DDD29B}"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46D5F79F-EEF4-4A68-B5FE-B1B5DFF55971}" type="datetimeFigureOut">
              <a:rPr lang="el-GR" smtClean="0"/>
              <a:pPr/>
              <a:t>7/5/2025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7924800" y="6416675"/>
            <a:ext cx="762000" cy="365125"/>
          </a:xfrm>
        </p:spPr>
        <p:txBody>
          <a:bodyPr/>
          <a:lstStyle/>
          <a:p>
            <a:fld id="{5B6E78F2-6370-4704-A052-F5A932DDD29B}"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46D5F79F-EEF4-4A68-B5FE-B1B5DFF55971}" type="datetimeFigureOut">
              <a:rPr lang="el-GR" smtClean="0"/>
              <a:pPr/>
              <a:t>7/5/2025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B6E78F2-6370-4704-A052-F5A932DDD29B}"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7" name="6 - Θέση ημερομηνίας"/>
          <p:cNvSpPr>
            <a:spLocks noGrp="1"/>
          </p:cNvSpPr>
          <p:nvPr>
            <p:ph type="dt" sz="half" idx="10"/>
          </p:nvPr>
        </p:nvSpPr>
        <p:spPr/>
        <p:txBody>
          <a:bodyPr/>
          <a:lstStyle/>
          <a:p>
            <a:fld id="{46D5F79F-EEF4-4A68-B5FE-B1B5DFF55971}" type="datetimeFigureOut">
              <a:rPr lang="el-GR" smtClean="0"/>
              <a:pPr/>
              <a:t>7/5/2025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5B6E78F2-6370-4704-A052-F5A932DDD29B}"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46D5F79F-EEF4-4A68-B5FE-B1B5DFF55971}" type="datetimeFigureOut">
              <a:rPr lang="el-GR" smtClean="0"/>
              <a:pPr/>
              <a:t>7/5/2025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5B6E78F2-6370-4704-A052-F5A932DDD29B}"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46D5F79F-EEF4-4A68-B5FE-B1B5DFF55971}" type="datetimeFigureOut">
              <a:rPr lang="el-GR" smtClean="0"/>
              <a:pPr/>
              <a:t>7/5/2025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5B6E78F2-6370-4704-A052-F5A932DDD29B}"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46D5F79F-EEF4-4A68-B5FE-B1B5DFF55971}" type="datetimeFigureOut">
              <a:rPr lang="el-GR" smtClean="0"/>
              <a:pPr/>
              <a:t>7/5/2025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B6E78F2-6370-4704-A052-F5A932DDD29B}"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l-GR">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4" name="3 - Θέση κειμένου"/>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6D5F79F-EEF4-4A68-B5FE-B1B5DFF55971}" type="datetimeFigureOut">
              <a:rPr lang="el-GR" smtClean="0"/>
              <a:pPr/>
              <a:t>7/5/2025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B6E78F2-6370-4704-A052-F5A932DDD29B}"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4" name="13 - Θέση ημερομηνίας"/>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46D5F79F-EEF4-4A68-B5FE-B1B5DFF55971}" type="datetimeFigureOut">
              <a:rPr lang="el-GR" smtClean="0"/>
              <a:pPr/>
              <a:t>7/5/2025</a:t>
            </a:fld>
            <a:endParaRPr lang="el-GR"/>
          </a:p>
        </p:txBody>
      </p:sp>
      <p:sp>
        <p:nvSpPr>
          <p:cNvPr id="3" name="2 - Θέση υποσέλιδου"/>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l-GR"/>
          </a:p>
        </p:txBody>
      </p:sp>
      <p:sp>
        <p:nvSpPr>
          <p:cNvPr id="23" name="22 - Θέση αριθμού διαφάνειας"/>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B6E78F2-6370-4704-A052-F5A932DDD29B}" type="slidenum">
              <a:rPr lang="el-GR" smtClean="0"/>
              <a:pPr/>
              <a:t>‹#›</a:t>
            </a:fld>
            <a:endParaRPr lang="el-GR"/>
          </a:p>
        </p:txBody>
      </p:sp>
    </p:spTree>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11560" y="1484784"/>
            <a:ext cx="7772400" cy="1470025"/>
          </a:xfrm>
        </p:spPr>
        <p:txBody>
          <a:bodyPr>
            <a:normAutofit fontScale="90000"/>
          </a:bodyPr>
          <a:lstStyle/>
          <a:p>
            <a:r>
              <a:rPr lang="en-US" dirty="0"/>
              <a:t>H</a:t>
            </a:r>
            <a:r>
              <a:rPr lang="el-GR" dirty="0"/>
              <a:t> </a:t>
            </a:r>
            <a:r>
              <a:rPr lang="el-GR" dirty="0" err="1"/>
              <a:t>αντιστασιακη</a:t>
            </a:r>
            <a:r>
              <a:rPr lang="el-GR" dirty="0"/>
              <a:t> </a:t>
            </a:r>
            <a:r>
              <a:rPr lang="el-GR" dirty="0" err="1"/>
              <a:t>δραση</a:t>
            </a:r>
            <a:r>
              <a:rPr lang="el-GR" dirty="0"/>
              <a:t> του </a:t>
            </a:r>
            <a:r>
              <a:rPr lang="el-GR" dirty="0" err="1"/>
              <a:t>Κωστα</a:t>
            </a:r>
            <a:r>
              <a:rPr lang="el-GR" dirty="0"/>
              <a:t> </a:t>
            </a:r>
            <a:r>
              <a:rPr lang="el-GR" dirty="0" err="1"/>
              <a:t>Γεωργακη</a:t>
            </a:r>
            <a:r>
              <a:rPr lang="el-GR" dirty="0"/>
              <a:t> και </a:t>
            </a:r>
            <a:r>
              <a:rPr lang="en-US" dirty="0"/>
              <a:t>a</a:t>
            </a:r>
            <a:r>
              <a:rPr lang="el-GR" dirty="0" err="1"/>
              <a:t>λλων</a:t>
            </a:r>
            <a:r>
              <a:rPr lang="el-GR" dirty="0"/>
              <a:t> </a:t>
            </a:r>
            <a:r>
              <a:rPr lang="el-GR" dirty="0" err="1"/>
              <a:t>Κερκυρα</a:t>
            </a:r>
            <a:r>
              <a:rPr lang="en-US" dirty="0" err="1"/>
              <a:t>i</a:t>
            </a:r>
            <a:r>
              <a:rPr lang="el-GR" dirty="0"/>
              <a:t>ων </a:t>
            </a:r>
            <a:r>
              <a:rPr lang="el-GR" dirty="0" err="1"/>
              <a:t>φοιτητΩν</a:t>
            </a:r>
            <a:r>
              <a:rPr lang="el-GR" dirty="0"/>
              <a:t> </a:t>
            </a:r>
            <a:r>
              <a:rPr lang="el-GR" dirty="0" err="1"/>
              <a:t>τησ</a:t>
            </a:r>
            <a:r>
              <a:rPr lang="el-GR" dirty="0"/>
              <a:t> </a:t>
            </a:r>
            <a:r>
              <a:rPr lang="el-GR" dirty="0" err="1"/>
              <a:t>Ιταλιασ</a:t>
            </a:r>
            <a:endParaRPr lang="el-GR" dirty="0"/>
          </a:p>
        </p:txBody>
      </p:sp>
      <p:pic>
        <p:nvPicPr>
          <p:cNvPr id="4" name="3 - Εικόνα" descr="Kostas_Georgakis.jpg"/>
          <p:cNvPicPr>
            <a:picLocks noChangeAspect="1"/>
          </p:cNvPicPr>
          <p:nvPr/>
        </p:nvPicPr>
        <p:blipFill>
          <a:blip r:embed="rId2" cstate="print"/>
          <a:stretch>
            <a:fillRect/>
          </a:stretch>
        </p:blipFill>
        <p:spPr>
          <a:xfrm>
            <a:off x="2411760" y="3220770"/>
            <a:ext cx="3888432" cy="319492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Αντιστασιακές πολιτικές παρατάξεις</a:t>
            </a:r>
          </a:p>
        </p:txBody>
      </p:sp>
      <p:sp>
        <p:nvSpPr>
          <p:cNvPr id="3" name="2 - Θέση περιεχομένου"/>
          <p:cNvSpPr>
            <a:spLocks noGrp="1"/>
          </p:cNvSpPr>
          <p:nvPr>
            <p:ph idx="1"/>
          </p:nvPr>
        </p:nvSpPr>
        <p:spPr>
          <a:xfrm>
            <a:off x="457200" y="1600200"/>
            <a:ext cx="8219256" cy="4781128"/>
          </a:xfrm>
        </p:spPr>
        <p:txBody>
          <a:bodyPr>
            <a:normAutofit fontScale="77500" lnSpcReduction="20000"/>
          </a:bodyPr>
          <a:lstStyle/>
          <a:p>
            <a:r>
              <a:rPr lang="el-GR" dirty="0"/>
              <a:t>Όλες οι πολιτικές παρατάξεις </a:t>
            </a:r>
            <a:r>
              <a:rPr lang="el-GR" dirty="0" err="1"/>
              <a:t>Αριστεράς</a:t>
            </a:r>
            <a:r>
              <a:rPr lang="el-GR" dirty="0"/>
              <a:t>-Κέντρου που υπήρχαν στην Ελλάδα:</a:t>
            </a:r>
          </a:p>
          <a:p>
            <a:r>
              <a:rPr lang="el-GR" dirty="0"/>
              <a:t>ΠΑΜ (Πατριωτικό Αγωνιστικό Μέτωπο) από στελέχη ΕΔΑ υπό Μίκη Θεοδωράκη. Μετά τη διάσπαση του ΚΚΕ, το 1968, τέθηκε υπό τον έλεγχο ΚΚΕ εσωτερικού (</a:t>
            </a:r>
            <a:r>
              <a:rPr lang="el-GR" dirty="0" err="1"/>
              <a:t>Μπριλλάκης</a:t>
            </a:r>
            <a:r>
              <a:rPr lang="el-GR" dirty="0"/>
              <a:t>).</a:t>
            </a:r>
            <a:br>
              <a:rPr lang="el-GR" dirty="0"/>
            </a:br>
            <a:r>
              <a:rPr lang="el-GR" dirty="0"/>
              <a:t>Στην Ιταλία 2 κύριοι μηχανισμοί: Τομέας Α, Τομέας Δ.</a:t>
            </a:r>
            <a:br>
              <a:rPr lang="el-GR" dirty="0"/>
            </a:br>
            <a:r>
              <a:rPr lang="el-GR" dirty="0"/>
              <a:t>Τομέας Α: δημιουργία ανεξάρτητων μηχανισμών εντός Ελλάδας (Χριστόφορος </a:t>
            </a:r>
            <a:r>
              <a:rPr lang="el-GR" dirty="0" err="1"/>
              <a:t>Αργυρίδης</a:t>
            </a:r>
            <a:r>
              <a:rPr lang="el-GR" dirty="0"/>
              <a:t>).</a:t>
            </a:r>
            <a:br>
              <a:rPr lang="el-GR" dirty="0"/>
            </a:br>
            <a:r>
              <a:rPr lang="el-GR" dirty="0"/>
              <a:t>Τομέας Δ (</a:t>
            </a:r>
            <a:r>
              <a:rPr lang="el-GR" dirty="0" err="1"/>
              <a:t>Μπριλλάκης</a:t>
            </a:r>
            <a:r>
              <a:rPr lang="el-GR" dirty="0"/>
              <a:t>): προώθηση δυναμικών ενεργειών (βομβιστικές επιθέσεις).</a:t>
            </a:r>
          </a:p>
          <a:p>
            <a:pPr>
              <a:buNone/>
            </a:pPr>
            <a:r>
              <a:rPr lang="el-GR" dirty="0"/>
              <a:t>     Μεταξύ τους αντιπαλότητα – θεμελιώδης ιδεολογική διάσταση για τον τρόπο ανατροπής της Χούντας (μαζικό λαϊκό κίνημα ή δυναμικές ενέργειες) Π. Βλάσσης – </a:t>
            </a:r>
            <a:r>
              <a:rPr lang="el-GR" dirty="0" err="1"/>
              <a:t>Συρμαλένιος</a:t>
            </a:r>
            <a:r>
              <a:rPr lang="el-GR" dirty="0"/>
              <a:t> (σ.78-79)</a:t>
            </a:r>
          </a:p>
          <a:p>
            <a:pPr>
              <a:buNone/>
            </a:pPr>
            <a:r>
              <a:rPr lang="el-GR" dirty="0"/>
              <a:t>     (Η ιδεολογική αυτή διάσταση εκφράστηκε και με άρθρα στο περιοδικό «Επανάσταση» διαμάχη μεταξύ Αρτέμη Θαλασσινού (Περικλής </a:t>
            </a:r>
            <a:r>
              <a:rPr lang="el-GR" dirty="0" err="1"/>
              <a:t>Κοροβέσης</a:t>
            </a:r>
            <a:r>
              <a:rPr lang="el-GR" dirty="0"/>
              <a:t>) και Γιώργου Βότση) (Βόγλης, 123)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187624" y="548680"/>
            <a:ext cx="6696744" cy="6370975"/>
          </a:xfrm>
          <a:prstGeom prst="rect">
            <a:avLst/>
          </a:prstGeom>
        </p:spPr>
        <p:txBody>
          <a:bodyPr wrap="square">
            <a:spAutoFit/>
          </a:bodyPr>
          <a:lstStyle/>
          <a:p>
            <a:pPr>
              <a:buFont typeface="Arial" pitchFamily="34" charset="0"/>
              <a:buChar char="•"/>
            </a:pPr>
            <a:r>
              <a:rPr lang="el-GR" sz="2400" dirty="0"/>
              <a:t> Ρήγας Φεραίος (μαχητικό παρακλάδι του ΠΑΜ).</a:t>
            </a:r>
          </a:p>
          <a:p>
            <a:pPr>
              <a:buFont typeface="Arial" pitchFamily="34" charset="0"/>
              <a:buChar char="•"/>
            </a:pPr>
            <a:r>
              <a:rPr lang="el-GR" sz="2400" dirty="0"/>
              <a:t> Δημοκρατικός Αγώνας (υπό το πλαίσιο του ΚΚΕ εσωτερικού)</a:t>
            </a:r>
          </a:p>
          <a:p>
            <a:pPr>
              <a:buFont typeface="Arial" pitchFamily="34" charset="0"/>
              <a:buChar char="•"/>
            </a:pPr>
            <a:r>
              <a:rPr lang="el-GR" sz="2400" dirty="0"/>
              <a:t> Προοδευτική </a:t>
            </a:r>
            <a:r>
              <a:rPr lang="el-GR" sz="2400" dirty="0" err="1"/>
              <a:t>Πανσπουδαστική</a:t>
            </a:r>
            <a:r>
              <a:rPr lang="el-GR" sz="2400" dirty="0"/>
              <a:t> Φοιτητική Παράταξη (ΠΠΣΠ) φοιτητική παράταξη της ΟΜΛΕ (Οργάνωση Μαρξιστών Λενινιστών Ελλάδος, πρόδρομος του σημερινού ΚΚΕ Μ-Λ. Εξέφραζαν το </a:t>
            </a:r>
            <a:r>
              <a:rPr lang="el-GR" sz="2400" dirty="0" err="1"/>
              <a:t>κινεζόφιλο</a:t>
            </a:r>
            <a:r>
              <a:rPr lang="el-GR" sz="2400" dirty="0"/>
              <a:t> ρεύμα στην Ελλάδα. Ιδιαίτερη δυναμική στην Ιταλία: η Πάρμα θεωρούταν </a:t>
            </a:r>
            <a:r>
              <a:rPr lang="el-GR" sz="2400" dirty="0" err="1"/>
              <a:t>άνδρο</a:t>
            </a:r>
            <a:r>
              <a:rPr lang="el-GR" sz="2400" dirty="0"/>
              <a:t> της ΠΠΣΠ.</a:t>
            </a:r>
          </a:p>
          <a:p>
            <a:pPr>
              <a:buFont typeface="Arial" pitchFamily="34" charset="0"/>
              <a:buChar char="•"/>
            </a:pPr>
            <a:r>
              <a:rPr lang="el-GR" sz="2400" dirty="0"/>
              <a:t> ΚΝΕ του ΚΚΕ εξωτερικού.</a:t>
            </a:r>
          </a:p>
          <a:p>
            <a:pPr>
              <a:buFont typeface="Arial" pitchFamily="34" charset="0"/>
              <a:buChar char="•"/>
            </a:pPr>
            <a:r>
              <a:rPr lang="el-GR" sz="2400" dirty="0"/>
              <a:t> ΠΑΚ του Ανδρέα Παπανδρέου.</a:t>
            </a:r>
          </a:p>
          <a:p>
            <a:pPr>
              <a:buFont typeface="Arial" pitchFamily="34" charset="0"/>
              <a:buChar char="•"/>
            </a:pPr>
            <a:endParaRPr lang="el-GR" sz="2400" dirty="0"/>
          </a:p>
          <a:p>
            <a:r>
              <a:rPr lang="el-GR" sz="2400" b="1" dirty="0"/>
              <a:t>Στο χώρο Κέντρου </a:t>
            </a:r>
          </a:p>
          <a:p>
            <a:pPr>
              <a:buFont typeface="Arial" pitchFamily="34" charset="0"/>
              <a:buChar char="•"/>
            </a:pPr>
            <a:r>
              <a:rPr lang="el-GR" sz="2400" dirty="0"/>
              <a:t> Ένωση Κέντρου – Ελληνική Δημοκρατική Νεολαία (ΕΚ – ΕΔΗΝ) εξωτερικού, πρόεδρος Νίκος Νικολαΐδης (σε αυτήν εντάχθηκε ο Γεωργάκης)</a:t>
            </a:r>
            <a:br>
              <a:rPr lang="el-GR" sz="2400" dirty="0"/>
            </a:br>
            <a:endParaRPr lang="el-GR"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Προσκόμματα </a:t>
            </a:r>
            <a:r>
              <a:rPr lang="el-GR" dirty="0" err="1"/>
              <a:t>αντιχουντικών</a:t>
            </a:r>
            <a:r>
              <a:rPr lang="el-GR" dirty="0"/>
              <a:t> φοιτητών – Βοήθεια Ιταλικών αρχών</a:t>
            </a:r>
          </a:p>
        </p:txBody>
      </p:sp>
      <p:sp>
        <p:nvSpPr>
          <p:cNvPr id="3" name="2 - Θέση περιεχομένου"/>
          <p:cNvSpPr>
            <a:spLocks noGrp="1"/>
          </p:cNvSpPr>
          <p:nvPr>
            <p:ph idx="1"/>
          </p:nvPr>
        </p:nvSpPr>
        <p:spPr/>
        <p:txBody>
          <a:bodyPr>
            <a:normAutofit lnSpcReduction="10000"/>
          </a:bodyPr>
          <a:lstStyle/>
          <a:p>
            <a:r>
              <a:rPr lang="el-GR" dirty="0"/>
              <a:t>Κόψιμο συναλλάγματος – όχι λήψη χρημάτων.</a:t>
            </a:r>
          </a:p>
          <a:p>
            <a:r>
              <a:rPr lang="el-GR" dirty="0"/>
              <a:t>Στέρηση διαβατηρίου – άδειας παραμονής .</a:t>
            </a:r>
          </a:p>
          <a:p>
            <a:r>
              <a:rPr lang="el-GR" dirty="0"/>
              <a:t>Διακοπή αναβολής στράτευσης.</a:t>
            </a:r>
          </a:p>
          <a:p>
            <a:endParaRPr lang="el-GR" dirty="0"/>
          </a:p>
          <a:p>
            <a:pPr>
              <a:buNone/>
            </a:pPr>
            <a:br>
              <a:rPr lang="el-GR" dirty="0"/>
            </a:br>
            <a:r>
              <a:rPr lang="el-GR" dirty="0"/>
              <a:t>       Ιταλικές αρχές: πολύπλευρη στήριξη σε Έλληνες φοιτητές (δια νόμου επ’ αόριστον παραμονή στην Ιταλία ακόμα και μετά τη λήξη του διαβατηρίου)  (Κ. </a:t>
            </a:r>
            <a:r>
              <a:rPr lang="el-GR" dirty="0" err="1"/>
              <a:t>Γρηγορόπουλος</a:t>
            </a:r>
            <a:r>
              <a:rPr lang="el-GR" dirty="0"/>
              <a:t>)      </a:t>
            </a:r>
          </a:p>
          <a:p>
            <a:pPr>
              <a:buNone/>
            </a:pPr>
            <a:r>
              <a:rPr lang="el-GR"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5517232"/>
            <a:ext cx="8229600" cy="1143000"/>
          </a:xfrm>
        </p:spPr>
        <p:txBody>
          <a:bodyPr>
            <a:normAutofit fontScale="90000"/>
          </a:bodyPr>
          <a:lstStyle/>
          <a:p>
            <a:r>
              <a:rPr lang="el-GR" sz="3200" dirty="0"/>
              <a:t>Βεβαίωση διακοπής αναβολής λόγω αντιστασιακής δράσης του Κ. </a:t>
            </a:r>
            <a:r>
              <a:rPr lang="el-GR" sz="3200" dirty="0" err="1"/>
              <a:t>Γρηγορόπουλου</a:t>
            </a:r>
            <a:endParaRPr lang="el-GR" sz="3200" dirty="0"/>
          </a:p>
        </p:txBody>
      </p:sp>
      <p:pic>
        <p:nvPicPr>
          <p:cNvPr id="4" name="3 - Θέση περιεχομένου" descr="Βεβαίωση προξενείου.jpg"/>
          <p:cNvPicPr>
            <a:picLocks noGrp="1" noChangeAspect="1"/>
          </p:cNvPicPr>
          <p:nvPr>
            <p:ph idx="1"/>
          </p:nvPr>
        </p:nvPicPr>
        <p:blipFill>
          <a:blip r:embed="rId2" cstate="print"/>
          <a:srcRect l="10237" t="-1705" r="19676"/>
          <a:stretch>
            <a:fillRect/>
          </a:stretch>
        </p:blipFill>
        <p:spPr>
          <a:xfrm rot="5400000">
            <a:off x="2314607" y="-1270999"/>
            <a:ext cx="5162860" cy="770485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Βεβα'ιωση συναλλάγματος.jpg"/>
          <p:cNvPicPr>
            <a:picLocks noChangeAspect="1"/>
          </p:cNvPicPr>
          <p:nvPr/>
        </p:nvPicPr>
        <p:blipFill>
          <a:blip r:embed="rId2" cstate="print"/>
          <a:srcRect l="5900" t="544" r="16138"/>
          <a:stretch>
            <a:fillRect/>
          </a:stretch>
        </p:blipFill>
        <p:spPr>
          <a:xfrm>
            <a:off x="251520" y="620688"/>
            <a:ext cx="8352928" cy="4920533"/>
          </a:xfrm>
          <a:prstGeom prst="rect">
            <a:avLst/>
          </a:prstGeom>
        </p:spPr>
      </p:pic>
      <p:sp>
        <p:nvSpPr>
          <p:cNvPr id="5" name="4 - Τίτλος"/>
          <p:cNvSpPr>
            <a:spLocks noGrp="1"/>
          </p:cNvSpPr>
          <p:nvPr>
            <p:ph type="title"/>
          </p:nvPr>
        </p:nvSpPr>
        <p:spPr>
          <a:xfrm>
            <a:off x="467544" y="5715000"/>
            <a:ext cx="8229600" cy="1143000"/>
          </a:xfrm>
        </p:spPr>
        <p:txBody>
          <a:bodyPr>
            <a:noAutofit/>
          </a:bodyPr>
          <a:lstStyle/>
          <a:p>
            <a:r>
              <a:rPr lang="el-GR" sz="3200" dirty="0"/>
              <a:t>Βεβαίωση διακοπής συναλλάγματος για αντεθνική δράση του Κ. </a:t>
            </a:r>
            <a:r>
              <a:rPr lang="el-GR" sz="3200" dirty="0" err="1"/>
              <a:t>Γρηγορόπουλου</a:t>
            </a:r>
            <a:r>
              <a:rPr lang="el-GR" sz="3200" dirty="0"/>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a:t>Ακρ</a:t>
            </a:r>
            <a:r>
              <a:rPr lang="en-US" dirty="0"/>
              <a:t>o</a:t>
            </a:r>
            <a:r>
              <a:rPr lang="el-GR" dirty="0"/>
              <a:t>δεξιά οργάνωση </a:t>
            </a:r>
            <a:r>
              <a:rPr lang="en-US" dirty="0" err="1"/>
              <a:t>Lega</a:t>
            </a:r>
            <a:br>
              <a:rPr lang="en-US" dirty="0"/>
            </a:b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a:t>Έδρα Νάπολη – συνεργασία με προξενείο.</a:t>
            </a:r>
          </a:p>
          <a:p>
            <a:r>
              <a:rPr lang="el-GR" dirty="0"/>
              <a:t>Κατασκοπεία δημοκρατικών φοιτητών.</a:t>
            </a:r>
          </a:p>
          <a:p>
            <a:r>
              <a:rPr lang="el-GR" dirty="0"/>
              <a:t>Προσηλυτισμός πρωτοετών.</a:t>
            </a:r>
          </a:p>
          <a:p>
            <a:r>
              <a:rPr lang="el-GR" dirty="0"/>
              <a:t>Καταστολή – εκφοβισμός αντιδικτατορικών φοιτητών.</a:t>
            </a:r>
          </a:p>
          <a:p>
            <a:r>
              <a:rPr lang="el-GR" dirty="0"/>
              <a:t>Προπαγάνδα υπέρ καθεστώτος συνταγματαρχών.</a:t>
            </a:r>
          </a:p>
          <a:p>
            <a:r>
              <a:rPr lang="el-GR" dirty="0"/>
              <a:t>Για τη δράση τους είχαν διευκολύνσεις (επιδόματα, διευκολύνσεις ως προς την περάτωση σπουδών).</a:t>
            </a:r>
          </a:p>
          <a:p>
            <a:r>
              <a:rPr lang="el-GR" dirty="0"/>
              <a:t>Όλοι όσοι είχαν αντιδικτατορική δράση είχαν προβλήματα με τη </a:t>
            </a:r>
            <a:r>
              <a:rPr lang="en-US" dirty="0" err="1"/>
              <a:t>Lega</a:t>
            </a:r>
            <a:r>
              <a:rPr lang="el-GR" dirty="0"/>
              <a:t> (Βλάσσης, </a:t>
            </a:r>
            <a:r>
              <a:rPr lang="el-GR" dirty="0" err="1"/>
              <a:t>Γρηγορόπουλος</a:t>
            </a:r>
            <a:r>
              <a:rPr lang="el-GR" dirty="0"/>
              <a:t>).</a:t>
            </a:r>
          </a:p>
          <a:p>
            <a:r>
              <a:rPr lang="el-GR" dirty="0"/>
              <a:t>Αιματηρές συγκρούσεις μεταξύ </a:t>
            </a:r>
            <a:r>
              <a:rPr lang="en-US" dirty="0" err="1"/>
              <a:t>Lega</a:t>
            </a:r>
            <a:r>
              <a:rPr lang="en-US" dirty="0"/>
              <a:t> </a:t>
            </a:r>
            <a:r>
              <a:rPr lang="el-GR" dirty="0"/>
              <a:t>+ νεοφασιστών Ιταλών ενάντια σε αριστερές ελληνικές και ιταλικές οργανώσεις.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Δράση Γεωργάκη στην Ιταλία</a:t>
            </a:r>
          </a:p>
        </p:txBody>
      </p:sp>
      <p:sp>
        <p:nvSpPr>
          <p:cNvPr id="3" name="2 - Θέση περιεχομένου"/>
          <p:cNvSpPr>
            <a:spLocks noGrp="1"/>
          </p:cNvSpPr>
          <p:nvPr>
            <p:ph idx="1"/>
          </p:nvPr>
        </p:nvSpPr>
        <p:spPr/>
        <p:txBody>
          <a:bodyPr>
            <a:normAutofit fontScale="77500" lnSpcReduction="20000"/>
          </a:bodyPr>
          <a:lstStyle/>
          <a:p>
            <a:r>
              <a:rPr lang="el-GR" dirty="0"/>
              <a:t>Ιούνιος 1968: εγγραφή ΕΚ- ΕΔΗΝ Γένοβας.</a:t>
            </a:r>
          </a:p>
          <a:p>
            <a:r>
              <a:rPr lang="el-GR" dirty="0"/>
              <a:t>Εκπρόσωπος τύπου δημοσίων σχέσεων.</a:t>
            </a:r>
          </a:p>
          <a:p>
            <a:r>
              <a:rPr lang="el-GR" dirty="0"/>
              <a:t>Διανομή αντιστασιακού περιοδικού </a:t>
            </a:r>
            <a:r>
              <a:rPr lang="en-US" dirty="0"/>
              <a:t>Grecia</a:t>
            </a:r>
            <a:r>
              <a:rPr lang="el-GR" dirty="0"/>
              <a:t>.</a:t>
            </a:r>
            <a:endParaRPr lang="en-US" dirty="0"/>
          </a:p>
          <a:p>
            <a:r>
              <a:rPr lang="el-GR" dirty="0"/>
              <a:t>Υπάρχουν πληροφορίες ότι έγραφε αντιστασιακά άρθρα και μιλούσε στο </a:t>
            </a:r>
            <a:r>
              <a:rPr lang="en-US" dirty="0"/>
              <a:t>BBC </a:t>
            </a:r>
            <a:r>
              <a:rPr lang="el-GR" dirty="0"/>
              <a:t>με ψευδώνυμα (Ζορμπάς).</a:t>
            </a:r>
          </a:p>
          <a:p>
            <a:r>
              <a:rPr lang="el-GR" dirty="0"/>
              <a:t>Συχνές επισκέψεις σε Γερμανία και Ελβετία (δεν είναι ξεκάθαροι οι λόγοι). Το καλοκαίρι του 1969 εργάστηκε στη Γερμανία σε εργοστάσιο.</a:t>
            </a:r>
          </a:p>
          <a:p>
            <a:r>
              <a:rPr lang="el-GR" dirty="0"/>
              <a:t>Βαθιά απογοήτευση για το καθεστώς ανελευθερίας στην Ελλάδα – ανυπομονησία (ήθελε δράσεις με άμεσο αποτέλεσμα).</a:t>
            </a:r>
          </a:p>
          <a:p>
            <a:r>
              <a:rPr lang="el-GR" dirty="0"/>
              <a:t>Δεν υπάρχουν στοιχεία για συμμετοχή του σε δυναμικές ενέργειες ή ομάδες σχεδιασμού τους.</a:t>
            </a:r>
          </a:p>
          <a:p>
            <a:r>
              <a:rPr lang="el-GR" dirty="0"/>
              <a:t>Σπάσιμο γραφείων </a:t>
            </a:r>
            <a:r>
              <a:rPr lang="en-US" dirty="0" err="1"/>
              <a:t>Lega</a:t>
            </a:r>
            <a:r>
              <a:rPr lang="en-US" dirty="0"/>
              <a:t> </a:t>
            </a:r>
            <a:r>
              <a:rPr lang="el-GR" dirty="0"/>
              <a:t>στη Γένοβα.</a:t>
            </a:r>
          </a:p>
          <a:p>
            <a:r>
              <a:rPr lang="el-GR" dirty="0"/>
              <a:t>Συνέντευξη σε περιοδικό </a:t>
            </a:r>
            <a:r>
              <a:rPr lang="en-US" dirty="0"/>
              <a:t>Sigla </a:t>
            </a:r>
            <a:r>
              <a:rPr lang="el-GR" dirty="0"/>
              <a:t>Α</a:t>
            </a:r>
            <a:r>
              <a:rPr lang="en-US" dirty="0"/>
              <a:t> </a:t>
            </a:r>
            <a:r>
              <a:rPr lang="el-GR" dirty="0"/>
              <a:t>(</a:t>
            </a:r>
            <a:r>
              <a:rPr lang="en-US" dirty="0"/>
              <a:t>29/6/1970</a:t>
            </a:r>
            <a:r>
              <a:rPr lang="el-GR" dirty="0"/>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03648" y="5949280"/>
            <a:ext cx="5486400" cy="566738"/>
          </a:xfrm>
        </p:spPr>
        <p:txBody>
          <a:bodyPr>
            <a:normAutofit fontScale="90000"/>
          </a:bodyPr>
          <a:lstStyle/>
          <a:p>
            <a:r>
              <a:rPr lang="el-GR" sz="2700" b="0" dirty="0"/>
              <a:t>Εγγραφή Γεωργάκη ΕΚ-ΕΔΗΝ (Πηγή: Το μεγάλο ΝΑΙ: Υπόθεση Κώστα Γεωργάκη</a:t>
            </a:r>
            <a:r>
              <a:rPr lang="el-GR" b="0" dirty="0"/>
              <a:t>)</a:t>
            </a:r>
          </a:p>
        </p:txBody>
      </p:sp>
      <p:pic>
        <p:nvPicPr>
          <p:cNvPr id="2052" name="Picture 4"/>
          <p:cNvPicPr>
            <a:picLocks noGrp="1" noChangeAspect="1" noChangeArrowheads="1"/>
          </p:cNvPicPr>
          <p:nvPr>
            <p:ph type="pic" idx="1"/>
          </p:nvPr>
        </p:nvPicPr>
        <p:blipFill>
          <a:blip r:embed="rId2" cstate="print"/>
          <a:srcRect l="2012" r="2012"/>
          <a:stretch>
            <a:fillRect/>
          </a:stretch>
        </p:blipFill>
        <p:spPr bwMode="auto">
          <a:xfrm>
            <a:off x="1187624" y="0"/>
            <a:ext cx="6638528" cy="4794492"/>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Μοιραία συνέντευξη</a:t>
            </a:r>
          </a:p>
        </p:txBody>
      </p:sp>
      <p:sp>
        <p:nvSpPr>
          <p:cNvPr id="3" name="2 - Θέση περιεχομένου"/>
          <p:cNvSpPr>
            <a:spLocks noGrp="1"/>
          </p:cNvSpPr>
          <p:nvPr>
            <p:ph idx="1"/>
          </p:nvPr>
        </p:nvSpPr>
        <p:spPr/>
        <p:txBody>
          <a:bodyPr>
            <a:normAutofit fontScale="85000" lnSpcReduction="10000"/>
          </a:bodyPr>
          <a:lstStyle/>
          <a:p>
            <a:r>
              <a:rPr lang="el-GR" dirty="0"/>
              <a:t>Συνέντευξη στο περιοδικό </a:t>
            </a:r>
            <a:r>
              <a:rPr lang="en-US" dirty="0"/>
              <a:t>Sigla </a:t>
            </a:r>
            <a:r>
              <a:rPr lang="el-GR" dirty="0"/>
              <a:t>Α,</a:t>
            </a:r>
            <a:r>
              <a:rPr lang="en-US" dirty="0"/>
              <a:t> </a:t>
            </a:r>
            <a:r>
              <a:rPr lang="el-GR" dirty="0"/>
              <a:t>με ψευδή στοιχεία</a:t>
            </a:r>
          </a:p>
          <a:p>
            <a:r>
              <a:rPr lang="el-GR" dirty="0"/>
              <a:t>Αποκαλύψεις για πρόσωπα, δράση </a:t>
            </a:r>
            <a:r>
              <a:rPr lang="en-US" dirty="0" err="1"/>
              <a:t>Lega</a:t>
            </a:r>
            <a:r>
              <a:rPr lang="el-GR" dirty="0"/>
              <a:t>, συγκεκριμένα στοιχεία π.χ. αμοιβές μελών.</a:t>
            </a:r>
          </a:p>
          <a:p>
            <a:r>
              <a:rPr lang="el-GR" dirty="0"/>
              <a:t>Αναφορά σε περίπτωση φοιτητή (Νικόλα </a:t>
            </a:r>
            <a:r>
              <a:rPr lang="el-GR" dirty="0" err="1"/>
              <a:t>Χατζηιωάννου</a:t>
            </a:r>
            <a:r>
              <a:rPr lang="el-GR" dirty="0"/>
              <a:t>), που του έκοψαν την αναβολή και σκοτώθηκε κατά τη θητεία του· ο Γεωργάκης κατονομάζει ως υπεύθυνο τον τότε πρόξενο.</a:t>
            </a:r>
          </a:p>
          <a:p>
            <a:r>
              <a:rPr lang="el-GR" dirty="0"/>
              <a:t>Σχέσεις ελληνικού προξενείου και ακροδεξιές ελληνικές οργανώσεις με το νεοφασιστικό ιταλικό κόμμα </a:t>
            </a:r>
            <a:r>
              <a:rPr lang="en-US" dirty="0"/>
              <a:t>(MSI)</a:t>
            </a:r>
            <a:r>
              <a:rPr lang="el-GR" dirty="0"/>
              <a:t>.</a:t>
            </a:r>
            <a:endParaRPr lang="en-US" dirty="0"/>
          </a:p>
          <a:p>
            <a:r>
              <a:rPr lang="en-US" dirty="0"/>
              <a:t>H </a:t>
            </a:r>
            <a:r>
              <a:rPr lang="el-GR" dirty="0"/>
              <a:t>συνέντευξη έπεσε στα χέρια του προξενείου και ο ίδιος αναγνωρίστηκε από την κερκυραϊκή προφορά του. Ο ίδιος ο Γεωργάκης έμαθε ότι το προξενείο άκουσε την μαγνητοταινία μέσω του τηλεφώνου από το περιοδικό.</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Ο Γεωργάκης προς την αυτοπυρπόληση</a:t>
            </a:r>
          </a:p>
        </p:txBody>
      </p:sp>
      <p:sp>
        <p:nvSpPr>
          <p:cNvPr id="3" name="2 - Θέση περιεχομένου"/>
          <p:cNvSpPr>
            <a:spLocks noGrp="1"/>
          </p:cNvSpPr>
          <p:nvPr>
            <p:ph idx="1"/>
          </p:nvPr>
        </p:nvSpPr>
        <p:spPr/>
        <p:txBody>
          <a:bodyPr>
            <a:normAutofit fontScale="92500" lnSpcReduction="10000"/>
          </a:bodyPr>
          <a:lstStyle/>
          <a:p>
            <a:r>
              <a:rPr lang="el-GR" dirty="0"/>
              <a:t>Δέχθηκε επίθεση ενός μέλους της </a:t>
            </a:r>
            <a:r>
              <a:rPr lang="en-US" dirty="0"/>
              <a:t>Lega</a:t>
            </a:r>
            <a:r>
              <a:rPr lang="el-GR" dirty="0"/>
              <a:t>,</a:t>
            </a:r>
            <a:r>
              <a:rPr lang="en-US" dirty="0"/>
              <a:t> </a:t>
            </a:r>
            <a:r>
              <a:rPr lang="el-GR" dirty="0"/>
              <a:t>τον οποίο γνώριζε προσωπικά (ο ίδιος στις ανακρίσεις είπε ότι είχαν μια φιλονικία όχι για πολιτικούς λόγους).</a:t>
            </a:r>
          </a:p>
          <a:p>
            <a:r>
              <a:rPr lang="el-GR" dirty="0"/>
              <a:t>Έλεγε ότι τον παρακολουθούσε ένα κίτρινο </a:t>
            </a:r>
            <a:r>
              <a:rPr lang="en-US" dirty="0"/>
              <a:t>Volkswagen</a:t>
            </a:r>
            <a:r>
              <a:rPr lang="el-GR" dirty="0"/>
              <a:t>,</a:t>
            </a:r>
            <a:r>
              <a:rPr lang="en-US" dirty="0"/>
              <a:t> </a:t>
            </a:r>
            <a:r>
              <a:rPr lang="el-GR" dirty="0"/>
              <a:t>με πινακίδες Νάπολης.</a:t>
            </a:r>
          </a:p>
          <a:p>
            <a:r>
              <a:rPr lang="el-GR" dirty="0"/>
              <a:t>Έντονη ανησυχία, φόβος ότι θα του κάνουν κακό.</a:t>
            </a:r>
          </a:p>
          <a:p>
            <a:r>
              <a:rPr lang="el-GR" dirty="0"/>
              <a:t>Μια μέρα πριν, επιστολή από τον πατέρα του, που τον στεναχώρησε ιδιαίτερα. Φόβος μην κάνουν κακό στην οικογένειά του στην Ελλάδα.</a:t>
            </a:r>
          </a:p>
          <a:p>
            <a:r>
              <a:rPr lang="el-GR" dirty="0"/>
              <a:t>19 Σεπτεμβρίου 1970: αυτοπυρπόλησή του στην πλατεία </a:t>
            </a:r>
            <a:r>
              <a:rPr lang="el-GR" dirty="0" err="1"/>
              <a:t>Ματεότι</a:t>
            </a:r>
            <a:r>
              <a:rPr lang="el-GR" dirty="0"/>
              <a:t> – προσχεδιασμένη.</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467544" y="1700808"/>
            <a:ext cx="7560840" cy="3539430"/>
          </a:xfrm>
          <a:prstGeom prst="rect">
            <a:avLst/>
          </a:prstGeom>
        </p:spPr>
        <p:txBody>
          <a:bodyPr wrap="square">
            <a:spAutoFit/>
          </a:bodyPr>
          <a:lstStyle/>
          <a:p>
            <a:pPr>
              <a:buFont typeface="Arial" pitchFamily="34" charset="0"/>
              <a:buChar char="•"/>
            </a:pPr>
            <a:r>
              <a:rPr lang="el-GR" sz="3200" dirty="0"/>
              <a:t> Γεννήθηκε το 1948 στην Κέρκυρα </a:t>
            </a:r>
          </a:p>
          <a:p>
            <a:pPr>
              <a:buFont typeface="Arial" pitchFamily="34" charset="0"/>
              <a:buChar char="•"/>
            </a:pPr>
            <a:r>
              <a:rPr lang="el-GR" sz="3200" dirty="0"/>
              <a:t> Ο πατέρας του ήταν ράφτης – πρόεδρος της Νομαρχιακής Επιτροπής Ένωσης Κέντρου</a:t>
            </a:r>
          </a:p>
          <a:p>
            <a:pPr>
              <a:buFont typeface="Arial" pitchFamily="34" charset="0"/>
              <a:buChar char="•"/>
            </a:pPr>
            <a:r>
              <a:rPr lang="el-GR" sz="3200" dirty="0"/>
              <a:t> Σύνολο 3 παιδιά: Κατερίνα (Νίνη), Κώστας, Λάκης.</a:t>
            </a:r>
          </a:p>
          <a:p>
            <a:pPr>
              <a:buFont typeface="Arial" pitchFamily="34" charset="0"/>
              <a:buChar char="•"/>
            </a:pPr>
            <a:endParaRPr lang="el-GR" sz="3200" dirty="0"/>
          </a:p>
        </p:txBody>
      </p:sp>
      <p:sp>
        <p:nvSpPr>
          <p:cNvPr id="3" name="2 - Τίτλος"/>
          <p:cNvSpPr>
            <a:spLocks noGrp="1"/>
          </p:cNvSpPr>
          <p:nvPr>
            <p:ph type="title"/>
          </p:nvPr>
        </p:nvSpPr>
        <p:spPr/>
        <p:txBody>
          <a:bodyPr/>
          <a:lstStyle/>
          <a:p>
            <a:r>
              <a:rPr lang="el-GR" dirty="0"/>
              <a:t>Κώστας </a:t>
            </a:r>
            <a:r>
              <a:rPr lang="el-GR" dirty="0" err="1"/>
              <a:t>Γεωργάκης</a:t>
            </a: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619672" y="5157192"/>
            <a:ext cx="5486400" cy="566738"/>
          </a:xfrm>
        </p:spPr>
        <p:txBody>
          <a:bodyPr>
            <a:normAutofit fontScale="90000"/>
          </a:bodyPr>
          <a:lstStyle/>
          <a:p>
            <a:r>
              <a:rPr lang="el-GR" b="0" dirty="0"/>
              <a:t>Το </a:t>
            </a:r>
            <a:r>
              <a:rPr lang="en-US" b="0" dirty="0"/>
              <a:t>500</a:t>
            </a:r>
            <a:r>
              <a:rPr lang="el-GR" b="0" dirty="0" err="1"/>
              <a:t>άρι</a:t>
            </a:r>
            <a:r>
              <a:rPr lang="en-US" b="0" dirty="0"/>
              <a:t> FIAT </a:t>
            </a:r>
            <a:r>
              <a:rPr lang="el-GR" b="0" dirty="0"/>
              <a:t>του </a:t>
            </a:r>
            <a:r>
              <a:rPr lang="el-GR" b="0" dirty="0" err="1"/>
              <a:t>Γεωργάκη</a:t>
            </a:r>
            <a:r>
              <a:rPr lang="el-GR" b="0" dirty="0"/>
              <a:t> με το οποίο πήγε στην πλατεία </a:t>
            </a:r>
            <a:r>
              <a:rPr lang="el-GR" b="0" dirty="0" err="1"/>
              <a:t>Ματεότι</a:t>
            </a:r>
            <a:r>
              <a:rPr lang="el-GR" b="0" dirty="0"/>
              <a:t> (Πηγή: Προσωπικό αρχείο Κ. </a:t>
            </a:r>
            <a:r>
              <a:rPr lang="el-GR" b="0" dirty="0" err="1"/>
              <a:t>Παπούτση</a:t>
            </a:r>
            <a:r>
              <a:rPr lang="el-GR" b="0" dirty="0"/>
              <a:t>)</a:t>
            </a:r>
          </a:p>
        </p:txBody>
      </p:sp>
      <p:pic>
        <p:nvPicPr>
          <p:cNvPr id="5" name="4 - Θέση εικόνας" descr="014_500araki.jpg"/>
          <p:cNvPicPr>
            <a:picLocks noGrp="1" noChangeAspect="1"/>
          </p:cNvPicPr>
          <p:nvPr>
            <p:ph type="pic" idx="1"/>
          </p:nvPr>
        </p:nvPicPr>
        <p:blipFill>
          <a:blip r:embed="rId2" cstate="print"/>
          <a:srcRect t="1414" b="1414"/>
          <a:stretch>
            <a:fillRect/>
          </a:stretch>
        </p:blipFill>
        <p:spPr>
          <a:xfrm>
            <a:off x="1547664" y="692696"/>
            <a:ext cx="5486400" cy="3962400"/>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a:t>Γεωργάκης</a:t>
            </a:r>
            <a:r>
              <a:rPr lang="el-GR" dirty="0"/>
              <a:t> – </a:t>
            </a:r>
            <a:r>
              <a:rPr lang="el-GR" dirty="0" err="1"/>
              <a:t>Παναγούλης</a:t>
            </a:r>
            <a:r>
              <a:rPr lang="el-GR" dirty="0"/>
              <a:t> - </a:t>
            </a:r>
            <a:r>
              <a:rPr lang="el-GR" dirty="0" err="1"/>
              <a:t>Πάλαχ</a:t>
            </a:r>
            <a:endParaRPr lang="el-GR" dirty="0"/>
          </a:p>
        </p:txBody>
      </p:sp>
      <p:sp>
        <p:nvSpPr>
          <p:cNvPr id="3" name="2 - Θέση περιεχομένου"/>
          <p:cNvSpPr>
            <a:spLocks noGrp="1"/>
          </p:cNvSpPr>
          <p:nvPr>
            <p:ph idx="1"/>
          </p:nvPr>
        </p:nvSpPr>
        <p:spPr/>
        <p:txBody>
          <a:bodyPr>
            <a:normAutofit/>
          </a:bodyPr>
          <a:lstStyle/>
          <a:p>
            <a:r>
              <a:rPr lang="el-GR" dirty="0"/>
              <a:t>Καλοκαίρι 1968: απόπειρα δολοφονίας του Παπαδόπουλου από τον Α. Παναγούλη. Ο Γεωργάκης τον θαύμαζε: «επιτέλους, βρέθηκε κάποιος να κάνει κάτι» (μαρτυρία Νίνης).</a:t>
            </a:r>
          </a:p>
          <a:p>
            <a:r>
              <a:rPr lang="el-GR" dirty="0" err="1"/>
              <a:t>Ιάν</a:t>
            </a:r>
            <a:r>
              <a:rPr lang="el-GR" dirty="0"/>
              <a:t> </a:t>
            </a:r>
            <a:r>
              <a:rPr lang="el-GR" dirty="0" err="1"/>
              <a:t>Πάλαχ</a:t>
            </a:r>
            <a:r>
              <a:rPr lang="el-GR" dirty="0"/>
              <a:t>: Τσέχος φοιτητής, που αυτοπυρπολήθηκε τον Ιανουάριο του 1969, διαμαρτυρόμενος για την εισβολή της ΕΣΣΔ στην Τσεχοσλοβακία. Μεγάλη επιρροή του στον Γεωργάκη – ευαισθητοποίηση κοινής γνώμης υπέρ της πατρίδας του – θαυμασμός (</a:t>
            </a:r>
            <a:r>
              <a:rPr lang="el-GR" dirty="0" err="1"/>
              <a:t>Γρηγορόπουλος</a:t>
            </a:r>
            <a:r>
              <a:rPr lang="el-GR" dirty="0"/>
              <a:t>, </a:t>
            </a:r>
            <a:r>
              <a:rPr lang="el-GR" dirty="0" err="1"/>
              <a:t>Παπούτσης</a:t>
            </a:r>
            <a:r>
              <a:rPr lang="el-GR" dirty="0"/>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Απόπειρα συγκάλυψης από το καθεστώς</a:t>
            </a:r>
          </a:p>
        </p:txBody>
      </p:sp>
      <p:sp>
        <p:nvSpPr>
          <p:cNvPr id="3" name="2 - Θέση περιεχομένου"/>
          <p:cNvSpPr>
            <a:spLocks noGrp="1"/>
          </p:cNvSpPr>
          <p:nvPr>
            <p:ph idx="1"/>
          </p:nvPr>
        </p:nvSpPr>
        <p:spPr/>
        <p:txBody>
          <a:bodyPr>
            <a:normAutofit fontScale="92500" lnSpcReduction="10000"/>
          </a:bodyPr>
          <a:lstStyle/>
          <a:p>
            <a:r>
              <a:rPr lang="el-GR" dirty="0"/>
              <a:t>Ενημέρωση οικογένειας περί «αυτοκινητιστικού ατυχήματος».</a:t>
            </a:r>
          </a:p>
          <a:p>
            <a:r>
              <a:rPr lang="el-GR" dirty="0"/>
              <a:t>Παραλαβή πατέρα από προξενικές αρχές.</a:t>
            </a:r>
          </a:p>
          <a:p>
            <a:r>
              <a:rPr lang="el-GR" dirty="0"/>
              <a:t>Ο πρόξενος βάζει τον πατέρα να κάνει δηλώσεις στο Α</a:t>
            </a:r>
            <a:r>
              <a:rPr lang="en-US" dirty="0"/>
              <a:t>NSA, </a:t>
            </a:r>
            <a:r>
              <a:rPr lang="el-GR" dirty="0"/>
              <a:t>περί μη συμμετοχής του γιου του σε αντιστασιακές οργανώσεις και μη συσχέτισης της ενέργειάς του με πολιτικά κίνητρα.</a:t>
            </a:r>
          </a:p>
          <a:p>
            <a:r>
              <a:rPr lang="el-GR" dirty="0"/>
              <a:t>Ο πατέρας με έξυπνο τρόπο έδειξε ότι το κείμενο που διάβαζε δεν ήταν δικό του.</a:t>
            </a:r>
          </a:p>
          <a:p>
            <a:r>
              <a:rPr lang="el-GR" dirty="0"/>
              <a:t>Διαδόσεις Χούντας: «κρίσεις μελαγχολίας», «οικονομική επιβάρυνση οικογένειας»,</a:t>
            </a:r>
            <a:r>
              <a:rPr lang="en-US" dirty="0"/>
              <a:t> </a:t>
            </a:r>
            <a:r>
              <a:rPr lang="el-GR" dirty="0"/>
              <a:t>«ερωτική απογοήτευση», «αδυναμία ολοκλήρωσης σπουδών».</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507288" cy="1642194"/>
          </a:xfrm>
        </p:spPr>
        <p:txBody>
          <a:bodyPr>
            <a:normAutofit fontScale="90000"/>
          </a:bodyPr>
          <a:lstStyle/>
          <a:p>
            <a:r>
              <a:rPr lang="el-GR" dirty="0"/>
              <a:t>Η μάχη της σωρού</a:t>
            </a:r>
            <a:br>
              <a:rPr lang="el-GR" dirty="0"/>
            </a:br>
            <a:r>
              <a:rPr lang="el-GR" dirty="0"/>
              <a:t>Προξενικές αρχές – αντιδικτατορικοί φοιτητές</a:t>
            </a:r>
            <a:br>
              <a:rPr lang="el-GR" dirty="0"/>
            </a:br>
            <a:endParaRPr lang="el-GR" dirty="0"/>
          </a:p>
        </p:txBody>
      </p:sp>
      <p:sp>
        <p:nvSpPr>
          <p:cNvPr id="3" name="2 - Θέση περιεχομένου"/>
          <p:cNvSpPr>
            <a:spLocks noGrp="1"/>
          </p:cNvSpPr>
          <p:nvPr>
            <p:ph idx="1"/>
          </p:nvPr>
        </p:nvSpPr>
        <p:spPr/>
        <p:txBody>
          <a:bodyPr>
            <a:normAutofit fontScale="92500" lnSpcReduction="20000"/>
          </a:bodyPr>
          <a:lstStyle/>
          <a:p>
            <a:pPr>
              <a:buNone/>
            </a:pPr>
            <a:r>
              <a:rPr lang="el-GR" dirty="0"/>
              <a:t>                                </a:t>
            </a:r>
          </a:p>
          <a:p>
            <a:pPr>
              <a:buNone/>
            </a:pPr>
            <a:r>
              <a:rPr lang="el-GR" dirty="0"/>
              <a:t>                                   </a:t>
            </a:r>
            <a:r>
              <a:rPr lang="el-GR" b="1" dirty="0"/>
              <a:t>Προξενικές αρχές</a:t>
            </a:r>
          </a:p>
          <a:p>
            <a:pPr>
              <a:buNone/>
            </a:pPr>
            <a:endParaRPr lang="el-GR" dirty="0"/>
          </a:p>
          <a:p>
            <a:r>
              <a:rPr lang="el-GR" dirty="0"/>
              <a:t>Δεν ήθελαν ούτε να σταλεί η σωρός στην Ελλάδα, για μη δημιουργηθεί θέμα από δημοσιογράφους (της Ιταλίας) και </a:t>
            </a:r>
            <a:r>
              <a:rPr lang="el-GR" dirty="0" err="1"/>
              <a:t>αντιχουντικούς</a:t>
            </a:r>
            <a:r>
              <a:rPr lang="el-GR" dirty="0"/>
              <a:t> που θα πήγαιναν στην κηδεία.</a:t>
            </a:r>
          </a:p>
          <a:p>
            <a:r>
              <a:rPr lang="el-GR" dirty="0"/>
              <a:t>Δεν ήθελαν το θέμα να πάρει έκταση ούτε στη Γένοβα, άρα όχι κανονική κηδεία.</a:t>
            </a:r>
          </a:p>
          <a:p>
            <a:r>
              <a:rPr lang="el-GR" dirty="0"/>
              <a:t>Συμφωνία με πατέρα και </a:t>
            </a:r>
            <a:r>
              <a:rPr lang="el-GR" dirty="0" err="1"/>
              <a:t>φιλοχουντικό</a:t>
            </a:r>
            <a:r>
              <a:rPr lang="el-GR" dirty="0"/>
              <a:t> ιερέα: το πτώμα να μεταφερθεί σε νεκροθάλαμο, την Τετάρτη 23 Σεπτεμβρίου.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Φοιτητές</a:t>
            </a:r>
          </a:p>
        </p:txBody>
      </p:sp>
      <p:sp>
        <p:nvSpPr>
          <p:cNvPr id="3" name="2 - Θέση περιεχομένου"/>
          <p:cNvSpPr>
            <a:spLocks noGrp="1"/>
          </p:cNvSpPr>
          <p:nvPr>
            <p:ph idx="1"/>
          </p:nvPr>
        </p:nvSpPr>
        <p:spPr/>
        <p:txBody>
          <a:bodyPr>
            <a:normAutofit fontScale="92500"/>
          </a:bodyPr>
          <a:lstStyle/>
          <a:p>
            <a:r>
              <a:rPr lang="el-GR" dirty="0"/>
              <a:t>Καταφθάνουν στη Γένοβα από διάφορα μέρη Ιταλίας.</a:t>
            </a:r>
          </a:p>
          <a:p>
            <a:r>
              <a:rPr lang="el-GR" dirty="0"/>
              <a:t>Ζήτησαν να πάρουν εκείνοι τη σωρό και να τη θάψουν.</a:t>
            </a:r>
          </a:p>
          <a:p>
            <a:r>
              <a:rPr lang="el-GR" dirty="0"/>
              <a:t>Τελικά πέτυχαν να μεταφέρουν οι ίδιοι τη σωρό με τιμές και να την περάσουν από διάφορα σημεία πόλης.</a:t>
            </a:r>
          </a:p>
          <a:p>
            <a:r>
              <a:rPr lang="el-GR" dirty="0"/>
              <a:t>Πλήθος κόσμου παρευρέθηκε, πολλοί αντιπρόσωποι κομμάτων και αντιστασιακών οργανώσεων, εκπρόσωποι των ιταλικών αρχών, δεκάδες στεφάνια και μηνύματα συμπαράστασης στάλθηκαν από σημαντικούς Έλληνες του εξωτερικού (Ανδρέας Παπανδρέου, Μελίνα Μερκούρη, Μίκης Θεοδωράκης, Αντ. </a:t>
            </a:r>
            <a:r>
              <a:rPr lang="el-GR" dirty="0" err="1"/>
              <a:t>Μπριλλάκης</a:t>
            </a:r>
            <a:r>
              <a:rPr lang="el-GR" dirty="0"/>
              <a:t>) κ.α.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Στιγμιότυπο από την «κηδεία»</a:t>
            </a:r>
          </a:p>
        </p:txBody>
      </p:sp>
      <p:pic>
        <p:nvPicPr>
          <p:cNvPr id="5" name="Picture 2" descr="E:\Υπόθεση Γεωργάκη\από Γρηγορόπουλο\φωτος\φώτο κηδείας.jpg"/>
          <p:cNvPicPr>
            <a:picLocks noGrp="1" noChangeAspect="1" noChangeArrowheads="1"/>
          </p:cNvPicPr>
          <p:nvPr>
            <p:ph type="pic" idx="1"/>
          </p:nvPr>
        </p:nvPicPr>
        <p:blipFill>
          <a:blip r:embed="rId2" cstate="print"/>
          <a:srcRect l="18040" r="18040"/>
          <a:stretch>
            <a:fillRect/>
          </a:stretch>
        </p:blipFill>
        <p:spPr bwMode="auto">
          <a:prstGeom prst="rect">
            <a:avLst/>
          </a:prstGeom>
          <a:noFill/>
        </p:spPr>
      </p:pic>
      <p:sp>
        <p:nvSpPr>
          <p:cNvPr id="4" name="3 - Θέση κειμένου"/>
          <p:cNvSpPr>
            <a:spLocks noGrp="1"/>
          </p:cNvSpPr>
          <p:nvPr>
            <p:ph type="body" sz="half" idx="2"/>
          </p:nvPr>
        </p:nvSpPr>
        <p:spPr/>
        <p:txBody>
          <a:bodyPr/>
          <a:lstStyle/>
          <a:p>
            <a:r>
              <a:rPr lang="el-GR" dirty="0"/>
              <a:t>(</a:t>
            </a:r>
            <a:r>
              <a:rPr lang="el-GR" sz="2000" dirty="0"/>
              <a:t>Πηγή: Προσωπικό αρχείο Κ. </a:t>
            </a:r>
            <a:r>
              <a:rPr lang="el-GR" sz="2000" dirty="0" err="1"/>
              <a:t>Γρηγορόπουλου</a:t>
            </a:r>
            <a:r>
              <a:rPr lang="el-GR" sz="2000" dirty="0"/>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32_πατερας φερετρο.jpg"/>
          <p:cNvPicPr>
            <a:picLocks noGrp="1" noChangeAspect="1"/>
          </p:cNvPicPr>
          <p:nvPr>
            <p:ph idx="1"/>
          </p:nvPr>
        </p:nvPicPr>
        <p:blipFill>
          <a:blip r:embed="rId2" cstate="print"/>
          <a:stretch>
            <a:fillRect/>
          </a:stretch>
        </p:blipFill>
        <p:spPr>
          <a:xfrm>
            <a:off x="1403648" y="332656"/>
            <a:ext cx="5328592" cy="4853932"/>
          </a:xfrm>
        </p:spPr>
      </p:pic>
      <p:sp>
        <p:nvSpPr>
          <p:cNvPr id="5" name="4 - TextBox"/>
          <p:cNvSpPr txBox="1"/>
          <p:nvPr/>
        </p:nvSpPr>
        <p:spPr>
          <a:xfrm>
            <a:off x="1403648" y="5445224"/>
            <a:ext cx="5400600" cy="923330"/>
          </a:xfrm>
          <a:prstGeom prst="rect">
            <a:avLst/>
          </a:prstGeom>
          <a:noFill/>
        </p:spPr>
        <p:txBody>
          <a:bodyPr wrap="square" rtlCol="0">
            <a:spAutoFit/>
          </a:bodyPr>
          <a:lstStyle/>
          <a:p>
            <a:r>
              <a:rPr lang="el-GR" dirty="0"/>
              <a:t>Ο πατέρας πάνω από το φέρετρο του </a:t>
            </a:r>
            <a:r>
              <a:rPr lang="el-GR" dirty="0" err="1"/>
              <a:t>Γεωργάκη</a:t>
            </a:r>
            <a:r>
              <a:rPr lang="el-GR" dirty="0"/>
              <a:t>, δίπλα η σύντροφός του </a:t>
            </a:r>
            <a:r>
              <a:rPr lang="el-GR" dirty="0" err="1"/>
              <a:t>Ροζάνα</a:t>
            </a:r>
            <a:br>
              <a:rPr lang="el-GR" dirty="0"/>
            </a:br>
            <a:r>
              <a:rPr lang="el-GR" dirty="0"/>
              <a:t>(Πηγή: Προσωπικό αρχείο Κ. </a:t>
            </a:r>
            <a:r>
              <a:rPr lang="el-GR" dirty="0" err="1"/>
              <a:t>Παπούτση</a:t>
            </a:r>
            <a:r>
              <a:rPr lang="el-GR" dirty="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Το τέλος της σωρού</a:t>
            </a:r>
          </a:p>
        </p:txBody>
      </p:sp>
      <p:sp>
        <p:nvSpPr>
          <p:cNvPr id="3" name="2 - Θέση περιεχομένου"/>
          <p:cNvSpPr>
            <a:spLocks noGrp="1"/>
          </p:cNvSpPr>
          <p:nvPr>
            <p:ph idx="1"/>
          </p:nvPr>
        </p:nvSpPr>
        <p:spPr/>
        <p:txBody>
          <a:bodyPr>
            <a:normAutofit fontScale="92500" lnSpcReduction="10000"/>
          </a:bodyPr>
          <a:lstStyle/>
          <a:p>
            <a:r>
              <a:rPr lang="el-GR" dirty="0"/>
              <a:t>Επέστρεψε στην Κέρκυρα μετά από 4 μήνες, στις 18 Ιανουαρίου 1971.</a:t>
            </a:r>
          </a:p>
          <a:p>
            <a:r>
              <a:rPr lang="el-GR" dirty="0"/>
              <a:t>Μεσολάβησε το αποτυχημένο πραξικόπημα </a:t>
            </a:r>
            <a:r>
              <a:rPr lang="el-GR" dirty="0" err="1"/>
              <a:t>Μποργκέζε</a:t>
            </a:r>
            <a:r>
              <a:rPr lang="el-GR" dirty="0"/>
              <a:t> στην Ιταλία, στις 7-8 Δεκ. 1970 (</a:t>
            </a:r>
            <a:r>
              <a:rPr lang="el-GR" dirty="0" err="1"/>
              <a:t>Παπούτσης</a:t>
            </a:r>
            <a:r>
              <a:rPr lang="el-GR" dirty="0"/>
              <a:t>).</a:t>
            </a:r>
          </a:p>
          <a:p>
            <a:r>
              <a:rPr lang="el-GR" dirty="0"/>
              <a:t>Η όλη διαδικασία της μεταφοράς της σωρού στο νεκροταφείο και η κηδεία υπό άκρα μυστικότητα.</a:t>
            </a:r>
          </a:p>
          <a:p>
            <a:r>
              <a:rPr lang="el-GR" dirty="0"/>
              <a:t>Μόνοι παρευρισκόμενοι: οικογένεια, μια γειτόνισσα και ο οικογενειακός γιατρός (βουλευτής αργότερα) Σπύρος Ράλλης (μαρτυρία Νίνης).</a:t>
            </a:r>
          </a:p>
          <a:p>
            <a:r>
              <a:rPr lang="el-GR" dirty="0"/>
              <a:t>Η ίδια η οικογένεια ήθελε απλά να γίνει η ταφή, χωρίς να υπάρξουν άλλα προβλήματα.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Η μάχη της επικοινωνίας</a:t>
            </a:r>
          </a:p>
        </p:txBody>
      </p:sp>
      <p:sp>
        <p:nvSpPr>
          <p:cNvPr id="3" name="2 - Θέση περιεχομένου"/>
          <p:cNvSpPr>
            <a:spLocks noGrp="1"/>
          </p:cNvSpPr>
          <p:nvPr>
            <p:ph idx="1"/>
          </p:nvPr>
        </p:nvSpPr>
        <p:spPr>
          <a:xfrm>
            <a:off x="395536" y="1600200"/>
            <a:ext cx="8291264" cy="4853136"/>
          </a:xfrm>
        </p:spPr>
        <p:txBody>
          <a:bodyPr>
            <a:normAutofit fontScale="40000" lnSpcReduction="20000"/>
          </a:bodyPr>
          <a:lstStyle/>
          <a:p>
            <a:r>
              <a:rPr lang="el-GR" sz="5000" dirty="0"/>
              <a:t>Στην Ιταλία η αυτοπυρπόληση του Γεωργάκη προκάλεσε σάλο: πρωτοσέλιδο σε όλες τις εφημερίδες.</a:t>
            </a:r>
          </a:p>
          <a:p>
            <a:r>
              <a:rPr lang="el-GR" sz="5000" dirty="0"/>
              <a:t>Πολλές ανακοινώσεις και αφιερώματα σε ραδιόφωνα του εξωτερικού (Εύη </a:t>
            </a:r>
            <a:r>
              <a:rPr lang="el-GR" sz="5000" dirty="0" err="1"/>
              <a:t>Δεμίρη</a:t>
            </a:r>
            <a:r>
              <a:rPr lang="el-GR" sz="5000" dirty="0"/>
              <a:t> – Ράδιο Παρίσι, Κώστας Νικολάου – </a:t>
            </a:r>
            <a:r>
              <a:rPr lang="en-US" sz="5000" dirty="0"/>
              <a:t>Deutsche </a:t>
            </a:r>
            <a:r>
              <a:rPr lang="en-US" sz="5000" dirty="0" err="1"/>
              <a:t>Welle</a:t>
            </a:r>
            <a:r>
              <a:rPr lang="en-US" sz="5000" dirty="0"/>
              <a:t>, </a:t>
            </a:r>
            <a:r>
              <a:rPr lang="el-GR" sz="5000" dirty="0"/>
              <a:t>Ελένη </a:t>
            </a:r>
            <a:r>
              <a:rPr lang="el-GR" sz="5000" dirty="0" err="1"/>
              <a:t>Βλάχου</a:t>
            </a:r>
            <a:r>
              <a:rPr lang="el-GR" sz="5000" dirty="0"/>
              <a:t> – </a:t>
            </a:r>
            <a:r>
              <a:rPr lang="en-US" sz="5000" dirty="0"/>
              <a:t>Report </a:t>
            </a:r>
            <a:r>
              <a:rPr lang="el-GR" sz="5000" dirty="0"/>
              <a:t>Λονδίνο).</a:t>
            </a:r>
          </a:p>
          <a:p>
            <a:r>
              <a:rPr lang="el-GR" sz="5000" dirty="0"/>
              <a:t>Στην Ελλάδα δεν έγινε τίποτε γνωστό· δημοσιεύθηκε μόνο ένα κειμενάκι από το </a:t>
            </a:r>
            <a:r>
              <a:rPr lang="en-US" sz="5000" dirty="0"/>
              <a:t>Associated Press</a:t>
            </a:r>
            <a:r>
              <a:rPr lang="el-GR" sz="5000" dirty="0"/>
              <a:t>: «Στην Ιταλία αυτοπυρπολήθηκε Έλληνας φοιτητής – κραυγές, συνθήματα»· δεν αναφέρει όμως ούτε τα συνθήματα αυτά, ούτε καμία συσχέτιση με το πολιτικό καθεστώς.</a:t>
            </a:r>
          </a:p>
          <a:p>
            <a:r>
              <a:rPr lang="el-GR" sz="5000" dirty="0"/>
              <a:t>Στην Κέρκυρα το γεγονός έγινε γνωστό από στόμα σε στόμα και σε μεγάλο βαθμό επικράτησαν τα «κουτσομπολιά» και οι διαδόσεις της Χούντας. Μέχρι σήμερα ακούγεται ότι ο </a:t>
            </a:r>
            <a:r>
              <a:rPr lang="el-GR" sz="5000" dirty="0" err="1"/>
              <a:t>Γεωργάκης</a:t>
            </a:r>
            <a:r>
              <a:rPr lang="el-GR" sz="5000" dirty="0"/>
              <a:t> είχε ερωτική απογοήτευση, κατάθλιψη ή οικονομικά προβλήματα και αυτοί ήταν οι πραγματικοί λόγοι της ενέργειας του. </a:t>
            </a:r>
          </a:p>
          <a:p>
            <a:r>
              <a:rPr lang="el-GR" sz="5000" dirty="0"/>
              <a:t>Άρα, ενώ στο εξωτερικό το γεγονός είχε γίνει ευρέως γνωστό, καθώς και τα κίνητρα του Γεωργάκη, στην Ελλάδα η Χούντα πέτυχε το στόχο της: η θυσία αυτή να αγνοηθεί και να μην πυροδοτήσει αντιδράσεις στο εσωτερικό της χώρας.</a:t>
            </a:r>
          </a:p>
          <a:p>
            <a:pPr>
              <a:buNone/>
            </a:pPr>
            <a:endParaRPr lang="el-GR" sz="5000" dirty="0"/>
          </a:p>
          <a:p>
            <a:endParaRPr lang="el-GR" dirty="0"/>
          </a:p>
          <a:p>
            <a:pPr>
              <a:buNone/>
            </a:pPr>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Η σημασία των μνημείων – δημόσια μνήμη</a:t>
            </a:r>
          </a:p>
        </p:txBody>
      </p:sp>
      <p:sp>
        <p:nvSpPr>
          <p:cNvPr id="3" name="2 - Θέση περιεχομένου"/>
          <p:cNvSpPr>
            <a:spLocks noGrp="1"/>
          </p:cNvSpPr>
          <p:nvPr>
            <p:ph idx="1"/>
          </p:nvPr>
        </p:nvSpPr>
        <p:spPr/>
        <p:txBody>
          <a:bodyPr>
            <a:normAutofit fontScale="77500" lnSpcReduction="20000"/>
          </a:bodyPr>
          <a:lstStyle/>
          <a:p>
            <a:r>
              <a:rPr lang="el-GR" dirty="0"/>
              <a:t>Ο Δήμος της Γένοβας τοποθέτησε αμέσως αναμνηστική πλάκα στο σημείο της θυσίας του Γεωργάκη.</a:t>
            </a:r>
          </a:p>
          <a:p>
            <a:r>
              <a:rPr lang="el-GR" dirty="0"/>
              <a:t>Στην Ελλάδα η θυσία του Γεωργάκη ίσως να είχε ξεχαστεί, αν κυρίως ο Κ. </a:t>
            </a:r>
            <a:r>
              <a:rPr lang="el-GR" dirty="0" err="1"/>
              <a:t>Παπούτσης</a:t>
            </a:r>
            <a:r>
              <a:rPr lang="el-GR" dirty="0"/>
              <a:t> δεν είχε κινητοποιηθεί για την ανέγερση του σημερινού μνημείου. </a:t>
            </a:r>
          </a:p>
          <a:p>
            <a:r>
              <a:rPr lang="el-GR" dirty="0"/>
              <a:t>Το μνημείο φιλοτεχνήθηκε δωρεάν από το Δημήτρη </a:t>
            </a:r>
            <a:r>
              <a:rPr lang="el-GR" dirty="0" err="1"/>
              <a:t>Κορρέ</a:t>
            </a:r>
            <a:r>
              <a:rPr lang="el-GR" dirty="0"/>
              <a:t>.</a:t>
            </a:r>
          </a:p>
          <a:p>
            <a:r>
              <a:rPr lang="el-GR" dirty="0"/>
              <a:t>Τα εγκαίνια του μνημείου στην Κέρκυρα το 1996, 26 χρόνια μετά το γεγονός.</a:t>
            </a:r>
          </a:p>
          <a:p>
            <a:r>
              <a:rPr lang="el-GR" dirty="0"/>
              <a:t>Σε μεγάλο βαθμό η ανέγερση του μνημείου αυτού σε κεντρική και περίοπτη θέση στην πόλη της Κέρκυρας είναι από τους λόγους για τους οποίους η θυσία του Γεωργάκη και τα πολιτικά της κίνητρα δεν έχουν ξεχαστεί.</a:t>
            </a:r>
          </a:p>
          <a:p>
            <a:r>
              <a:rPr lang="el-GR" dirty="0"/>
              <a:t>Ο Δήμος Γένοβας τις 19 Σεπτεμβρίου 2000, στα 30 χρόνια από την αυτοπυρπόληση, πραγματοποίησε μεγαλειώδη εκδήλωση στη μνήμη του Γεωργάκη.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u="sng" dirty="0"/>
              <a:t>Ατίθασο πνεύμα</a:t>
            </a:r>
          </a:p>
        </p:txBody>
      </p:sp>
      <p:sp>
        <p:nvSpPr>
          <p:cNvPr id="4" name="3 - Θέση περιεχομένου"/>
          <p:cNvSpPr>
            <a:spLocks noGrp="1"/>
          </p:cNvSpPr>
          <p:nvPr>
            <p:ph idx="1"/>
          </p:nvPr>
        </p:nvSpPr>
        <p:spPr/>
        <p:txBody>
          <a:bodyPr>
            <a:normAutofit fontScale="92500" lnSpcReduction="20000"/>
          </a:bodyPr>
          <a:lstStyle/>
          <a:p>
            <a:pPr>
              <a:buNone/>
            </a:pPr>
            <a:endParaRPr lang="el-GR" dirty="0"/>
          </a:p>
          <a:p>
            <a:r>
              <a:rPr lang="el-GR" dirty="0"/>
              <a:t>Λογοτεχνική δράση, ήδη από το Γυμνάσιο. </a:t>
            </a:r>
          </a:p>
          <a:p>
            <a:r>
              <a:rPr lang="el-GR" dirty="0"/>
              <a:t>Αρχικά εφημερίδα «Λογοτεχνικοί ορίζοντες», με Βασίλη Κορωνάκη, Πέτρο </a:t>
            </a:r>
            <a:r>
              <a:rPr lang="el-GR" dirty="0" err="1"/>
              <a:t>Παγκράτη</a:t>
            </a:r>
            <a:r>
              <a:rPr lang="el-GR" dirty="0"/>
              <a:t>.</a:t>
            </a:r>
          </a:p>
          <a:p>
            <a:r>
              <a:rPr lang="el-GR" dirty="0"/>
              <a:t>Μετά περιοδικό «Πνευματικοί Ορίζοντες», υπό την καθοδήγηση του φιλολόγου Σπύρου </a:t>
            </a:r>
            <a:r>
              <a:rPr lang="el-GR" dirty="0" err="1"/>
              <a:t>Σκαφιδά</a:t>
            </a:r>
            <a:r>
              <a:rPr lang="el-GR" dirty="0"/>
              <a:t> (πρώτο τεύχος: Οκτώβριος 1965).</a:t>
            </a:r>
          </a:p>
          <a:p>
            <a:r>
              <a:rPr lang="el-GR" dirty="0"/>
              <a:t>Αλληλογραφία με λογοτέχνες της εποχής όπως Η. </a:t>
            </a:r>
            <a:r>
              <a:rPr lang="el-GR" dirty="0" err="1"/>
              <a:t>Βενέζης</a:t>
            </a:r>
            <a:r>
              <a:rPr lang="el-GR" dirty="0"/>
              <a:t>.</a:t>
            </a:r>
          </a:p>
          <a:p>
            <a:r>
              <a:rPr lang="el-GR" dirty="0"/>
              <a:t>Οι λογοτεχνικές αναλύσεις του μοιάζουν να προέρχονται από καθηγητές φιλολογίας και όχι έναν έφηβο στο Γυμνάσιο (</a:t>
            </a:r>
            <a:r>
              <a:rPr lang="el-GR" dirty="0" err="1"/>
              <a:t>Παπούτσης</a:t>
            </a:r>
            <a:r>
              <a:rPr lang="el-GR" dirty="0"/>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068960"/>
            <a:ext cx="9144000" cy="566738"/>
          </a:xfrm>
        </p:spPr>
        <p:txBody>
          <a:bodyPr>
            <a:normAutofit fontScale="90000"/>
          </a:bodyPr>
          <a:lstStyle/>
          <a:p>
            <a:r>
              <a:rPr lang="el-GR" dirty="0"/>
              <a:t>Τιμητική πλάκα πλατεία </a:t>
            </a:r>
            <a:r>
              <a:rPr lang="el-GR" dirty="0" err="1"/>
              <a:t>Ματεότι</a:t>
            </a:r>
            <a:r>
              <a:rPr lang="el-GR" dirty="0"/>
              <a:t> Γένοβα          </a:t>
            </a:r>
            <a:r>
              <a:rPr lang="el-GR" sz="1800" dirty="0"/>
              <a:t>Αποκαλυπτήρια αγάλματος στην Κέρκυρα</a:t>
            </a:r>
            <a:endParaRPr lang="el-GR" dirty="0"/>
          </a:p>
        </p:txBody>
      </p:sp>
      <p:pic>
        <p:nvPicPr>
          <p:cNvPr id="1026" name="Picture 2"/>
          <p:cNvPicPr>
            <a:picLocks noGrp="1" noChangeAspect="1" noChangeArrowheads="1"/>
          </p:cNvPicPr>
          <p:nvPr>
            <p:ph type="pic" idx="1"/>
          </p:nvPr>
        </p:nvPicPr>
        <p:blipFill>
          <a:blip r:embed="rId2" cstate="print"/>
          <a:srcRect l="5742" r="5742"/>
          <a:stretch>
            <a:fillRect/>
          </a:stretch>
        </p:blipFill>
        <p:spPr bwMode="auto">
          <a:xfrm>
            <a:off x="467544" y="332656"/>
            <a:ext cx="3571800" cy="2678850"/>
          </a:xfrm>
          <a:prstGeom prst="rect">
            <a:avLst/>
          </a:prstGeom>
          <a:noFill/>
          <a:ln w="9525">
            <a:noFill/>
            <a:miter lim="800000"/>
            <a:headEnd/>
            <a:tailEnd/>
          </a:ln>
        </p:spPr>
      </p:pic>
      <p:pic>
        <p:nvPicPr>
          <p:cNvPr id="8" name="7 - Εικόνα" descr="010_apokalyptiria agalma.jpg"/>
          <p:cNvPicPr>
            <a:picLocks noChangeAspect="1"/>
          </p:cNvPicPr>
          <p:nvPr/>
        </p:nvPicPr>
        <p:blipFill>
          <a:blip r:embed="rId3" cstate="print"/>
          <a:stretch>
            <a:fillRect/>
          </a:stretch>
        </p:blipFill>
        <p:spPr>
          <a:xfrm>
            <a:off x="4283968" y="332656"/>
            <a:ext cx="4095335" cy="2736304"/>
          </a:xfrm>
          <a:prstGeom prst="rect">
            <a:avLst/>
          </a:prstGeom>
        </p:spPr>
      </p:pic>
      <p:pic>
        <p:nvPicPr>
          <p:cNvPr id="1027" name="Picture 3"/>
          <p:cNvPicPr>
            <a:picLocks noChangeAspect="1" noChangeArrowheads="1"/>
          </p:cNvPicPr>
          <p:nvPr/>
        </p:nvPicPr>
        <p:blipFill>
          <a:blip r:embed="rId4" cstate="print"/>
          <a:srcRect/>
          <a:stretch>
            <a:fillRect/>
          </a:stretch>
        </p:blipFill>
        <p:spPr bwMode="auto">
          <a:xfrm>
            <a:off x="2339752" y="3717032"/>
            <a:ext cx="3267075" cy="2924944"/>
          </a:xfrm>
          <a:prstGeom prst="rect">
            <a:avLst/>
          </a:prstGeom>
          <a:noFill/>
          <a:ln w="9525">
            <a:noFill/>
            <a:miter lim="800000"/>
            <a:headEnd/>
            <a:tailEnd/>
          </a:ln>
        </p:spPr>
      </p:pic>
      <p:sp>
        <p:nvSpPr>
          <p:cNvPr id="10" name="9 - TextBox"/>
          <p:cNvSpPr txBox="1"/>
          <p:nvPr/>
        </p:nvSpPr>
        <p:spPr>
          <a:xfrm>
            <a:off x="6012160" y="4149080"/>
            <a:ext cx="2880320" cy="1200329"/>
          </a:xfrm>
          <a:prstGeom prst="rect">
            <a:avLst/>
          </a:prstGeom>
          <a:noFill/>
        </p:spPr>
        <p:txBody>
          <a:bodyPr wrap="square" rtlCol="0">
            <a:spAutoFit/>
          </a:bodyPr>
          <a:lstStyle/>
          <a:p>
            <a:r>
              <a:rPr lang="el-GR" dirty="0"/>
              <a:t>Αφίσα για εκδήλωση 30 χρόνων από τη θυσία του </a:t>
            </a:r>
            <a:r>
              <a:rPr lang="el-GR" dirty="0" err="1"/>
              <a:t>Γεωργάκη</a:t>
            </a:r>
            <a:endParaRPr lang="el-GR" dirty="0"/>
          </a:p>
          <a:p>
            <a:endParaRPr lang="el-GR" dirty="0"/>
          </a:p>
        </p:txBody>
      </p:sp>
      <p:sp>
        <p:nvSpPr>
          <p:cNvPr id="7" name="6 - TextBox"/>
          <p:cNvSpPr txBox="1"/>
          <p:nvPr/>
        </p:nvSpPr>
        <p:spPr>
          <a:xfrm>
            <a:off x="6084168" y="5661248"/>
            <a:ext cx="2880320" cy="646331"/>
          </a:xfrm>
          <a:prstGeom prst="rect">
            <a:avLst/>
          </a:prstGeom>
          <a:noFill/>
        </p:spPr>
        <p:txBody>
          <a:bodyPr wrap="square" rtlCol="0">
            <a:spAutoFit/>
          </a:bodyPr>
          <a:lstStyle/>
          <a:p>
            <a:r>
              <a:rPr lang="el-GR" dirty="0"/>
              <a:t>Πηγή: Προσωπικό αρχείο Κ. </a:t>
            </a:r>
            <a:r>
              <a:rPr lang="el-GR" dirty="0" err="1"/>
              <a:t>Παπούτση</a:t>
            </a: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Συμπεράσματα</a:t>
            </a:r>
          </a:p>
        </p:txBody>
      </p:sp>
      <p:sp>
        <p:nvSpPr>
          <p:cNvPr id="3" name="2 - Θέση περιεχομένου"/>
          <p:cNvSpPr>
            <a:spLocks noGrp="1"/>
          </p:cNvSpPr>
          <p:nvPr>
            <p:ph idx="1"/>
          </p:nvPr>
        </p:nvSpPr>
        <p:spPr/>
        <p:txBody>
          <a:bodyPr>
            <a:normAutofit fontScale="70000" lnSpcReduction="20000"/>
          </a:bodyPr>
          <a:lstStyle/>
          <a:p>
            <a:r>
              <a:rPr lang="el-GR" dirty="0"/>
              <a:t>Τα κίνητρα της αυτοπυρπόλησης του Κ. Γεωργάκη αμιγώς πολιτικά και όχι προσωπικά (αντιστασιακή ενέργεια, όχι αυτοκτονία).</a:t>
            </a:r>
          </a:p>
          <a:p>
            <a:r>
              <a:rPr lang="el-GR" dirty="0"/>
              <a:t>Ο Κ. Γεωργάκης είχε επηρεαστεί έντονα από επικράτηση και ισχυροποίηση Χούντας και την αδυναμία ουσιαστικής αντίστασης σε αυτήν. Ίσως έβλεπε ότι ούτε οι ενέργειες δυναμικής αντίστασης έχουν αποτελέσματα (το 1969 ήταν η χρονιά με τις περισσότερες βομβιστικές ενέργειες). Ένιωθε ότι τα άμεσα αποτελέσματα που επεδίωκε δεν υπήρχε τρόπος να επιτευχθούν.</a:t>
            </a:r>
          </a:p>
          <a:p>
            <a:r>
              <a:rPr lang="el-GR" dirty="0"/>
              <a:t>Μετά τη συνέντευξη άρχισε να πιστεύει ότι θα του κάνουν κακό και δεν ήθελε να «πάει σαν το σκυλί στο αμπέλι».</a:t>
            </a:r>
          </a:p>
          <a:p>
            <a:r>
              <a:rPr lang="el-GR" dirty="0"/>
              <a:t>Είχε έντονο φόβο μήπως το καθεστώς βλάψει την οικογένειά του.</a:t>
            </a:r>
          </a:p>
          <a:p>
            <a:r>
              <a:rPr lang="el-GR" dirty="0"/>
              <a:t>Η αυτοθυσία του δεν ήταν «πυροτέχνημα», όπως πολλές άλλες δυναμικές ενέργειες, αλλά έκανε ιδιαίτερη αίσθηση στο εξωτερικό.</a:t>
            </a:r>
          </a:p>
          <a:p>
            <a:r>
              <a:rPr lang="el-GR" dirty="0"/>
              <a:t>Στην Ελλάδα δεν έγινε το ίδιο, αλλά το κενό στη δημόσια μνήμη, έστω και αρκετά πιο μετά, καλύφθηκε μέσα από την ιστορική έρευνα και την ανέγερση του μνημείου.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467544" y="476672"/>
            <a:ext cx="7344816" cy="4832092"/>
          </a:xfrm>
          <a:prstGeom prst="rect">
            <a:avLst/>
          </a:prstGeom>
        </p:spPr>
        <p:txBody>
          <a:bodyPr wrap="square">
            <a:spAutoFit/>
          </a:bodyPr>
          <a:lstStyle/>
          <a:p>
            <a:pPr>
              <a:buFont typeface="Arial" pitchFamily="34" charset="0"/>
              <a:buChar char="•"/>
            </a:pPr>
            <a:r>
              <a:rPr lang="el-GR" sz="2800" dirty="0"/>
              <a:t> Το δίκτυο κατασκοπείας της Χούντας ιδιαίτερα εκτεταμένο και στο εξωτερικό.</a:t>
            </a:r>
          </a:p>
          <a:p>
            <a:pPr>
              <a:buFont typeface="Arial" pitchFamily="34" charset="0"/>
              <a:buChar char="•"/>
            </a:pPr>
            <a:r>
              <a:rPr lang="el-GR" sz="2800" dirty="0"/>
              <a:t> Οι προξενικές αρχές όργανα του καθεστώτος, συνεργασία με </a:t>
            </a:r>
            <a:r>
              <a:rPr lang="el-GR" sz="2800" dirty="0" err="1"/>
              <a:t>φιλοχουντικές</a:t>
            </a:r>
            <a:r>
              <a:rPr lang="el-GR" sz="2800" dirty="0"/>
              <a:t> οργανώσεις.</a:t>
            </a:r>
          </a:p>
          <a:p>
            <a:pPr>
              <a:buFont typeface="Arial" pitchFamily="34" charset="0"/>
              <a:buChar char="•"/>
            </a:pPr>
            <a:r>
              <a:rPr lang="el-GR" sz="2800" dirty="0"/>
              <a:t> Απόκρυψη ενεργειών που στρέφονταν ενάντια στο καθεστώς.</a:t>
            </a:r>
          </a:p>
          <a:p>
            <a:pPr>
              <a:buFont typeface="Arial" pitchFamily="34" charset="0"/>
              <a:buChar char="•"/>
            </a:pPr>
            <a:r>
              <a:rPr lang="el-GR" sz="2800" dirty="0"/>
              <a:t> Δίκτυο αντιστασιακών φοιτητικών οργανώσεων ιδιαίτερα εκτεταμένο επίσης.</a:t>
            </a:r>
          </a:p>
          <a:p>
            <a:pPr>
              <a:buFont typeface="Arial" pitchFamily="34" charset="0"/>
              <a:buChar char="•"/>
            </a:pPr>
            <a:r>
              <a:rPr lang="el-GR" sz="2800" dirty="0"/>
              <a:t> Πολύπλευρη αντιστασιακή δράση φοιτητών εναντίον της Χούντας.</a:t>
            </a:r>
          </a:p>
          <a:p>
            <a:pPr>
              <a:buFont typeface="Arial" pitchFamily="34" charset="0"/>
              <a:buChar char="•"/>
            </a:pPr>
            <a:endParaRPr lang="el-GR" sz="2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Συνεντεύξεις</a:t>
            </a:r>
          </a:p>
        </p:txBody>
      </p:sp>
      <p:sp>
        <p:nvSpPr>
          <p:cNvPr id="3" name="2 - Θέση περιεχομένου"/>
          <p:cNvSpPr>
            <a:spLocks noGrp="1"/>
          </p:cNvSpPr>
          <p:nvPr>
            <p:ph idx="1"/>
          </p:nvPr>
        </p:nvSpPr>
        <p:spPr/>
        <p:txBody>
          <a:bodyPr/>
          <a:lstStyle/>
          <a:p>
            <a:r>
              <a:rPr lang="el-GR" dirty="0"/>
              <a:t>Συνέντευξη με Κατερίνα (Νίνη) Γεωργάκη, 3/5/2024 και 7/5/2024.</a:t>
            </a:r>
          </a:p>
          <a:p>
            <a:r>
              <a:rPr lang="el-GR" dirty="0"/>
              <a:t>Συνέντευξη με Κώστα </a:t>
            </a:r>
            <a:r>
              <a:rPr lang="el-GR" dirty="0" err="1"/>
              <a:t>Παπούτση</a:t>
            </a:r>
            <a:r>
              <a:rPr lang="el-GR" dirty="0"/>
              <a:t>, 8/5/2024.</a:t>
            </a:r>
          </a:p>
          <a:p>
            <a:r>
              <a:rPr lang="el-GR" dirty="0"/>
              <a:t>Συνέντευξη με Κώστα </a:t>
            </a:r>
            <a:r>
              <a:rPr lang="el-GR" dirty="0" err="1"/>
              <a:t>Γρηγορόπουλο</a:t>
            </a:r>
            <a:r>
              <a:rPr lang="el-GR" dirty="0"/>
              <a:t>, 16/1/2025.</a:t>
            </a:r>
          </a:p>
          <a:p>
            <a:r>
              <a:rPr lang="el-GR" dirty="0"/>
              <a:t>Συνέντευξη με Πέτρο Βλάσση, 23/2/2025.</a:t>
            </a:r>
          </a:p>
          <a:p>
            <a:endParaRPr lang="el-GR" dirty="0"/>
          </a:p>
          <a:p>
            <a:pPr>
              <a:buNone/>
            </a:pPr>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Βιβλιογραφία</a:t>
            </a:r>
          </a:p>
        </p:txBody>
      </p:sp>
      <p:sp>
        <p:nvSpPr>
          <p:cNvPr id="3" name="2 - Θέση περιεχομένου"/>
          <p:cNvSpPr>
            <a:spLocks noGrp="1"/>
          </p:cNvSpPr>
          <p:nvPr>
            <p:ph idx="1"/>
          </p:nvPr>
        </p:nvSpPr>
        <p:spPr/>
        <p:txBody>
          <a:bodyPr>
            <a:normAutofit fontScale="85000" lnSpcReduction="20000"/>
          </a:bodyPr>
          <a:lstStyle/>
          <a:p>
            <a:r>
              <a:rPr lang="el-GR" dirty="0"/>
              <a:t>Βλάσσης Πέτρος, </a:t>
            </a:r>
            <a:r>
              <a:rPr lang="el-GR" i="1" dirty="0"/>
              <a:t>Διαδρομές Ζωής: Πολιτική και πολιτικοί</a:t>
            </a:r>
            <a:r>
              <a:rPr lang="el-GR" dirty="0"/>
              <a:t>, Εκδόσεις Έψιλον, Αθήνα 2009.</a:t>
            </a:r>
          </a:p>
          <a:p>
            <a:r>
              <a:rPr lang="el-GR" dirty="0"/>
              <a:t>Βόγλης </a:t>
            </a:r>
            <a:r>
              <a:rPr lang="el-GR" dirty="0" err="1"/>
              <a:t>Πολυμέρης</a:t>
            </a:r>
            <a:r>
              <a:rPr lang="el-GR" dirty="0"/>
              <a:t> , </a:t>
            </a:r>
            <a:r>
              <a:rPr lang="el-GR" i="1" dirty="0"/>
              <a:t>Δυναμική Αντίσταση Υποκειμενικότητα, πολιτική βία και αντιδικτατορικός</a:t>
            </a:r>
            <a:r>
              <a:rPr lang="el-GR" dirty="0"/>
              <a:t> </a:t>
            </a:r>
            <a:r>
              <a:rPr lang="el-GR" i="1" dirty="0"/>
              <a:t>αγώνας 1967-1974</a:t>
            </a:r>
            <a:r>
              <a:rPr lang="el-GR" dirty="0"/>
              <a:t>, Εκδόσεις Αλεξάνδρεια, Αθήνα 2022.</a:t>
            </a:r>
          </a:p>
          <a:p>
            <a:r>
              <a:rPr lang="el-GR" dirty="0"/>
              <a:t>Γρηγοριάδης Σόλων, </a:t>
            </a:r>
            <a:r>
              <a:rPr lang="el-GR" i="1" dirty="0"/>
              <a:t>Ιστορία της Δικτατορίας 1967-1974</a:t>
            </a:r>
            <a:r>
              <a:rPr lang="el-GR" dirty="0"/>
              <a:t>, τόμος δεύτερος, Εκδόσεις </a:t>
            </a:r>
            <a:r>
              <a:rPr lang="el-GR" dirty="0" err="1"/>
              <a:t>Καπόπουλος</a:t>
            </a:r>
            <a:r>
              <a:rPr lang="el-GR" dirty="0"/>
              <a:t>, Αθήνα 1975.</a:t>
            </a:r>
          </a:p>
          <a:p>
            <a:r>
              <a:rPr lang="el-GR" dirty="0" err="1"/>
              <a:t>Παπούτσης</a:t>
            </a:r>
            <a:r>
              <a:rPr lang="el-GR" dirty="0"/>
              <a:t> Κώστας, </a:t>
            </a:r>
            <a:r>
              <a:rPr lang="el-GR" i="1" dirty="0"/>
              <a:t>Ο </a:t>
            </a:r>
            <a:r>
              <a:rPr lang="el-GR" i="1" dirty="0" err="1"/>
              <a:t>Ματρίκολας</a:t>
            </a:r>
            <a:r>
              <a:rPr lang="el-GR" dirty="0"/>
              <a:t>, Εκδόσεις Εκκρεμές, Αθήνα 1992.</a:t>
            </a:r>
          </a:p>
          <a:p>
            <a:r>
              <a:rPr lang="el-GR" dirty="0" err="1"/>
              <a:t>Παπούτσης</a:t>
            </a:r>
            <a:r>
              <a:rPr lang="el-GR" dirty="0"/>
              <a:t> Κώστας, </a:t>
            </a:r>
            <a:r>
              <a:rPr lang="el-GR" i="1" dirty="0"/>
              <a:t>Το μεγάλο Ναι Υπόθεση Κώστα </a:t>
            </a:r>
            <a:r>
              <a:rPr lang="el-GR" i="1" dirty="0" err="1"/>
              <a:t>Γεωργάκη</a:t>
            </a:r>
            <a:r>
              <a:rPr lang="el-GR" dirty="0"/>
              <a:t>, Εκδόσεις Κωνσταντίνος, Αθήνα 1996.</a:t>
            </a:r>
          </a:p>
          <a:p>
            <a:r>
              <a:rPr lang="el-GR" dirty="0" err="1"/>
              <a:t>Συρμαλένιος</a:t>
            </a:r>
            <a:r>
              <a:rPr lang="el-GR" dirty="0"/>
              <a:t> Νίκος, </a:t>
            </a:r>
            <a:r>
              <a:rPr lang="en-US" i="1" dirty="0"/>
              <a:t>Bologna 1969 – 1974</a:t>
            </a:r>
            <a:r>
              <a:rPr lang="el-GR" i="1" dirty="0"/>
              <a:t>: Ήμουν κι εγώ εκεί</a:t>
            </a:r>
            <a:r>
              <a:rPr lang="el-GR" dirty="0"/>
              <a:t>, Εκδόσεις </a:t>
            </a:r>
            <a:r>
              <a:rPr lang="el-GR" dirty="0" err="1"/>
              <a:t>Εύμαρος</a:t>
            </a:r>
            <a:r>
              <a:rPr lang="el-GR" dirty="0"/>
              <a:t>, Αθήνα 2023.</a:t>
            </a:r>
          </a:p>
          <a:p>
            <a:endParaRPr lang="el-GR" dirty="0"/>
          </a:p>
          <a:p>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VOGLHS_DYNAMIKH_ANTISTASH-72-360x533-1-1024x533.jpg"/>
          <p:cNvPicPr>
            <a:picLocks noGrp="1" noChangeAspect="1"/>
          </p:cNvPicPr>
          <p:nvPr>
            <p:ph idx="1"/>
          </p:nvPr>
        </p:nvPicPr>
        <p:blipFill>
          <a:blip r:embed="rId2" cstate="print"/>
          <a:srcRect l="32102" t="2431" r="33121"/>
          <a:stretch>
            <a:fillRect/>
          </a:stretch>
        </p:blipFill>
        <p:spPr>
          <a:xfrm>
            <a:off x="0" y="332656"/>
            <a:ext cx="2808312" cy="4179416"/>
          </a:xfrm>
        </p:spPr>
      </p:pic>
      <p:pic>
        <p:nvPicPr>
          <p:cNvPr id="5" name="4 - Εικόνα" descr="p21046.jpg"/>
          <p:cNvPicPr>
            <a:picLocks noChangeAspect="1"/>
          </p:cNvPicPr>
          <p:nvPr/>
        </p:nvPicPr>
        <p:blipFill>
          <a:blip r:embed="rId3" cstate="print"/>
          <a:stretch>
            <a:fillRect/>
          </a:stretch>
        </p:blipFill>
        <p:spPr>
          <a:xfrm>
            <a:off x="2627784" y="0"/>
            <a:ext cx="2857500" cy="4114800"/>
          </a:xfrm>
          <a:prstGeom prst="rect">
            <a:avLst/>
          </a:prstGeom>
        </p:spPr>
      </p:pic>
      <p:pic>
        <p:nvPicPr>
          <p:cNvPr id="6" name="5 - Εικόνα" descr="b47b3dfe-bc34-453e-bbea-d989dac02db5.jpg"/>
          <p:cNvPicPr>
            <a:picLocks noChangeAspect="1"/>
          </p:cNvPicPr>
          <p:nvPr/>
        </p:nvPicPr>
        <p:blipFill>
          <a:blip r:embed="rId4" cstate="print"/>
          <a:stretch>
            <a:fillRect/>
          </a:stretch>
        </p:blipFill>
        <p:spPr>
          <a:xfrm>
            <a:off x="539552" y="3610439"/>
            <a:ext cx="2439483" cy="3247561"/>
          </a:xfrm>
          <a:prstGeom prst="rect">
            <a:avLst/>
          </a:prstGeom>
        </p:spPr>
      </p:pic>
      <p:pic>
        <p:nvPicPr>
          <p:cNvPr id="7" name="6 - Εικόνα" descr="41A93A70687F10AFD4C91B14B1EAB8F8.jpg"/>
          <p:cNvPicPr>
            <a:picLocks noChangeAspect="1"/>
          </p:cNvPicPr>
          <p:nvPr/>
        </p:nvPicPr>
        <p:blipFill>
          <a:blip r:embed="rId5" cstate="print"/>
          <a:stretch>
            <a:fillRect/>
          </a:stretch>
        </p:blipFill>
        <p:spPr>
          <a:xfrm>
            <a:off x="5580112" y="0"/>
            <a:ext cx="2494600" cy="3663198"/>
          </a:xfrm>
          <a:prstGeom prst="rect">
            <a:avLst/>
          </a:prstGeom>
        </p:spPr>
      </p:pic>
      <p:pic>
        <p:nvPicPr>
          <p:cNvPr id="8" name="7 - Εικόνα" descr="19d17ee9-3d34-42d0-a112-dd285356dcf8.jpg"/>
          <p:cNvPicPr>
            <a:picLocks noChangeAspect="1"/>
          </p:cNvPicPr>
          <p:nvPr/>
        </p:nvPicPr>
        <p:blipFill>
          <a:blip r:embed="rId6" cstate="print"/>
          <a:stretch>
            <a:fillRect/>
          </a:stretch>
        </p:blipFill>
        <p:spPr>
          <a:xfrm>
            <a:off x="2987824" y="3661458"/>
            <a:ext cx="2952328" cy="3196542"/>
          </a:xfrm>
          <a:prstGeom prst="rect">
            <a:avLst/>
          </a:prstGeom>
        </p:spPr>
      </p:pic>
      <p:pic>
        <p:nvPicPr>
          <p:cNvPr id="9" name="8 - Εικόνα" descr="12472smwat.jpg"/>
          <p:cNvPicPr>
            <a:picLocks noChangeAspect="1"/>
          </p:cNvPicPr>
          <p:nvPr/>
        </p:nvPicPr>
        <p:blipFill>
          <a:blip r:embed="rId7" cstate="print"/>
          <a:stretch>
            <a:fillRect/>
          </a:stretch>
        </p:blipFill>
        <p:spPr>
          <a:xfrm>
            <a:off x="5983371" y="3573016"/>
            <a:ext cx="3160629" cy="328498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0" y="0"/>
            <a:ext cx="3332755" cy="4525963"/>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2627784" y="1700808"/>
            <a:ext cx="3213745" cy="4380965"/>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5542323" y="-819472"/>
            <a:ext cx="3601677" cy="5040560"/>
          </a:xfrm>
          <a:prstGeom prst="rect">
            <a:avLst/>
          </a:prstGeom>
          <a:noFill/>
          <a:ln w="9525">
            <a:noFill/>
            <a:miter lim="800000"/>
            <a:headEnd/>
            <a:tailEnd/>
          </a:ln>
        </p:spPr>
      </p:pic>
      <p:sp>
        <p:nvSpPr>
          <p:cNvPr id="7" name="6 - TextBox"/>
          <p:cNvSpPr txBox="1"/>
          <p:nvPr/>
        </p:nvSpPr>
        <p:spPr>
          <a:xfrm>
            <a:off x="6084168" y="4941168"/>
            <a:ext cx="2592288" cy="1477328"/>
          </a:xfrm>
          <a:prstGeom prst="rect">
            <a:avLst/>
          </a:prstGeom>
          <a:noFill/>
        </p:spPr>
        <p:txBody>
          <a:bodyPr wrap="square" rtlCol="0">
            <a:spAutoFit/>
          </a:bodyPr>
          <a:lstStyle/>
          <a:p>
            <a:r>
              <a:rPr lang="el-GR" dirty="0"/>
              <a:t>Τα τρία πρώτα τεύχη από τους Πνευματικούς Ορίζοντες</a:t>
            </a:r>
            <a:br>
              <a:rPr lang="el-GR" dirty="0"/>
            </a:br>
            <a:r>
              <a:rPr lang="el-GR" dirty="0"/>
              <a:t>(Πηγή: Προσωπικό αρχείο Κ. </a:t>
            </a:r>
            <a:r>
              <a:rPr lang="el-GR" dirty="0" err="1"/>
              <a:t>Παπούτση</a:t>
            </a:r>
            <a:r>
              <a:rPr lang="el-GR"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Μουσικά και καλλιτεχνικά ενδιαφέροντα</a:t>
            </a:r>
          </a:p>
        </p:txBody>
      </p:sp>
      <p:sp>
        <p:nvSpPr>
          <p:cNvPr id="3" name="2 - Θέση περιεχομένου"/>
          <p:cNvSpPr>
            <a:spLocks noGrp="1"/>
          </p:cNvSpPr>
          <p:nvPr>
            <p:ph idx="1"/>
          </p:nvPr>
        </p:nvSpPr>
        <p:spPr/>
        <p:txBody>
          <a:bodyPr/>
          <a:lstStyle/>
          <a:p>
            <a:r>
              <a:rPr lang="el-GR" dirty="0"/>
              <a:t> Ντράμερ στη τζαζ μπάντα </a:t>
            </a:r>
            <a:r>
              <a:rPr lang="en-US" dirty="0"/>
              <a:t>The Greens</a:t>
            </a:r>
            <a:r>
              <a:rPr lang="el-GR" dirty="0"/>
              <a:t>,</a:t>
            </a:r>
            <a:r>
              <a:rPr lang="en-US" dirty="0"/>
              <a:t> </a:t>
            </a:r>
            <a:r>
              <a:rPr lang="el-GR" dirty="0"/>
              <a:t>μαζί με τον Γιώργο </a:t>
            </a:r>
            <a:r>
              <a:rPr lang="el-GR" dirty="0" err="1"/>
              <a:t>Μικάλεφ</a:t>
            </a:r>
            <a:r>
              <a:rPr lang="el-GR" dirty="0"/>
              <a:t> και άλλους νέους.</a:t>
            </a:r>
          </a:p>
          <a:p>
            <a:r>
              <a:rPr lang="el-GR" dirty="0"/>
              <a:t>Συμμετοχή σε Κλασική Χορωδία και σε Ομάδα Κοινωνικής Αλληλεγγύης.</a:t>
            </a:r>
          </a:p>
          <a:p>
            <a:r>
              <a:rPr lang="el-GR" dirty="0"/>
              <a:t>Συμμετοχή σε γυρίσματα ταινιών του σκηνοθέτη </a:t>
            </a:r>
            <a:r>
              <a:rPr lang="el-GR" dirty="0" err="1"/>
              <a:t>Χονδρογιάννη</a:t>
            </a:r>
            <a:r>
              <a:rPr lang="el-GR" dirty="0"/>
              <a:t>.</a:t>
            </a:r>
          </a:p>
          <a:p>
            <a:pPr>
              <a:buNone/>
            </a:pP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E:\Υπόθεση Γεωργάκη\mail Παπούτση\010_GREENS1-1.jpg"/>
          <p:cNvPicPr/>
          <p:nvPr/>
        </p:nvPicPr>
        <p:blipFill>
          <a:blip r:embed="rId2" cstate="print"/>
          <a:srcRect/>
          <a:stretch>
            <a:fillRect/>
          </a:stretch>
        </p:blipFill>
        <p:spPr bwMode="auto">
          <a:xfrm>
            <a:off x="1475656" y="620688"/>
            <a:ext cx="5544616" cy="4896544"/>
          </a:xfrm>
          <a:prstGeom prst="rect">
            <a:avLst/>
          </a:prstGeom>
          <a:noFill/>
          <a:ln w="9525">
            <a:noFill/>
            <a:miter lim="800000"/>
            <a:headEnd/>
            <a:tailEnd/>
          </a:ln>
        </p:spPr>
      </p:pic>
      <p:sp>
        <p:nvSpPr>
          <p:cNvPr id="29697" name="Rectangle 1"/>
          <p:cNvSpPr>
            <a:spLocks noChangeArrowheads="1"/>
          </p:cNvSpPr>
          <p:nvPr/>
        </p:nvSpPr>
        <p:spPr bwMode="auto">
          <a:xfrm>
            <a:off x="539552" y="5877272"/>
            <a:ext cx="8604448"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a:ln>
                  <a:noFill/>
                </a:ln>
                <a:solidFill>
                  <a:schemeClr val="tx1"/>
                </a:solidFill>
                <a:effectLst/>
                <a:ea typeface="Times New Roman" pitchFamily="18" charset="0"/>
                <a:cs typeface="Arial" pitchFamily="34" charset="0"/>
              </a:rPr>
              <a:t>Η μπάντα </a:t>
            </a:r>
            <a:r>
              <a:rPr kumimoji="0" lang="en-US" sz="1600" b="0" i="0" u="none" strike="noStrike" cap="none" normalizeH="0" baseline="0" dirty="0">
                <a:ln>
                  <a:noFill/>
                </a:ln>
                <a:solidFill>
                  <a:schemeClr val="tx1"/>
                </a:solidFill>
                <a:effectLst/>
                <a:ea typeface="Times New Roman" pitchFamily="18" charset="0"/>
                <a:cs typeface="Arial" pitchFamily="34" charset="0"/>
              </a:rPr>
              <a:t>the Greens</a:t>
            </a:r>
            <a:r>
              <a:rPr kumimoji="0" lang="el-GR" sz="1600" b="0" i="0" u="none" strike="noStrike" cap="none" normalizeH="0" baseline="0" dirty="0">
                <a:ln>
                  <a:noFill/>
                </a:ln>
                <a:solidFill>
                  <a:schemeClr val="tx1"/>
                </a:solidFill>
                <a:effectLst/>
                <a:ea typeface="Times New Roman" pitchFamily="18" charset="0"/>
                <a:cs typeface="Arial" pitchFamily="34" charset="0"/>
              </a:rPr>
              <a:t>. Πίσω διακρίνεται ο Γεωργάκης στα ντραμς (Πηγή: προσωπικό αρχείο Κ. </a:t>
            </a:r>
            <a:r>
              <a:rPr kumimoji="0" lang="el-GR" sz="1600" b="0" i="0" u="none" strike="noStrike" cap="none" normalizeH="0" baseline="0" dirty="0" err="1">
                <a:ln>
                  <a:noFill/>
                </a:ln>
                <a:solidFill>
                  <a:schemeClr val="tx1"/>
                </a:solidFill>
                <a:effectLst/>
                <a:ea typeface="Times New Roman" pitchFamily="18" charset="0"/>
                <a:cs typeface="Arial" pitchFamily="34" charset="0"/>
              </a:rPr>
              <a:t>Παπούτση</a:t>
            </a:r>
            <a:r>
              <a:rPr lang="el-GR" sz="1600" dirty="0">
                <a:ea typeface="Times New Roman" pitchFamily="18" charset="0"/>
                <a:cs typeface="Arial" pitchFamily="34" charset="0"/>
              </a:rPr>
              <a:t>).</a:t>
            </a:r>
            <a:endParaRPr kumimoji="0" lang="el-GR" sz="1600" b="0" i="0" u="none" strike="noStrike" cap="none" normalizeH="0" baseline="0" dirty="0">
              <a:ln>
                <a:noFill/>
              </a:ln>
              <a:solidFill>
                <a:schemeClr val="tx1"/>
              </a:solidFill>
              <a:effectLst/>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Θάρρος γνώμης</a:t>
            </a:r>
          </a:p>
        </p:txBody>
      </p:sp>
      <p:sp>
        <p:nvSpPr>
          <p:cNvPr id="3" name="2 - Θέση περιεχομένου"/>
          <p:cNvSpPr>
            <a:spLocks noGrp="1"/>
          </p:cNvSpPr>
          <p:nvPr>
            <p:ph idx="1"/>
          </p:nvPr>
        </p:nvSpPr>
        <p:spPr/>
        <p:txBody>
          <a:bodyPr/>
          <a:lstStyle/>
          <a:p>
            <a:r>
              <a:rPr lang="el-GR" dirty="0"/>
              <a:t>Κατήγγειλε το διευθυντή του Γυμνασίου, μάλλον για σεξουαλική παρενόχληση των μητέρων των μαθητών του σχολείου.</a:t>
            </a:r>
          </a:p>
          <a:p>
            <a:endParaRPr lang="el-GR" dirty="0"/>
          </a:p>
          <a:p>
            <a:r>
              <a:rPr lang="el-GR" dirty="0"/>
              <a:t>Άλλαξε σχολείο, για να μην αποβληθεί, αλλά έχασε έτσι μια χρονιά.</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Αρχή αντιστασιακής δράσης</a:t>
            </a:r>
          </a:p>
        </p:txBody>
      </p:sp>
      <p:sp>
        <p:nvSpPr>
          <p:cNvPr id="3" name="2 - Θέση περιεχομένου"/>
          <p:cNvSpPr>
            <a:spLocks noGrp="1"/>
          </p:cNvSpPr>
          <p:nvPr>
            <p:ph idx="1"/>
          </p:nvPr>
        </p:nvSpPr>
        <p:spPr>
          <a:xfrm>
            <a:off x="539552" y="1484784"/>
            <a:ext cx="8363272" cy="4608512"/>
          </a:xfrm>
        </p:spPr>
        <p:txBody>
          <a:bodyPr>
            <a:normAutofit fontScale="85000" lnSpcReduction="20000"/>
          </a:bodyPr>
          <a:lstStyle/>
          <a:p>
            <a:endParaRPr lang="el-GR" dirty="0"/>
          </a:p>
          <a:p>
            <a:r>
              <a:rPr lang="el-GR" dirty="0"/>
              <a:t>Από την πρώτη μέρα δεν μπορούσε να ανεχτεί την επιβολή της Χούντας («είναι δυνατόν, είστε μεγάλοι άνθρωποι και κάθεστε μια χούφτα στρατιωτικών να σας κάνουν ό,τι θέλουνε;»).</a:t>
            </a:r>
          </a:p>
          <a:p>
            <a:r>
              <a:rPr lang="el-GR" dirty="0"/>
              <a:t>Τύπωσε προκηρύξεις με γομολάστιχα, με το σύνθημα ΚΑΤΩ Η ΧΟΥΝΤΑ ,και τις πέταξε στο Παλαιό Φρούριο (τότε εκεί ήταν στρατός).</a:t>
            </a:r>
          </a:p>
          <a:p>
            <a:r>
              <a:rPr lang="el-GR" dirty="0"/>
              <a:t>Σύλληψη καθηγητή του Ιταλικών Νίκου </a:t>
            </a:r>
            <a:r>
              <a:rPr lang="el-GR" dirty="0" err="1"/>
              <a:t>Βαρότση</a:t>
            </a:r>
            <a:r>
              <a:rPr lang="el-GR" dirty="0"/>
              <a:t> (μέλος ΕΔΑ), τον οποίο ο Γεωργάκης εκτιμούσε πολύ – απέχθεια στο καθεστώς.</a:t>
            </a:r>
          </a:p>
          <a:p>
            <a:r>
              <a:rPr lang="el-GR" dirty="0"/>
              <a:t>Λόγω αυτής της στάσης του, ο πατέρας του αποφασίζει να τον στείλει για σπουδές στην Ιταλία, ώστε να μην εμπλακεί στα πολιτικά πράγματα της Ελλάδας.</a:t>
            </a:r>
          </a:p>
          <a:p>
            <a:pPr>
              <a:buNone/>
            </a:pP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a:t>
            </a:r>
            <a:r>
              <a:rPr lang="el-GR" dirty="0" err="1"/>
              <a:t>Ματρίκολες</a:t>
            </a:r>
            <a:r>
              <a:rPr lang="el-GR" dirty="0"/>
              <a:t>» στην Ιταλία</a:t>
            </a:r>
          </a:p>
        </p:txBody>
      </p:sp>
      <p:sp>
        <p:nvSpPr>
          <p:cNvPr id="3" name="2 - Θέση περιεχομένου"/>
          <p:cNvSpPr>
            <a:spLocks noGrp="1"/>
          </p:cNvSpPr>
          <p:nvPr>
            <p:ph idx="1"/>
          </p:nvPr>
        </p:nvSpPr>
        <p:spPr/>
        <p:txBody>
          <a:bodyPr>
            <a:normAutofit fontScale="92500" lnSpcReduction="10000"/>
          </a:bodyPr>
          <a:lstStyle/>
          <a:p>
            <a:r>
              <a:rPr lang="el-GR" dirty="0"/>
              <a:t>Έλληνες φοιτητές από μεσαία και κυρίως κατώτερα κοινωνικοοικονομικά στρώματα.</a:t>
            </a:r>
          </a:p>
          <a:p>
            <a:r>
              <a:rPr lang="el-GR" dirty="0"/>
              <a:t>Η ζωή τους πολύ λιτή, καθόλου πολυτέλειες (συγκατοικούσαν, ειδικά στην αρχή, με πολλά άτομα, άλλαζαν αρκετά συχνά σπίτια, ώσπου να τακτοποιηθούν).</a:t>
            </a:r>
          </a:p>
          <a:p>
            <a:r>
              <a:rPr lang="el-GR" dirty="0"/>
              <a:t>Αρκετά γεροί δεσμοί αλληλεγγύης μεταξύ τους.</a:t>
            </a:r>
          </a:p>
          <a:p>
            <a:r>
              <a:rPr lang="el-GR" dirty="0"/>
              <a:t>Πολύ έντονη πολιτικοποίηση – καθόριζε σε μεγάλο βαθμό όλη την πορεία τους.</a:t>
            </a:r>
          </a:p>
          <a:p>
            <a:r>
              <a:rPr lang="el-GR" dirty="0"/>
              <a:t>Υπήρχαν και κάποιοι που ήταν ανένταχτοι ή εντάχθηκαν στη χουντική παράταξη </a:t>
            </a:r>
            <a:r>
              <a:rPr lang="en-US" dirty="0"/>
              <a:t>Lega</a:t>
            </a:r>
            <a:r>
              <a:rPr lang="el-GR" dirty="0"/>
              <a:t>.</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ποκορύφωμα">
  <a:themeElements>
    <a:clrScheme name="Αποκορύφωμα">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Αποκορύφωμα">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ποκορύφωμα">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590</TotalTime>
  <Words>2135</Words>
  <Application>Microsoft Office PowerPoint</Application>
  <PresentationFormat>Προβολή στην οθόνη (4:3)</PresentationFormat>
  <Paragraphs>161</Paragraphs>
  <Slides>35</Slides>
  <Notes>1</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35</vt:i4>
      </vt:variant>
    </vt:vector>
  </HeadingPairs>
  <TitlesOfParts>
    <vt:vector size="44" baseType="lpstr">
      <vt:lpstr>Arial</vt:lpstr>
      <vt:lpstr>Book Antiqua</vt:lpstr>
      <vt:lpstr>Calibri</vt:lpstr>
      <vt:lpstr>Lucida Sans</vt:lpstr>
      <vt:lpstr>Times New Roman</vt:lpstr>
      <vt:lpstr>Wingdings</vt:lpstr>
      <vt:lpstr>Wingdings 2</vt:lpstr>
      <vt:lpstr>Wingdings 3</vt:lpstr>
      <vt:lpstr>Αποκορύφωμα</vt:lpstr>
      <vt:lpstr>H αντιστασιακη δραση του Κωστα Γεωργακη και aλλων Κερκυραiων φοιτητΩν τησ Ιταλιασ</vt:lpstr>
      <vt:lpstr>Κώστας Γεωργάκης</vt:lpstr>
      <vt:lpstr>Ατίθασο πνεύμα</vt:lpstr>
      <vt:lpstr>Παρουσίαση του PowerPoint</vt:lpstr>
      <vt:lpstr>Μουσικά και καλλιτεχνικά ενδιαφέροντα</vt:lpstr>
      <vt:lpstr>Παρουσίαση του PowerPoint</vt:lpstr>
      <vt:lpstr>Θάρρος γνώμης</vt:lpstr>
      <vt:lpstr>Αρχή αντιστασιακής δράσης</vt:lpstr>
      <vt:lpstr>«Ματρίκολες» στην Ιταλία</vt:lpstr>
      <vt:lpstr>Αντιστασιακές πολιτικές παρατάξεις</vt:lpstr>
      <vt:lpstr>Παρουσίαση του PowerPoint</vt:lpstr>
      <vt:lpstr>Προσκόμματα αντιχουντικών φοιτητών – Βοήθεια Ιταλικών αρχών</vt:lpstr>
      <vt:lpstr>Βεβαίωση διακοπής αναβολής λόγω αντιστασιακής δράσης του Κ. Γρηγορόπουλου</vt:lpstr>
      <vt:lpstr>Βεβαίωση διακοπής συναλλάγματος για αντεθνική δράση του Κ. Γρηγορόπουλου </vt:lpstr>
      <vt:lpstr>Ακρoδεξιά οργάνωση Lega </vt:lpstr>
      <vt:lpstr>Δράση Γεωργάκη στην Ιταλία</vt:lpstr>
      <vt:lpstr>Εγγραφή Γεωργάκη ΕΚ-ΕΔΗΝ (Πηγή: Το μεγάλο ΝΑΙ: Υπόθεση Κώστα Γεωργάκη)</vt:lpstr>
      <vt:lpstr>Μοιραία συνέντευξη</vt:lpstr>
      <vt:lpstr>Ο Γεωργάκης προς την αυτοπυρπόληση</vt:lpstr>
      <vt:lpstr>Το 500άρι FIAT του Γεωργάκη με το οποίο πήγε στην πλατεία Ματεότι (Πηγή: Προσωπικό αρχείο Κ. Παπούτση)</vt:lpstr>
      <vt:lpstr>Γεωργάκης – Παναγούλης - Πάλαχ</vt:lpstr>
      <vt:lpstr>Απόπειρα συγκάλυψης από το καθεστώς</vt:lpstr>
      <vt:lpstr>Η μάχη της σωρού Προξενικές αρχές – αντιδικτατορικοί φοιτητές </vt:lpstr>
      <vt:lpstr>Φοιτητές</vt:lpstr>
      <vt:lpstr>Στιγμιότυπο από την «κηδεία»</vt:lpstr>
      <vt:lpstr>Παρουσίαση του PowerPoint</vt:lpstr>
      <vt:lpstr>Το τέλος της σωρού</vt:lpstr>
      <vt:lpstr>Η μάχη της επικοινωνίας</vt:lpstr>
      <vt:lpstr>Η σημασία των μνημείων – δημόσια μνήμη</vt:lpstr>
      <vt:lpstr>Τιμητική πλάκα πλατεία Ματεότι Γένοβα          Αποκαλυπτήρια αγάλματος στην Κέρκυρα</vt:lpstr>
      <vt:lpstr>Συμπεράσματα</vt:lpstr>
      <vt:lpstr>Παρουσίαση του PowerPoint</vt:lpstr>
      <vt:lpstr>Συνεντεύξεις</vt:lpstr>
      <vt:lpstr>Βιβλιογραφία</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 αντιστασιακή δράση του Κώστα Γεωργάκη</dc:title>
  <dc:creator>Win10</dc:creator>
  <cp:lastModifiedBy>ΧΚ</cp:lastModifiedBy>
  <cp:revision>52</cp:revision>
  <dcterms:created xsi:type="dcterms:W3CDTF">2025-04-28T20:38:30Z</dcterms:created>
  <dcterms:modified xsi:type="dcterms:W3CDTF">2025-05-07T15:52:43Z</dcterms:modified>
</cp:coreProperties>
</file>