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3" r:id="rId1"/>
    <p:sldMasterId id="2147483806" r:id="rId2"/>
    <p:sldMasterId id="2147484427" r:id="rId3"/>
  </p:sldMasterIdLst>
  <p:notesMasterIdLst>
    <p:notesMasterId r:id="rId19"/>
  </p:notesMasterIdLst>
  <p:sldIdLst>
    <p:sldId id="258" r:id="rId4"/>
    <p:sldId id="756" r:id="rId5"/>
    <p:sldId id="768" r:id="rId6"/>
    <p:sldId id="777" r:id="rId7"/>
    <p:sldId id="779" r:id="rId8"/>
    <p:sldId id="764" r:id="rId9"/>
    <p:sldId id="644" r:id="rId10"/>
    <p:sldId id="645" r:id="rId11"/>
    <p:sldId id="780" r:id="rId12"/>
    <p:sldId id="650" r:id="rId13"/>
    <p:sldId id="647" r:id="rId14"/>
    <p:sldId id="649" r:id="rId15"/>
    <p:sldId id="781" r:id="rId16"/>
    <p:sldId id="782" r:id="rId17"/>
    <p:sldId id="783" r:id="rId18"/>
  </p:sldIdLst>
  <p:sldSz cx="9144000" cy="6858000" type="screen4x3"/>
  <p:notesSz cx="6858000" cy="9144000"/>
  <p:defaultTextStyle>
    <a:defPPr>
      <a:defRPr lang="el-G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Μεσαίο στυλ 3 - Έμφαση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25E5076-3810-47DD-B79F-674D7AD40C01}" styleName="Σκούρο στυλ 1 - Έμφαση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B344D84-9AFB-497E-A393-DC336BA19D2E}" styleName="Μεσαίο στυλ 3 - Έμφαση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713" autoAdjust="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86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58E498A-99C2-48AE-9EA3-A38984F0251D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l-GR" noProof="0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noProof="0" smtClean="0"/>
              <a:t>Kλικ για επεξεργασία των στυλ του υποδείγματος</a:t>
            </a:r>
          </a:p>
          <a:p>
            <a:pPr lvl="1"/>
            <a:r>
              <a:rPr lang="el-GR" noProof="0" smtClean="0"/>
              <a:t>Δεύτερου επιπέδου</a:t>
            </a:r>
          </a:p>
          <a:p>
            <a:pPr lvl="2"/>
            <a:r>
              <a:rPr lang="el-GR" noProof="0" smtClean="0"/>
              <a:t>Τρίτου επιπέδου</a:t>
            </a:r>
          </a:p>
          <a:p>
            <a:pPr lvl="3"/>
            <a:r>
              <a:rPr lang="el-GR" noProof="0" smtClean="0"/>
              <a:t>Τέταρτου επιπέδου</a:t>
            </a:r>
          </a:p>
          <a:p>
            <a:pPr lvl="4"/>
            <a:r>
              <a:rPr lang="el-GR" noProof="0" smtClean="0"/>
              <a:t>Πέμπτου επιπέδου</a:t>
            </a:r>
            <a:endParaRPr lang="el-GR" noProof="0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51A3B10-F0C2-4DE3-8577-FDEAC4877A25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105592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2819" name="2 - Θέση σημειώσεων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6083" name="3 - Θέση αριθμού διαφάνειας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30C67D7-3313-4956-ADF6-E899AFC1C7FA}" type="slidenum">
              <a:rPr lang="el-G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l-GR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7613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B4E7B21-AE48-40B4-B772-E00460A826B4}" type="slidenum">
              <a:rPr lang="el-GR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l-GR" smtClean="0">
              <a:latin typeface="Arial" charset="0"/>
              <a:cs typeface="Arial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117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776768-5E83-48A8-AF24-493EE28463AD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8AC28-DAD9-47D5-AD2F-6E17D240B89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96A4C-CE5B-4EF1-89BC-ED477D475D55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D1712E-3F93-42CC-91B0-274EB6F090AF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E56628-4999-487D-A795-E929F22B65BC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DED4F8-5B0B-4EA6-9AA1-23623965633F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8DD869-7CC3-4255-91E2-FC67A9DCCB3D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374CE5-B5E1-4CED-9164-7D8E48300751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974435-123B-4AA6-88E3-ECDD6426522B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8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64E98C-18C2-48D6-B78E-1DB3E14FE51E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68E721-9F0A-4D40-93FD-E07E29DA066E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4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D9B2C2-446A-4197-86A8-2D2F9F01F6DC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0D552-0835-44BE-9161-EC2719580174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3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4644BA-BBC2-42BD-AF4B-63B3A2F9077C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80641-A434-4C11-A6C8-98E4134B74F0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EAA0DA-BFAE-485F-B0CE-2707E9207E5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87B6D6-1803-408A-A326-090D195A6DFA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74854C-F9E4-4280-A92F-AFB9F84CAC12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20FA5-C63B-4883-BB9B-A606389F1222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84600A-5AE8-4242-88C4-80FE8C52885C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C404F4-8334-4061-ADD0-F86933C58A5C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BBE7E6-6BF2-4068-B30F-C81B7CF29964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err="1" smtClean="0"/>
              <a:t>Click to edit Master title style</a:t>
            </a:r>
            <a:endParaRPr lang="el-GR" dirty="0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Πάτρα 9/10/10</a:t>
            </a:r>
            <a:endParaRPr lang="el-GR" dirty="0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 5</a:t>
            </a:r>
            <a:r>
              <a:rPr lang="el-GR" baseline="30000"/>
              <a:t>ο</a:t>
            </a:r>
            <a:r>
              <a:rPr lang="el-GR"/>
              <a:t> Πανελλήνιο Συνέδριο Οικολογίας</a:t>
            </a:r>
            <a:endParaRPr lang="el-GR" dirty="0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1</a:t>
            </a:r>
            <a:endParaRPr lang="el-GR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7 - Ευθεία γραμμή σύνδεσης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12 - Ευθεία γραμμή σύνδεσης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13 - Έλλειψη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8 - Υπότιτλος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n-US"/>
          </a:p>
        </p:txBody>
      </p:sp>
      <p:sp>
        <p:nvSpPr>
          <p:cNvPr id="18" name="17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7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Πάτρα 9/10/10</a:t>
            </a:r>
            <a:endParaRPr lang="el-GR" dirty="0"/>
          </a:p>
        </p:txBody>
      </p:sp>
      <p:sp>
        <p:nvSpPr>
          <p:cNvPr id="8" name="10 - Θέση αριθμού διαφάνειας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1</a:t>
            </a:r>
            <a:endParaRPr lang="el-GR" dirty="0"/>
          </a:p>
        </p:txBody>
      </p:sp>
      <p:sp>
        <p:nvSpPr>
          <p:cNvPr id="10" name="11 - Θέση υποσέλιδου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 5</a:t>
            </a:r>
            <a:r>
              <a:rPr lang="el-GR" baseline="30000"/>
              <a:t>ο</a:t>
            </a:r>
            <a:r>
              <a:rPr lang="el-GR"/>
              <a:t> Πανελλήνιο Συνέδριο Οικολογίας</a:t>
            </a:r>
            <a:endParaRPr lang="el-GR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2 - Ευθεία γραμμή σύνδεσης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en-US" dirty="0" err="1" smtClean="0"/>
              <a:t>Click to edit Master title style</a:t>
            </a:r>
            <a:endParaRPr lang="en-US" dirty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484585-4B18-478A-9FF7-596AFD64F026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B03D76-58C7-4856-9A31-45C783B252D1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A499D9-4A44-4A97-918B-3B6793CB189B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4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7FBE3-CA45-4DBE-9AA9-0022A762276C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Τίτλος, Κείμενο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466A40-E6E2-4F31-97D8-AB86D4645147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E09F4A-07ED-4F09-A14A-282A007CE1D5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4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74E33A-A5F5-454C-ADC3-41B5FEC1B155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470DA-17A7-4C7D-9988-E873A3FFEEDF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A60E5-0835-4E1F-8012-36FC64762A87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EA2584-5CA7-4E60-97DB-1919AD0BF8CB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2AF032-1BD2-409A-B910-745BE37AA0BF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E1C1A6-4C4F-49A7-AAD1-480DF4089FF2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B802B-6734-4284-90F2-75EA1D382D9F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95FF0D-2FC0-42B0-8730-8AC84C021EC3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0A451F-6906-4ECB-AD2D-9E8FAA78DD9B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7E5128-1613-4B4F-BA74-6CE254464150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8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877B02-9977-4F28-8D44-4A4A01CF630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E10571-846F-43E9-8D9B-9DF6EE9A8AB5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4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C605D5-7FFB-4838-9BD5-8467E36EF99C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16AFB-698B-4112-8795-C6D6D8E87046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3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FD6101-ABCA-471F-8781-CDCDA3679CB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F7835C-0BEA-49CB-845F-3FCB13ED72E9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1F250-FB49-4491-9908-03BCDEEAC5DF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073102-FF45-4526-9042-8D28E664850C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CA4E27-22A0-4C39-B573-CFC0828B893E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C946A-17C6-4979-A97D-7DFCACEBDC33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887E5-9F44-4ED8-8A49-4B543E5C8A2D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A70FB-6AE0-41EC-82A0-B29A6EDA62A5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BD7FE0-DBA8-4AE3-9804-BDDED090CD3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err="1" smtClean="0"/>
              <a:t>Click to edit Master title style</a:t>
            </a:r>
            <a:endParaRPr lang="el-GR" dirty="0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Πάτρα 9/10/10</a:t>
            </a:r>
            <a:endParaRPr lang="el-GR" dirty="0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 5</a:t>
            </a:r>
            <a:r>
              <a:rPr lang="el-GR" baseline="30000"/>
              <a:t>ο</a:t>
            </a:r>
            <a:r>
              <a:rPr lang="el-GR"/>
              <a:t> Πανελλήνιο Συνέδριο Οικολογίας</a:t>
            </a:r>
            <a:endParaRPr lang="el-GR" dirty="0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1</a:t>
            </a:r>
            <a:endParaRPr lang="el-GR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EC45D-257B-4BF2-B5BA-8A2F9EEB7675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B48E03-B89C-45DD-B873-F0222FF9820B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0066DB-BAC6-4E0E-A836-EB373AA6986D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CB4E4-C736-49C9-9B1B-0BB2B373201A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2C6AA3-AC45-4677-863C-B08AF5C5A900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87DB7C-DC69-4FA5-8D38-F7720B4E30C2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098F1B-9936-4D65-A1D4-1A9072EF19FD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4874C7-3AAD-4008-9F5D-0DD79B233C8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7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A3D5E1-22A0-4089-94FD-8289CD6DDE8B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8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5F0B7C-A6D7-42CE-81DF-FCB54288CA53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2530C2-6DFA-4D05-A77B-4C01A4F3FD68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4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82DB95-4785-4D57-BD8E-E89FF8A32157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889AE0-B8FD-435A-BE83-4CD4C9CCCDF1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3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C15DED-09B6-44FF-9CE7-49746066E83F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D84B0A-3BBE-4574-9E7D-DF5EDED2974A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25C8A0-5BC3-4B76-8154-F3CEC17050E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1D6C0-CF1F-42BE-ACB2-9E97848F75F3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5132B3-33FC-4786-ADBC-50EE771722A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576AD6-BF90-4F4D-B652-331FF3A4A651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D90621-CA30-46B5-8075-E7C588C690C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EA48D7-F040-4FA4-94FA-0EFCC1CEE646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B4F52-1C4E-4072-A0FF-CA9E2EA19F42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Τίτλος, Κείμενο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070B19-93C9-4276-BF96-56223FB9BD8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- Θέση τίτλου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Kλικ για επεξεργασία του τίτλου</a:t>
            </a:r>
          </a:p>
        </p:txBody>
      </p:sp>
      <p:sp>
        <p:nvSpPr>
          <p:cNvPr id="2051" name="2 - Θέση κειμένου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EF915D7-9BD8-4DDF-9B6B-0705631F10A2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0BBB22F-F959-45A5-87D9-E69BA02AFCFC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90" r:id="rId1"/>
    <p:sldLayoutId id="2147484791" r:id="rId2"/>
    <p:sldLayoutId id="2147484792" r:id="rId3"/>
    <p:sldLayoutId id="2147484793" r:id="rId4"/>
    <p:sldLayoutId id="2147484794" r:id="rId5"/>
    <p:sldLayoutId id="2147484795" r:id="rId6"/>
    <p:sldLayoutId id="2147484796" r:id="rId7"/>
    <p:sldLayoutId id="2147484797" r:id="rId8"/>
    <p:sldLayoutId id="2147484798" r:id="rId9"/>
    <p:sldLayoutId id="2147484799" r:id="rId10"/>
    <p:sldLayoutId id="2147484800" r:id="rId11"/>
    <p:sldLayoutId id="2147484825" r:id="rId12"/>
    <p:sldLayoutId id="2147484826" r:id="rId13"/>
    <p:sldLayoutId id="2147484827" r:id="rId14"/>
    <p:sldLayoutId id="2147484801" r:id="rId15"/>
    <p:sldLayoutId id="2147484828" r:id="rId16"/>
    <p:sldLayoutId id="2147484802" r:id="rId17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- Θέση τίτλου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Kλικ για επεξεργασία του τίτλου</a:t>
            </a:r>
          </a:p>
        </p:txBody>
      </p:sp>
      <p:sp>
        <p:nvSpPr>
          <p:cNvPr id="3075" name="2 - Θέση κειμένου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4C63191-2B03-41A9-A69A-8F9B2917F118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8C88541-9C78-4186-A3BB-07950A336BB4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03" r:id="rId1"/>
    <p:sldLayoutId id="2147484804" r:id="rId2"/>
    <p:sldLayoutId id="2147484805" r:id="rId3"/>
    <p:sldLayoutId id="2147484806" r:id="rId4"/>
    <p:sldLayoutId id="2147484807" r:id="rId5"/>
    <p:sldLayoutId id="2147484808" r:id="rId6"/>
    <p:sldLayoutId id="2147484809" r:id="rId7"/>
    <p:sldLayoutId id="2147484810" r:id="rId8"/>
    <p:sldLayoutId id="2147484811" r:id="rId9"/>
    <p:sldLayoutId id="2147484812" r:id="rId10"/>
    <p:sldLayoutId id="2147484813" r:id="rId11"/>
    <p:sldLayoutId id="214748483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- Θέση τίτλου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Kλικ για επεξεργασία του τίτλου</a:t>
            </a:r>
            <a:endParaRPr lang="en-US" smtClean="0"/>
          </a:p>
        </p:txBody>
      </p:sp>
      <p:sp>
        <p:nvSpPr>
          <p:cNvPr id="4099" name="2 - Θέση κειμένου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smtClean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53BA650-7A42-43F9-BAA3-D6C5DF9EB1F4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5BB1755-839A-44D3-95A7-8467008B2A62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14" r:id="rId1"/>
    <p:sldLayoutId id="2147484815" r:id="rId2"/>
    <p:sldLayoutId id="2147484816" r:id="rId3"/>
    <p:sldLayoutId id="2147484817" r:id="rId4"/>
    <p:sldLayoutId id="2147484818" r:id="rId5"/>
    <p:sldLayoutId id="2147484819" r:id="rId6"/>
    <p:sldLayoutId id="2147484820" r:id="rId7"/>
    <p:sldLayoutId id="2147484821" r:id="rId8"/>
    <p:sldLayoutId id="2147484822" r:id="rId9"/>
    <p:sldLayoutId id="2147484823" r:id="rId10"/>
    <p:sldLayoutId id="2147484824" r:id="rId11"/>
    <p:sldLayoutId id="214748483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gkarris@ionio.g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4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4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Τίτλος"/>
          <p:cNvSpPr>
            <a:spLocks noGrp="1"/>
          </p:cNvSpPr>
          <p:nvPr>
            <p:ph type="title"/>
          </p:nvPr>
        </p:nvSpPr>
        <p:spPr>
          <a:xfrm>
            <a:off x="323850" y="1557338"/>
            <a:ext cx="8532813" cy="935037"/>
          </a:xfr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eaLnBrk="1" hangingPunct="1">
              <a:defRPr/>
            </a:pPr>
            <a:r>
              <a:rPr lang="el-GR" sz="20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Μάθημα</a:t>
            </a:r>
            <a:r>
              <a:rPr lang="el-GR" sz="2000" dirty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: Βιολογία και Διαχείριση Άγριας Πανίδας</a:t>
            </a:r>
            <a:r>
              <a:rPr lang="el-GR" sz="20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/>
            </a:r>
            <a:br>
              <a:rPr lang="el-GR" sz="20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</a:br>
            <a:r>
              <a:rPr lang="el-GR" sz="20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Θεματική ενότητα: </a:t>
            </a:r>
            <a:r>
              <a:rPr lang="el-GR" sz="20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Τα Θηλαστικά (Α Μέρος)</a:t>
            </a:r>
            <a:endParaRPr lang="el-GR" sz="1800" b="1" dirty="0" smtClean="0">
              <a:solidFill>
                <a:srgbClr val="0070C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2291" name="1 - Θέση περιεχομένου"/>
          <p:cNvSpPr>
            <a:spLocks noGrp="1"/>
          </p:cNvSpPr>
          <p:nvPr>
            <p:ph idx="1"/>
          </p:nvPr>
        </p:nvSpPr>
        <p:spPr>
          <a:xfrm>
            <a:off x="1259632" y="5644212"/>
            <a:ext cx="6624141" cy="576262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el-GR" sz="12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Εισηγητής: Γεώργιος Καρρής Βιολόγος</a:t>
            </a:r>
            <a:r>
              <a:rPr lang="en-US" sz="12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200" b="1" dirty="0" err="1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MSc</a:t>
            </a:r>
            <a:r>
              <a:rPr lang="en-US" sz="12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/PhD</a:t>
            </a:r>
            <a:endParaRPr lang="el-GR" sz="1200" b="1" dirty="0" smtClean="0">
              <a:solidFill>
                <a:srgbClr val="0070C0"/>
              </a:solidFill>
              <a:latin typeface="Tahoma" pitchFamily="34" charset="0"/>
              <a:cs typeface="Tahoma" pitchFamily="34" charset="0"/>
            </a:endParaRPr>
          </a:p>
          <a:p>
            <a:pPr algn="ctr" eaLnBrk="1" hangingPunct="1">
              <a:buNone/>
            </a:pPr>
            <a:r>
              <a:rPr lang="en-US" sz="12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A</a:t>
            </a:r>
            <a:r>
              <a:rPr lang="el-GR" sz="12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ναπληρωτής Καθηγητής</a:t>
            </a:r>
          </a:p>
          <a:p>
            <a:pPr algn="ctr" eaLnBrk="1" hangingPunct="1">
              <a:buNone/>
            </a:pPr>
            <a:r>
              <a:rPr lang="en-US" sz="12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email:</a:t>
            </a:r>
            <a:r>
              <a:rPr lang="el-GR" sz="12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2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  <a:hlinkClick r:id="rId3"/>
              </a:rPr>
              <a:t>gkarris@ionio.gr</a:t>
            </a:r>
            <a:r>
              <a:rPr lang="el-GR" sz="12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                                                                                                               </a:t>
            </a:r>
            <a:endParaRPr lang="el-GR" sz="1600" b="1" dirty="0" smtClean="0">
              <a:solidFill>
                <a:srgbClr val="0070C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2292" name="3 - TextBox"/>
          <p:cNvSpPr txBox="1">
            <a:spLocks noChangeArrowheads="1"/>
          </p:cNvSpPr>
          <p:nvPr/>
        </p:nvSpPr>
        <p:spPr bwMode="auto">
          <a:xfrm>
            <a:off x="611560" y="6360198"/>
            <a:ext cx="784860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A</a:t>
            </a:r>
            <a:r>
              <a:rPr lang="el-GR" sz="12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κ. </a:t>
            </a:r>
            <a:r>
              <a:rPr lang="el-GR" sz="1200" b="1" dirty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έ</a:t>
            </a:r>
            <a:r>
              <a:rPr lang="el-GR" sz="12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τος: 2025-202</a:t>
            </a:r>
            <a:r>
              <a:rPr lang="el-GR" sz="1200" b="1" dirty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6</a:t>
            </a:r>
            <a:endParaRPr lang="el-GR" sz="1200" dirty="0">
              <a:solidFill>
                <a:srgbClr val="0070C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8" name="7 - TextBox"/>
          <p:cNvSpPr txBox="1"/>
          <p:nvPr/>
        </p:nvSpPr>
        <p:spPr>
          <a:xfrm>
            <a:off x="2051720" y="476672"/>
            <a:ext cx="54726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endParaRPr lang="el-GR" b="1" dirty="0">
              <a:solidFill>
                <a:srgbClr val="0070C0"/>
              </a:solidFill>
              <a:latin typeface="Tahoma" pitchFamily="34" charset="0"/>
              <a:cs typeface="Tahoma" pitchFamily="34" charset="0"/>
            </a:endParaRPr>
          </a:p>
          <a:p>
            <a:pPr algn="ctr">
              <a:defRPr/>
            </a:pPr>
            <a:r>
              <a:rPr lang="el-GR" sz="1400" dirty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Τμήμα </a:t>
            </a:r>
            <a:r>
              <a:rPr lang="el-GR" sz="14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Περιβάλλοντος </a:t>
            </a:r>
            <a:r>
              <a:rPr lang="el-GR" sz="1400" dirty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- Σχολή </a:t>
            </a:r>
            <a:r>
              <a:rPr lang="el-GR" sz="14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Περιβάλλοντος </a:t>
            </a:r>
            <a:r>
              <a:rPr lang="en-US" sz="14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–</a:t>
            </a:r>
            <a:r>
              <a:rPr lang="el-GR" sz="14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 Ιόνιο Πανεπιστήμιο</a:t>
            </a:r>
            <a:endParaRPr lang="el-GR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296" name="Εικόνα 1" descr="ÎÏÎ¿ÏÎ­Î»ÎµÏÎ¼Î± ÎµÎ¹ÎºÏÎ½Î±Ï Î³Î¹Î± Î¹Î¿Î½Î¹Î¿ ÏÎ±Î½ÎµÏÎ¹ÏÏÎ·Î¼Î¹Î¿ ÏÎµÎ¹ Î¹Î¿Î½Î¹ÏÎ½ Î½Î·ÏÏÎ½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355004"/>
            <a:ext cx="1152128" cy="1070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1906" name="Picture 2" descr="No photo description available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410" y="2618675"/>
            <a:ext cx="3940899" cy="295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199" y="44624"/>
            <a:ext cx="8229600" cy="720080"/>
          </a:xfrm>
        </p:spPr>
        <p:txBody>
          <a:bodyPr/>
          <a:lstStyle/>
          <a:p>
            <a:r>
              <a:rPr lang="en-US" dirty="0" smtClean="0"/>
              <a:t>M</a:t>
            </a:r>
            <a:r>
              <a:rPr lang="el-GR" dirty="0" smtClean="0"/>
              <a:t>ΕΡΟΣ </a:t>
            </a:r>
            <a:r>
              <a:rPr lang="en-US" dirty="0" smtClean="0"/>
              <a:t>A</a:t>
            </a:r>
            <a:endParaRPr lang="el-GR" dirty="0"/>
          </a:p>
        </p:txBody>
      </p:sp>
      <p:sp>
        <p:nvSpPr>
          <p:cNvPr id="6" name="1 - Τίτλος"/>
          <p:cNvSpPr txBox="1">
            <a:spLocks/>
          </p:cNvSpPr>
          <p:nvPr/>
        </p:nvSpPr>
        <p:spPr bwMode="auto">
          <a:xfrm>
            <a:off x="0" y="6021288"/>
            <a:ext cx="9144000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eaLnBrk="0" hangingPunct="0">
              <a:defRPr/>
            </a:pPr>
            <a:r>
              <a:rPr lang="el-GR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Η </a:t>
            </a:r>
            <a:r>
              <a:rPr lang="el-GR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Αρκούδα </a:t>
            </a:r>
            <a:r>
              <a:rPr lang="el-GR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l-GR" sz="1200" b="1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Ursus arctos</a:t>
            </a:r>
            <a:r>
              <a:rPr lang="el-GR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) </a:t>
            </a:r>
            <a:r>
              <a:rPr lang="el-GR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έχει μια διαχρονική παρουσία </a:t>
            </a:r>
            <a:r>
              <a:rPr lang="el-GR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στην Ελλάδα</a:t>
            </a:r>
            <a:r>
              <a:rPr lang="el-GR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. Μέχρι και τα τέλη του 19ου </a:t>
            </a:r>
            <a:r>
              <a:rPr lang="el-GR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αιώνα, αρκούδες </a:t>
            </a:r>
            <a:r>
              <a:rPr lang="el-GR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ζούσαν ακόμη και στην </a:t>
            </a:r>
            <a:r>
              <a:rPr lang="el-GR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Αττική, όπου </a:t>
            </a:r>
            <a:r>
              <a:rPr lang="el-GR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και λατρεύονταν κατά την </a:t>
            </a:r>
            <a:r>
              <a:rPr lang="el-GR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αρχαιότητα ως </a:t>
            </a:r>
            <a:r>
              <a:rPr lang="el-GR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ιερό ζώο της Αρτέμιδος. Οι </a:t>
            </a:r>
            <a:r>
              <a:rPr lang="el-GR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πληθυσμοί της </a:t>
            </a:r>
            <a:r>
              <a:rPr lang="el-GR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μειώθηκαν δραματικά μέσα στον 20ο </a:t>
            </a:r>
            <a:r>
              <a:rPr lang="el-GR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αιώνα</a:t>
            </a:r>
            <a:r>
              <a:rPr lang="el-GR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. Κατά την τελευταία δεκαετία </a:t>
            </a:r>
            <a:r>
              <a:rPr lang="el-GR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όμως, έπειτα </a:t>
            </a:r>
            <a:r>
              <a:rPr lang="el-GR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από συντονισμένες </a:t>
            </a:r>
            <a:r>
              <a:rPr lang="el-GR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προσπάθειες πολλών </a:t>
            </a:r>
            <a:r>
              <a:rPr lang="el-GR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φορέων, οι πληθυσμοί της </a:t>
            </a:r>
            <a:r>
              <a:rPr lang="el-GR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φαίνεται ότι </a:t>
            </a:r>
            <a:r>
              <a:rPr lang="el-GR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ανακάμπτουν (φωτ. A. Riegler / Καλλιστώ).</a:t>
            </a:r>
            <a:endParaRPr kumimoji="0" lang="el-GR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67" y="764704"/>
            <a:ext cx="5976664" cy="51424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el-GR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Το προφιλ των ΘΗΛΑΣΤΙΚΩΝ στην Ελλάδα</a:t>
            </a:r>
            <a:endParaRPr lang="el-GR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23528" y="1412776"/>
            <a:ext cx="8640960" cy="4781128"/>
          </a:xfrm>
          <a:ln/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l-GR" sz="1600" dirty="0" smtClean="0">
                <a:latin typeface="UB-Helvetica"/>
              </a:rPr>
              <a:t>Η Ελλάδα </a:t>
            </a:r>
            <a:r>
              <a:rPr lang="el-GR" sz="1600" dirty="0">
                <a:latin typeface="UB-Helvetica"/>
              </a:rPr>
              <a:t>φιλοξενεί </a:t>
            </a:r>
            <a:r>
              <a:rPr lang="el-GR" sz="1600" b="1" dirty="0">
                <a:latin typeface="UB-Helvetica"/>
              </a:rPr>
              <a:t>πολλά και ιδιαίτερα είδη Θηλαστικών</a:t>
            </a:r>
            <a:r>
              <a:rPr lang="el-GR" sz="1600" dirty="0">
                <a:latin typeface="UB-Helvetica"/>
              </a:rPr>
              <a:t>, περιλαμβάνοντας και αρκετά είδη με </a:t>
            </a:r>
            <a:r>
              <a:rPr lang="el-GR" sz="1600" dirty="0" smtClean="0">
                <a:latin typeface="UB-Helvetica"/>
              </a:rPr>
              <a:t>περιορισμένους </a:t>
            </a:r>
            <a:r>
              <a:rPr lang="el-GR" sz="1600" dirty="0">
                <a:latin typeface="UB-Helvetica"/>
              </a:rPr>
              <a:t>πληθυσμούς σε ευρωπαϊκό επίπεδο. </a:t>
            </a:r>
            <a:endParaRPr lang="el-GR" sz="1600" dirty="0" smtClean="0">
              <a:latin typeface="UB-Helvetica"/>
            </a:endParaRPr>
          </a:p>
          <a:p>
            <a:r>
              <a:rPr lang="el-GR" sz="1600" dirty="0" smtClean="0">
                <a:latin typeface="UB-Helvetica"/>
              </a:rPr>
              <a:t>Οι </a:t>
            </a:r>
            <a:r>
              <a:rPr lang="el-GR" sz="1600" b="1" dirty="0">
                <a:latin typeface="UB-Helvetica"/>
              </a:rPr>
              <a:t>επιρροές της γειτονικής Ασίας και Αφρικής </a:t>
            </a:r>
            <a:r>
              <a:rPr lang="el-GR" sz="1600" dirty="0" smtClean="0">
                <a:latin typeface="UB-Helvetica"/>
              </a:rPr>
              <a:t>είναι εμφανείς </a:t>
            </a:r>
            <a:r>
              <a:rPr lang="el-GR" sz="1600" dirty="0">
                <a:latin typeface="UB-Helvetica"/>
              </a:rPr>
              <a:t>στην ποικιλότητα των ειδών και την εξάπλωσή τους. </a:t>
            </a:r>
            <a:endParaRPr lang="el-GR" sz="1600" dirty="0" smtClean="0">
              <a:latin typeface="UB-Helvetica"/>
            </a:endParaRPr>
          </a:p>
          <a:p>
            <a:r>
              <a:rPr lang="el-GR" sz="1600" dirty="0" smtClean="0">
                <a:latin typeface="UB-Helvetica"/>
              </a:rPr>
              <a:t>Τα </a:t>
            </a:r>
            <a:r>
              <a:rPr lang="el-GR" sz="1600" dirty="0">
                <a:latin typeface="UB-Helvetica"/>
              </a:rPr>
              <a:t>τελευταία χρόνια ένας </a:t>
            </a:r>
            <a:r>
              <a:rPr lang="el-GR" sz="1600" b="1" dirty="0" smtClean="0">
                <a:latin typeface="UB-Helvetica"/>
              </a:rPr>
              <a:t>σημαντικός όγκος </a:t>
            </a:r>
            <a:r>
              <a:rPr lang="el-GR" sz="1600" b="1" dirty="0">
                <a:latin typeface="UB-Helvetica"/>
              </a:rPr>
              <a:t>ερευνητικών δεδομένων έχει προστεθεί </a:t>
            </a:r>
            <a:r>
              <a:rPr lang="el-GR" sz="1600" dirty="0">
                <a:latin typeface="UB-Helvetica"/>
              </a:rPr>
              <a:t>στην υπάρχουσα γνώση για τα Θηλαστικά χάρη </a:t>
            </a:r>
            <a:r>
              <a:rPr lang="el-GR" sz="1600" dirty="0" smtClean="0">
                <a:latin typeface="UB-Helvetica"/>
              </a:rPr>
              <a:t>στην μεθοδική </a:t>
            </a:r>
            <a:r>
              <a:rPr lang="el-GR" sz="1600" dirty="0">
                <a:latin typeface="UB-Helvetica"/>
              </a:rPr>
              <a:t>και επίμονη προσπάθεια, κυρίως νέων ερευνητών. Ωστόσο, εξακολουθούν να υπάρχουν </a:t>
            </a:r>
            <a:r>
              <a:rPr lang="el-GR" sz="1600" dirty="0" smtClean="0">
                <a:latin typeface="UB-Helvetica"/>
              </a:rPr>
              <a:t>πολλά </a:t>
            </a:r>
            <a:r>
              <a:rPr lang="el-GR" sz="1600" dirty="0">
                <a:latin typeface="UB-Helvetica"/>
              </a:rPr>
              <a:t>κενά γνώσης για ορισμένες ομάδες Θηλαστικών. </a:t>
            </a:r>
            <a:endParaRPr lang="el-GR" sz="1600" dirty="0" smtClean="0">
              <a:latin typeface="UB-Helvetica"/>
            </a:endParaRPr>
          </a:p>
          <a:p>
            <a:r>
              <a:rPr lang="el-GR" sz="1600" dirty="0" smtClean="0">
                <a:latin typeface="UB-Helvetica"/>
              </a:rPr>
              <a:t>Για </a:t>
            </a:r>
            <a:r>
              <a:rPr lang="el-GR" sz="1600" dirty="0">
                <a:latin typeface="UB-Helvetica"/>
              </a:rPr>
              <a:t>μερικά είδη (αρκούδα, λύκος) έχουν </a:t>
            </a:r>
            <a:r>
              <a:rPr lang="el-GR" sz="1600" dirty="0" smtClean="0">
                <a:latin typeface="UB-Helvetica"/>
              </a:rPr>
              <a:t>υλοποιηθεί </a:t>
            </a:r>
            <a:r>
              <a:rPr lang="el-GR" sz="1600" b="1" dirty="0">
                <a:latin typeface="UB-Helvetica"/>
              </a:rPr>
              <a:t>μακροχρόνια προγράμματα διατήρησης</a:t>
            </a:r>
            <a:r>
              <a:rPr lang="el-GR" sz="1600" dirty="0">
                <a:latin typeface="UB-Helvetica"/>
              </a:rPr>
              <a:t>, που είχαν ως αποτέλεσμα την ανάκαμψη των </a:t>
            </a:r>
            <a:r>
              <a:rPr lang="el-GR" sz="1600" dirty="0" smtClean="0">
                <a:latin typeface="UB-Helvetica"/>
              </a:rPr>
              <a:t>πληθυσμών </a:t>
            </a:r>
            <a:r>
              <a:rPr lang="el-GR" sz="1600" dirty="0">
                <a:latin typeface="UB-Helvetica"/>
              </a:rPr>
              <a:t>τους. Με εξαίρεση αυτά τα είδη, για τα περισσότερα δεν υπάρχουν οι προϋποθέσεις </a:t>
            </a:r>
            <a:r>
              <a:rPr lang="el-GR" sz="1600" dirty="0" smtClean="0">
                <a:latin typeface="UB-Helvetica"/>
              </a:rPr>
              <a:t>συστηματικής </a:t>
            </a:r>
            <a:r>
              <a:rPr lang="el-GR" sz="1600" dirty="0">
                <a:latin typeface="UB-Helvetica"/>
              </a:rPr>
              <a:t>παρακολούθησης των πληθυσμών τους, καθώς και των απειλών που </a:t>
            </a:r>
            <a:r>
              <a:rPr lang="el-GR" sz="1600" dirty="0" smtClean="0">
                <a:latin typeface="UB-Helvetica"/>
              </a:rPr>
              <a:t>αντιμετωπίζουν.</a:t>
            </a:r>
          </a:p>
          <a:p>
            <a:r>
              <a:rPr lang="el-GR" sz="1600" dirty="0">
                <a:latin typeface="UB-Helvetica"/>
              </a:rPr>
              <a:t>Π</a:t>
            </a:r>
            <a:r>
              <a:rPr lang="el-GR" sz="1600" dirty="0" smtClean="0">
                <a:latin typeface="UB-Helvetica"/>
              </a:rPr>
              <a:t>αρόλο </a:t>
            </a:r>
            <a:r>
              <a:rPr lang="el-GR" sz="1600" dirty="0">
                <a:latin typeface="UB-Helvetica"/>
              </a:rPr>
              <a:t>που έχουν ληφθεί μια σειρά θετικών μέτρων για την προστασία διαφόρων ειδών, </a:t>
            </a:r>
            <a:r>
              <a:rPr lang="el-GR" sz="1600" dirty="0" smtClean="0">
                <a:latin typeface="UB-Helvetica"/>
              </a:rPr>
              <a:t>εξακολουθούν </a:t>
            </a:r>
            <a:r>
              <a:rPr lang="el-GR" sz="1600" dirty="0">
                <a:latin typeface="UB-Helvetica"/>
              </a:rPr>
              <a:t>να </a:t>
            </a:r>
            <a:r>
              <a:rPr lang="el-GR" sz="1600" dirty="0" smtClean="0">
                <a:latin typeface="UB-Helvetica"/>
              </a:rPr>
              <a:t>υφίστανται </a:t>
            </a:r>
            <a:r>
              <a:rPr lang="el-GR" sz="1600" b="1" dirty="0" smtClean="0">
                <a:latin typeface="UB-Helvetica"/>
              </a:rPr>
              <a:t>απειλές </a:t>
            </a:r>
            <a:r>
              <a:rPr lang="el-GR" sz="1600" b="1" dirty="0">
                <a:latin typeface="UB-Helvetica"/>
              </a:rPr>
              <a:t>για τους </a:t>
            </a:r>
            <a:r>
              <a:rPr lang="el-GR" sz="1600" b="1" dirty="0" smtClean="0">
                <a:latin typeface="UB-Helvetica"/>
              </a:rPr>
              <a:t>πληθυσμούς </a:t>
            </a:r>
            <a:r>
              <a:rPr lang="el-GR" sz="1600" dirty="0">
                <a:latin typeface="UB-Helvetica"/>
              </a:rPr>
              <a:t>τους </a:t>
            </a:r>
            <a:r>
              <a:rPr lang="el-GR" sz="1600" dirty="0" smtClean="0">
                <a:latin typeface="UB-Helvetica"/>
              </a:rPr>
              <a:t>και </a:t>
            </a:r>
            <a:r>
              <a:rPr lang="el-GR" sz="1600" b="1" dirty="0" smtClean="0">
                <a:latin typeface="UB-Helvetica"/>
              </a:rPr>
              <a:t>φαινόμενα υποβάθμισης </a:t>
            </a:r>
            <a:r>
              <a:rPr lang="el-GR" sz="1600" b="1" dirty="0">
                <a:latin typeface="UB-Helvetica"/>
              </a:rPr>
              <a:t>των </a:t>
            </a:r>
            <a:r>
              <a:rPr lang="el-GR" sz="1600" b="1" dirty="0" smtClean="0">
                <a:latin typeface="UB-Helvetica"/>
              </a:rPr>
              <a:t>ενδιαιτημάτων </a:t>
            </a:r>
            <a:r>
              <a:rPr lang="el-GR" sz="1600" b="1" dirty="0">
                <a:latin typeface="UB-Helvetica"/>
              </a:rPr>
              <a:t>τους</a:t>
            </a:r>
            <a:r>
              <a:rPr lang="el-GR" sz="1600" dirty="0">
                <a:latin typeface="UB-Helvetica"/>
              </a:rPr>
              <a:t>. </a:t>
            </a:r>
            <a:endParaRPr lang="el-GR" sz="1600" dirty="0" smtClean="0">
              <a:latin typeface="UB-Helvetica"/>
            </a:endParaRPr>
          </a:p>
          <a:p>
            <a:r>
              <a:rPr lang="el-GR" sz="1600" dirty="0" smtClean="0">
                <a:latin typeface="UB-Helvetica"/>
              </a:rPr>
              <a:t>Σημαντικό </a:t>
            </a:r>
            <a:r>
              <a:rPr lang="el-GR" sz="1600" dirty="0">
                <a:latin typeface="UB-Helvetica"/>
              </a:rPr>
              <a:t>ποσοστό των </a:t>
            </a:r>
            <a:r>
              <a:rPr lang="el-GR" sz="1600" dirty="0" smtClean="0">
                <a:latin typeface="UB-Helvetica"/>
              </a:rPr>
              <a:t>ελληνικών Θηλαστικών αξιολογούνται </a:t>
            </a:r>
            <a:r>
              <a:rPr lang="el-GR" sz="1600" dirty="0">
                <a:latin typeface="UB-Helvetica"/>
              </a:rPr>
              <a:t>ως </a:t>
            </a:r>
            <a:r>
              <a:rPr lang="el-GR" sz="1600" b="1" dirty="0" smtClean="0">
                <a:latin typeface="UB-Helvetica"/>
              </a:rPr>
              <a:t>κινδυνεύοντα </a:t>
            </a:r>
            <a:r>
              <a:rPr lang="el-GR" sz="1600" b="1" dirty="0">
                <a:latin typeface="UB-Helvetica"/>
              </a:rPr>
              <a:t>είδη</a:t>
            </a:r>
            <a:r>
              <a:rPr lang="el-GR" sz="1600" dirty="0">
                <a:latin typeface="UB-Helvetica"/>
              </a:rPr>
              <a:t>.</a:t>
            </a:r>
            <a:endParaRPr lang="el-G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54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2800" dirty="0" smtClean="0"/>
              <a:t>Λύκος: ένα είδος σημαντικού ενδιαφέροντος</a:t>
            </a:r>
            <a:endParaRPr lang="el-GR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87" y="1772816"/>
            <a:ext cx="5352564" cy="372721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5512371"/>
            <a:ext cx="634687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900" dirty="0">
                <a:latin typeface="UB-HelveticaCond"/>
              </a:rPr>
              <a:t>Λύκος (</a:t>
            </a:r>
            <a:r>
              <a:rPr lang="el-GR" sz="900" i="1" dirty="0">
                <a:latin typeface="UB-HelveticaCond-Italic"/>
              </a:rPr>
              <a:t>Canis lupus</a:t>
            </a:r>
            <a:r>
              <a:rPr lang="el-GR" sz="900" dirty="0">
                <a:latin typeface="UB-HelveticaCond"/>
              </a:rPr>
              <a:t>), όπως καταγράφηκε από κάμερα </a:t>
            </a:r>
            <a:r>
              <a:rPr lang="el-GR" sz="900" dirty="0" smtClean="0">
                <a:latin typeface="UB-HelveticaCond"/>
              </a:rPr>
              <a:t>παρακολούθησης (φωτ</a:t>
            </a:r>
            <a:r>
              <a:rPr lang="el-GR" sz="900" dirty="0">
                <a:latin typeface="UB-HelveticaCond"/>
              </a:rPr>
              <a:t>. Γ. Ηλιόπουλος/Καλλιστώ).</a:t>
            </a:r>
            <a:endParaRPr lang="el-GR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112" y="1778479"/>
            <a:ext cx="3421624" cy="373389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636759" y="5532051"/>
            <a:ext cx="351669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l-GR" sz="900" dirty="0" smtClean="0">
                <a:solidFill>
                  <a:prstClr val="black"/>
                </a:solidFill>
                <a:latin typeface="UB-HelveticaCond"/>
              </a:rPr>
              <a:t>Κατανομή του Λύκου </a:t>
            </a:r>
            <a:r>
              <a:rPr lang="el-GR" sz="900" dirty="0">
                <a:solidFill>
                  <a:prstClr val="black"/>
                </a:solidFill>
                <a:latin typeface="UB-HelveticaCond"/>
              </a:rPr>
              <a:t>(</a:t>
            </a:r>
            <a:r>
              <a:rPr lang="el-GR" sz="900" i="1" dirty="0">
                <a:solidFill>
                  <a:prstClr val="black"/>
                </a:solidFill>
                <a:latin typeface="UB-HelveticaCond-Italic"/>
              </a:rPr>
              <a:t>Canis lupus</a:t>
            </a:r>
            <a:r>
              <a:rPr lang="el-GR" sz="900" dirty="0" smtClean="0">
                <a:solidFill>
                  <a:prstClr val="black"/>
                </a:solidFill>
                <a:latin typeface="UB-HelveticaCond"/>
              </a:rPr>
              <a:t>) στον ελλαδικό χώρο</a:t>
            </a:r>
            <a:endParaRPr lang="el-G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161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2800" dirty="0" smtClean="0"/>
              <a:t>Καφέ Αρκούδα: ένα είδος σημαντικού ενδιαφέροντος</a:t>
            </a:r>
            <a:endParaRPr lang="el-GR" sz="2800" dirty="0"/>
          </a:p>
        </p:txBody>
      </p:sp>
      <p:sp>
        <p:nvSpPr>
          <p:cNvPr id="6" name="Rectangle 5"/>
          <p:cNvSpPr/>
          <p:nvPr/>
        </p:nvSpPr>
        <p:spPr>
          <a:xfrm>
            <a:off x="0" y="5512371"/>
            <a:ext cx="51950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900" dirty="0"/>
              <a:t>Ενήλικη αρκούδα (</a:t>
            </a:r>
            <a:r>
              <a:rPr lang="el-GR" sz="900" i="1" dirty="0"/>
              <a:t>Ursus arctos</a:t>
            </a:r>
            <a:r>
              <a:rPr lang="el-GR" sz="900" dirty="0"/>
              <a:t>). Ευδιάκριτο είναι στη βάση του λαιμού </a:t>
            </a:r>
            <a:r>
              <a:rPr lang="el-GR" sz="900" dirty="0" smtClean="0"/>
              <a:t>το κολάρο </a:t>
            </a:r>
            <a:r>
              <a:rPr lang="el-GR" sz="900" dirty="0"/>
              <a:t>παρακολούθησης  </a:t>
            </a:r>
            <a:r>
              <a:rPr lang="el-GR" sz="900" dirty="0" smtClean="0"/>
              <a:t>(</a:t>
            </a:r>
            <a:r>
              <a:rPr lang="el-GR" sz="900" dirty="0"/>
              <a:t>φωτ. Δ. Γιουλάτος).</a:t>
            </a:r>
            <a:endParaRPr lang="el-GR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259718" y="5545846"/>
            <a:ext cx="351669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900" dirty="0" smtClean="0">
                <a:solidFill>
                  <a:prstClr val="black"/>
                </a:solidFill>
                <a:latin typeface="UB-HelveticaCond"/>
              </a:rPr>
              <a:t>Κατανομή </a:t>
            </a:r>
            <a:r>
              <a:rPr lang="el-GR" sz="900" dirty="0">
                <a:solidFill>
                  <a:prstClr val="black"/>
                </a:solidFill>
              </a:rPr>
              <a:t>αρκούδα (</a:t>
            </a:r>
            <a:r>
              <a:rPr lang="el-GR" sz="900" i="1" dirty="0">
                <a:solidFill>
                  <a:prstClr val="black"/>
                </a:solidFill>
              </a:rPr>
              <a:t>Ursus arctos</a:t>
            </a:r>
            <a:r>
              <a:rPr lang="el-GR" sz="900" dirty="0" smtClean="0">
                <a:solidFill>
                  <a:prstClr val="black"/>
                </a:solidFill>
              </a:rPr>
              <a:t>) </a:t>
            </a:r>
            <a:r>
              <a:rPr lang="el-GR" sz="900" dirty="0" smtClean="0">
                <a:solidFill>
                  <a:prstClr val="black"/>
                </a:solidFill>
                <a:latin typeface="UB-HelveticaCond"/>
              </a:rPr>
              <a:t>στον ελλαδικό χώρο</a:t>
            </a:r>
            <a:endParaRPr lang="el-GR" dirty="0">
              <a:solidFill>
                <a:prstClr val="black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745004"/>
            <a:ext cx="4920947" cy="380084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5040" y="1745004"/>
            <a:ext cx="3715478" cy="3800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696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36756"/>
            <a:ext cx="4432400" cy="415134"/>
          </a:xfrm>
        </p:spPr>
        <p:txBody>
          <a:bodyPr/>
          <a:lstStyle/>
          <a:p>
            <a:r>
              <a:rPr lang="el-GR" sz="1400" b="1" dirty="0" smtClean="0"/>
              <a:t>Ενδεικτικά είδη άγριων θηλαστικών στην Ελλάδα</a:t>
            </a:r>
            <a:endParaRPr lang="el-GR" sz="14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677" y="399272"/>
            <a:ext cx="3286053" cy="295232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80677" y="3331377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l-GR" sz="900" dirty="0">
                <a:latin typeface="UB-HelveticaCond"/>
              </a:rPr>
              <a:t>Ενήλική κρητική μυγαλή (</a:t>
            </a:r>
            <a:r>
              <a:rPr lang="en-US" sz="900" i="1" dirty="0" err="1">
                <a:latin typeface="UB-HelveticaCond-Italic"/>
              </a:rPr>
              <a:t>Crocidura</a:t>
            </a:r>
            <a:r>
              <a:rPr lang="en-US" sz="900" i="1" dirty="0">
                <a:latin typeface="UB-HelveticaCond-Italic"/>
              </a:rPr>
              <a:t> </a:t>
            </a:r>
            <a:r>
              <a:rPr lang="en-US" sz="900" i="1" dirty="0" err="1">
                <a:latin typeface="UB-HelveticaCond-Italic"/>
              </a:rPr>
              <a:t>zimmermanni</a:t>
            </a:r>
            <a:r>
              <a:rPr lang="en-US" sz="900" dirty="0">
                <a:latin typeface="UB-HelveticaCond"/>
              </a:rPr>
              <a:t>)</a:t>
            </a:r>
          </a:p>
          <a:p>
            <a:r>
              <a:rPr lang="el-GR" sz="900" dirty="0">
                <a:latin typeface="UB-HelveticaCond"/>
              </a:rPr>
              <a:t>(φωτ. Α. Τριχάς, αρχείο ΜΦΙΚ).</a:t>
            </a:r>
            <a:endParaRPr lang="el-GR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1912" y="155779"/>
            <a:ext cx="3921865" cy="298446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611912" y="3162137"/>
            <a:ext cx="3244799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900" dirty="0">
                <a:latin typeface="UB-HelveticaCond"/>
              </a:rPr>
              <a:t>Ενήλικο άτομο λαγού ανάμεσα σε πέτρες (φωτ. Α. Γκάσιος).</a:t>
            </a:r>
            <a:endParaRPr lang="el-GR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8080" y="3516043"/>
            <a:ext cx="3528392" cy="3064153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734064" y="6603679"/>
            <a:ext cx="382348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900" dirty="0">
                <a:latin typeface="UB-HelveticaCond"/>
              </a:rPr>
              <a:t>Τσακάλι (</a:t>
            </a:r>
            <a:r>
              <a:rPr lang="el-GR" sz="900" i="1" dirty="0">
                <a:latin typeface="UB-HelveticaCond-Italic"/>
              </a:rPr>
              <a:t>Canis aureus</a:t>
            </a:r>
            <a:r>
              <a:rPr lang="el-GR" sz="900" dirty="0">
                <a:latin typeface="UB-HelveticaCond"/>
              </a:rPr>
              <a:t>) στην περιοχή του Νέστου (φωτ. Ι. Γαστεράτος).</a:t>
            </a:r>
            <a:endParaRPr lang="el-GR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895" y="3763162"/>
            <a:ext cx="4033868" cy="2742102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507895" y="6488668"/>
            <a:ext cx="4572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l-GR" sz="900" dirty="0">
                <a:latin typeface="UB-HelveticaCond"/>
              </a:rPr>
              <a:t>Ενήλικα αρσενικά πλατώνια (</a:t>
            </a:r>
            <a:r>
              <a:rPr lang="el-GR" sz="900" i="1" dirty="0">
                <a:latin typeface="UB-HelveticaCond-Italic"/>
              </a:rPr>
              <a:t>Dama dama</a:t>
            </a:r>
            <a:r>
              <a:rPr lang="el-GR" sz="900" dirty="0">
                <a:latin typeface="UB-HelveticaCond"/>
              </a:rPr>
              <a:t>) στη Ρόδο (φωτ. Απ. </a:t>
            </a:r>
            <a:r>
              <a:rPr lang="el-GR" sz="900" dirty="0" smtClean="0">
                <a:latin typeface="UB-HelveticaCond"/>
              </a:rPr>
              <a:t>Χριστόπουλος</a:t>
            </a:r>
            <a:r>
              <a:rPr lang="el-GR" sz="900" dirty="0">
                <a:latin typeface="UB-HelveticaCond"/>
              </a:rPr>
              <a:t>).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800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368" name="Picture 8" descr="978992557505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923928" cy="535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1 - TextBox"/>
          <p:cNvSpPr txBox="1"/>
          <p:nvPr/>
        </p:nvSpPr>
        <p:spPr>
          <a:xfrm>
            <a:off x="0" y="5373216"/>
            <a:ext cx="38519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Η Πανίδα της Ελλάδας-Βιολογία και Διαχείριση της Άγριας </a:t>
            </a:r>
            <a:r>
              <a:rPr lang="el-GR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Πανίδας 2020. </a:t>
            </a:r>
            <a:r>
              <a:rPr lang="el-GR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Παφίλης</a:t>
            </a:r>
            <a:r>
              <a:rPr lang="el-GR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Π. (Γενική Επιμέλεια – Συντονιστής Έκδοσης), 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BROKEN </a:t>
            </a:r>
            <a:r>
              <a:rPr lang="en-US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HILL PUBLISHERS LTD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r>
              <a:rPr lang="el-GR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Ι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SBN: </a:t>
            </a:r>
            <a:r>
              <a:rPr lang="el-GR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9789925575053</a:t>
            </a:r>
            <a:endParaRPr lang="el-GR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l-GR" dirty="0"/>
          </a:p>
          <a:p>
            <a:endParaRPr lang="el-GR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38975" t="8001" r="24013" b="3800"/>
          <a:stretch/>
        </p:blipFill>
        <p:spPr>
          <a:xfrm>
            <a:off x="4139952" y="0"/>
            <a:ext cx="4032448" cy="54051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67544" y="116632"/>
            <a:ext cx="8363272" cy="609488"/>
          </a:xfrm>
        </p:spPr>
        <p:txBody>
          <a:bodyPr/>
          <a:lstStyle/>
          <a:p>
            <a:r>
              <a:rPr lang="el-GR" sz="3200" dirty="0" smtClean="0"/>
              <a:t>Βιβλιογραφία για τα θηλαστικά</a:t>
            </a:r>
            <a:endParaRPr lang="el-GR" sz="3200" dirty="0"/>
          </a:p>
        </p:txBody>
      </p:sp>
      <p:pic>
        <p:nvPicPr>
          <p:cNvPr id="272388" name="Picture 4" descr="Κόκκινο Βιβλίο των Απειλούμενων Ζώων της Ελλάδας. Ι ΣΠΟΝΔΥΛΩΤΑ by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67791" y="741305"/>
            <a:ext cx="2350967" cy="3228873"/>
          </a:xfrm>
          <a:prstGeom prst="rect">
            <a:avLst/>
          </a:prstGeom>
          <a:noFill/>
        </p:spPr>
      </p:pic>
      <p:pic>
        <p:nvPicPr>
          <p:cNvPr id="252932" name="Picture 4" descr="book_co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4939" y="793600"/>
            <a:ext cx="2054462" cy="2953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2934" name="Picture 6" descr="book_cov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51449"/>
            <a:ext cx="2122333" cy="3037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/>
          <a:srcRect l="35825" t="20601" r="39763" b="13600"/>
          <a:stretch/>
        </p:blipFill>
        <p:spPr>
          <a:xfrm>
            <a:off x="1189190" y="3702489"/>
            <a:ext cx="2081294" cy="3155511"/>
          </a:xfrm>
          <a:prstGeom prst="rect">
            <a:avLst/>
          </a:prstGeom>
        </p:spPr>
      </p:pic>
      <p:pic>
        <p:nvPicPr>
          <p:cNvPr id="252930" name="Picture 2" descr="ΠΟΥΛΙΑ &amp; ΘΗΛΑΣΤΙΚΑ ΤΗΣ ΚΡΗΤΗΣ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539" y="3617808"/>
            <a:ext cx="2213664" cy="3204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943"/>
            <a:ext cx="9144000" cy="682753"/>
          </a:xfrm>
        </p:spPr>
        <p:txBody>
          <a:bodyPr/>
          <a:lstStyle/>
          <a:p>
            <a:r>
              <a:rPr lang="el-GR" sz="3200" dirty="0" smtClean="0"/>
              <a:t>Ειδική βιβλιογραφία για Περιβαλλοντολόγους</a:t>
            </a:r>
            <a:endParaRPr lang="el-GR" sz="3200" dirty="0"/>
          </a:p>
        </p:txBody>
      </p:sp>
      <p:pic>
        <p:nvPicPr>
          <p:cNvPr id="253954" name="Picture 2" descr="Πτηνά και Θηλαστικά, Μεθοδολογία Περιβαλλοντικών Μελετών / ΣΥΛΛΟΓΙΚΟ ΕΡΓΟ |  Skroutz Βιβλί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26" y="620688"/>
            <a:ext cx="4407605" cy="6166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862545" y="1215964"/>
            <a:ext cx="3960440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à"/>
            </a:pPr>
            <a:r>
              <a:rPr lang="el-GR" sz="1400" dirty="0" smtClean="0">
                <a:solidFill>
                  <a:srgbClr val="101010"/>
                </a:solidFill>
                <a:latin typeface="+mj-lt"/>
              </a:rPr>
              <a:t>Η </a:t>
            </a:r>
            <a:r>
              <a:rPr lang="el-GR" sz="1400" dirty="0">
                <a:solidFill>
                  <a:srgbClr val="101010"/>
                </a:solidFill>
                <a:latin typeface="+mj-lt"/>
              </a:rPr>
              <a:t>παρουσίαση των θεμάτων περιλαμβάνει το </a:t>
            </a:r>
            <a:r>
              <a:rPr lang="el-GR" sz="1400" b="1" dirty="0">
                <a:solidFill>
                  <a:srgbClr val="101010"/>
                </a:solidFill>
                <a:latin typeface="+mj-lt"/>
              </a:rPr>
              <a:t>πλαίσιο εκπόνησης των περιβαλλοντικών μελετών</a:t>
            </a:r>
            <a:r>
              <a:rPr lang="el-GR" sz="1400" dirty="0">
                <a:solidFill>
                  <a:srgbClr val="101010"/>
                </a:solidFill>
                <a:latin typeface="+mj-lt"/>
              </a:rPr>
              <a:t>. Ακολουθεί η περιγραφή των βασικών χαρακτηριστικών των συντελεστών του περιβάλλοντος και των </a:t>
            </a:r>
            <a:r>
              <a:rPr lang="el-GR" sz="1400" b="1" dirty="0">
                <a:solidFill>
                  <a:srgbClr val="101010"/>
                </a:solidFill>
                <a:latin typeface="+mj-lt"/>
              </a:rPr>
              <a:t>χαρακτηριστικών της ανατομικής και της φυσιολογίας</a:t>
            </a:r>
            <a:r>
              <a:rPr lang="el-GR" sz="1400" dirty="0">
                <a:solidFill>
                  <a:srgbClr val="101010"/>
                </a:solidFill>
                <a:latin typeface="+mj-lt"/>
              </a:rPr>
              <a:t> των Πτηνών και των Θηλαστικών, της </a:t>
            </a:r>
            <a:r>
              <a:rPr lang="el-GR" sz="1400" b="1" dirty="0">
                <a:solidFill>
                  <a:srgbClr val="101010"/>
                </a:solidFill>
                <a:latin typeface="+mj-lt"/>
              </a:rPr>
              <a:t>ηθολογίας</a:t>
            </a:r>
            <a:r>
              <a:rPr lang="el-GR" sz="1400" dirty="0">
                <a:solidFill>
                  <a:srgbClr val="101010"/>
                </a:solidFill>
                <a:latin typeface="+mj-lt"/>
              </a:rPr>
              <a:t> και των </a:t>
            </a:r>
            <a:r>
              <a:rPr lang="el-GR" sz="1400" b="1" dirty="0">
                <a:solidFill>
                  <a:srgbClr val="101010"/>
                </a:solidFill>
                <a:latin typeface="+mj-lt"/>
              </a:rPr>
              <a:t>σχέσεων μεταξύ τους και με τους άλλους βιολογικούς και μη βιοτικούς συντελεστές του περιβάλλοντος</a:t>
            </a:r>
            <a:r>
              <a:rPr lang="el-GR" sz="1400" dirty="0">
                <a:solidFill>
                  <a:srgbClr val="101010"/>
                </a:solidFill>
                <a:latin typeface="+mj-lt"/>
              </a:rPr>
              <a:t> (οικολογικά χαρακτηριστικά). </a:t>
            </a:r>
            <a:endParaRPr lang="el-GR" sz="1400" dirty="0" smtClean="0">
              <a:solidFill>
                <a:srgbClr val="101010"/>
              </a:solidFill>
              <a:latin typeface="+mj-lt"/>
            </a:endParaRPr>
          </a:p>
          <a:p>
            <a:pPr marL="171450" indent="-171450">
              <a:buFont typeface="Wingdings" panose="05000000000000000000" pitchFamily="2" charset="2"/>
              <a:buChar char="à"/>
            </a:pPr>
            <a:r>
              <a:rPr lang="el-GR" sz="1400" dirty="0" smtClean="0">
                <a:solidFill>
                  <a:srgbClr val="101010"/>
                </a:solidFill>
                <a:latin typeface="+mj-lt"/>
              </a:rPr>
              <a:t>Περιλαμβάνει επίσης την </a:t>
            </a:r>
            <a:r>
              <a:rPr lang="el-GR" sz="1400" b="1" dirty="0" smtClean="0">
                <a:solidFill>
                  <a:srgbClr val="101010"/>
                </a:solidFill>
                <a:latin typeface="+mj-lt"/>
              </a:rPr>
              <a:t>περιγραφή </a:t>
            </a:r>
            <a:r>
              <a:rPr lang="el-GR" sz="1400" b="1" dirty="0">
                <a:solidFill>
                  <a:srgbClr val="101010"/>
                </a:solidFill>
                <a:latin typeface="+mj-lt"/>
              </a:rPr>
              <a:t>των θεσμοθετημένων απαιτήσεων συλλογής και επεξεργασίας των απαραίτητων πληροφοριών </a:t>
            </a:r>
            <a:r>
              <a:rPr lang="el-GR" sz="1400" dirty="0">
                <a:solidFill>
                  <a:srgbClr val="101010"/>
                </a:solidFill>
                <a:latin typeface="+mj-lt"/>
              </a:rPr>
              <a:t>για τη διαμόρφωση των πορισμάτων των μελετών αυτών. </a:t>
            </a:r>
            <a:endParaRPr lang="el-GR" sz="1400" dirty="0" smtClean="0">
              <a:solidFill>
                <a:srgbClr val="101010"/>
              </a:solidFill>
              <a:latin typeface="+mj-lt"/>
            </a:endParaRPr>
          </a:p>
          <a:p>
            <a:pPr marL="171450" indent="-171450">
              <a:buFont typeface="Wingdings" panose="05000000000000000000" pitchFamily="2" charset="2"/>
              <a:buChar char="à"/>
            </a:pPr>
            <a:r>
              <a:rPr lang="el-GR" sz="1400" dirty="0">
                <a:solidFill>
                  <a:srgbClr val="101010"/>
                </a:solidFill>
                <a:latin typeface="+mj-lt"/>
              </a:rPr>
              <a:t>Π</a:t>
            </a:r>
            <a:r>
              <a:rPr lang="el-GR" sz="1400" dirty="0" smtClean="0">
                <a:solidFill>
                  <a:srgbClr val="101010"/>
                </a:solidFill>
                <a:latin typeface="+mj-lt"/>
              </a:rPr>
              <a:t>εριγράφονται </a:t>
            </a:r>
            <a:r>
              <a:rPr lang="el-GR" sz="1400" dirty="0">
                <a:solidFill>
                  <a:srgbClr val="101010"/>
                </a:solidFill>
                <a:latin typeface="+mj-lt"/>
              </a:rPr>
              <a:t>οι </a:t>
            </a:r>
            <a:r>
              <a:rPr lang="el-GR" sz="1400" b="1" dirty="0">
                <a:solidFill>
                  <a:srgbClr val="101010"/>
                </a:solidFill>
                <a:latin typeface="+mj-lt"/>
              </a:rPr>
              <a:t>μεθοδολογίες και τα προβλήματα των εμπειρικών ερευνών, οι τεχνικές διεξαγωγής των εμπειρικών ερευνών</a:t>
            </a:r>
            <a:r>
              <a:rPr lang="el-GR" sz="1400" dirty="0">
                <a:solidFill>
                  <a:srgbClr val="101010"/>
                </a:solidFill>
                <a:latin typeface="+mj-lt"/>
              </a:rPr>
              <a:t>, τα προβλήματα που προκύπτουν κατά την εφαρμογή των θεσμοθετημένων προδιαγραφών, τα </a:t>
            </a:r>
            <a:r>
              <a:rPr lang="el-GR" sz="1400" b="1" dirty="0">
                <a:solidFill>
                  <a:srgbClr val="101010"/>
                </a:solidFill>
                <a:latin typeface="+mj-lt"/>
              </a:rPr>
              <a:t>προβλήματα για την προστασία των Πτηνών και των Θηλαστικών</a:t>
            </a:r>
            <a:r>
              <a:rPr lang="el-GR" sz="1400" dirty="0">
                <a:solidFill>
                  <a:srgbClr val="101010"/>
                </a:solidFill>
                <a:latin typeface="+mj-lt"/>
              </a:rPr>
              <a:t> και τέλος τα προβλήματα επάρκειας των διαθέσιμων στοιχείων.</a:t>
            </a:r>
            <a:endParaRPr lang="el-GR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67482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- Τίτλος"/>
          <p:cNvSpPr>
            <a:spLocks noGrp="1"/>
          </p:cNvSpPr>
          <p:nvPr>
            <p:ph type="title"/>
          </p:nvPr>
        </p:nvSpPr>
        <p:spPr>
          <a:xfrm>
            <a:off x="197768" y="192097"/>
            <a:ext cx="8892480" cy="332656"/>
          </a:xfrm>
        </p:spPr>
        <p:txBody>
          <a:bodyPr/>
          <a:lstStyle/>
          <a:p>
            <a:pPr algn="ctr"/>
            <a:r>
              <a:rPr lang="el-GR" sz="1600" dirty="0" smtClean="0">
                <a:latin typeface="Tahoma" pitchFamily="34" charset="0"/>
                <a:cs typeface="Tahoma" pitchFamily="34" charset="0"/>
              </a:rPr>
              <a:t>Διακυμάνσεις στη βιοποικιλότητα ανά γεωλογική περίοδο:                                               Η εμφάνιση των Θηλαστικών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quarter" idx="1"/>
          </p:nvPr>
        </p:nvSpPr>
        <p:spPr>
          <a:xfrm>
            <a:off x="4860032" y="692696"/>
            <a:ext cx="4127376" cy="4267200"/>
          </a:xfrm>
        </p:spPr>
        <p:txBody>
          <a:bodyPr/>
          <a:lstStyle/>
          <a:p>
            <a:r>
              <a:rPr lang="el-GR" sz="1600" dirty="0" smtClean="0">
                <a:latin typeface="Tahoma" pitchFamily="34" charset="0"/>
                <a:cs typeface="Tahoma" pitchFamily="34" charset="0"/>
              </a:rPr>
              <a:t>Έκρηξη βιοποικιλότητας στην περίοδο του </a:t>
            </a:r>
            <a:r>
              <a:rPr lang="el-GR" sz="1600" b="1" dirty="0" smtClean="0">
                <a:latin typeface="Tahoma" pitchFamily="34" charset="0"/>
                <a:cs typeface="Tahoma" pitchFamily="34" charset="0"/>
              </a:rPr>
              <a:t>Καμβρίου 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(πριν από 550 εκ χρόνια), η οποία δε συνεχίστηκε και σε άλλη γεωλογική περίοδο</a:t>
            </a:r>
          </a:p>
          <a:p>
            <a:r>
              <a:rPr lang="el-GR" sz="1600" dirty="0" smtClean="0">
                <a:latin typeface="Tahoma" pitchFamily="34" charset="0"/>
                <a:cs typeface="Tahoma" pitchFamily="34" charset="0"/>
              </a:rPr>
              <a:t>Υπήρχαν σχετικά λίγα είδη κατά τη διάρκεια του </a:t>
            </a:r>
            <a:r>
              <a:rPr lang="el-GR" sz="1600" b="1" dirty="0" smtClean="0">
                <a:latin typeface="Tahoma" pitchFamily="34" charset="0"/>
                <a:cs typeface="Tahoma" pitchFamily="34" charset="0"/>
              </a:rPr>
              <a:t>Παλαιοζωικού  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και στις αρχές του </a:t>
            </a:r>
            <a:r>
              <a:rPr lang="el-GR" sz="1600" b="1" dirty="0" smtClean="0">
                <a:latin typeface="Tahoma" pitchFamily="34" charset="0"/>
                <a:cs typeface="Tahoma" pitchFamily="34" charset="0"/>
              </a:rPr>
              <a:t>Μεσοζωικού 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 αιώνα (αν και οι απόψεις διίστανται)</a:t>
            </a:r>
          </a:p>
          <a:p>
            <a:r>
              <a:rPr lang="el-GR" sz="1600" dirty="0" smtClean="0">
                <a:latin typeface="Tahoma" pitchFamily="34" charset="0"/>
                <a:cs typeface="Tahoma" pitchFamily="34" charset="0"/>
              </a:rPr>
              <a:t>Στο τέλος του </a:t>
            </a:r>
            <a:r>
              <a:rPr lang="el-GR" sz="1600" b="1" dirty="0" smtClean="0">
                <a:latin typeface="Tahoma" pitchFamily="34" charset="0"/>
                <a:cs typeface="Tahoma" pitchFamily="34" charset="0"/>
              </a:rPr>
              <a:t>Τριτογενούς 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και στην αρχή του </a:t>
            </a:r>
            <a:r>
              <a:rPr lang="el-GR" sz="1600" b="1" dirty="0" smtClean="0">
                <a:latin typeface="Tahoma" pitchFamily="34" charset="0"/>
                <a:cs typeface="Tahoma" pitchFamily="34" charset="0"/>
              </a:rPr>
              <a:t>Τεταρτογενούς  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(Πλειστόκαινο) κορυφώθηκε η αύξηση της βιοποικιλότητας, με την παρουσία περισσότερων ειδών και ανώτερων ταξινομικών ομάδων πανίδας και χλωρίδας (χερσαίων και θαλάσσιων ζωικών και φυτικών οργανισμών), από οποιαδήποτε άλλη περίοδο στο παρελθόν</a:t>
            </a:r>
          </a:p>
          <a:p>
            <a:r>
              <a:rPr lang="el-GR" sz="1600" dirty="0" smtClean="0">
                <a:latin typeface="Tahoma" pitchFamily="34" charset="0"/>
                <a:cs typeface="Tahoma" pitchFamily="34" charset="0"/>
              </a:rPr>
              <a:t>Σήμερα ζούμε στο </a:t>
            </a:r>
            <a:r>
              <a:rPr lang="el-GR" sz="1600" b="1" dirty="0" smtClean="0">
                <a:latin typeface="Tahoma" pitchFamily="34" charset="0"/>
                <a:cs typeface="Tahoma" pitchFamily="34" charset="0"/>
              </a:rPr>
              <a:t>Τεταρτογενές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, εποχή που χαρακτηρίζεται από μείωση της βιοποικιλότητας, η οποία σχετίζεται με τις αλλαγές του κλίματος και με την ολοένα αυξανόμενη και περισσότερο πολύπλοκη ανθρώπινη δραστηριότητα </a:t>
            </a:r>
          </a:p>
          <a:p>
            <a:endParaRPr lang="el-GR" sz="1600" dirty="0" smtClean="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5" name="Picture 2" descr="http://www.detectingdesign.com/images/FossilRecord/Time%20Sca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4724400" cy="6243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- Ορθογώνιο"/>
          <p:cNvSpPr/>
          <p:nvPr/>
        </p:nvSpPr>
        <p:spPr>
          <a:xfrm>
            <a:off x="755576" y="2780928"/>
            <a:ext cx="3888432" cy="3600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5 - Ορθογώνιο"/>
          <p:cNvSpPr/>
          <p:nvPr/>
        </p:nvSpPr>
        <p:spPr>
          <a:xfrm>
            <a:off x="755576" y="1762286"/>
            <a:ext cx="3888432" cy="360040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0070C0"/>
              </a:solidFill>
            </a:endParaRPr>
          </a:p>
        </p:txBody>
      </p:sp>
      <p:sp>
        <p:nvSpPr>
          <p:cNvPr id="8" name="5 - Ορθογώνιο"/>
          <p:cNvSpPr/>
          <p:nvPr/>
        </p:nvSpPr>
        <p:spPr>
          <a:xfrm>
            <a:off x="758559" y="1129122"/>
            <a:ext cx="3888432" cy="489147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- Τίτλος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92696"/>
          </a:xfrm>
        </p:spPr>
        <p:txBody>
          <a:bodyPr/>
          <a:lstStyle/>
          <a:p>
            <a:pPr eaLnBrk="1" hangingPunct="1"/>
            <a:r>
              <a:rPr lang="en-US" dirty="0" smtClean="0"/>
              <a:t> </a:t>
            </a:r>
            <a:r>
              <a:rPr lang="el-GR" sz="3200" dirty="0" smtClean="0">
                <a:latin typeface="Tahoma" pitchFamily="34" charset="0"/>
                <a:cs typeface="Tahoma" pitchFamily="34" charset="0"/>
              </a:rPr>
              <a:t>Γενικά χαρακτηριστικά θηλαστικών </a:t>
            </a:r>
            <a:endParaRPr lang="en-US" sz="3200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13315" name="2 - Θέση περιεχομένου"/>
          <p:cNvSpPr>
            <a:spLocks noGrp="1"/>
          </p:cNvSpPr>
          <p:nvPr>
            <p:ph idx="1"/>
          </p:nvPr>
        </p:nvSpPr>
        <p:spPr>
          <a:xfrm>
            <a:off x="0" y="980728"/>
            <a:ext cx="2880320" cy="4525963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l-GR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Η Ομοταξία των Θηλαστικών (Mammalia) </a:t>
            </a:r>
            <a:r>
              <a:rPr lang="el-GR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περιλαμβάνει </a:t>
            </a:r>
            <a:r>
              <a:rPr lang="el-GR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6.495 </a:t>
            </a:r>
            <a:r>
              <a:rPr lang="el-GR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είδη</a:t>
            </a:r>
            <a:r>
              <a:rPr lang="el-GR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endParaRPr lang="el-GR" sz="16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l-GR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Πρόκειται </a:t>
            </a:r>
            <a:r>
              <a:rPr lang="el-GR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για ζώα που διαθέτουν ως </a:t>
            </a:r>
            <a:r>
              <a:rPr lang="el-GR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κύρια χαρακτηριστικά </a:t>
            </a:r>
            <a:r>
              <a:rPr lang="el-GR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τρίχωμα</a:t>
            </a:r>
            <a:r>
              <a:rPr lang="el-GR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και </a:t>
            </a:r>
            <a:r>
              <a:rPr lang="el-GR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μαστικούς αδένες</a:t>
            </a:r>
            <a:r>
              <a:rPr lang="el-GR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l-GR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Επιπλέον</a:t>
            </a:r>
            <a:r>
              <a:rPr lang="el-GR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, ένας αριθμός άλλων χαρακτηριστικών </a:t>
            </a:r>
            <a:r>
              <a:rPr lang="el-GR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διαφοροποιεί </a:t>
            </a:r>
            <a:r>
              <a:rPr lang="el-GR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αυτή την ομάδα από όλες τις υπόλοιπες, </a:t>
            </a:r>
            <a:r>
              <a:rPr lang="el-GR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όπως </a:t>
            </a:r>
            <a:r>
              <a:rPr lang="el-GR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χαρακτηριστικά </a:t>
            </a:r>
            <a:r>
              <a:rPr lang="el-GR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της εξωτερικής μορφολογίας</a:t>
            </a:r>
            <a:r>
              <a:rPr lang="el-GR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l-GR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των </a:t>
            </a:r>
            <a:r>
              <a:rPr lang="el-GR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γνάθων</a:t>
            </a:r>
            <a:r>
              <a:rPr lang="el-GR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, του </a:t>
            </a:r>
            <a:r>
              <a:rPr lang="el-GR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σκελετού</a:t>
            </a:r>
            <a:r>
              <a:rPr lang="el-GR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και της </a:t>
            </a:r>
            <a:r>
              <a:rPr lang="el-GR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εσωτερικής ανατομίας</a:t>
            </a:r>
            <a:r>
              <a:rPr lang="el-GR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l-GR" sz="16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el-GR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l-GR" sz="2000" dirty="0" smtClean="0">
                <a:latin typeface="Tahoma" pitchFamily="34" charset="0"/>
                <a:cs typeface="Tahoma" pitchFamily="34" charset="0"/>
              </a:rPr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1100" t="16401" r="19288" b="10801"/>
          <a:stretch/>
        </p:blipFill>
        <p:spPr>
          <a:xfrm>
            <a:off x="2880320" y="760551"/>
            <a:ext cx="6263680" cy="517002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880320" y="5896833"/>
            <a:ext cx="61561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900" dirty="0">
                <a:latin typeface="UB-HelveticaCond"/>
              </a:rPr>
              <a:t>Τομή δέρματος ανθρώπου όπου διακρίνονται σμηγματογόνοι και ιδρωτοποιοί αδένες καθώς οι δομές της τρίχας. (Τροποποιημένο </a:t>
            </a:r>
            <a:r>
              <a:rPr lang="el-GR" sz="900" dirty="0" smtClean="0">
                <a:latin typeface="UB-HelveticaCond"/>
              </a:rPr>
              <a:t>από τη </a:t>
            </a:r>
            <a:r>
              <a:rPr lang="el-GR" sz="900" dirty="0">
                <a:latin typeface="UB-HelveticaCond"/>
              </a:rPr>
              <a:t>Ζωολογία του </a:t>
            </a:r>
            <a:r>
              <a:rPr lang="en-US" sz="900" dirty="0">
                <a:latin typeface="UB-HelveticaCond"/>
              </a:rPr>
              <a:t>Miller).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67544" y="5120"/>
            <a:ext cx="8363272" cy="759584"/>
          </a:xfrm>
        </p:spPr>
        <p:txBody>
          <a:bodyPr/>
          <a:lstStyle/>
          <a:p>
            <a:r>
              <a:rPr lang="el-GR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Τα ιδιαίτερα χαρακτηριστικά της Ομοταξίας των</a:t>
            </a:r>
            <a:br>
              <a:rPr lang="el-GR" sz="1800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l-GR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Θηλαστικών είναι τα ακόλουθα: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251520" y="1052736"/>
            <a:ext cx="8280920" cy="488600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Ύπαρξη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τριχώματος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το οποίο καλύπτει το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μεγαλύτερο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μέρος του σώματος στα περισσότερα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είδη. Οι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τρίχες, το κύριο χαρακτηριστικό των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Θηλαστικών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είναι δομημένες από μία ινώδη πρωτεΐνη,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την </a:t>
            </a:r>
            <a:r>
              <a:rPr lang="el-G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κερατίνη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στα περισσότερα είδη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σχηματίζουν ένα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πυκνό στρώμα που καλύπτει το δέρμα. Το τρίχωμα αποτελείται από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δύο στρώματα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το </a:t>
            </a:r>
            <a:r>
              <a:rPr lang="el-GR" sz="16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υποτρίχωμα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που είναι κοντό,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πυκνό και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μαλακό και παρέχει μόνωση, και το </a:t>
            </a:r>
            <a:r>
              <a:rPr lang="el-GR" sz="16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κυρίως </a:t>
            </a:r>
            <a:r>
              <a:rPr lang="el-GR" sz="16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ή προστατευτικό </a:t>
            </a:r>
            <a:r>
              <a:rPr lang="el-GR" sz="16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τρίχωμα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που αποτελείται από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μακριές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χοντρές τρίχες για προστασία και </a:t>
            </a:r>
            <a:r>
              <a:rPr lang="el-GR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παροχή χρωματισμού.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Παρουσία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ιδρωτοποιών </a:t>
            </a:r>
            <a:r>
              <a:rPr lang="el-G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(μεροκρινείς αδένες και αποκρινείς αδένες)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οσμογόνων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l-G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σμηγματογόνων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μαστικών αδένων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Μόνο στα Θηλαστικά,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το δέρμα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διαθέτει τόσους τύπους εκκριτικών </a:t>
            </a:r>
            <a:r>
              <a:rPr lang="el-GR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αδένων.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Διαθέτουν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σαρκώδη εξωτερικά αυτιά με </a:t>
            </a:r>
            <a:r>
              <a:rPr lang="el-G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πτερύγιο και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κινούμενα βλέφαρα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Χαρακτηριστική είναι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η ύπαρξη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τριών οσταρίων στο μέσο αυτί (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σφύρα, </a:t>
            </a:r>
            <a:r>
              <a:rPr lang="el-G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άκμονας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αναβολέας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που χρησιμεύουν στη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μετάδοση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των ηχητικών δονήσεων στο εσωτερικό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αυτί, ενώ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στα άλλα Σπονδυλόζωα υπάρχει μόνο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ένα οστό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η </a:t>
            </a:r>
            <a:r>
              <a:rPr lang="el-GR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στυλίδα.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Η </a:t>
            </a:r>
            <a:r>
              <a:rPr lang="el-GR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όσφρηση είναι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ιδιαίτερα </a:t>
            </a:r>
            <a:r>
              <a:rPr lang="el-GR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αναπτυγμένη</a:t>
            </a:r>
            <a:r>
              <a:rPr lang="el-GR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Το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κρανίο διαθέτει στη βάση του δύο ινιακούς </a:t>
            </a:r>
            <a:r>
              <a:rPr lang="el-G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κονδύλους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Η κάθε πλευρά της κάτω γνάθου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αποτελείται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από ένα ενιαίο οδοντικό οστό. Οι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κύριοι μύες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που ελέγχουν το κλείσιμο των γνάθων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είναι δύο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Η συνδυαστική λειτουργία των δύο μυών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επιτρέπει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την πλάγια και πάνω-κάτω κίνηση των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σιαγόνων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κάνει εφικτή τη μάσηση, λειτουργία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μοναδική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των Θηλαστικών. Με την εξαίρεση ελάχιστων ειδών,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διαθέτουν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εφτά αυχενικούς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σπονδύλους.</a:t>
            </a:r>
            <a:endParaRPr lang="el-G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67544" y="5120"/>
            <a:ext cx="8363272" cy="759584"/>
          </a:xfrm>
        </p:spPr>
        <p:txBody>
          <a:bodyPr/>
          <a:lstStyle/>
          <a:p>
            <a:r>
              <a:rPr lang="el-GR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Τα ιδιαίτερα χαρακτηριστικά της Ομοταξίας των</a:t>
            </a:r>
            <a:br>
              <a:rPr lang="el-GR" sz="1800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l-GR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Θηλαστικών είναι τα </a:t>
            </a:r>
            <a:r>
              <a:rPr lang="el-GR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ακόλουθα ΙΙ:</a:t>
            </a:r>
            <a:endParaRPr lang="el-GR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251520" y="692696"/>
            <a:ext cx="8280920" cy="488600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Όλα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τα Θηλαστικά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διαθέτουν δόντια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εκτός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ορισμένων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εξαιρέσεων (Μονοτρήματα, Νωδά,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φάλαινες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). Τα περισσότερα είδη είναι </a:t>
            </a:r>
            <a:r>
              <a:rPr lang="el-G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ετερόδοντα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έχουν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δηλαδή δόντια διαφορετικών τύπων και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μεγεθών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(κοπτήρες, κυνόδοντες, προγόμφιους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γομφίους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). Επίσης, κατά κανόνα έχουν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διφυή </a:t>
            </a:r>
            <a:r>
              <a:rPr lang="el-G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δόντια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συγκεκριμένα δύο ομάδες δοντιών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στη διάρκεια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της ζωής τους, τα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νεογιλά και τα </a:t>
            </a:r>
            <a:r>
              <a:rPr lang="el-GR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μόνιμα</a:t>
            </a:r>
            <a:r>
              <a:rPr lang="el-GR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Ο εγκέφαλος είναι πολύ ανεπτυγμένος και </a:t>
            </a:r>
            <a:r>
              <a:rPr lang="el-GR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ιδιαίτερα </a:t>
            </a:r>
            <a:r>
              <a:rPr lang="el-GR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το εξωτερικό τμήμα του, ο εγκεφαλικός </a:t>
            </a:r>
            <a:r>
              <a:rPr lang="el-GR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φλοιός</a:t>
            </a:r>
            <a:r>
              <a:rPr lang="el-GR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. Αυτός, σε ορισμένα είδη, έχει έντονα </a:t>
            </a:r>
            <a:r>
              <a:rPr lang="el-GR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ελικοειδή μορφή</a:t>
            </a:r>
            <a:r>
              <a:rPr lang="el-GR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, με πολλές πτυχώσεις, </a:t>
            </a:r>
            <a:r>
              <a:rPr lang="el-GR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διαμορφώνοντας μεγαλύτερη </a:t>
            </a:r>
            <a:r>
              <a:rPr lang="el-GR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επιφάνεια σε σχέση με ένα </a:t>
            </a:r>
            <a:r>
              <a:rPr lang="el-GR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λείο φλοιό</a:t>
            </a:r>
            <a:r>
              <a:rPr lang="el-GR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. Είναι δομημένος από έξι στρώματα </a:t>
            </a:r>
            <a:r>
              <a:rPr lang="el-GR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ιστού και </a:t>
            </a:r>
            <a:r>
              <a:rPr lang="el-GR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έχει χαρακτηριστικά στρωμάτωσης και </a:t>
            </a:r>
            <a:r>
              <a:rPr lang="el-GR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λειτουργικής </a:t>
            </a:r>
            <a:r>
              <a:rPr lang="el-GR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οργάνωσης. Οι λοβοί του εγκεφάλου </a:t>
            </a:r>
            <a:r>
              <a:rPr lang="el-GR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είναι </a:t>
            </a:r>
            <a:r>
              <a:rPr lang="el-GR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τοποθετημένοι στο μέσο του και </a:t>
            </a:r>
            <a:r>
              <a:rPr lang="el-GR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διαιρούνται σε </a:t>
            </a:r>
            <a:r>
              <a:rPr lang="el-GR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δύο μέρη, ενώ τα άλλα Σπονδυλόζωα </a:t>
            </a:r>
            <a:r>
              <a:rPr lang="el-GR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διαθέτουν </a:t>
            </a:r>
            <a:r>
              <a:rPr lang="el-GR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έναν ενιαίο </a:t>
            </a:r>
            <a:r>
              <a:rPr lang="el-GR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λοβό.</a:t>
            </a:r>
            <a:endParaRPr lang="el-GR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l-GR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Τα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Ευθήρια κατέχουν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ακόμη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μια εξειδικευμένη κατασκευή (το μεσολόβιο),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η οποία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συνδέει τα δύο ημισφαίρια του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εγκεφάλου. Αυτή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δίνει τη δυνατότητα διασύνδεσης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κινητικών, αισθητηριακών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γνωστικών λειτουργιών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μεταξύ του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αριστερού και του δεξιού εγκεφαλικού </a:t>
            </a:r>
            <a:r>
              <a:rPr lang="el-GR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λοβού.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Τα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Θηλαστικά διαθέτουν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 ζευγών </a:t>
            </a:r>
            <a:r>
              <a:rPr lang="el-G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κρανιακών νεύρων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Τα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δύο φύλα είναι διακριτά και η γονιμοποίηση </a:t>
            </a:r>
            <a:r>
              <a:rPr lang="el-G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είναι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εσωτερική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Το αναπαραγωγικό όργανο είναι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το πέος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οι όρχεις βρίσκονται συνήθως μέσα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σε όσχεο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Το φύλο καθορίζεται από τα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χρωμοσώματα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Οι εμβρυικές μεμβράνες διαθέτουν άμνιο,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χόριο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αλλαντοΐδα.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Τα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περισσότερα είδη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είναι </a:t>
            </a:r>
            <a:r>
              <a:rPr lang="el-G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ζωοτόκα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τα έμβρυα αναπτύσσονται μέσα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σε μήτρα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με παρουσία πλακούντα. Εξαίρεση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αποτελούν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τα Μονοτρήματα, τα οποία είναι ωοτόκα.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Τα νεογνά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τρέφονται με γάλα που εκκρίνεται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από τους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μαστικούς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αδένες</a:t>
            </a:r>
          </a:p>
        </p:txBody>
      </p:sp>
    </p:spTree>
    <p:extLst>
      <p:ext uri="{BB962C8B-B14F-4D97-AF65-F5344CB8AC3E}">
        <p14:creationId xmlns:p14="http://schemas.microsoft.com/office/powerpoint/2010/main" val="14780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67544" y="5120"/>
            <a:ext cx="8363272" cy="759584"/>
          </a:xfrm>
        </p:spPr>
        <p:txBody>
          <a:bodyPr/>
          <a:lstStyle/>
          <a:p>
            <a:r>
              <a:rPr lang="el-GR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Τα ιδιαίτερα χαρακτηριστικά της Ομοταξίας των</a:t>
            </a:r>
            <a:br>
              <a:rPr lang="el-GR" sz="1800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l-GR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Θηλαστικών είναι τα </a:t>
            </a:r>
            <a:r>
              <a:rPr lang="el-GR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ακόλουθα ΙΙΙ:</a:t>
            </a:r>
            <a:endParaRPr lang="el-GR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251520" y="1052736"/>
            <a:ext cx="8280920" cy="488600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Η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καρδιά είναι τετράχωρη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διαθέτει δύο κόλπους και δύο κοιλίες. Διαθέτουν ξεχωριστή πνευμονική και συστημική κυκλοφορία και μόνιμο αριστερό αορτικό τόξο. Τα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ερυθρά αιμοσφαίρια είναι απύρηνα και αμφίκοιλα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Διαθέτουν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πνεύμονες με μεγάλη λειτουργική </a:t>
            </a:r>
            <a:r>
              <a:rPr lang="el-G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επιφάνεια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από κυψελίδες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οι οποίοι αερίζονται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με εισρόφηση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του αέρα. Διαθέτουν λάρυγγα, ενώ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η ύπαρξη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της δευτερογενούς υπερώας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διαχωρίζει τις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διόδους του αέρα και της τροφής.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Υπάρχει μυώδες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διάφραγμα για τον αερισμό των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πνευμόνων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Επίσης, διαθέτουν περιελιγμένα οστά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στις κόγχες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της ρινικής κοιλότητας για να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θερμαίνεται και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να υγραίνεται ο εισπνεόμενος αέρας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Το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απεκκριτικό σύστημα περιλαμβάνει </a:t>
            </a:r>
            <a:r>
              <a:rPr lang="el-G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μετάνεφρους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ουρητήρες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που συνήθως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καταλήγουν σε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ουροδόχο κύστη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Η δομή του επιτρέπει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στα Θηλαστικά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να παράγουν ούρα με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συγκέντρωση διαλυμένων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ουσιών υψηλότερη και από αυτή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του αίματος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Το κύριο απόβλητο του συστήματος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είναι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η ουρία. Τα Θηλαστικά, μαζί με τους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άγναθους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Ιχθύες, είναι τα μόνα Σπονδυλόζωα που </a:t>
            </a:r>
            <a:r>
              <a:rPr lang="el-G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δεν διαθέτουν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σύστημα νεφρικής πύλης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το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οποίο αποτελείται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από ένα σύστημα αγγείων που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μετακινεί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το αίμα από τα πίσω ή κάτω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άκρα και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την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περιοχή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της ουράς προς τα νεφρά.</a:t>
            </a:r>
          </a:p>
        </p:txBody>
      </p:sp>
    </p:spTree>
    <p:extLst>
      <p:ext uri="{BB962C8B-B14F-4D97-AF65-F5344CB8AC3E}">
        <p14:creationId xmlns:p14="http://schemas.microsoft.com/office/powerpoint/2010/main" val="158837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67544" y="5120"/>
            <a:ext cx="8363272" cy="759584"/>
          </a:xfrm>
        </p:spPr>
        <p:txBody>
          <a:bodyPr/>
          <a:lstStyle/>
          <a:p>
            <a:r>
              <a:rPr lang="el-GR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Τα ιδιαίτερα χαρακτηριστικά της Ομοταξίας των</a:t>
            </a:r>
            <a:br>
              <a:rPr lang="el-GR" sz="1800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l-GR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Θηλαστικών είναι τα </a:t>
            </a:r>
            <a:r>
              <a:rPr lang="el-GR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ακόλουθα Ι</a:t>
            </a:r>
            <a:r>
              <a:rPr lang="en-U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</a:t>
            </a:r>
            <a:r>
              <a:rPr lang="el-GR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  <a:endParaRPr lang="el-GR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39852" y="764704"/>
            <a:ext cx="252028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l-G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Τύποι Κεράτων </a:t>
            </a:r>
            <a:endParaRPr lang="el-G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3404" y="1218853"/>
            <a:ext cx="43924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Τα </a:t>
            </a:r>
            <a:r>
              <a:rPr lang="el-GR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γνήσια κέρατα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τα οποία </a:t>
            </a:r>
            <a:r>
              <a:rPr lang="el-GR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είναι θήκες 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κερατινοποιημένης επιδερμίδας που </a:t>
            </a:r>
            <a:r>
              <a:rPr lang="el-GR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περιβάλλουν 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έναν οστέινο πυρήνα που </a:t>
            </a:r>
            <a:r>
              <a:rPr lang="el-GR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προέρχεται από 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το κρανίο και εδράζεται σε αυτό. Αυτά </a:t>
            </a:r>
            <a:r>
              <a:rPr lang="el-GR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είναι μόνιμα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l-GR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εμφανίζονται και στα δύο </a:t>
            </a:r>
            <a:r>
              <a:rPr lang="el-GR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φύλα</a:t>
            </a:r>
            <a:r>
              <a:rPr lang="el-GR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l-GR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δεν διακλαδίζονται </a:t>
            </a:r>
            <a:r>
              <a:rPr lang="el-GR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αυξάνονται σε </a:t>
            </a:r>
            <a:r>
              <a:rPr lang="el-GR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όλη τη </a:t>
            </a:r>
            <a:r>
              <a:rPr lang="el-GR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διάρκεια ζωής των ζώων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Απαντούν σε </a:t>
            </a:r>
            <a:r>
              <a:rPr lang="el-GR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είδη της 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Οικογένειας </a:t>
            </a:r>
            <a:r>
              <a:rPr lang="en-US" sz="1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Bovidae</a:t>
            </a:r>
            <a:r>
              <a:rPr lang="en-US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Λόγω της </a:t>
            </a:r>
            <a:r>
              <a:rPr lang="el-GR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αύξησης των 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κεράτων με διαφορετικό ρυθμό μεταξύ </a:t>
            </a:r>
            <a:r>
              <a:rPr lang="el-GR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των εποχών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είναι εφικτός ο προσδιορισμός </a:t>
            </a:r>
            <a:r>
              <a:rPr lang="el-GR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ετήσιων δακτυλίων 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σε αυτά και επομένως της ηλικίας </a:t>
            </a:r>
            <a:r>
              <a:rPr lang="el-GR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του ζώου 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με αρκετή ακρίβεια.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99992" y="1187632"/>
            <a:ext cx="45561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Τα </a:t>
            </a:r>
            <a:r>
              <a:rPr lang="el-GR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διακλαδισμένα </a:t>
            </a:r>
            <a:r>
              <a:rPr lang="el-GR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κέρατα </a:t>
            </a:r>
            <a:r>
              <a:rPr lang="el-GR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ή ψευδοκέρατα 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απαντούν στην </a:t>
            </a:r>
            <a:r>
              <a:rPr lang="el-GR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Οικογένεια Cervidae 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(ελάφια), </a:t>
            </a:r>
            <a:r>
              <a:rPr lang="el-GR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μόνο στα αρσενικά άτομα </a:t>
            </a:r>
            <a:r>
              <a:rPr lang="el-GR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με 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εξαίρεση τον τάρανδο όπου </a:t>
            </a:r>
            <a:r>
              <a:rPr lang="el-GR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απαντούν 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στα δύο φύλα, και στο στάδιο της </a:t>
            </a:r>
            <a:r>
              <a:rPr lang="el-GR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ολοκληρωμένης 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ανάπτυξής τους αποτελούνται </a:t>
            </a:r>
            <a:r>
              <a:rPr lang="el-GR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από συμπαγές 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οστό. </a:t>
            </a:r>
            <a:r>
              <a:rPr lang="el-GR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Τα διακλαδισμένα κέρατα </a:t>
            </a:r>
            <a:r>
              <a:rPr lang="el-GR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αναπτύσσονται </a:t>
            </a:r>
            <a:r>
              <a:rPr lang="el-GR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απορρίπτονται κάθε χρόνο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l-GR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Η ανάπτυξή 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τους ξεκινάει την άνοιξη κάτω από </a:t>
            </a:r>
            <a:r>
              <a:rPr lang="el-GR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ένα δερμάτινο 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κάλυμμα, το βελούδο, που </a:t>
            </a:r>
            <a:r>
              <a:rPr lang="el-GR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καλύπτεται εσωτερικά 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από πλήθος αιμοφόρων αγγείων. </a:t>
            </a:r>
            <a:r>
              <a:rPr lang="el-GR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Με την ολοκλήρωση 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της ανάπτυξής τους το </a:t>
            </a:r>
            <a:r>
              <a:rPr lang="el-GR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φθινόπωρο 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πριν την αναπαραγωγική περίοδο, </a:t>
            </a:r>
            <a:r>
              <a:rPr lang="el-GR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διακόπτεται 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η κυκλοφορία του αίματος στο </a:t>
            </a:r>
            <a:r>
              <a:rPr lang="el-GR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βελούδο το 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οποίο τα αρσενικά ζώα απομακρύνουν </a:t>
            </a:r>
            <a:r>
              <a:rPr lang="el-GR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τρίβοντάς 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το στα δέντρα. Μετά την </a:t>
            </a:r>
            <a:r>
              <a:rPr lang="el-GR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αναπαραγωγική περίοδο 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τα κέρατα απορρίπτονται και την </a:t>
            </a:r>
            <a:r>
              <a:rPr lang="el-GR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επόμενη 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άνοιξη εμφανίζονται στο κρανίο </a:t>
            </a:r>
            <a:r>
              <a:rPr lang="el-GR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ηβώματα από 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τα οποία θα αναπτυχθούν τα νέα κέρατα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3403002"/>
            <a:ext cx="3779912" cy="282678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77180" y="6229782"/>
            <a:ext cx="4572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l-GR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Θηλυκός </a:t>
            </a:r>
            <a:r>
              <a:rPr lang="el-GR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αίγαγρος </a:t>
            </a:r>
            <a:r>
              <a:rPr lang="el-GR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l-GR" sz="9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Capra aegagrus</a:t>
            </a:r>
            <a:r>
              <a:rPr lang="el-GR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από </a:t>
            </a:r>
            <a:r>
              <a:rPr lang="el-GR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το Φαράγγι </a:t>
            </a:r>
            <a:r>
              <a:rPr lang="el-GR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της Σαμαριάς. Τα </a:t>
            </a:r>
            <a:r>
              <a:rPr lang="el-GR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θηλυκά </a:t>
            </a:r>
            <a:r>
              <a:rPr lang="el-GR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άτομα φέρουν επίσης </a:t>
            </a:r>
            <a:r>
              <a:rPr lang="el-GR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κέρατα</a:t>
            </a:r>
            <a:r>
              <a:rPr lang="el-GR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μικρότερου όμως </a:t>
            </a:r>
            <a:r>
              <a:rPr lang="el-GR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μεγέθους από </a:t>
            </a:r>
            <a:r>
              <a:rPr lang="el-GR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αυτά των αρσενικών (φωτ.</a:t>
            </a:r>
          </a:p>
          <a:p>
            <a:r>
              <a:rPr lang="el-GR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Απ. Χριστόπουλος).</a:t>
            </a:r>
            <a:endParaRPr lang="el-G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8646" y="3918885"/>
            <a:ext cx="2147609" cy="2905843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6887264" y="6160531"/>
            <a:ext cx="21552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Ενήλικο </a:t>
            </a:r>
            <a:r>
              <a:rPr lang="el-GR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αρσενικό ελάφι </a:t>
            </a:r>
            <a:r>
              <a:rPr lang="el-GR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l-GR" sz="9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Cervus elaphus</a:t>
            </a:r>
            <a:r>
              <a:rPr lang="el-GR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από την </a:t>
            </a:r>
            <a:r>
              <a:rPr lang="el-GR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Πάρνηθα </a:t>
            </a:r>
            <a:r>
              <a:rPr lang="el-GR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με καλά διακλαδισμένα </a:t>
            </a:r>
            <a:r>
              <a:rPr lang="el-GR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ψευδοκέρατα </a:t>
            </a:r>
            <a:r>
              <a:rPr lang="el-GR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(φωτ. Απ. Χριστόπουλος).</a:t>
            </a:r>
            <a:endParaRPr lang="el-G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21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Προσαρμοσμένη σχεδίαση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Προσαρμοσμένη σχεδίαση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8319</TotalTime>
  <Words>1791</Words>
  <Application>Microsoft Office PowerPoint</Application>
  <PresentationFormat>On-screen Show (4:3)</PresentationFormat>
  <Paragraphs>71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26" baseType="lpstr">
      <vt:lpstr>Arial</vt:lpstr>
      <vt:lpstr>Calibri</vt:lpstr>
      <vt:lpstr>Tahoma</vt:lpstr>
      <vt:lpstr>UB-Helvetica</vt:lpstr>
      <vt:lpstr>UB-HelveticaCond</vt:lpstr>
      <vt:lpstr>UB-HelveticaCond-Italic</vt:lpstr>
      <vt:lpstr>Wingdings</vt:lpstr>
      <vt:lpstr>Wingdings 2</vt:lpstr>
      <vt:lpstr>Προσαρμοσμένη σχεδίαση</vt:lpstr>
      <vt:lpstr>1_Προσαρμοσμένη σχεδίαση</vt:lpstr>
      <vt:lpstr>Θέμα του Office</vt:lpstr>
      <vt:lpstr>Μάθημα: Βιολογία και Διαχείριση Άγριας Πανίδας Θεματική ενότητα: Τα Θηλαστικά (Α Μέρος)</vt:lpstr>
      <vt:lpstr>MΕΡΟΣ A</vt:lpstr>
      <vt:lpstr>Το προφιλ των ΘΗΛΑΣΤΙΚΩΝ στην Ελλάδα</vt:lpstr>
      <vt:lpstr>Λύκος: ένα είδος σημαντικού ενδιαφέροντος</vt:lpstr>
      <vt:lpstr>Καφέ Αρκούδα: ένα είδος σημαντικού ενδιαφέροντος</vt:lpstr>
      <vt:lpstr>Ενδεικτικά είδη άγριων θηλαστικών στην Ελλάδα</vt:lpstr>
      <vt:lpstr>PowerPoint Presentation</vt:lpstr>
      <vt:lpstr>Βιβλιογραφία για τα θηλαστικά</vt:lpstr>
      <vt:lpstr>Ειδική βιβλιογραφία για Περιβαλλοντολόγους</vt:lpstr>
      <vt:lpstr>Διακυμάνσεις στη βιοποικιλότητα ανά γεωλογική περίοδο:                                               Η εμφάνιση των Θηλαστικών</vt:lpstr>
      <vt:lpstr> Γενικά χαρακτηριστικά θηλαστικών </vt:lpstr>
      <vt:lpstr>Τα ιδιαίτερα χαρακτηριστικά της Ομοταξίας των Θηλαστικών είναι τα ακόλουθα:</vt:lpstr>
      <vt:lpstr>Τα ιδιαίτερα χαρακτηριστικά της Ομοταξίας των Θηλαστικών είναι τα ακόλουθα ΙΙ:</vt:lpstr>
      <vt:lpstr>Τα ιδιαίτερα χαρακτηριστικά της Ομοταξίας των Θηλαστικών είναι τα ακόλουθα ΙΙΙ:</vt:lpstr>
      <vt:lpstr>Τα ιδιαίτερα χαρακτηριστικά της Ομοταξίας των Θηλαστικών είναι τα ακόλουθα ΙV: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 χρήση του θαλάσσιου χώρου και το μεταναστευτικό πρότυπο των Αρτέμηδων</dc:title>
  <dc:creator>Γιώργος Καρρής</dc:creator>
  <cp:lastModifiedBy>user</cp:lastModifiedBy>
  <cp:revision>541</cp:revision>
  <dcterms:modified xsi:type="dcterms:W3CDTF">2026-05-01T12:40:55Z</dcterms:modified>
</cp:coreProperties>
</file>