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306" r:id="rId29"/>
    <p:sldId id="307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308" r:id="rId38"/>
    <p:sldId id="289" r:id="rId39"/>
    <p:sldId id="291" r:id="rId40"/>
    <p:sldId id="292" r:id="rId41"/>
    <p:sldId id="309" r:id="rId42"/>
    <p:sldId id="293" r:id="rId43"/>
    <p:sldId id="294" r:id="rId44"/>
    <p:sldId id="295" r:id="rId45"/>
    <p:sldId id="296" r:id="rId46"/>
    <p:sldId id="297" r:id="rId47"/>
    <p:sldId id="310" r:id="rId48"/>
    <p:sldId id="311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9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CB3400-A343-7976-4D95-56DF9D3F4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821884D-0EF9-F22E-9519-F9BCC0A36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FB92E3-65CC-B171-1B20-55F56ED0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2B4066-1695-DCD9-A7EB-B86873C8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E66872-F2EE-3992-13F3-FBF49386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5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AF9722-9E37-2B6D-FE95-B6C257AC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E44C2B4-3A23-97CE-8E27-2CE318680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309619-B346-59A4-656E-0CC975EE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C5353B-B7B5-CFDA-98B6-136EE3AE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A4540B-09C4-D0A1-690B-BB603087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392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2E24DD5-4F6C-B7B2-86A8-B056FFA91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CB1076-0E6E-541E-6604-324BB170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0565DE-B15B-6188-B56D-0A2FB30F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BF1333-2845-9664-6EB0-F4B1FEA1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113639-A0B5-A26D-E56B-14A23E3C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067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B79EEF-F00B-718E-84D2-BF8C9026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98504F-4879-DC14-ED0F-48A64266F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037056-72ED-400A-2EDD-61B3F71F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FBFC78-6689-8D83-F5B2-6B00123F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14BD9D-2FF1-DBC8-B3C6-901C3D53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04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7DF43A-5994-E887-BBA9-AE2EB7C6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443B4C8-D7C4-12BB-AD05-DB6D335F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F04550-CFFA-15A0-D89B-B61F1CEB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831C24-4D63-CD73-315C-A4D2CE45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B9FC1F-FE2B-66C8-CCCF-C28EDE30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59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979700-E7A8-43E5-8768-8AE8940D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D86706-8428-DD84-A902-56F650E06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4B8455E-949A-7EF0-C406-120270EB3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F8862F-A3E7-2E31-57E7-435BE033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082E0D-92D7-EAE3-AE4E-F5805D83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B6F6DEF-7810-D2A3-1798-5FD997A2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693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2CE0C8-DE8E-AFD8-BB5D-0123E59B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16908A-7994-33C6-4D1A-174A60636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8EC69F0-7A38-ADB1-8748-79107938E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7D21C3-3FAE-D4B3-3DEF-52E1CC524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499A276-4551-D5F9-F951-A48417EE3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7B3ED47-F55C-D036-EE3F-32BDD1A8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CB55E56-FABF-5D8B-79A9-D7023984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4A0800C-0267-8337-CA7D-D9B9500B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824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0993A4-6066-15DD-5EC3-90C3243D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65E5C7A-DCE5-AE3D-FEEE-ED35C6A9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77A63F7-CC82-858A-6080-D570CF76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F26C972-277B-5867-A0B1-1739CE2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87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F8EE0C6-F485-2E06-77BA-C46A7A88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3AEB50C-27FD-0225-D761-3B0DEC1C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DF33EFB-8F55-A34A-E300-14003946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74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7378D7-3A39-74D2-4791-8D3B33C6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7D4225-A9D6-7569-0547-BF13F993D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C421BA-C9A3-0865-2139-C4CA4A8CC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E751DB0-5925-93AA-2067-9904CA43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9B52DE3-1095-635B-BCB4-F1D303EA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2380912-A39D-C3B0-E3CE-8C521EB1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97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03B9E1-3614-4C23-D3A8-2E8A1CBC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333D9EE-5689-D1E1-084E-42A5D300D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D05796C-4A6D-8EA2-E0DA-4C3EBF2B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9D01548-7CF6-FB2D-94A7-2158D53E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168638F-E6CC-B2F3-82B7-57AAFB02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3D5712-F14D-14AF-2C16-3EDF8F0A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31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2282108-5791-1B02-B70C-65AD280D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CC440D5-E8F9-50D2-7B85-1D318238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167936-A4A2-3380-ED84-8628B75D3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5A40E0-1A94-4DC6-B5C5-A88554AF64A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02A1B4-E5AC-B36F-732A-4BE20FA68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9477D0-2173-6CD0-DDE2-57DB80DD9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91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A781A0D7-A92C-2901-2FC7-E5A2E8E4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Σταυροφορίες – ένας ορισμός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2098E5B-9587-5179-C987-D05614ABC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Στρατιωτικές – αποικιστικές εκστρατείες των ευρωπαίων φεουδαρχών εναντίον των χωρών της Ανατολικής Μεσογείου, των δυτικών </a:t>
            </a:r>
            <a:r>
              <a:rPr lang="el-GR" dirty="0" err="1"/>
              <a:t>Σλαύων</a:t>
            </a:r>
            <a:r>
              <a:rPr lang="el-GR" dirty="0"/>
              <a:t> και των λαών της Βαλτικής</a:t>
            </a:r>
          </a:p>
          <a:p>
            <a:r>
              <a:rPr lang="el-GR" dirty="0"/>
              <a:t>Τέλη 11</a:t>
            </a:r>
            <a:r>
              <a:rPr lang="el-GR" baseline="30000" dirty="0"/>
              <a:t>ου</a:t>
            </a:r>
            <a:r>
              <a:rPr lang="el-GR" dirty="0"/>
              <a:t> – τέλη 13</a:t>
            </a:r>
            <a:r>
              <a:rPr lang="el-GR" baseline="30000" dirty="0"/>
              <a:t>ου</a:t>
            </a:r>
            <a:r>
              <a:rPr lang="el-GR" dirty="0"/>
              <a:t> αιώνα</a:t>
            </a:r>
          </a:p>
          <a:p>
            <a:r>
              <a:rPr lang="el-GR" dirty="0"/>
              <a:t>Πρόσχημα για τις εκστρατείες εναντίον των Αράβων: η προστασία των προσκυνητών που επισκέπτονταν τους Αγίους Τόπους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4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7C91860-A966-DC3C-F8F2-0525FEAF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Τρίπολη, Σιδών, Τύρος (Λίβανος)</a:t>
            </a:r>
          </a:p>
        </p:txBody>
      </p:sp>
      <p:pic>
        <p:nvPicPr>
          <p:cNvPr id="4098" name="Picture 2" descr="Beirut Map Tourist Attractions - ToursMaps.com">
            <a:extLst>
              <a:ext uri="{FF2B5EF4-FFF2-40B4-BE49-F238E27FC236}">
                <a16:creationId xmlns:a16="http://schemas.microsoft.com/office/drawing/2014/main" id="{AD729FF9-8D9D-803D-9C33-F65ED9C260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251" y="467208"/>
            <a:ext cx="4798102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0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BF450E6-A6BE-4A2C-CD6E-0A8DF070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Ιερουσαλήμ (κι όχι μόνο…)</a:t>
            </a:r>
          </a:p>
        </p:txBody>
      </p:sp>
      <p:pic>
        <p:nvPicPr>
          <p:cNvPr id="5122" name="Picture 2" descr="χάρτης του Ισραήλ πολιτικός Διανυσματική απεικόνιση - εικονογραφία από ...">
            <a:extLst>
              <a:ext uri="{FF2B5EF4-FFF2-40B4-BE49-F238E27FC236}">
                <a16:creationId xmlns:a16="http://schemas.microsoft.com/office/drawing/2014/main" id="{1B6DF7BF-5AEB-702D-6540-C1FB3065A4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0519" y="467208"/>
            <a:ext cx="3909565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9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696B2B-A070-EDD9-A983-05EEFA4F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λιμάνια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A83611-0418-12D4-9FCC-46C262F69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Τρίπολη, Βηρυτός, </a:t>
            </a:r>
            <a:r>
              <a:rPr lang="el-GR" dirty="0" err="1"/>
              <a:t>Σιδώνα</a:t>
            </a:r>
            <a:r>
              <a:rPr lang="el-GR" dirty="0"/>
              <a:t>, </a:t>
            </a:r>
            <a:r>
              <a:rPr lang="el-GR" dirty="0" err="1"/>
              <a:t>Τύρος</a:t>
            </a:r>
            <a:r>
              <a:rPr lang="el-GR" dirty="0"/>
              <a:t>, </a:t>
            </a:r>
            <a:r>
              <a:rPr lang="el-GR" dirty="0" err="1"/>
              <a:t>Άκκρα</a:t>
            </a:r>
            <a:r>
              <a:rPr lang="el-GR" dirty="0"/>
              <a:t>, Καισάρεια, </a:t>
            </a:r>
            <a:r>
              <a:rPr lang="el-GR" dirty="0" err="1"/>
              <a:t>Ασκαλόν</a:t>
            </a:r>
            <a:r>
              <a:rPr lang="el-GR" dirty="0"/>
              <a:t>, Γάζα: θαλάσσιο εμπόριο με Αίγυπτο, Β. Αφρική, Βυζάντιο, Ιταλία, Σικελία</a:t>
            </a:r>
          </a:p>
          <a:p>
            <a:r>
              <a:rPr lang="el-GR" dirty="0"/>
              <a:t>Σιτηρά, ζώα, λινομέταξα υφάσματα, γυαλικά, σαπούνι</a:t>
            </a:r>
          </a:p>
          <a:p>
            <a:r>
              <a:rPr lang="el-GR" dirty="0" err="1"/>
              <a:t>Ναυπηγική</a:t>
            </a:r>
            <a:r>
              <a:rPr lang="el-GR" dirty="0"/>
              <a:t>, δουλεμπόριο</a:t>
            </a:r>
          </a:p>
          <a:p>
            <a:r>
              <a:rPr lang="el-GR" dirty="0"/>
              <a:t>Οι Βυζαντινοί προμηθεύονται δούλους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085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C44690-1C5E-5331-9B64-77C51C5B0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ορυχεία και τα λατομεία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30D52A-C8B3-8310-E4B3-BA16D7CEF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Βηρυτός: ορυχεία σιδήρου</a:t>
            </a:r>
          </a:p>
          <a:p>
            <a:r>
              <a:rPr lang="el-GR" dirty="0"/>
              <a:t>Χαλέπι: ώχρα</a:t>
            </a:r>
          </a:p>
          <a:p>
            <a:r>
              <a:rPr lang="el-GR" dirty="0"/>
              <a:t>Συρία: κόκκινος αμμόλιθος</a:t>
            </a:r>
          </a:p>
          <a:p>
            <a:r>
              <a:rPr lang="el-GR" dirty="0"/>
              <a:t>Παλαιστίνη: λευκόλιθος, μάρμαρο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702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84D5A3-590F-F54B-4EBA-8E4BDDFD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κοινωνική διάρθρωση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2BCFA6-7303-3CBD-6B0B-D98BF1707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Συριακές πόλεις: όξυνση του αγώνα ανάμεσα στη φεουδαρχική – εμπορική αριστοκρατία και στα κατώτερα στρώματα</a:t>
            </a:r>
          </a:p>
          <a:p>
            <a:r>
              <a:rPr lang="el-GR" dirty="0"/>
              <a:t>Μερικές πόλεις επιτυγχάνουν σημαντικές φορολογικές απαλλαγές (Τρίπολη)</a:t>
            </a:r>
          </a:p>
          <a:p>
            <a:r>
              <a:rPr lang="el-GR" dirty="0"/>
              <a:t>Ύπαιθρος: είσπραξη φεουδαρχικής </a:t>
            </a:r>
            <a:r>
              <a:rPr lang="el-GR" dirty="0" err="1"/>
              <a:t>γαιοπροσόδου</a:t>
            </a:r>
            <a:r>
              <a:rPr lang="el-GR" dirty="0"/>
              <a:t> σε είδος και σε χρήμα</a:t>
            </a:r>
          </a:p>
          <a:p>
            <a:r>
              <a:rPr lang="el-GR" dirty="0"/>
              <a:t>11</a:t>
            </a:r>
            <a:r>
              <a:rPr lang="el-GR" baseline="30000" dirty="0"/>
              <a:t>ος</a:t>
            </a:r>
            <a:r>
              <a:rPr lang="el-GR" dirty="0"/>
              <a:t> αι.: συχνές εμφύλιες συγκρούσεις ανάμεσα στη στρατιωτική – φεουδαρχική αριστοκρατία</a:t>
            </a:r>
          </a:p>
        </p:txBody>
      </p:sp>
    </p:spTree>
    <p:extLst>
      <p:ext uri="{BB962C8B-B14F-4D97-AF65-F5344CB8AC3E}">
        <p14:creationId xmlns:p14="http://schemas.microsoft.com/office/powerpoint/2010/main" val="170055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16C035-C014-D1C5-548C-6283883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Εθνολογική σύνθεση - θρησκείες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222866-308F-7BC4-5082-8EDF281F3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Άραβες, </a:t>
            </a:r>
            <a:r>
              <a:rPr lang="el-GR" dirty="0" err="1"/>
              <a:t>Σύροι</a:t>
            </a:r>
            <a:endParaRPr lang="el-GR" dirty="0"/>
          </a:p>
          <a:p>
            <a:r>
              <a:rPr lang="el-GR" dirty="0"/>
              <a:t>Λίγοι Εβραίοι και Σαμαρείτες</a:t>
            </a:r>
          </a:p>
          <a:p>
            <a:r>
              <a:rPr lang="el-GR" dirty="0"/>
              <a:t>Κυριαρχεί η αραβική γλώσσα</a:t>
            </a:r>
          </a:p>
          <a:p>
            <a:r>
              <a:rPr lang="el-GR" dirty="0"/>
              <a:t>Ορθόδοξοι μουσουλμάνοι (σουνίτες)</a:t>
            </a:r>
          </a:p>
          <a:p>
            <a:r>
              <a:rPr lang="el-GR" dirty="0"/>
              <a:t>Αιρετικοί μουσουλμάνοι</a:t>
            </a:r>
          </a:p>
          <a:p>
            <a:r>
              <a:rPr lang="el-GR" dirty="0"/>
              <a:t>Χριστιανοί (ορθόδοξοι, μονοφυσίτες κλπ.)</a:t>
            </a:r>
          </a:p>
          <a:p>
            <a:r>
              <a:rPr lang="el-GR" dirty="0"/>
              <a:t>Πολλοί Ιουδαίοι (Παλαιστίνη)</a:t>
            </a:r>
          </a:p>
        </p:txBody>
      </p:sp>
    </p:spTree>
    <p:extLst>
      <p:ext uri="{BB962C8B-B14F-4D97-AF65-F5344CB8AC3E}">
        <p14:creationId xmlns:p14="http://schemas.microsoft.com/office/powerpoint/2010/main" val="144197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979F60-9566-FFE1-8ED1-12104AF8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διαμάχες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AFF53B-A930-9004-4DBF-454BA1923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Ισλάμ: αρχικά ανεκτικό απέναντι σε όλες τις θρησκείες</a:t>
            </a:r>
          </a:p>
          <a:p>
            <a:r>
              <a:rPr lang="el-GR" dirty="0"/>
              <a:t>Μετά την κατάκτηση της Συρίας – Παλαιστίνης από τους Σελτζούκους, οι σχέσεις Ισλάμ – χριστιανών οξύνονται</a:t>
            </a:r>
          </a:p>
          <a:p>
            <a:r>
              <a:rPr lang="el-GR" dirty="0"/>
              <a:t>11</a:t>
            </a:r>
            <a:r>
              <a:rPr lang="el-GR" baseline="30000" dirty="0"/>
              <a:t>ος</a:t>
            </a:r>
            <a:r>
              <a:rPr lang="el-GR" dirty="0"/>
              <a:t> αι.: διάσπαση της αυτοκρατορίας των Σελτζούκων/ πόλεμος ανάμεσα στους </a:t>
            </a:r>
            <a:r>
              <a:rPr lang="el-GR" dirty="0" err="1"/>
              <a:t>Σελτζουκίδες</a:t>
            </a:r>
            <a:r>
              <a:rPr lang="el-GR" dirty="0"/>
              <a:t> της Συρίας και τους Φατιμίδες της Αιγύπτου/ φεουδαρχικοί πόλεμοι σε Συρία και Παλαιστίνη</a:t>
            </a:r>
          </a:p>
          <a:p>
            <a:r>
              <a:rPr lang="el-GR" dirty="0"/>
              <a:t>Η Ανατολή γίνεται εύκολη λεία για τους Σταυροφόρους</a:t>
            </a:r>
          </a:p>
          <a:p>
            <a:r>
              <a:rPr lang="el-GR" i="1" u="sng" dirty="0"/>
              <a:t>Μέχρι τότε, η Ανατολή υπερτερούσε οικονομικά και πολιτιστικά απέναντι στη Δύση</a:t>
            </a:r>
          </a:p>
        </p:txBody>
      </p:sp>
    </p:spTree>
    <p:extLst>
      <p:ext uri="{BB962C8B-B14F-4D97-AF65-F5344CB8AC3E}">
        <p14:creationId xmlns:p14="http://schemas.microsoft.com/office/powerpoint/2010/main" val="310579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72798D-6607-5FE6-E912-BA2F9E19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Ετοιμάζεται η Α` Σταυροφορία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7E685B-F061-C588-60F0-D50E9AE1E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27/11/1095: μεγάλη εκκλησιαστική Σύνοδος στο </a:t>
            </a:r>
            <a:r>
              <a:rPr lang="el-GR" dirty="0" err="1"/>
              <a:t>Κλερμόν</a:t>
            </a:r>
            <a:r>
              <a:rPr lang="el-GR" dirty="0"/>
              <a:t> της Ν. Γαλλίας</a:t>
            </a:r>
          </a:p>
          <a:p>
            <a:r>
              <a:rPr lang="el-GR" dirty="0"/>
              <a:t>Πάπας </a:t>
            </a:r>
            <a:r>
              <a:rPr lang="el-GR" dirty="0" err="1"/>
              <a:t>Ουρβανός</a:t>
            </a:r>
            <a:r>
              <a:rPr lang="el-GR" dirty="0"/>
              <a:t> Β`: εκφωνεί λόγο με τον οποίο:</a:t>
            </a:r>
          </a:p>
          <a:p>
            <a:r>
              <a:rPr lang="el-GR" dirty="0"/>
              <a:t>Α) συνδαυλίζει το θρησκευτικό φανατισμό</a:t>
            </a:r>
          </a:p>
          <a:p>
            <a:r>
              <a:rPr lang="el-GR" dirty="0"/>
              <a:t>Β) αποκαλύπτει τον πραγματικό σκοπό της εκστρατείας</a:t>
            </a:r>
          </a:p>
          <a:p>
            <a:r>
              <a:rPr lang="el-GR" dirty="0"/>
              <a:t>Γ) προσπαθεί να αμβλύνει την ταξική αντιπαλότητα, αντικαθιστώντας την με την ενότητα για έναν «ιερό σκοπό» (απελευθέρωση των Αγίων Τόπων)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036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987BD7-4A60-0426-F40D-4ED47BEC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err="1"/>
              <a:t>Όι</a:t>
            </a:r>
            <a:r>
              <a:rPr lang="el-GR" b="1" u="sng" dirty="0"/>
              <a:t> προετοιμασίες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D7D332-1699-D9AF-67F5-BE2179FE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Όσοι παίρνουν μέρος στην εκστρατεία ονομάζονται Σταυροφόροι</a:t>
            </a:r>
          </a:p>
          <a:p>
            <a:r>
              <a:rPr lang="el-GR" dirty="0"/>
              <a:t>Ράβουν ένα κόκκινο σταυρό στο μανδύα τους</a:t>
            </a:r>
          </a:p>
          <a:p>
            <a:r>
              <a:rPr lang="el-GR" dirty="0"/>
              <a:t>Η είδηση για την έναρξη της Σταυροφορίας διαδίδεται γρήγορα σε όλη την Κεντρική Ευρώπη</a:t>
            </a:r>
          </a:p>
          <a:p>
            <a:r>
              <a:rPr lang="el-GR" dirty="0"/>
              <a:t>Η εκκλησία υπόσχεται στους Σταυροφόρους εξόφληση χρεών, προστασία των οικογενειών τους και της περιουσίας τους, άφεση των αμαρτιών τους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496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758C48-A9F4-7780-3A28-2A19E320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εκστρατεία των φτωχών (1096)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EF8F60-6823-AE73-F357-4268EB3DF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Γεγονός αυτοτελές και ξεχωριστό από τη Σταυροφορία των φεουδαρχών</a:t>
            </a:r>
          </a:p>
          <a:p>
            <a:r>
              <a:rPr lang="el-GR" dirty="0"/>
              <a:t>Αγρότες: επιδιώκουν να ξεφύγουν από τους φεουδάρχες και να αποκτήσουν γη στην Ανατολή</a:t>
            </a:r>
          </a:p>
          <a:p>
            <a:r>
              <a:rPr lang="el-GR" dirty="0"/>
              <a:t>Πέτρος ο Ερημίτης (από την </a:t>
            </a:r>
            <a:r>
              <a:rPr lang="el-GR" dirty="0" err="1"/>
              <a:t>Αμιέν</a:t>
            </a:r>
            <a:r>
              <a:rPr lang="el-GR" dirty="0"/>
              <a:t>): πείθει, με το κήρυγμά του, τους αγρότες να τον ακολουθήσουν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98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E1BA2D-F905-802F-D97E-DB59EFBC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αίτια των Σταυροφοριών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74335C-8AED-0D01-BFF7-75F33AC69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Ηγεμόνες, μεγάλοι φεουδάρχες: προσπάθεια να κατακτήσουν πλούσια εδάφη, αύξηση των εισοδημάτων και της επιρροής τους</a:t>
            </a:r>
          </a:p>
          <a:p>
            <a:r>
              <a:rPr lang="el-GR" dirty="0"/>
              <a:t>Ιππότες: δευτερότοκοι ή τριτότοκοι γιοι φεουδαρχών/ δεν κληρονομούν το φέουδο/ επιδιώκουν να αποκτήσουν γη και δουλοπάροικους και να γίνουν φεουδάρχες</a:t>
            </a:r>
          </a:p>
          <a:p>
            <a:r>
              <a:rPr lang="el-GR" dirty="0"/>
              <a:t>Τα δυο αυτά στρώματα είναι η δύναμη κρούσης των Σταυροφόρων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460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29894C-6082-FFE2-E425-9E5F826C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πορεία τους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1BC68F-4B75-3E31-50FA-E6D9110D8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Βόρεια και Κεντρική Γαλλία, </a:t>
            </a:r>
            <a:r>
              <a:rPr lang="el-GR" dirty="0" err="1"/>
              <a:t>Δυτ</a:t>
            </a:r>
            <a:r>
              <a:rPr lang="el-GR" dirty="0"/>
              <a:t>. Γερμανία</a:t>
            </a:r>
          </a:p>
          <a:p>
            <a:r>
              <a:rPr lang="el-GR" dirty="0"/>
              <a:t>Ανεβαίνουν την κοιλάδα του Ρήνου – κατεβαίνουν το Δούναβη</a:t>
            </a:r>
          </a:p>
          <a:p>
            <a:r>
              <a:rPr lang="el-GR" dirty="0"/>
              <a:t>Κατεύθυνση: Κωνσταντινούπολη</a:t>
            </a:r>
          </a:p>
          <a:p>
            <a:r>
              <a:rPr lang="el-GR" dirty="0"/>
              <a:t>Βουβάλια ζεμένα σε κάρα</a:t>
            </a:r>
          </a:p>
          <a:p>
            <a:r>
              <a:rPr lang="el-GR" dirty="0"/>
              <a:t>Ολόκληρες οικογένειες (γέροι, γυναικόπαιδα)</a:t>
            </a:r>
          </a:p>
          <a:p>
            <a:r>
              <a:rPr lang="el-GR" dirty="0"/>
              <a:t>Δεν έχουν όπλα ή χρήματα/ ζουν από τη ληστεία και την επαιτεία</a:t>
            </a:r>
          </a:p>
          <a:p>
            <a:r>
              <a:rPr lang="el-GR" dirty="0"/>
              <a:t>Οι ντόπιοι πληθυσμοί τους εξοντώνουν</a:t>
            </a:r>
          </a:p>
          <a:p>
            <a:r>
              <a:rPr lang="el-GR" dirty="0"/>
              <a:t>Σε κάθε μεγάλη πόλη, ρωτούν αν είναι η Ιερουσαλήμ</a:t>
            </a:r>
          </a:p>
        </p:txBody>
      </p:sp>
    </p:spTree>
    <p:extLst>
      <p:ext uri="{BB962C8B-B14F-4D97-AF65-F5344CB8AC3E}">
        <p14:creationId xmlns:p14="http://schemas.microsoft.com/office/powerpoint/2010/main" val="16222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37F4FE1-CF96-B77E-B0E4-B49B191A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 Πέτρος ο Ερημίτης παρακινεί τους αγρότες</a:t>
            </a:r>
          </a:p>
        </p:txBody>
      </p:sp>
      <p:pic>
        <p:nvPicPr>
          <p:cNvPr id="6146" name="Picture 2" descr="Ο Peter Hermit κήρυξε στη σταυροφορία, χαρακτικό από ζωγραφική του Francesco Hayez, από την Έκθεση Καλών Τεχνών στη Brera, 1830">
            <a:extLst>
              <a:ext uri="{FF2B5EF4-FFF2-40B4-BE49-F238E27FC236}">
                <a16:creationId xmlns:a16="http://schemas.microsoft.com/office/drawing/2014/main" id="{525A7921-811E-A1D9-5D75-44611A5A84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656119"/>
            <a:ext cx="7225748" cy="554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43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4E616E-A083-AC43-45F2-56530FA0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τέλος τους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714C57-5BE9-7073-7B8C-6FD446A87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Φτάνουν αποδεκατισμένοι στην Κωνσταντινούπολη</a:t>
            </a:r>
          </a:p>
          <a:p>
            <a:r>
              <a:rPr lang="el-GR" dirty="0"/>
              <a:t>Αλέξιος Κομνηνός: τους περνά αμέσως στη Μικρά Ασία</a:t>
            </a:r>
          </a:p>
          <a:p>
            <a:r>
              <a:rPr lang="el-GR" dirty="0"/>
              <a:t>Την πρώτη μέρα συντρίβονται από τους Σελτζούκους</a:t>
            </a:r>
          </a:p>
          <a:p>
            <a:r>
              <a:rPr lang="el-GR" dirty="0"/>
              <a:t>Ο Πέτρος τους εγκαταλείπει και καταφεύγει στην Κωνσταντινούπολη</a:t>
            </a:r>
          </a:p>
          <a:p>
            <a:r>
              <a:rPr lang="el-GR" dirty="0"/>
              <a:t>Οι περισσότεροι σκοτώνονται – όσοι επιζούν γίνονται δούλοι</a:t>
            </a:r>
          </a:p>
          <a:p>
            <a:r>
              <a:rPr lang="el-GR" dirty="0"/>
              <a:t>Ελάχιστοι ενώνονται με τα σώματα των ιπποτών και φτάνουν στην Αντιόχεια</a:t>
            </a:r>
          </a:p>
        </p:txBody>
      </p:sp>
    </p:spTree>
    <p:extLst>
      <p:ext uri="{BB962C8B-B14F-4D97-AF65-F5344CB8AC3E}">
        <p14:creationId xmlns:p14="http://schemas.microsoft.com/office/powerpoint/2010/main" val="21233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5" name="Freeform: Shape 718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48CFE9B-03A6-E685-7BEB-C33919F7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Χάρτης των Σταυροφοριών</a:t>
            </a:r>
          </a:p>
        </p:txBody>
      </p:sp>
      <p:pic>
        <p:nvPicPr>
          <p:cNvPr id="7172" name="Picture 4" descr="Οι Σταυροφορίες μέσα από ένα χάρτη">
            <a:extLst>
              <a:ext uri="{FF2B5EF4-FFF2-40B4-BE49-F238E27FC236}">
                <a16:creationId xmlns:a16="http://schemas.microsoft.com/office/drawing/2014/main" id="{DABFBFB8-FD19-627C-A00E-C8449AE0D9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442" y="1044288"/>
            <a:ext cx="7225748" cy="47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27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7C071D-43BF-2359-18CF-6053720B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πρώτη «επίσημη» Σταυροφορία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62BC9A-6F2B-7FD7-B80E-3DBE0E6A9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Αύγουστος 1096: Νορμανδία – δούκας Ροβέρτος/ </a:t>
            </a:r>
            <a:r>
              <a:rPr lang="el-GR" dirty="0" err="1"/>
              <a:t>Λοθαριγγία</a:t>
            </a:r>
            <a:r>
              <a:rPr lang="el-GR" dirty="0"/>
              <a:t> – </a:t>
            </a:r>
            <a:r>
              <a:rPr lang="el-GR" dirty="0" err="1"/>
              <a:t>Γοδεφρείδος</a:t>
            </a:r>
            <a:r>
              <a:rPr lang="el-GR" dirty="0"/>
              <a:t> ντε </a:t>
            </a:r>
            <a:r>
              <a:rPr lang="el-GR" dirty="0" err="1"/>
              <a:t>Μπουγιόν</a:t>
            </a:r>
            <a:r>
              <a:rPr lang="el-GR" dirty="0"/>
              <a:t>/ Ν. Γαλλία – κόμης </a:t>
            </a:r>
            <a:r>
              <a:rPr lang="el-GR" dirty="0" err="1"/>
              <a:t>Ραϊμόνδος</a:t>
            </a:r>
            <a:r>
              <a:rPr lang="el-GR" dirty="0"/>
              <a:t> Σεν Ζιλ της Τουλούζης/ Ν. Ιταλία: Βοημούνδος του </a:t>
            </a:r>
            <a:r>
              <a:rPr lang="el-GR" dirty="0" err="1"/>
              <a:t>Τάραντα</a:t>
            </a:r>
            <a:endParaRPr lang="el-GR" dirty="0"/>
          </a:p>
          <a:p>
            <a:r>
              <a:rPr lang="el-GR" dirty="0"/>
              <a:t>Άνοιξη 1097: τα 4 σώματα ενώνονται στην </a:t>
            </a:r>
            <a:r>
              <a:rPr lang="el-GR" dirty="0" err="1"/>
              <a:t>Κων</a:t>
            </a:r>
            <a:r>
              <a:rPr lang="el-GR" dirty="0"/>
              <a:t>/</a:t>
            </a:r>
            <a:r>
              <a:rPr lang="el-GR" dirty="0" err="1"/>
              <a:t>πολη</a:t>
            </a:r>
            <a:endParaRPr lang="el-GR" dirty="0"/>
          </a:p>
          <a:p>
            <a:r>
              <a:rPr lang="el-GR" dirty="0"/>
              <a:t>Ο Αλέξιος Α` επιθυμεί να απαλλαγεί το ταχύτερο από αυτούς</a:t>
            </a:r>
          </a:p>
          <a:p>
            <a:r>
              <a:rPr lang="el-GR" dirty="0"/>
              <a:t>Περνούν στη Μικρά Ασία</a:t>
            </a:r>
          </a:p>
          <a:p>
            <a:r>
              <a:rPr lang="el-GR" dirty="0"/>
              <a:t>Αποδεκατίζονται από τον καύσωνα και το ελαφρύ ιππικό των Σελτζούκων</a:t>
            </a:r>
          </a:p>
          <a:p>
            <a:r>
              <a:rPr lang="el-GR" dirty="0"/>
              <a:t>Ένα μεγάλο τμήμα τους φτάνει στην Κιλικία</a:t>
            </a:r>
          </a:p>
        </p:txBody>
      </p:sp>
    </p:spTree>
    <p:extLst>
      <p:ext uri="{BB962C8B-B14F-4D97-AF65-F5344CB8AC3E}">
        <p14:creationId xmlns:p14="http://schemas.microsoft.com/office/powerpoint/2010/main" val="4058433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09B3971-7E84-770A-9A4E-4688F3A3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Λοθαριγγία</a:t>
            </a:r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A5CE1761-4270-33AF-4E05-DD38BF964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745" y="467208"/>
            <a:ext cx="4487114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04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E8D7B6-6DB3-6D31-0838-D670762C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Προς την Ιερουσαλήμ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56DD79-694C-BF1B-9B9B-7894EF2EF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Οι σταυροφόροι κυριεύουν την Έδεσσα </a:t>
            </a:r>
          </a:p>
          <a:p>
            <a:r>
              <a:rPr lang="el-GR" dirty="0"/>
              <a:t>Ιδρύουν την Κομητεία της Έδεσσας</a:t>
            </a:r>
          </a:p>
          <a:p>
            <a:r>
              <a:rPr lang="el-GR" dirty="0"/>
              <a:t>Πολιορκούν και καταλαμβάνουν την Αντιόχεια μετά από προδοσία</a:t>
            </a:r>
          </a:p>
          <a:p>
            <a:r>
              <a:rPr lang="el-GR" dirty="0"/>
              <a:t>Διαπράττουν θηριωδίες – σφαγιάζουν το μουσουλμανικό πληθυσμό της πόλης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962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F33F16-B963-216C-BD49-F6ADB061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Πολιορκία και άλωση της Ιερουσαλήμ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F36ED5-BB6B-3C1C-A79A-59407C281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Στα τείχη της πόλης συγκεντρώνονται 20.000 πολεμιστές</a:t>
            </a:r>
          </a:p>
          <a:p>
            <a:r>
              <a:rPr lang="el-GR" dirty="0"/>
              <a:t>Γενοβέζοι και βενετοί έμποροι: μεταφέρουν με τα πλοία τους ξυλεία για πολιορκητικές μηχανές</a:t>
            </a:r>
          </a:p>
          <a:p>
            <a:r>
              <a:rPr lang="el-GR" dirty="0"/>
              <a:t>Οι σταυροφόροι διαπράττουν σφαγές και λεηλασίες</a:t>
            </a:r>
          </a:p>
          <a:p>
            <a:r>
              <a:rPr lang="el-GR" dirty="0"/>
              <a:t>Αγανάκτηση στους μουσουλμανικούς πληθυσμούς Συρίας και Παλαιστίνης</a:t>
            </a:r>
            <a:br>
              <a:rPr lang="el-GR" dirty="0"/>
            </a:br>
            <a:r>
              <a:rPr lang="el-GR" dirty="0"/>
              <a:t>1099: ιδρύεται το «Βασίλειο της Ιερουσαλήμ»</a:t>
            </a:r>
          </a:p>
        </p:txBody>
      </p:sp>
    </p:spTree>
    <p:extLst>
      <p:ext uri="{BB962C8B-B14F-4D97-AF65-F5344CB8AC3E}">
        <p14:creationId xmlns:p14="http://schemas.microsoft.com/office/powerpoint/2010/main" val="3101910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9" name="Freeform: Shape 112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995428-0C56-BC38-FE5C-58E5A978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άλωση της Ιερουσαλήμ (1)</a:t>
            </a:r>
          </a:p>
        </p:txBody>
      </p:sp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96A1FBC8-E408-9B24-C67B-8184D80B3A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791" y="467208"/>
            <a:ext cx="5657022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65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03" name="Freeform: Shape 1230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1F40AA-4367-8481-C989-91A3F559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άλωση της Ιερουσαλήμ (2)</a:t>
            </a:r>
          </a:p>
        </p:txBody>
      </p:sp>
      <p:pic>
        <p:nvPicPr>
          <p:cNvPr id="12290" name="Picture 2" descr="undefined">
            <a:extLst>
              <a:ext uri="{FF2B5EF4-FFF2-40B4-BE49-F238E27FC236}">
                <a16:creationId xmlns:a16="http://schemas.microsoft.com/office/drawing/2014/main" id="{C056FCD9-6B45-15D1-5120-3868A013FD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360630"/>
            <a:ext cx="7225748" cy="41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2B2C64-7D51-41E5-D4D4-4811F721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αίτια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A2F05B-1A69-98B4-FA78-9667BD496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Βενετία, Γένοβα: απόκτηση εδαφών στη Μέση Ανατολή/ εκμηδένιση της εμπορικής δύναμης του Βυζαντίου/ εδραίωση διαιτητικού ρόλου ανάμεσα σε Ανατολή και Δύση</a:t>
            </a:r>
          </a:p>
          <a:p>
            <a:r>
              <a:rPr lang="el-GR" dirty="0"/>
              <a:t>Ρωμαιοκαθολική εκκλησία: μετά το Σχίσμα, επιχειρεί να υποτάξει την Ανατολική (Ορθόδοξη) εκκλησία/ αύξηση επαρχιών (περιφέρειες που όφειλαν να πληρώνουν </a:t>
            </a:r>
            <a:r>
              <a:rPr lang="el-GR" dirty="0" err="1"/>
              <a:t>δεκάτη</a:t>
            </a:r>
            <a:r>
              <a:rPr lang="el-GR" dirty="0"/>
              <a:t> στην Εκκλησία)/ προσπάθεια να γίνει η εξουσία του Πάπα πιο ισχυρή από κάθε άλλη, κοσμική ή εκκλησιαστική</a:t>
            </a:r>
          </a:p>
          <a:p>
            <a:r>
              <a:rPr lang="el-GR" dirty="0"/>
              <a:t>Όσοι φεύγουν για τις εκστρατείες, αφήνουν τα υπάρχοντά τους στην εκκλησία για να τα προστατεύει</a:t>
            </a:r>
          </a:p>
        </p:txBody>
      </p:sp>
    </p:spTree>
    <p:extLst>
      <p:ext uri="{BB962C8B-B14F-4D97-AF65-F5344CB8AC3E}">
        <p14:creationId xmlns:p14="http://schemas.microsoft.com/office/powerpoint/2010/main" val="1294690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58C4A5-EEE9-97BB-F269-431B007D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σταυροφορικά κράτη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72DDF0-C524-23AA-AFBB-CB86B012E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Κομητεία της Έδεσσας (</a:t>
            </a:r>
            <a:r>
              <a:rPr lang="el-GR" dirty="0" err="1"/>
              <a:t>Βαλδουϊνος</a:t>
            </a:r>
            <a:r>
              <a:rPr lang="el-GR" dirty="0"/>
              <a:t> ντε </a:t>
            </a:r>
            <a:r>
              <a:rPr lang="el-GR" dirty="0" err="1"/>
              <a:t>Μπουγιόν</a:t>
            </a:r>
            <a:r>
              <a:rPr lang="el-GR" dirty="0"/>
              <a:t>)</a:t>
            </a:r>
          </a:p>
          <a:p>
            <a:r>
              <a:rPr lang="el-GR" dirty="0"/>
              <a:t>Ηγεμονία της Αντιόχειας (Βοημούνδος)</a:t>
            </a:r>
          </a:p>
          <a:p>
            <a:r>
              <a:rPr lang="el-GR" dirty="0"/>
              <a:t>Κομητεία της Τρίπολης (</a:t>
            </a:r>
            <a:r>
              <a:rPr lang="el-GR" dirty="0" err="1"/>
              <a:t>Ραϊμόνδος</a:t>
            </a:r>
            <a:r>
              <a:rPr lang="el-GR" dirty="0"/>
              <a:t> της Τουλούζης)</a:t>
            </a:r>
          </a:p>
          <a:p>
            <a:r>
              <a:rPr lang="el-GR" dirty="0"/>
              <a:t>Βασίλειο της Ιερουσαλήμ (</a:t>
            </a:r>
            <a:r>
              <a:rPr lang="el-GR" dirty="0" err="1"/>
              <a:t>Γοδεφρείδος</a:t>
            </a:r>
            <a:r>
              <a:rPr lang="el-GR" dirty="0"/>
              <a:t> ντε </a:t>
            </a:r>
            <a:r>
              <a:rPr lang="el-GR" dirty="0" err="1"/>
              <a:t>Μπουγιόν</a:t>
            </a:r>
            <a:r>
              <a:rPr lang="el-GR" dirty="0"/>
              <a:t>)</a:t>
            </a:r>
          </a:p>
          <a:p>
            <a:r>
              <a:rPr lang="el-GR" dirty="0"/>
              <a:t>Τα τρία πρώτα κρατίδια είναι υποτελή στο Βασίλειο της Ιερουσαλήμ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8406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7FA3D-862F-84F2-FB23-37CE815E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κοινωνική διάρθρωση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B05279-DD3D-8CAA-A340-345A3EF54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i="1" u="sng" dirty="0"/>
          </a:p>
          <a:p>
            <a:r>
              <a:rPr lang="el-GR" dirty="0"/>
              <a:t>Κυριαρχία φεουδαρχικών θεσμών</a:t>
            </a:r>
          </a:p>
          <a:p>
            <a:r>
              <a:rPr lang="el-GR" dirty="0"/>
              <a:t>Το Βασίλειο της Ιερουσαλήμ χωρίζεται σε φέουδα</a:t>
            </a:r>
          </a:p>
          <a:p>
            <a:r>
              <a:rPr lang="el-GR" dirty="0"/>
              <a:t>Οι δουλοπάροικοι ντόπιοι παραμένουν δουλοπάροικοι</a:t>
            </a:r>
          </a:p>
          <a:p>
            <a:r>
              <a:rPr lang="el-GR" dirty="0"/>
              <a:t>Οι ελεύθεροι οδηγούνται επίσης σε καθεστώς δουλοπαροικίας</a:t>
            </a:r>
          </a:p>
          <a:p>
            <a:r>
              <a:rPr lang="el-GR" i="1" u="sng" dirty="0"/>
              <a:t>«</a:t>
            </a:r>
            <a:r>
              <a:rPr lang="el-GR" i="1" u="sng" dirty="0" err="1"/>
              <a:t>Ασσίζ</a:t>
            </a:r>
            <a:r>
              <a:rPr lang="el-GR" i="1" u="sng" dirty="0"/>
              <a:t> της Ιερουσαλήμ»:  συλλογή φεουδαρχικών εθίμων στη βάση των οποίων διοικούνται τα κράτη των σταυροφόρων</a:t>
            </a:r>
          </a:p>
          <a:p>
            <a:endParaRPr lang="el-GR" i="1" u="sng" dirty="0"/>
          </a:p>
        </p:txBody>
      </p:sp>
    </p:spTree>
    <p:extLst>
      <p:ext uri="{BB962C8B-B14F-4D97-AF65-F5344CB8AC3E}">
        <p14:creationId xmlns:p14="http://schemas.microsoft.com/office/powerpoint/2010/main" val="1744588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BD5DD0-B5E9-46A0-6668-75EBFE21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οικονομία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3E6649-DF78-9E86-60C8-2126BA6A0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Ύπαιθρος: η οικονομία διατηρεί το φυσικό της χαρακτήρα</a:t>
            </a:r>
          </a:p>
          <a:p>
            <a:r>
              <a:rPr lang="el-GR" dirty="0"/>
              <a:t>Πόλεις: διαμετακομιστικό εμπόριο</a:t>
            </a:r>
          </a:p>
          <a:p>
            <a:r>
              <a:rPr lang="el-GR" dirty="0"/>
              <a:t>Γενοβέζοι, βενετοί, </a:t>
            </a:r>
            <a:r>
              <a:rPr lang="el-GR" dirty="0" err="1"/>
              <a:t>γάλλοι</a:t>
            </a:r>
            <a:r>
              <a:rPr lang="el-GR" dirty="0"/>
              <a:t> έμποροι: κατέχουν προνομιακή θέση/ εξαρτώνται μόνο από τις πόλεις τους (Γένοβα, Βενετία, Μασσαλία/ ανεξάρτητοι από τη διοίκηση των σταυροφορικών κρατών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7539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DD7748-FD36-7416-A707-CCEB7D70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διοίκηση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D12A62-0AB0-19EC-3032-B00BA7847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φεουδάρχες είναι υποτελείς στο βασιλιά</a:t>
            </a:r>
          </a:p>
          <a:p>
            <a:r>
              <a:rPr lang="el-GR" dirty="0"/>
              <a:t>Ο βασιλιάς είναι πρώτος ανάμεσα σε ίσους/ οι πράξεις του περιορίζονται από την «αυλή των βαρόνων»</a:t>
            </a:r>
          </a:p>
          <a:p>
            <a:r>
              <a:rPr lang="el-GR" dirty="0"/>
              <a:t>Ο βασιλιάς έχει το δικαίωμα να ζητά από τους βαρόνους στρατιωτικές υπηρεσίες</a:t>
            </a:r>
          </a:p>
          <a:p>
            <a:r>
              <a:rPr lang="el-GR" dirty="0"/>
              <a:t>Σε κάθε βαρονία υπάρχει ξεχωριστή βουλή των βαρόνων/ σε κάθε πόλη ειδική βουλή των αστών</a:t>
            </a:r>
          </a:p>
          <a:p>
            <a:r>
              <a:rPr lang="el-GR" dirty="0"/>
              <a:t>Η εκκλησία απαιτεί πολιτική κυριαρχία/ αυτοτέλεια των εκκλησιαστικών ιπποτικών ταγμάτων</a:t>
            </a:r>
          </a:p>
        </p:txBody>
      </p:sp>
    </p:spTree>
    <p:extLst>
      <p:ext uri="{BB962C8B-B14F-4D97-AF65-F5344CB8AC3E}">
        <p14:creationId xmlns:p14="http://schemas.microsoft.com/office/powerpoint/2010/main" val="3040366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33E1EF-507E-9EAA-A3D1-36CF35F5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ιπποτικά εκκλησιαστικά τάγματα (12</a:t>
            </a:r>
            <a:r>
              <a:rPr lang="el-GR" b="1" u="sng" baseline="30000" dirty="0"/>
              <a:t>ος</a:t>
            </a:r>
            <a:r>
              <a:rPr lang="el-GR" b="1" u="sng" dirty="0"/>
              <a:t> αι.)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38425C-08B2-400B-B935-8039B7012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err="1"/>
              <a:t>Ναϊτες</a:t>
            </a:r>
            <a:r>
              <a:rPr lang="el-GR" u="sng" dirty="0"/>
              <a:t> (</a:t>
            </a:r>
            <a:r>
              <a:rPr lang="it-IT" u="sng" dirty="0"/>
              <a:t>Templiers)</a:t>
            </a:r>
            <a:endParaRPr lang="el-GR" u="sng" dirty="0"/>
          </a:p>
          <a:p>
            <a:r>
              <a:rPr lang="el-GR" u="sng" dirty="0"/>
              <a:t>Ιωαννίτες (</a:t>
            </a:r>
            <a:r>
              <a:rPr lang="it-IT" u="sng" dirty="0"/>
              <a:t>Hospitaliers)</a:t>
            </a:r>
            <a:endParaRPr lang="el-GR" u="sng" dirty="0"/>
          </a:p>
          <a:p>
            <a:r>
              <a:rPr lang="el-GR" u="sng" dirty="0"/>
              <a:t>Τευτονικό ή Γερμανικό Τάγμα</a:t>
            </a:r>
            <a:r>
              <a:rPr lang="el-GR" dirty="0"/>
              <a:t>/ κατέκτησε με αιματοχυσία τις χώρες της Βαλτικής</a:t>
            </a:r>
          </a:p>
          <a:p>
            <a:r>
              <a:rPr lang="el-GR" dirty="0"/>
              <a:t>Είναι ταυτόχρονα μοναχοί και ιππότες</a:t>
            </a:r>
          </a:p>
          <a:p>
            <a:r>
              <a:rPr lang="el-GR" dirty="0"/>
              <a:t>Εξαρτώνται κατευθείαν από τον Πάπα</a:t>
            </a:r>
          </a:p>
          <a:p>
            <a:r>
              <a:rPr lang="el-GR" dirty="0"/>
              <a:t>Αγωνίζονται εναντίον των «απίστων»</a:t>
            </a:r>
          </a:p>
        </p:txBody>
      </p:sp>
    </p:spTree>
    <p:extLst>
      <p:ext uri="{BB962C8B-B14F-4D97-AF65-F5344CB8AC3E}">
        <p14:creationId xmlns:p14="http://schemas.microsoft.com/office/powerpoint/2010/main" val="1148536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D666BF-CBA5-1F1F-7064-17255B08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χαρακτήρας των σταυροφορικών κρατών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94E6DA-7FB1-2FE3-D0FE-166175685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σταυροφόροι δεν προσφέρουν τίποτα στις κατακτημένες περιοχές</a:t>
            </a:r>
          </a:p>
          <a:p>
            <a:r>
              <a:rPr lang="el-GR" dirty="0"/>
              <a:t>Οι ντόπιοι μισούν τους «Φράγκους»</a:t>
            </a:r>
          </a:p>
          <a:p>
            <a:r>
              <a:rPr lang="el-GR" dirty="0"/>
              <a:t>Η εκμετάλλευση των ντόπιων είναι πιο σκληρή όσο πιο αναπτυγμένες είναι οι εμπορικές – χρηματιστικές σχέσεις στα κράτη που πήραν μέρος στις Σταυροφορίες</a:t>
            </a:r>
          </a:p>
          <a:p>
            <a:r>
              <a:rPr lang="el-GR" dirty="0"/>
              <a:t>Διπλή καταπίεση: ταξική και </a:t>
            </a:r>
            <a:r>
              <a:rPr lang="el-GR" dirty="0" err="1"/>
              <a:t>εθνοφυλετική</a:t>
            </a:r>
            <a:endParaRPr lang="el-GR" dirty="0"/>
          </a:p>
          <a:p>
            <a:r>
              <a:rPr lang="el-GR" dirty="0"/>
              <a:t>Τα σταυροφορικά κράτη αποδεικνύονται εξαιρετικά ασταθή</a:t>
            </a:r>
          </a:p>
        </p:txBody>
      </p:sp>
    </p:spTree>
    <p:extLst>
      <p:ext uri="{BB962C8B-B14F-4D97-AF65-F5344CB8AC3E}">
        <p14:creationId xmlns:p14="http://schemas.microsoft.com/office/powerpoint/2010/main" val="2543979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54D721-6A78-C20A-9D6A-7CA3EDCE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δεύτερη και η τρίτη σταυροφορία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737C1-0D3B-3AA8-EEFE-BDF810DD5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1144: ο εμίρης της </a:t>
            </a:r>
            <a:r>
              <a:rPr lang="el-GR" dirty="0" err="1"/>
              <a:t>Μοσούλης</a:t>
            </a:r>
            <a:r>
              <a:rPr lang="el-GR" dirty="0"/>
              <a:t> κυριεύει την Έδεσσα</a:t>
            </a:r>
          </a:p>
          <a:p>
            <a:r>
              <a:rPr lang="el-GR" dirty="0"/>
              <a:t>Καθολική εκκλησία: κήρυγμα για νέα Σταυροφορία</a:t>
            </a:r>
          </a:p>
          <a:p>
            <a:r>
              <a:rPr lang="el-GR" dirty="0"/>
              <a:t>1147 – 1149: 2</a:t>
            </a:r>
            <a:r>
              <a:rPr lang="el-GR" baseline="30000" dirty="0"/>
              <a:t>η</a:t>
            </a:r>
            <a:r>
              <a:rPr lang="el-GR" dirty="0"/>
              <a:t> Σταυροφορία με επικεφαλής το </a:t>
            </a:r>
            <a:r>
              <a:rPr lang="el-GR" dirty="0" err="1"/>
              <a:t>γάλλο</a:t>
            </a:r>
            <a:r>
              <a:rPr lang="el-GR" dirty="0"/>
              <a:t> βασιλιά Λουδοβίκο Ζ` και το </a:t>
            </a:r>
            <a:r>
              <a:rPr lang="el-GR" dirty="0" err="1"/>
              <a:t>γερμανό</a:t>
            </a:r>
            <a:r>
              <a:rPr lang="el-GR" dirty="0"/>
              <a:t> αυτοκράτορα </a:t>
            </a:r>
            <a:r>
              <a:rPr lang="el-GR" dirty="0" err="1"/>
              <a:t>Κονράδο</a:t>
            </a:r>
            <a:r>
              <a:rPr lang="el-GR" dirty="0"/>
              <a:t> Γ`</a:t>
            </a:r>
          </a:p>
          <a:p>
            <a:r>
              <a:rPr lang="el-GR" dirty="0"/>
              <a:t>Οι σταυροφόροι αποτυγχάνουν ολοκληρωτικά</a:t>
            </a:r>
          </a:p>
          <a:p>
            <a:r>
              <a:rPr lang="el-GR" dirty="0"/>
              <a:t>Αποτυγχάνει επίσης και η εκστρατεία εναντίον των </a:t>
            </a:r>
            <a:r>
              <a:rPr lang="el-GR" dirty="0" err="1"/>
              <a:t>Σλαύων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4977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0" name="Rectangle 1331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1" name="Rectangle 1332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2" name="Rectangle 1332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3" name="Rectangle 1332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34" name="Rectangle 1332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" name="Oval 1332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36D435-B14F-1E2D-A05A-BD6284A8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κήρυξη της Β` Σταυροφορίας από τον εκπρόσωπο του Πάπα</a:t>
            </a:r>
          </a:p>
        </p:txBody>
      </p:sp>
      <p:pic>
        <p:nvPicPr>
          <p:cNvPr id="13314" name="Picture 2" descr="Σταυροφορίες και βυζάντιο: Τί ήταν οι σταυροφορίες; είχαν θρησκευτικό ...">
            <a:extLst>
              <a:ext uri="{FF2B5EF4-FFF2-40B4-BE49-F238E27FC236}">
                <a16:creationId xmlns:a16="http://schemas.microsoft.com/office/drawing/2014/main" id="{21C08BC2-FFD7-8124-AF77-F5A62D7169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100" y="457199"/>
            <a:ext cx="4380120" cy="58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91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A54D9F-BE8F-E783-9547-A4BD1FF4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</a:t>
            </a:r>
            <a:r>
              <a:rPr lang="el-GR" b="1" u="sng" dirty="0" err="1"/>
              <a:t>Σαλαντίν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698B4B-DADB-4E1F-2AD7-172D8D53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1171: πέφτει η δυναστεία των </a:t>
            </a:r>
            <a:r>
              <a:rPr lang="el-GR" dirty="0" err="1"/>
              <a:t>Φατιμιδών</a:t>
            </a:r>
            <a:r>
              <a:rPr lang="el-GR" dirty="0"/>
              <a:t> στην Αίγυπτο</a:t>
            </a:r>
          </a:p>
          <a:p>
            <a:r>
              <a:rPr lang="el-GR" dirty="0"/>
              <a:t>Γίνεται σουλτάνος ο </a:t>
            </a:r>
            <a:r>
              <a:rPr lang="el-GR" dirty="0" err="1"/>
              <a:t>Σαλαντίν</a:t>
            </a:r>
            <a:endParaRPr lang="el-GR" dirty="0"/>
          </a:p>
          <a:p>
            <a:r>
              <a:rPr lang="el-GR" dirty="0"/>
              <a:t>Ενώνεται η Αίγυπτος με τη Συρία – το ισχυρότερο μουσουλμανικό κράτος της Μέσης Ανατολής</a:t>
            </a:r>
          </a:p>
          <a:p>
            <a:r>
              <a:rPr lang="el-GR" dirty="0"/>
              <a:t>Το Βασίλειο της Ιερουσαλήμ πιέζεται από παντού</a:t>
            </a:r>
          </a:p>
          <a:p>
            <a:r>
              <a:rPr lang="el-GR" dirty="0"/>
              <a:t>Ο </a:t>
            </a:r>
            <a:r>
              <a:rPr lang="el-GR" dirty="0" err="1"/>
              <a:t>Σαλαντίν</a:t>
            </a:r>
            <a:r>
              <a:rPr lang="el-GR" dirty="0"/>
              <a:t> κηρύσσει ιερό πόλεμο εναντίον των Σταυροφόρων/ τους συντρίβει κοντά στη λίμνη </a:t>
            </a:r>
            <a:r>
              <a:rPr lang="el-GR" dirty="0" err="1"/>
              <a:t>Τιβεριάδα</a:t>
            </a:r>
            <a:endParaRPr lang="el-GR" dirty="0"/>
          </a:p>
          <a:p>
            <a:r>
              <a:rPr lang="el-GR" dirty="0"/>
              <a:t>Κυριεύει τη Βηρυτό,  τη </a:t>
            </a:r>
            <a:r>
              <a:rPr lang="el-GR" dirty="0" err="1"/>
              <a:t>Σιδώνα</a:t>
            </a:r>
            <a:r>
              <a:rPr lang="el-GR" dirty="0"/>
              <a:t>, την </a:t>
            </a:r>
            <a:r>
              <a:rPr lang="el-GR" dirty="0" err="1"/>
              <a:t>Ασκαλών</a:t>
            </a:r>
            <a:r>
              <a:rPr lang="el-GR" dirty="0"/>
              <a:t> και την Ιερουσαλήμ (1187)</a:t>
            </a:r>
          </a:p>
        </p:txBody>
      </p:sp>
    </p:spTree>
    <p:extLst>
      <p:ext uri="{BB962C8B-B14F-4D97-AF65-F5344CB8AC3E}">
        <p14:creationId xmlns:p14="http://schemas.microsoft.com/office/powerpoint/2010/main" val="3405387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FB231B-CA21-FC62-ECE0-C4CCC78C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πραγματικός ιππότης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A28A43-9EA0-3F35-E839-0F6E79C8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Σαλαντίν</a:t>
            </a:r>
            <a:r>
              <a:rPr lang="el-GR" dirty="0"/>
              <a:t> ΔΕΝ οργανώνει σφαγές στην κατακτημένη Ιερουσαλήμ</a:t>
            </a:r>
          </a:p>
          <a:p>
            <a:r>
              <a:rPr lang="el-GR" dirty="0"/>
              <a:t>Αφήνει τους χριστιανούς να φύγουν, αφού πληρώσουν λύτρα (10 χρυσά δηνάρια για κάθε άντρα, 5 για κάθε γυναίκα, 1 για κάθε παιδί)</a:t>
            </a:r>
          </a:p>
          <a:p>
            <a:r>
              <a:rPr lang="el-GR" dirty="0"/>
              <a:t>Όποιος δεν έχει να πληρώσει, γίνεται δούλος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024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B6BCE-E925-79BC-8B29-23747895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κλίμα της εποχής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4844C8-F5C0-9855-BB2E-E2553AD0D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Τέλη 11</a:t>
            </a:r>
            <a:r>
              <a:rPr lang="el-GR" baseline="30000" dirty="0"/>
              <a:t>ου</a:t>
            </a:r>
            <a:r>
              <a:rPr lang="el-GR" dirty="0"/>
              <a:t> αι.: η εκκλησία προπαγανδίζει τις εκστρατείες στην Ανατολή/ κατάκτηση Συρίας – Παλαιστίνης/ «απελευθέρωση του Τάφου του Κυρίου στην Ιερουσαλήμ»</a:t>
            </a:r>
          </a:p>
          <a:p>
            <a:r>
              <a:rPr lang="el-GR" dirty="0"/>
              <a:t>Ανατολική Μεσόγειος: </a:t>
            </a:r>
            <a:r>
              <a:rPr lang="el-GR" dirty="0" err="1"/>
              <a:t>σελτζουκικά</a:t>
            </a:r>
            <a:r>
              <a:rPr lang="el-GR" dirty="0"/>
              <a:t> εμιράτα σε διαρκή διαπάλη μεταξύ τους</a:t>
            </a:r>
          </a:p>
          <a:p>
            <a:r>
              <a:rPr lang="el-GR" dirty="0"/>
              <a:t>Βυζάντιο: δεινή θέση (Σελτζούκοι, </a:t>
            </a:r>
            <a:r>
              <a:rPr lang="el-GR" dirty="0" err="1"/>
              <a:t>Πετσενέγγοι</a:t>
            </a:r>
            <a:r>
              <a:rPr lang="el-GR" dirty="0"/>
              <a:t>, Νορμανδοί/ ζητά βοήθεια από τη Δύση</a:t>
            </a:r>
          </a:p>
          <a:p>
            <a:r>
              <a:rPr lang="el-GR" dirty="0"/>
              <a:t>Οι προσκυνητές που έρχονται από την Ανατολή αφηγούνται ιστορίες για μυθικά πλούτη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2383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C8D04D-B64C-F32A-41BC-1622890C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Γ` Σταυροφορία (1189 – 1192)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1D1284-7005-3457-6546-A0A431501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Ριχάρδος Γ` ο Λεοντόκαρδος (βασιλιάς της Αγγλίας)</a:t>
            </a:r>
          </a:p>
          <a:p>
            <a:r>
              <a:rPr lang="el-GR" dirty="0"/>
              <a:t>Φίλιππος Β` Αύγουστος (βασιλιάς της Γαλλίας)</a:t>
            </a:r>
          </a:p>
          <a:p>
            <a:r>
              <a:rPr lang="el-GR" dirty="0"/>
              <a:t>Φρειδερίκος Α` </a:t>
            </a:r>
            <a:r>
              <a:rPr lang="el-GR" dirty="0" err="1"/>
              <a:t>Μπαρμπαρόσσα</a:t>
            </a:r>
            <a:r>
              <a:rPr lang="el-GR" dirty="0"/>
              <a:t> («Κοκκινογένης» - αυτοκράτορας της Γερμανίας</a:t>
            </a:r>
          </a:p>
          <a:p>
            <a:r>
              <a:rPr lang="el-GR" dirty="0"/>
              <a:t>Ο Ριχάρδος Γ` κατακτά την Κύπρο και, μαζί με το Φίλιππο Αύγουστο, το φρούριο της </a:t>
            </a:r>
            <a:r>
              <a:rPr lang="el-GR" dirty="0" err="1"/>
              <a:t>Άκκρας</a:t>
            </a:r>
            <a:endParaRPr lang="el-GR" dirty="0"/>
          </a:p>
          <a:p>
            <a:r>
              <a:rPr lang="el-GR" dirty="0"/>
              <a:t>Ο Φρειδερίκος πνίγεται κατά το πέρασμα ενός ποταμού στη Μικρά Ασία</a:t>
            </a:r>
          </a:p>
          <a:p>
            <a:r>
              <a:rPr lang="el-GR" dirty="0"/>
              <a:t>Η Ιερουσαλήμ παραμένει στα χέρια των μουσουλμάνων</a:t>
            </a:r>
          </a:p>
        </p:txBody>
      </p:sp>
    </p:spTree>
    <p:extLst>
      <p:ext uri="{BB962C8B-B14F-4D97-AF65-F5344CB8AC3E}">
        <p14:creationId xmlns:p14="http://schemas.microsoft.com/office/powerpoint/2010/main" val="875945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3" name="Rectangle 1434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4" name="Rectangle 1434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5" name="Rectangle 1434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undefined">
            <a:extLst>
              <a:ext uri="{FF2B5EF4-FFF2-40B4-BE49-F238E27FC236}">
                <a16:creationId xmlns:a16="http://schemas.microsoft.com/office/drawing/2014/main" id="{3B81D5E9-C4C9-0EE9-BA66-9CB3C740C3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" b="4415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6" name="Freeform: Shape 1434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26B2CAD-3412-457C-7C25-70409A82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 u="sng">
                <a:solidFill>
                  <a:srgbClr val="FFFFFF"/>
                </a:solidFill>
              </a:rPr>
              <a:t>Η πολιορκία της Άκκρας</a:t>
            </a:r>
          </a:p>
        </p:txBody>
      </p:sp>
    </p:spTree>
    <p:extLst>
      <p:ext uri="{BB962C8B-B14F-4D97-AF65-F5344CB8AC3E}">
        <p14:creationId xmlns:p14="http://schemas.microsoft.com/office/powerpoint/2010/main" val="1601948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AB8671-2765-694B-3889-6F0DE0FA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τύχη των σταυροφορικών κρατών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3F302D-F5FE-216E-23B0-D164F427D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Ηγεμονία της Αντιόχειας + κομητεία της Τρίπολης: ενώνονται σε ένα κράτος</a:t>
            </a:r>
          </a:p>
          <a:p>
            <a:r>
              <a:rPr lang="el-GR" dirty="0" err="1"/>
              <a:t>Άκκρα</a:t>
            </a:r>
            <a:r>
              <a:rPr lang="el-GR" dirty="0"/>
              <a:t>, </a:t>
            </a:r>
            <a:r>
              <a:rPr lang="el-GR" dirty="0" err="1"/>
              <a:t>Τύρος</a:t>
            </a:r>
            <a:endParaRPr lang="el-GR" dirty="0"/>
          </a:p>
          <a:p>
            <a:r>
              <a:rPr lang="el-GR" dirty="0"/>
              <a:t>Βασίλειο της Κύπρου</a:t>
            </a:r>
          </a:p>
          <a:p>
            <a:r>
              <a:rPr lang="el-GR" dirty="0"/>
              <a:t>Μεγάλο ρόλο στην εξασθένισή τους παίζει το Βυζάντιο:</a:t>
            </a:r>
          </a:p>
          <a:p>
            <a:r>
              <a:rPr lang="el-GR" dirty="0"/>
              <a:t>Συχνά συμμαχεί με τους </a:t>
            </a:r>
            <a:r>
              <a:rPr lang="el-GR" dirty="0" err="1"/>
              <a:t>σελτζούκους</a:t>
            </a:r>
            <a:r>
              <a:rPr lang="el-GR" dirty="0"/>
              <a:t> εναντίον των Σταυροφόρων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2391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5DE4B1-C968-A2BC-2516-F7999D3A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Δ` Σταυροφορία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57586E-B7EF-F38F-5811-A5D4963F8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Πάπας Ιννοκέντιος Γ`(1198 – 1216): η επιρροή του παπισμού βρίσκεται στην κορύφωσή της/ ευλογεί τους κατακτητές της Μέσης Ανατολής και της Βαλτικής</a:t>
            </a:r>
          </a:p>
          <a:p>
            <a:r>
              <a:rPr lang="el-GR" dirty="0"/>
              <a:t>Μέση Ανατολή: Γάλλοι, Ιταλοί, Γερμανοί φεουδάρχες/ Βαλτική: </a:t>
            </a:r>
            <a:r>
              <a:rPr lang="el-GR" dirty="0" err="1"/>
              <a:t>γερμανοί</a:t>
            </a:r>
            <a:endParaRPr lang="el-GR" dirty="0"/>
          </a:p>
          <a:p>
            <a:r>
              <a:rPr lang="el-GR" dirty="0"/>
              <a:t>Σταυροφόροι της Ανατολής: ξεκινούν από τη Βενετία για να χρησιμοποιήσουν το στόλο της</a:t>
            </a:r>
          </a:p>
          <a:p>
            <a:r>
              <a:rPr lang="el-GR" dirty="0"/>
              <a:t>Στόχος: η Αίγυπτος</a:t>
            </a:r>
          </a:p>
          <a:p>
            <a:r>
              <a:rPr lang="el-GR" dirty="0"/>
              <a:t>Οι Βενετοί τους στρέφουν προς το Βυζάντιο</a:t>
            </a:r>
          </a:p>
        </p:txBody>
      </p:sp>
    </p:spTree>
    <p:extLst>
      <p:ext uri="{BB962C8B-B14F-4D97-AF65-F5344CB8AC3E}">
        <p14:creationId xmlns:p14="http://schemas.microsoft.com/office/powerpoint/2010/main" val="1326021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F271F2-E662-2BDA-8284-54D2FF55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Venexia ...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BF8BD4-7328-5B5A-438E-0FA687BA7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Δόγης Ερρίκος Δάνδολος: η Βενετία αναλαμβάνει να μεταφέρει με τα πλοία της 4 – 5 χιλ. ιππείς + 20.000 πεζούς</a:t>
            </a:r>
          </a:p>
          <a:p>
            <a:r>
              <a:rPr lang="el-GR" dirty="0"/>
              <a:t>Οι σταυροφόροι θα πληρώσουν στη Βενετία 85.000 ασημένια μάρκα από τις λεηλασίες των κατακτημένων χωρών</a:t>
            </a:r>
          </a:p>
          <a:p>
            <a:r>
              <a:rPr lang="el-GR" dirty="0"/>
              <a:t>Ο Δάνδολος απαιτεί από τους σταυροφόρους να του πληρώσουν όλο το ποσό/ έχουν μόνο 5.000 μάρκα</a:t>
            </a:r>
          </a:p>
          <a:p>
            <a:r>
              <a:rPr lang="el-GR" dirty="0"/>
              <a:t>Ο δόγης απαιτεί να συμπληρώσουν με «πολεμικές υπηρεσίες»</a:t>
            </a:r>
          </a:p>
          <a:p>
            <a:r>
              <a:rPr lang="el-GR" dirty="0"/>
              <a:t>Οι σταυροφόροι κυριεύουν την πόλη Ζάρα (</a:t>
            </a:r>
            <a:r>
              <a:rPr lang="el-GR" dirty="0" err="1"/>
              <a:t>Ζάνταρ</a:t>
            </a:r>
            <a:r>
              <a:rPr lang="el-GR" dirty="0"/>
              <a:t>) που υπαγόταν στον </a:t>
            </a:r>
            <a:r>
              <a:rPr lang="el-GR" dirty="0" err="1"/>
              <a:t>ούγγρο</a:t>
            </a:r>
            <a:r>
              <a:rPr lang="el-GR" dirty="0"/>
              <a:t> βασιλιά</a:t>
            </a:r>
          </a:p>
        </p:txBody>
      </p:sp>
    </p:spTree>
    <p:extLst>
      <p:ext uri="{BB962C8B-B14F-4D97-AF65-F5344CB8AC3E}">
        <p14:creationId xmlns:p14="http://schemas.microsoft.com/office/powerpoint/2010/main" val="4167397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362646-7B65-4ADF-5EA9-A1B4EC91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κατάσταση στο Βυζάντιο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8D12AB-02B6-CEE7-0818-68AB0108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Ανατρέπεται ο αυτοκράτορας </a:t>
            </a:r>
            <a:r>
              <a:rPr lang="el-GR" dirty="0" err="1"/>
              <a:t>Ισαάκιος</a:t>
            </a:r>
            <a:r>
              <a:rPr lang="el-GR" dirty="0"/>
              <a:t> Άγγελος</a:t>
            </a:r>
          </a:p>
          <a:p>
            <a:r>
              <a:rPr lang="el-GR" dirty="0"/>
              <a:t>Ο γιός του, Αλέξιος Άγγελος, βρίσκει τους σταυροφόρους στην Κέρκυρα/ μαζί με το δόγη και υποσχόμενος μεγάλη αμοιβή, τους πείθει να κινηθούν προς την </a:t>
            </a:r>
            <a:r>
              <a:rPr lang="el-GR" dirty="0" err="1"/>
              <a:t>Κων</a:t>
            </a:r>
            <a:r>
              <a:rPr lang="el-GR" dirty="0"/>
              <a:t>/</a:t>
            </a:r>
            <a:r>
              <a:rPr lang="el-GR" dirty="0" err="1"/>
              <a:t>πολη</a:t>
            </a:r>
            <a:endParaRPr lang="el-GR" dirty="0"/>
          </a:p>
          <a:p>
            <a:r>
              <a:rPr lang="el-GR" dirty="0"/>
              <a:t>1203: οι σταυροφόροι φτάνουν στην </a:t>
            </a:r>
            <a:r>
              <a:rPr lang="el-GR" dirty="0" err="1"/>
              <a:t>Κων</a:t>
            </a:r>
            <a:r>
              <a:rPr lang="el-GR" dirty="0"/>
              <a:t>/</a:t>
            </a:r>
            <a:r>
              <a:rPr lang="el-GR" dirty="0" err="1"/>
              <a:t>πολη</a:t>
            </a:r>
            <a:r>
              <a:rPr lang="el-GR" dirty="0"/>
              <a:t>/ αποκαθιστούν στο θρόνο τον </a:t>
            </a:r>
            <a:r>
              <a:rPr lang="el-GR" dirty="0" err="1"/>
              <a:t>Ισαάκιο</a:t>
            </a:r>
            <a:r>
              <a:rPr lang="el-GR" dirty="0"/>
              <a:t>/ μετά από λίγο πεθαίνει</a:t>
            </a:r>
          </a:p>
          <a:p>
            <a:r>
              <a:rPr lang="el-GR" dirty="0"/>
              <a:t>Ο διάδοχός του, Αλέξιος, προσπαθεί να μαζέψει από τον πληθυσμό τα χρήματα που χρωστά στους σταυροφόρους</a:t>
            </a:r>
          </a:p>
          <a:p>
            <a:r>
              <a:rPr lang="el-GR" dirty="0"/>
              <a:t>Ο λαός ξεσηκώνεται εναντίον του</a:t>
            </a:r>
          </a:p>
        </p:txBody>
      </p:sp>
    </p:spTree>
    <p:extLst>
      <p:ext uri="{BB962C8B-B14F-4D97-AF65-F5344CB8AC3E}">
        <p14:creationId xmlns:p14="http://schemas.microsoft.com/office/powerpoint/2010/main" val="1531860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EA7A79-E9D3-05FE-15F0-F2766757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πρώτη άλωση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F1E36E-E5FA-0AF7-A90A-50136BA35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1204: οι σταυροφόροι επιτίθενται στην πόλη, την καταλαμβάνουν και τη λεηλατούν διαπράττοντας ωμότητες</a:t>
            </a:r>
          </a:p>
          <a:p>
            <a:r>
              <a:rPr lang="el-GR" dirty="0"/>
              <a:t>Οι σταυροφόροι κατακτούν τα μισά περίπου εδάφη στα Βαλκάνια (σχεδόν ολόκληρο τον ελλαδικό χώρο)</a:t>
            </a:r>
          </a:p>
          <a:p>
            <a:r>
              <a:rPr lang="el-GR" dirty="0"/>
              <a:t>Το Βυζάντιο κρατά μόνο την Ήπειρο, μέρος της Αλβανίας και τμήματα της Μικράς Ασίας</a:t>
            </a:r>
          </a:p>
          <a:p>
            <a:r>
              <a:rPr lang="el-GR" dirty="0"/>
              <a:t>Οι σταυροφόροι επιβάλλουν στον κατακτημένο βυζαντινό χώρο τις </a:t>
            </a:r>
            <a:r>
              <a:rPr lang="el-GR" i="1" u="sng" dirty="0" err="1"/>
              <a:t>Ασσίζες</a:t>
            </a:r>
            <a:r>
              <a:rPr lang="el-GR" i="1" u="sng" dirty="0"/>
              <a:t> της Ρωμανίας (φεουδαρχικό δίκαιο)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6424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6" name="Rectangle 1536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7" name="Rectangle 1536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8" name="Rectangle 1537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9" name="Rectangle 1537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5" name="Freeform: Shape 1537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102F041-8E8B-3ACD-AC06-554C6AB8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Οι σταυροφόροι στα τείχη της Πόλης</a:t>
            </a:r>
          </a:p>
        </p:txBody>
      </p:sp>
      <p:pic>
        <p:nvPicPr>
          <p:cNvPr id="15362" name="Picture 2" descr="Noemova archa bezkomentare.blogspot.cz: Vzhled Konstantinopole">
            <a:extLst>
              <a:ext uri="{FF2B5EF4-FFF2-40B4-BE49-F238E27FC236}">
                <a16:creationId xmlns:a16="http://schemas.microsoft.com/office/drawing/2014/main" id="{00755A4C-B14D-3729-F4CB-99E270D7E7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243211"/>
            <a:ext cx="7225748" cy="437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667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05" name="Rectangle 16398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6" name="Oval 16400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CDA856B-B6C5-6F48-BC3E-9FA6E047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</a:t>
            </a:r>
            <a:r>
              <a:rPr lang="en-US" sz="4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άλωση</a:t>
            </a:r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και η </a:t>
            </a:r>
            <a:r>
              <a:rPr lang="en-US" sz="4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σφ</a:t>
            </a:r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αγή</a:t>
            </a:r>
          </a:p>
        </p:txBody>
      </p:sp>
      <p:pic>
        <p:nvPicPr>
          <p:cNvPr id="16386" name="Picture 2" descr="'The Capture of Constantinople in 1204' Giclee Print - Jacopo Robusti ...">
            <a:extLst>
              <a:ext uri="{FF2B5EF4-FFF2-40B4-BE49-F238E27FC236}">
                <a16:creationId xmlns:a16="http://schemas.microsoft.com/office/drawing/2014/main" id="{E5122B0B-0136-8BED-ABC8-3755D8D60F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2615"/>
            <a:ext cx="560832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867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93D064-8A0D-7970-225B-ACE87500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λατινικά κράτη στον ελλαδικό χώρο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7570B9-FBFE-1141-6280-1D2B20965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Λατινική αυτοκρατορία της Κωνσταντινούπολης (</a:t>
            </a:r>
            <a:r>
              <a:rPr lang="el-GR" dirty="0" err="1"/>
              <a:t>Βαλδουϊνος</a:t>
            </a:r>
            <a:r>
              <a:rPr lang="el-GR" dirty="0"/>
              <a:t> της Φλάνδρας)/ Λατίνος πατριάρχης στην </a:t>
            </a:r>
            <a:r>
              <a:rPr lang="el-GR" dirty="0" err="1"/>
              <a:t>Κων</a:t>
            </a:r>
            <a:r>
              <a:rPr lang="el-GR" dirty="0"/>
              <a:t>/</a:t>
            </a:r>
            <a:r>
              <a:rPr lang="el-GR" dirty="0" err="1"/>
              <a:t>πολη</a:t>
            </a:r>
            <a:r>
              <a:rPr lang="el-GR" dirty="0"/>
              <a:t>: ο βενετός Θωμάς </a:t>
            </a:r>
            <a:r>
              <a:rPr lang="el-GR" dirty="0" err="1"/>
              <a:t>Μοροζίνης</a:t>
            </a:r>
            <a:r>
              <a:rPr lang="el-GR" dirty="0"/>
              <a:t>/ επιδιώκει να επιβάλει την ένωση με τον καθολικισμό σε Έλληνες και </a:t>
            </a:r>
            <a:r>
              <a:rPr lang="el-GR" dirty="0" err="1"/>
              <a:t>Σλαύους</a:t>
            </a:r>
            <a:r>
              <a:rPr lang="el-GR" dirty="0"/>
              <a:t> της περιοχής</a:t>
            </a:r>
          </a:p>
          <a:p>
            <a:r>
              <a:rPr lang="el-GR" dirty="0"/>
              <a:t>Υποτελή κράτη στη Λατινική Αυτοκρατορία: Βασίλειο της Θεσσαλονίκης (</a:t>
            </a:r>
            <a:r>
              <a:rPr lang="el-GR" dirty="0" err="1"/>
              <a:t>Βονιφάτιος</a:t>
            </a:r>
            <a:r>
              <a:rPr lang="el-GR" dirty="0"/>
              <a:t> </a:t>
            </a:r>
            <a:r>
              <a:rPr lang="el-GR" dirty="0" err="1"/>
              <a:t>Μομφερατικός</a:t>
            </a:r>
            <a:r>
              <a:rPr lang="el-GR" dirty="0"/>
              <a:t>)/ Δουκάτο των Αθηνών</a:t>
            </a:r>
          </a:p>
          <a:p>
            <a:r>
              <a:rPr lang="el-GR" dirty="0"/>
              <a:t>Πριγκιπάτο της </a:t>
            </a:r>
            <a:r>
              <a:rPr lang="el-GR" dirty="0" err="1"/>
              <a:t>Αχαϊας</a:t>
            </a:r>
            <a:r>
              <a:rPr lang="el-GR" dirty="0"/>
              <a:t> (Πελοπόννησος πλην Μυστρά και Βενετικών κτήσεων): </a:t>
            </a:r>
            <a:r>
              <a:rPr lang="el-GR" dirty="0" err="1"/>
              <a:t>Γοδεφρείδος</a:t>
            </a:r>
            <a:r>
              <a:rPr lang="el-GR" dirty="0"/>
              <a:t> </a:t>
            </a:r>
            <a:r>
              <a:rPr lang="el-GR" dirty="0" err="1"/>
              <a:t>Βιλλεαρδουίνος</a:t>
            </a:r>
            <a:endParaRPr lang="el-GR" dirty="0"/>
          </a:p>
          <a:p>
            <a:r>
              <a:rPr lang="el-GR" dirty="0"/>
              <a:t>Οι ελληνικοί πληθυσμοί μισούν τους Φράγκους κατακτητές</a:t>
            </a:r>
          </a:p>
        </p:txBody>
      </p:sp>
    </p:spTree>
    <p:extLst>
      <p:ext uri="{BB962C8B-B14F-4D97-AF65-F5344CB8AC3E}">
        <p14:creationId xmlns:p14="http://schemas.microsoft.com/office/powerpoint/2010/main" val="383691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0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413E65B-DF9A-574D-CB9F-3CEAF166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Συρί</a:t>
            </a:r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 και Παλαιστίνη – ο χάρτης</a:t>
            </a:r>
          </a:p>
        </p:txBody>
      </p:sp>
      <p:pic>
        <p:nvPicPr>
          <p:cNvPr id="1026" name="Picture 2" descr="Τρισδιάστατος χάρτης της Μέσης Ανατολής Απεικόνιση αποθεμάτων ...">
            <a:extLst>
              <a:ext uri="{FF2B5EF4-FFF2-40B4-BE49-F238E27FC236}">
                <a16:creationId xmlns:a16="http://schemas.microsoft.com/office/drawing/2014/main" id="{066FAE89-D41A-EA2A-0BAF-5331778ADE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0252" y="961812"/>
            <a:ext cx="6824895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909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B96030-9B39-2D68-F4D8-BF12D1DA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Βενετιά και πάλι…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F4400C-F56F-2B00-AE2D-8E9A3488D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βενετοί παίρνουν τα 3/8 των κατακτημένων εδαφών: </a:t>
            </a:r>
          </a:p>
          <a:p>
            <a:r>
              <a:rPr lang="el-GR" dirty="0"/>
              <a:t>Παραθαλάσσιες περιοχές στην ανατολική και νότια Ελλάδα/ Γαλατάς/ Κρήτη/ νησιά του Αρχιπελάγους (Κυκλάδες)/ νησιά του Ιονίου</a:t>
            </a:r>
          </a:p>
          <a:p>
            <a:r>
              <a:rPr lang="el-GR" dirty="0"/>
              <a:t>Παίρνουν τον έλεγχο των Στενών</a:t>
            </a:r>
          </a:p>
          <a:p>
            <a:r>
              <a:rPr lang="el-GR" dirty="0"/>
              <a:t>Εγκαθίστανται σε δική τους συνοικία στην </a:t>
            </a:r>
            <a:r>
              <a:rPr lang="el-GR" dirty="0" err="1"/>
              <a:t>Κων</a:t>
            </a:r>
            <a:r>
              <a:rPr lang="el-GR" dirty="0"/>
              <a:t>/</a:t>
            </a:r>
            <a:r>
              <a:rPr lang="el-GR" dirty="0" err="1"/>
              <a:t>πολη</a:t>
            </a:r>
            <a:endParaRPr lang="el-GR" dirty="0"/>
          </a:p>
          <a:p>
            <a:r>
              <a:rPr lang="el-GR" dirty="0"/>
              <a:t>Εκτοπίζουν τους βασικούς εμπορικούς τους ανταγωνιστές (Γενοβέζους)</a:t>
            </a:r>
          </a:p>
        </p:txBody>
      </p:sp>
    </p:spTree>
    <p:extLst>
      <p:ext uri="{BB962C8B-B14F-4D97-AF65-F5344CB8AC3E}">
        <p14:creationId xmlns:p14="http://schemas.microsoft.com/office/powerpoint/2010/main" val="678976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6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69A7CCB-4FE1-0E5A-FDFF-F25D4123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 </a:t>
            </a:r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χάρτης</a:t>
            </a:r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κα</a:t>
            </a:r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τάκτησης</a:t>
            </a:r>
            <a:endParaRPr lang="en-US" sz="2600" b="1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E22B21E6-FB06-1F46-A632-52E86F8546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424" y="1910945"/>
            <a:ext cx="7188199" cy="37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9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FAB2BA-C07F-79B9-A78D-32892532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τέλος της Λατινοκρατίας - παρακμή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F6FD67-D44F-8EF1-62F1-283372340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Σθεναρή αντίσταση στους </a:t>
            </a:r>
            <a:r>
              <a:rPr lang="el-GR" dirty="0" err="1"/>
              <a:t>λατίνους</a:t>
            </a:r>
            <a:r>
              <a:rPr lang="el-GR" dirty="0"/>
              <a:t> προβάλλουν οι Αλβανοί και οι Βούλγαροι</a:t>
            </a:r>
          </a:p>
          <a:p>
            <a:r>
              <a:rPr lang="el-GR" dirty="0"/>
              <a:t>1261: η αυτοκρατορία της Νίκαιας πετυχαίνει την εκδίωξη των </a:t>
            </a:r>
            <a:r>
              <a:rPr lang="el-GR" dirty="0" err="1"/>
              <a:t>λατίνων</a:t>
            </a:r>
            <a:r>
              <a:rPr lang="el-GR" dirty="0"/>
              <a:t> και την ανάκτηση της </a:t>
            </a:r>
            <a:r>
              <a:rPr lang="el-GR" dirty="0" err="1"/>
              <a:t>Κων</a:t>
            </a:r>
            <a:r>
              <a:rPr lang="el-GR" dirty="0"/>
              <a:t>/</a:t>
            </a:r>
            <a:r>
              <a:rPr lang="el-GR" dirty="0" err="1"/>
              <a:t>πολης</a:t>
            </a:r>
            <a:endParaRPr lang="el-GR" dirty="0"/>
          </a:p>
          <a:p>
            <a:r>
              <a:rPr lang="el-GR" dirty="0"/>
              <a:t>Το Βυζάντιο δεν συνέρχεται ποτέ: εδραίωση της φεουδαρχίας – μεγάλη απώλεια εδαφών – αδυναμία ανάπτυξης εμπορίου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105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CD4C3B-4F20-7C07-AE7F-0D26E1BF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τελευταίες Σταυροφορίες – το κίνημα παρακμάζει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703D19-5B07-893F-4DE9-823D8D7F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5η, 6</a:t>
            </a:r>
            <a:r>
              <a:rPr lang="el-GR" baseline="30000" dirty="0"/>
              <a:t>η</a:t>
            </a:r>
            <a:r>
              <a:rPr lang="el-GR" dirty="0"/>
              <a:t>, 7</a:t>
            </a:r>
            <a:r>
              <a:rPr lang="el-GR" baseline="30000" dirty="0"/>
              <a:t>η</a:t>
            </a:r>
            <a:r>
              <a:rPr lang="el-GR" dirty="0"/>
              <a:t>, 8</a:t>
            </a:r>
            <a:r>
              <a:rPr lang="el-GR" baseline="30000" dirty="0"/>
              <a:t>η</a:t>
            </a:r>
            <a:r>
              <a:rPr lang="el-GR" dirty="0"/>
              <a:t> (1270) Σταυροφορία: δεν πετυχαίνουν καμμιά κατάκτηση</a:t>
            </a:r>
          </a:p>
          <a:p>
            <a:pPr marL="0" indent="0">
              <a:buNone/>
            </a:pPr>
            <a:r>
              <a:rPr lang="el-GR" dirty="0"/>
              <a:t>Οι σταυροφόροι αντιμετωπίζουν μεγάλη αντίσταση από τους ντόπιους μουσουλμανικούς πληθυσμούς της Μέσης Ανατολής</a:t>
            </a:r>
          </a:p>
          <a:p>
            <a:pPr marL="0" indent="0">
              <a:buNone/>
            </a:pPr>
            <a:r>
              <a:rPr lang="el-GR" dirty="0"/>
              <a:t>13</a:t>
            </a:r>
            <a:r>
              <a:rPr lang="el-GR" baseline="30000" dirty="0"/>
              <a:t>ος</a:t>
            </a:r>
            <a:r>
              <a:rPr lang="el-GR" dirty="0"/>
              <a:t> αι.: οι </a:t>
            </a:r>
            <a:r>
              <a:rPr lang="el-GR" dirty="0" err="1"/>
              <a:t>μογγόλοι</a:t>
            </a:r>
            <a:r>
              <a:rPr lang="el-GR" dirty="0"/>
              <a:t> συμμαχούν με τους σταυροφόρους της Ανατολής εναντίον του σουλτανάτου της Αιγύπτου</a:t>
            </a:r>
          </a:p>
          <a:p>
            <a:pPr marL="0" indent="0">
              <a:buNone/>
            </a:pPr>
            <a:r>
              <a:rPr lang="el-GR" dirty="0"/>
              <a:t>Το σουλτανάτο της Αιγύπτου κερδίζει τον πόλεμο/ τα σταυροφορικά κράτη διαλύονται και οι πόλεις τους περνούν οριστικά στα χέρια των </a:t>
            </a:r>
            <a:r>
              <a:rPr lang="el-GR" dirty="0" err="1"/>
              <a:t>αράβων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1291: πτώση της </a:t>
            </a:r>
            <a:r>
              <a:rPr lang="el-GR" dirty="0" err="1"/>
              <a:t>Άκκρας</a:t>
            </a:r>
            <a:r>
              <a:rPr lang="el-GR" dirty="0"/>
              <a:t> – τέλος των Σταυροφοριών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6990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F166F7-5336-255C-34BB-2FC09135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Δεν υπάρχουν πια πρόθυμοι…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670BFA-7AA0-4016-640B-808283105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11</a:t>
            </a:r>
            <a:r>
              <a:rPr lang="el-GR" baseline="30000" dirty="0"/>
              <a:t>ος</a:t>
            </a:r>
            <a:r>
              <a:rPr lang="el-GR" dirty="0"/>
              <a:t> </a:t>
            </a:r>
            <a:r>
              <a:rPr lang="el-GR"/>
              <a:t>– 13ος </a:t>
            </a:r>
            <a:r>
              <a:rPr lang="el-GR" dirty="0"/>
              <a:t>αι.: ανάπτυξη παραγωγικών δυνάμεων στην ύπαιθρο/ ενίσχυση των πόλεων</a:t>
            </a:r>
          </a:p>
          <a:p>
            <a:r>
              <a:rPr lang="el-GR" dirty="0"/>
              <a:t>Οι έμποροι δεν χρειάζονται νέες κατακτήσεις: ακυρώνουν το ρόλο του Βυζαντίου/ ελέγχουν τους εμπορικούς δρόμους της Μεσογείου/ στην Ευρώπη αναπτύσσεται η εσωτερική αγορά</a:t>
            </a:r>
          </a:p>
          <a:p>
            <a:r>
              <a:rPr lang="el-GR" dirty="0"/>
              <a:t>Ιππότες: χρησιμοποιούνται στα βασιλικά μισθοφορικά στρατεύματα/ ενισχύεται ο ρόλος της μοναρχίας/ στρέφουν το ενδιαφέρον τους στη Βαλτική</a:t>
            </a:r>
          </a:p>
          <a:p>
            <a:r>
              <a:rPr lang="el-GR" dirty="0"/>
              <a:t>Καθολική εκκλησία: στρέφεται επίσης στη Βαλτική/ προσπάθεια να καθυποτάξει τους Ρως</a:t>
            </a:r>
          </a:p>
        </p:txBody>
      </p:sp>
    </p:spTree>
    <p:extLst>
      <p:ext uri="{BB962C8B-B14F-4D97-AF65-F5344CB8AC3E}">
        <p14:creationId xmlns:p14="http://schemas.microsoft.com/office/powerpoint/2010/main" val="2791937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C809D9-F84F-06B1-3C1A-D77B1163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αποτελέσματα στην Ανατολή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6D0074-3968-4E7E-4196-BAB1BEB52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Εδαφικά οφέλη για τους Σταυροφόρους: μόνο η Κύπρος</a:t>
            </a:r>
          </a:p>
          <a:p>
            <a:r>
              <a:rPr lang="el-GR" dirty="0"/>
              <a:t>Λαοί της Μέσης Ανατολής: καταστροφές και οικονομικός μαρασμός</a:t>
            </a:r>
          </a:p>
          <a:p>
            <a:r>
              <a:rPr lang="el-GR" dirty="0"/>
              <a:t>Βυζάντιο: επιταχύνεται η αποσύνθεση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01108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AD18DA-AC39-4DA5-C6D8-D94DB337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αποτελέσματα στη Δύση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130FDF-6D6C-F378-08CD-35FADE451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/>
              <a:t>Δυτ</a:t>
            </a:r>
            <a:r>
              <a:rPr lang="el-GR" sz="2400" dirty="0"/>
              <a:t>. Ευρώπη: κατάκτηση εμπορικών δρόμων της Μεσογείου</a:t>
            </a:r>
          </a:p>
          <a:p>
            <a:r>
              <a:rPr lang="el-GR" sz="2400" dirty="0"/>
              <a:t>Πόλεις της Βόρειας Ιταλίας: ενισχύονται/ δημιουργούνται τα φύτρα του καπιταλιστικού τρόπου παραγωγής</a:t>
            </a:r>
          </a:p>
          <a:p>
            <a:r>
              <a:rPr lang="el-GR" sz="2400" dirty="0"/>
              <a:t>Αγροτική οικονομία: μεταξοσκώληκες, ρύζι, καρπούζι, λεμονιές, </a:t>
            </a:r>
            <a:r>
              <a:rPr lang="el-GR" sz="2400" dirty="0" err="1"/>
              <a:t>φυστικιές</a:t>
            </a:r>
            <a:endParaRPr lang="el-GR" sz="2400" dirty="0"/>
          </a:p>
          <a:p>
            <a:r>
              <a:rPr lang="el-GR" sz="2400" dirty="0"/>
              <a:t>Ανεμόμυλοι (από Συρία)</a:t>
            </a:r>
          </a:p>
          <a:p>
            <a:r>
              <a:rPr lang="el-GR" sz="2400" dirty="0"/>
              <a:t>Βελτιώσεις στην υφαντουργία και στη μεταλλοτεχνία</a:t>
            </a:r>
          </a:p>
          <a:p>
            <a:r>
              <a:rPr lang="el-GR" sz="2400" dirty="0"/>
              <a:t>Τα ανώτερα κοινωνικά στρώματα αποκτούν περισσότερες ανάγκες</a:t>
            </a:r>
          </a:p>
          <a:p>
            <a:r>
              <a:rPr lang="el-GR" sz="2400" dirty="0"/>
              <a:t>Ένταση της εκμετάλλευσης των αγροτών</a:t>
            </a:r>
          </a:p>
          <a:p>
            <a:r>
              <a:rPr lang="el-GR" sz="2400" dirty="0"/>
              <a:t>Όξυνση της ταξικής πάλης</a:t>
            </a:r>
          </a:p>
        </p:txBody>
      </p:sp>
    </p:spTree>
    <p:extLst>
      <p:ext uri="{BB962C8B-B14F-4D97-AF65-F5344CB8AC3E}">
        <p14:creationId xmlns:p14="http://schemas.microsoft.com/office/powerpoint/2010/main" val="63941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446646-4337-CE74-EAA6-BE3E0D12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Συρία και Παλαιστίνη – οι κυριαρχίες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9EEF03-5F6C-F850-95AB-53963335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Διάλυση χαλιφάτου των </a:t>
            </a:r>
            <a:r>
              <a:rPr lang="el-GR" dirty="0" err="1"/>
              <a:t>αββασιδών</a:t>
            </a:r>
            <a:r>
              <a:rPr lang="el-GR" dirty="0"/>
              <a:t> (Βαγδάτη) – η Βόρεια Συρία (Αντιόχεια) </a:t>
            </a:r>
            <a:r>
              <a:rPr lang="el-GR" dirty="0" err="1"/>
              <a:t>κατακτάται</a:t>
            </a:r>
            <a:r>
              <a:rPr lang="el-GR" dirty="0"/>
              <a:t> από το Βυζάντιο (969)</a:t>
            </a:r>
          </a:p>
          <a:p>
            <a:r>
              <a:rPr lang="el-GR" dirty="0"/>
              <a:t>Χαλιφάτο </a:t>
            </a:r>
            <a:r>
              <a:rPr lang="el-GR" dirty="0" err="1"/>
              <a:t>Φατιμιδών</a:t>
            </a:r>
            <a:r>
              <a:rPr lang="el-GR" dirty="0"/>
              <a:t> (</a:t>
            </a:r>
            <a:r>
              <a:rPr lang="el-GR" dirty="0" err="1"/>
              <a:t>Κάϊρο</a:t>
            </a:r>
            <a:r>
              <a:rPr lang="el-GR" dirty="0"/>
              <a:t>): κατακτά την υπόλοιπη Συρία, το Λίβανο και την Παλαιστίνη</a:t>
            </a:r>
          </a:p>
          <a:p>
            <a:r>
              <a:rPr lang="el-GR" dirty="0"/>
              <a:t>8</a:t>
            </a:r>
            <a:r>
              <a:rPr lang="el-GR" baseline="30000" dirty="0"/>
              <a:t>η</a:t>
            </a:r>
            <a:r>
              <a:rPr lang="el-GR" dirty="0"/>
              <a:t> δεκαετία 11</a:t>
            </a:r>
            <a:r>
              <a:rPr lang="el-GR" baseline="30000" dirty="0"/>
              <a:t>ου</a:t>
            </a:r>
            <a:r>
              <a:rPr lang="el-GR" dirty="0"/>
              <a:t> αιώνα: οι Σελτζούκοι κατακτούν τη Συρία και την Παλαιστίνη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707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79122D-6A10-2662-D457-B34A35FC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Συρία και Παλαιστίνη – η οικονομία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DAD8AC-C6FF-125C-D9E1-DF20AECE2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Στάρι, βαμβάκι, αμπέλια, ελιές, συκιές, χαρουπιές, οπωροφόρα, όσπρια, λαχανικά, μανιτάρια, φοινικόδεντρα, εσπεριδοειδή, μπανανιές, ζαχαροκάλαμο, ινδικοφόρος η βαφική (λουλάκι)</a:t>
            </a:r>
          </a:p>
          <a:p>
            <a:r>
              <a:rPr lang="el-GR" dirty="0"/>
              <a:t>Πρώτη θέση στην παραγωγή </a:t>
            </a:r>
            <a:r>
              <a:rPr lang="el-GR" dirty="0" err="1"/>
              <a:t>ελαιολάδου</a:t>
            </a:r>
            <a:r>
              <a:rPr lang="el-GR" dirty="0"/>
              <a:t> ανάμεσα σε όλες τις χώρες της Μέσης Ανατολής/ μεγάλες εξαγωγές</a:t>
            </a:r>
          </a:p>
          <a:p>
            <a:r>
              <a:rPr lang="el-GR" dirty="0"/>
              <a:t>Πόλεις: κέντρα βιοτεχνίας, τοπικού και διαμετακομιστικού εμπορίου</a:t>
            </a:r>
          </a:p>
        </p:txBody>
      </p:sp>
    </p:spTree>
    <p:extLst>
      <p:ext uri="{BB962C8B-B14F-4D97-AF65-F5344CB8AC3E}">
        <p14:creationId xmlns:p14="http://schemas.microsoft.com/office/powerpoint/2010/main" val="222198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1148D9-5BF6-AE03-383E-9FF8E1EF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οικονομία (συνέχεια)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1BFFC8-BDE8-4600-ED88-C85383506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Δαμασκός: ελαιόλαδο, μεταξωτά, βαμβακερά και </a:t>
            </a:r>
            <a:r>
              <a:rPr lang="el-GR" dirty="0" err="1"/>
              <a:t>χρυσοϋφαντα</a:t>
            </a:r>
            <a:r>
              <a:rPr lang="el-GR" dirty="0"/>
              <a:t> υφάσματα, χάλκινα σκεύη, χαρτί, </a:t>
            </a:r>
            <a:r>
              <a:rPr lang="el-GR" dirty="0" err="1"/>
              <a:t>μενεξεδέλαιο</a:t>
            </a:r>
            <a:r>
              <a:rPr lang="el-GR" dirty="0"/>
              <a:t>, ξηροί καρποί</a:t>
            </a:r>
          </a:p>
          <a:p>
            <a:r>
              <a:rPr lang="el-GR" dirty="0"/>
              <a:t>Χαλέπι (</a:t>
            </a:r>
            <a:r>
              <a:rPr lang="el-GR" dirty="0" err="1"/>
              <a:t>Αλέπο</a:t>
            </a:r>
            <a:r>
              <a:rPr lang="el-GR" dirty="0"/>
              <a:t>): υφάσματα, βαμβάκι, ποτάσα, ώχρα</a:t>
            </a:r>
          </a:p>
          <a:p>
            <a:r>
              <a:rPr lang="el-GR" dirty="0"/>
              <a:t>Ιερουσαλήμ: 40.000 κάτοικοι στα μέσα του 11</a:t>
            </a:r>
            <a:r>
              <a:rPr lang="el-GR" baseline="30000" dirty="0"/>
              <a:t>ου</a:t>
            </a:r>
            <a:r>
              <a:rPr lang="el-GR" dirty="0"/>
              <a:t> αιώνα/ τυρί, βαμβάκι, ξερές σταφίδες, μήλα, καθρέφτες, λάμπες, βελόνες</a:t>
            </a:r>
          </a:p>
          <a:p>
            <a:r>
              <a:rPr lang="el-GR" dirty="0"/>
              <a:t>Τρίπολη: ζαχαροκάλαμο, πορτοκαλιές, λεμονιές, φοινικόδεντρα, χαρτί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36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9030A7A-9776-E653-BB55-D1412E9E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Δαμασκός και Χαλέπι (Αλέππο)</a:t>
            </a:r>
          </a:p>
        </p:txBody>
      </p:sp>
      <p:pic>
        <p:nvPicPr>
          <p:cNvPr id="3074" name="Picture 2" descr="Sejarah Suriah Modern Abad Ke-20">
            <a:extLst>
              <a:ext uri="{FF2B5EF4-FFF2-40B4-BE49-F238E27FC236}">
                <a16:creationId xmlns:a16="http://schemas.microsoft.com/office/drawing/2014/main" id="{5A005783-E586-C277-6C7E-B0EB20EE50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856" y="643466"/>
            <a:ext cx="5427620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045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2519</Words>
  <Application>Microsoft Office PowerPoint</Application>
  <PresentationFormat>Ευρεία οθόνη</PresentationFormat>
  <Paragraphs>265</Paragraphs>
  <Slides>56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60" baseType="lpstr">
      <vt:lpstr>Aptos</vt:lpstr>
      <vt:lpstr>Aptos Display</vt:lpstr>
      <vt:lpstr>Arial</vt:lpstr>
      <vt:lpstr>Θέμα του Office</vt:lpstr>
      <vt:lpstr>Οι Σταυροφορίες – ένας ορισμός</vt:lpstr>
      <vt:lpstr>Τα αίτια των Σταυροφοριών</vt:lpstr>
      <vt:lpstr>Τα αίτια (2)</vt:lpstr>
      <vt:lpstr>Το κλίμα της εποχής</vt:lpstr>
      <vt:lpstr>Συρία και Παλαιστίνη – ο χάρτης</vt:lpstr>
      <vt:lpstr>Συρία και Παλαιστίνη – οι κυριαρχίες</vt:lpstr>
      <vt:lpstr>Συρία και Παλαιστίνη – η οικονομία</vt:lpstr>
      <vt:lpstr>Η οικονομία (συνέχεια)</vt:lpstr>
      <vt:lpstr>Δαμασκός και Χαλέπι (Αλέππο)</vt:lpstr>
      <vt:lpstr>Τρίπολη, Σιδών, Τύρος (Λίβανος)</vt:lpstr>
      <vt:lpstr>Ιερουσαλήμ (κι όχι μόνο…)</vt:lpstr>
      <vt:lpstr>Τα λιμάνια</vt:lpstr>
      <vt:lpstr>Τα ορυχεία και τα λατομεία </vt:lpstr>
      <vt:lpstr>Η κοινωνική διάρθρωση</vt:lpstr>
      <vt:lpstr>Εθνολογική σύνθεση - θρησκείες</vt:lpstr>
      <vt:lpstr>Οι διαμάχες</vt:lpstr>
      <vt:lpstr>Ετοιμάζεται η Α` Σταυροφορία</vt:lpstr>
      <vt:lpstr>Όι προετοιμασίες</vt:lpstr>
      <vt:lpstr>Η εκστρατεία των φτωχών (1096)</vt:lpstr>
      <vt:lpstr>Η πορεία τους</vt:lpstr>
      <vt:lpstr>Ο Πέτρος ο Ερημίτης παρακινεί τους αγρότες</vt:lpstr>
      <vt:lpstr>Το τέλος τους</vt:lpstr>
      <vt:lpstr>Χάρτης των Σταυροφοριών</vt:lpstr>
      <vt:lpstr>Η πρώτη «επίσημη» Σταυροφορία</vt:lpstr>
      <vt:lpstr>Η Λοθαριγγία</vt:lpstr>
      <vt:lpstr>Προς την Ιερουσαλήμ</vt:lpstr>
      <vt:lpstr>Πολιορκία και άλωση της Ιερουσαλήμ</vt:lpstr>
      <vt:lpstr>Η άλωση της Ιερουσαλήμ (1)</vt:lpstr>
      <vt:lpstr>Η άλωση της Ιερουσαλήμ (2)</vt:lpstr>
      <vt:lpstr>Τα σταυροφορικά κράτη</vt:lpstr>
      <vt:lpstr>Η κοινωνική διάρθρωση</vt:lpstr>
      <vt:lpstr>Η οικονομία</vt:lpstr>
      <vt:lpstr>Η διοίκηση</vt:lpstr>
      <vt:lpstr>Τα ιπποτικά εκκλησιαστικά τάγματα (12ος αι.)</vt:lpstr>
      <vt:lpstr>Ο χαρακτήρας των σταυροφορικών κρατών</vt:lpstr>
      <vt:lpstr>Η δεύτερη και η τρίτη σταυροφορία</vt:lpstr>
      <vt:lpstr>Η κήρυξη της Β` Σταυροφορίας από τον εκπρόσωπο του Πάπα</vt:lpstr>
      <vt:lpstr>Ο Σαλαντίν</vt:lpstr>
      <vt:lpstr>Ο πραγματικός ιππότης</vt:lpstr>
      <vt:lpstr>Η Γ` Σταυροφορία (1189 – 1192)</vt:lpstr>
      <vt:lpstr>Η πολιορκία της Άκκρας</vt:lpstr>
      <vt:lpstr>Η τύχη των σταυροφορικών κρατών</vt:lpstr>
      <vt:lpstr>Η Δ` Σταυροφορία</vt:lpstr>
      <vt:lpstr>Venexia ...</vt:lpstr>
      <vt:lpstr>Η κατάσταση στο Βυζάντιο</vt:lpstr>
      <vt:lpstr>Η πρώτη άλωση</vt:lpstr>
      <vt:lpstr>Οι σταυροφόροι στα τείχη της Πόλης</vt:lpstr>
      <vt:lpstr>Η άλωση και η σφαγή</vt:lpstr>
      <vt:lpstr>Τα λατινικά κράτη στον ελλαδικό χώρο</vt:lpstr>
      <vt:lpstr>Η Βενετιά και πάλι…</vt:lpstr>
      <vt:lpstr>Ο χάρτης της κατάκτησης</vt:lpstr>
      <vt:lpstr>Το τέλος της Λατινοκρατίας - παρακμή</vt:lpstr>
      <vt:lpstr>Οι τελευταίες Σταυροφορίες – το κίνημα παρακμάζει</vt:lpstr>
      <vt:lpstr>Δεν υπάρχουν πια πρόθυμοι…</vt:lpstr>
      <vt:lpstr>Τα αποτελέσματα στην Ανατολή</vt:lpstr>
      <vt:lpstr>Τα αποτελέσματα στη Δύση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Δώρα Μόσχου</dc:creator>
  <cp:lastModifiedBy>Δώρα Μόσχου</cp:lastModifiedBy>
  <cp:revision>232</cp:revision>
  <dcterms:created xsi:type="dcterms:W3CDTF">2024-05-26T09:39:11Z</dcterms:created>
  <dcterms:modified xsi:type="dcterms:W3CDTF">2025-05-02T09:24:50Z</dcterms:modified>
</cp:coreProperties>
</file>