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70" r:id="rId2"/>
    <p:sldId id="269" r:id="rId3"/>
    <p:sldId id="29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88" r:id="rId15"/>
    <p:sldId id="278" r:id="rId16"/>
    <p:sldId id="279" r:id="rId17"/>
    <p:sldId id="277" r:id="rId18"/>
    <p:sldId id="273" r:id="rId19"/>
    <p:sldId id="274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9" r:id="rId28"/>
    <p:sldId id="290" r:id="rId29"/>
    <p:sldId id="291" r:id="rId30"/>
    <p:sldId id="292" r:id="rId31"/>
    <p:sldId id="294" r:id="rId32"/>
    <p:sldId id="296" r:id="rId33"/>
    <p:sldId id="293" r:id="rId34"/>
    <p:sldId id="295" r:id="rId3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11" autoAdjust="0"/>
  </p:normalViewPr>
  <p:slideViewPr>
    <p:cSldViewPr>
      <p:cViewPr varScale="1">
        <p:scale>
          <a:sx n="79" d="100"/>
          <a:sy n="79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88072-3C41-45AD-BACC-9F292D001060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53F54-2AAB-436D-8612-DF1D451FBC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799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53F54-2AAB-436D-8612-DF1D451FBC0E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053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53615-BFDE-46DE-814C-47EC6EF6D371}" type="datetimeFigureOut">
              <a:rPr lang="el-GR" smtClean="0"/>
              <a:t>19/5/2020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53439-851E-44AD-84B1-B6BFC3D0C743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Edward Burne-Jones</a:t>
            </a:r>
            <a:endParaRPr lang="el-GR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1833-1898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037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magic.org.uk/_includes/phpThumb/phpThumb.php?src=/imagelibrary/Fine%20Art%2FPrints%20and%20Drawings%2F1916P37.jpg&amp;w=700&amp;h=700&amp;hash=1237481440&amp;hash=cf1b0e7d7a31b718a95a28a9dc3d47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-9908"/>
            <a:ext cx="3418354" cy="68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3428092"/>
            <a:ext cx="30516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Burne-Jones, </a:t>
            </a:r>
          </a:p>
          <a:p>
            <a:pPr algn="ctr"/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Φύλλις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Δημοφόων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1868-1870</a:t>
            </a:r>
          </a:p>
        </p:txBody>
      </p:sp>
    </p:spTree>
    <p:extLst>
      <p:ext uri="{BB962C8B-B14F-4D97-AF65-F5344CB8AC3E}">
        <p14:creationId xmlns:p14="http://schemas.microsoft.com/office/powerpoint/2010/main" val="2200137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65350E2-9828-42AB-AB04-FA57A6D9F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48013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F2AAE9-D745-46AC-A72B-EE35B6F7B220}"/>
              </a:ext>
            </a:extLst>
          </p:cNvPr>
          <p:cNvSpPr txBox="1"/>
          <p:nvPr/>
        </p:nvSpPr>
        <p:spPr>
          <a:xfrm>
            <a:off x="775932" y="6093296"/>
            <a:ext cx="7387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E. Burne-Jones, To K</a:t>
            </a:r>
            <a:r>
              <a:rPr lang="el-GR" sz="2000" dirty="0" err="1">
                <a:latin typeface="+mj-lt"/>
              </a:rPr>
              <a:t>ρασί</a:t>
            </a:r>
            <a:r>
              <a:rPr lang="el-GR" sz="2000" dirty="0">
                <a:latin typeface="+mj-lt"/>
              </a:rPr>
              <a:t> της Κίρκης, 1869</a:t>
            </a:r>
          </a:p>
        </p:txBody>
      </p:sp>
    </p:spTree>
    <p:extLst>
      <p:ext uri="{BB962C8B-B14F-4D97-AF65-F5344CB8AC3E}">
        <p14:creationId xmlns:p14="http://schemas.microsoft.com/office/powerpoint/2010/main" val="81149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he Heart of the R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04250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381000" y="6400800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l-GR" sz="2400" i="0"/>
              <a:t>E. Burne-Jones, </a:t>
            </a:r>
            <a:r>
              <a:rPr lang="en-US" altLang="el-GR" sz="2400"/>
              <a:t>Laus Veneris, </a:t>
            </a:r>
            <a:r>
              <a:rPr lang="en-US" altLang="el-GR" sz="2400" i="0"/>
              <a:t>1873-1875</a:t>
            </a:r>
            <a:endParaRPr lang="el-GR" altLang="el-GR" sz="2400" i="0"/>
          </a:p>
        </p:txBody>
      </p:sp>
    </p:spTree>
    <p:extLst>
      <p:ext uri="{BB962C8B-B14F-4D97-AF65-F5344CB8AC3E}">
        <p14:creationId xmlns:p14="http://schemas.microsoft.com/office/powerpoint/2010/main" val="2146388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he Heart of the R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06" r="1306"/>
          <a:stretch>
            <a:fillRect/>
          </a:stretch>
        </p:blipFill>
        <p:spPr bwMode="auto">
          <a:xfrm>
            <a:off x="0" y="0"/>
            <a:ext cx="9144000" cy="562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0" y="5781675"/>
            <a:ext cx="9144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l-GR" i="0" dirty="0"/>
              <a:t>Edward Burne-Jones, </a:t>
            </a:r>
            <a:r>
              <a:rPr lang="el-GR" altLang="el-GR" dirty="0"/>
              <a:t>Ο καθρέφτης της Αφροδίτης, </a:t>
            </a:r>
            <a:r>
              <a:rPr lang="el-GR" altLang="el-GR" i="0" dirty="0"/>
              <a:t>18</a:t>
            </a:r>
            <a:r>
              <a:rPr lang="en-US" altLang="el-GR" i="0" dirty="0"/>
              <a:t>75-1898</a:t>
            </a:r>
            <a:endParaRPr lang="el-GR" altLang="el-GR" i="0" dirty="0"/>
          </a:p>
        </p:txBody>
      </p:sp>
    </p:spTree>
    <p:extLst>
      <p:ext uri="{BB962C8B-B14F-4D97-AF65-F5344CB8AC3E}">
        <p14:creationId xmlns:p14="http://schemas.microsoft.com/office/powerpoint/2010/main" val="167166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The Heart Desi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10088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-92075" y="5943600"/>
            <a:ext cx="4587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l-GR" altLang="el-GR"/>
              <a:t> </a:t>
            </a:r>
            <a:r>
              <a:rPr lang="en-US" altLang="el-GR" i="0"/>
              <a:t>E. Burne-Jones, </a:t>
            </a:r>
            <a:r>
              <a:rPr lang="el-GR" altLang="el-GR"/>
              <a:t>Η καρδιά </a:t>
            </a:r>
          </a:p>
          <a:p>
            <a:pPr algn="ctr" eaLnBrk="1" hangingPunct="1"/>
            <a:r>
              <a:rPr lang="el-GR" altLang="el-GR"/>
              <a:t>επιθυμεί</a:t>
            </a:r>
            <a:r>
              <a:rPr lang="el-GR" altLang="el-GR" i="0"/>
              <a:t> (πίνακας 1), 1875</a:t>
            </a:r>
            <a:endParaRPr lang="el-GR" altLang="el-GR"/>
          </a:p>
        </p:txBody>
      </p:sp>
      <p:pic>
        <p:nvPicPr>
          <p:cNvPr id="16388" name="Picture 8" descr="The Hand Refra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746625" cy="578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4800600" y="5867400"/>
            <a:ext cx="4343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l-GR" i="0"/>
              <a:t>E. </a:t>
            </a:r>
            <a:r>
              <a:rPr lang="el-GR" altLang="el-GR" i="0"/>
              <a:t>Β</a:t>
            </a:r>
            <a:r>
              <a:rPr lang="en-US" altLang="el-GR" i="0"/>
              <a:t>urne-Jones, </a:t>
            </a:r>
            <a:r>
              <a:rPr lang="el-GR" altLang="el-GR"/>
              <a:t>Το χέρι</a:t>
            </a:r>
          </a:p>
          <a:p>
            <a:pPr algn="ctr" eaLnBrk="1" hangingPunct="1"/>
            <a:r>
              <a:rPr lang="el-GR" altLang="el-GR"/>
              <a:t>διστάζει </a:t>
            </a:r>
            <a:r>
              <a:rPr lang="el-GR" altLang="el-GR" i="0"/>
              <a:t>(πίνακας 2)</a:t>
            </a:r>
          </a:p>
        </p:txBody>
      </p:sp>
    </p:spTree>
    <p:extLst>
      <p:ext uri="{BB962C8B-B14F-4D97-AF65-F5344CB8AC3E}">
        <p14:creationId xmlns:p14="http://schemas.microsoft.com/office/powerpoint/2010/main" val="3742246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The Godhead Fi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92650" cy="59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136525" y="5857875"/>
            <a:ext cx="43561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l-GR" altLang="el-GR" i="0"/>
              <a:t>Ε. Β</a:t>
            </a:r>
            <a:r>
              <a:rPr lang="en-US" altLang="el-GR" i="0"/>
              <a:t>urne-Jones, </a:t>
            </a:r>
            <a:r>
              <a:rPr lang="el-GR" altLang="el-GR"/>
              <a:t>Η θεά δίνει</a:t>
            </a:r>
          </a:p>
          <a:p>
            <a:pPr algn="ctr" eaLnBrk="1" hangingPunct="1"/>
            <a:r>
              <a:rPr lang="el-GR" altLang="el-GR"/>
              <a:t>ζωή </a:t>
            </a:r>
            <a:r>
              <a:rPr lang="en-US" altLang="el-GR" i="0"/>
              <a:t>(</a:t>
            </a:r>
            <a:r>
              <a:rPr lang="el-GR" altLang="el-GR" i="0"/>
              <a:t>πίνακας 3)</a:t>
            </a:r>
          </a:p>
        </p:txBody>
      </p:sp>
      <p:pic>
        <p:nvPicPr>
          <p:cNvPr id="17412" name="Picture 8" descr="The Soul Atta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44196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9"/>
          <p:cNvSpPr txBox="1">
            <a:spLocks noChangeArrowheads="1"/>
          </p:cNvSpPr>
          <p:nvPr/>
        </p:nvSpPr>
        <p:spPr bwMode="auto">
          <a:xfrm>
            <a:off x="4953000" y="5791200"/>
            <a:ext cx="39655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l-GR" altLang="el-GR" i="0"/>
              <a:t>Ε. </a:t>
            </a:r>
            <a:r>
              <a:rPr lang="en-US" altLang="el-GR" i="0"/>
              <a:t>Burne-Jones, </a:t>
            </a:r>
            <a:r>
              <a:rPr lang="el-GR" altLang="el-GR"/>
              <a:t>Η Ψυχή </a:t>
            </a:r>
          </a:p>
          <a:p>
            <a:pPr algn="ctr" eaLnBrk="1" hangingPunct="1"/>
            <a:r>
              <a:rPr lang="el-GR" altLang="el-GR"/>
              <a:t>κατακτά </a:t>
            </a:r>
            <a:r>
              <a:rPr lang="el-GR" altLang="el-GR" i="0"/>
              <a:t>(πίνακας 4)</a:t>
            </a:r>
          </a:p>
        </p:txBody>
      </p:sp>
    </p:spTree>
    <p:extLst>
      <p:ext uri="{BB962C8B-B14F-4D97-AF65-F5344CB8AC3E}">
        <p14:creationId xmlns:p14="http://schemas.microsoft.com/office/powerpoint/2010/main" val="3030677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Perseus and the Graiae"/>
          <p:cNvPicPr>
            <a:picLocks noChangeAspect="1" noChangeArrowheads="1"/>
          </p:cNvPicPr>
          <p:nvPr/>
        </p:nvPicPr>
        <p:blipFill>
          <a:blip r:embed="rId2">
            <a:lum contras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4768850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60325" y="5019675"/>
            <a:ext cx="46529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l-GR" i="0"/>
              <a:t>E. Burne-Jones, </a:t>
            </a:r>
            <a:r>
              <a:rPr lang="el-GR" altLang="el-GR"/>
              <a:t>Περσέας και </a:t>
            </a:r>
          </a:p>
          <a:p>
            <a:pPr algn="ctr" eaLnBrk="1" hangingPunct="1"/>
            <a:r>
              <a:rPr lang="el-GR" altLang="el-GR"/>
              <a:t>Γραίες, </a:t>
            </a:r>
            <a:r>
              <a:rPr lang="el-GR" altLang="el-GR" i="0"/>
              <a:t>1892</a:t>
            </a:r>
          </a:p>
        </p:txBody>
      </p:sp>
      <p:pic>
        <p:nvPicPr>
          <p:cNvPr id="18436" name="Picture 8" descr="  The Finding of Medu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457200"/>
            <a:ext cx="3894138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5013325" y="4943475"/>
            <a:ext cx="39084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l-GR" i="0"/>
              <a:t>E. Burne-Jones, </a:t>
            </a:r>
            <a:r>
              <a:rPr lang="el-GR" altLang="el-GR"/>
              <a:t>Εύρεση </a:t>
            </a:r>
          </a:p>
          <a:p>
            <a:pPr algn="ctr" eaLnBrk="1" hangingPunct="1"/>
            <a:r>
              <a:rPr lang="el-GR" altLang="el-GR"/>
              <a:t>της Μέδουσας, </a:t>
            </a:r>
            <a:r>
              <a:rPr lang="el-GR" altLang="el-GR" i="0"/>
              <a:t>1890</a:t>
            </a:r>
          </a:p>
        </p:txBody>
      </p:sp>
    </p:spTree>
    <p:extLst>
      <p:ext uri="{BB962C8B-B14F-4D97-AF65-F5344CB8AC3E}">
        <p14:creationId xmlns:p14="http://schemas.microsoft.com/office/powerpoint/2010/main" val="2216649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  The Death of Medu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1121" y="107561"/>
            <a:ext cx="4541838" cy="51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136525" y="5248275"/>
            <a:ext cx="87208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l-GR" altLang="el-GR" i="0" dirty="0"/>
              <a:t>Ε. Β</a:t>
            </a:r>
            <a:r>
              <a:rPr lang="en-US" altLang="el-GR" i="0" dirty="0" err="1"/>
              <a:t>urne</a:t>
            </a:r>
            <a:r>
              <a:rPr lang="en-US" altLang="el-GR" i="0" dirty="0"/>
              <a:t>-Jones, </a:t>
            </a:r>
            <a:r>
              <a:rPr lang="el-GR" altLang="el-GR" dirty="0"/>
              <a:t>Θάνατος </a:t>
            </a:r>
            <a:r>
              <a:rPr lang="el-GR" altLang="el-GR" dirty="0" err="1"/>
              <a:t>τηςΜέδουσας</a:t>
            </a:r>
            <a:r>
              <a:rPr lang="en-US" altLang="el-GR" dirty="0"/>
              <a:t>, </a:t>
            </a:r>
            <a:r>
              <a:rPr lang="en-US" altLang="el-GR" i="0" dirty="0"/>
              <a:t>1888-1890</a:t>
            </a:r>
            <a:endParaRPr lang="el-GR" altLang="el-GR" i="0" dirty="0"/>
          </a:p>
        </p:txBody>
      </p:sp>
    </p:spTree>
    <p:extLst>
      <p:ext uri="{BB962C8B-B14F-4D97-AF65-F5344CB8AC3E}">
        <p14:creationId xmlns:p14="http://schemas.microsoft.com/office/powerpoint/2010/main" val="137104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  The Rock of D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54276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6080125" y="2428875"/>
            <a:ext cx="26924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l-GR" altLang="el-GR" i="0"/>
              <a:t>Ε. Β</a:t>
            </a:r>
            <a:r>
              <a:rPr lang="en-US" altLang="el-GR" i="0"/>
              <a:t>urne-Jones, </a:t>
            </a:r>
          </a:p>
          <a:p>
            <a:pPr algn="ctr" eaLnBrk="1" hangingPunct="1"/>
            <a:r>
              <a:rPr lang="el-GR" altLang="el-GR"/>
              <a:t>Ο Βράχος του</a:t>
            </a:r>
          </a:p>
          <a:p>
            <a:pPr algn="ctr" eaLnBrk="1" hangingPunct="1"/>
            <a:r>
              <a:rPr lang="el-GR" altLang="el-GR"/>
              <a:t>Πεπρωμένου, </a:t>
            </a:r>
          </a:p>
          <a:p>
            <a:pPr algn="ctr" eaLnBrk="1" hangingPunct="1"/>
            <a:r>
              <a:rPr lang="el-GR" altLang="el-GR" i="0"/>
              <a:t>1890</a:t>
            </a:r>
          </a:p>
        </p:txBody>
      </p:sp>
    </p:spTree>
    <p:extLst>
      <p:ext uri="{BB962C8B-B14F-4D97-AF65-F5344CB8AC3E}">
        <p14:creationId xmlns:p14="http://schemas.microsoft.com/office/powerpoint/2010/main" val="252034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The Doom Fulfilled"/>
          <p:cNvPicPr>
            <a:picLocks noChangeAspect="1" noChangeArrowheads="1"/>
          </p:cNvPicPr>
          <p:nvPr/>
        </p:nvPicPr>
        <p:blipFill>
          <a:blip r:embed="rId2">
            <a:lum contras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11900" cy="69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6248400" y="2590800"/>
            <a:ext cx="289560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l-GR" i="0"/>
              <a:t>E. Burne-Jones</a:t>
            </a:r>
          </a:p>
          <a:p>
            <a:pPr algn="ctr" eaLnBrk="1" hangingPunct="1"/>
            <a:r>
              <a:rPr lang="el-GR" altLang="el-GR"/>
              <a:t>Ο κύκλος της</a:t>
            </a:r>
          </a:p>
          <a:p>
            <a:pPr algn="ctr" eaLnBrk="1" hangingPunct="1"/>
            <a:r>
              <a:rPr lang="el-GR" altLang="el-GR"/>
              <a:t>Μοίρας ολοκληρώνεται</a:t>
            </a:r>
          </a:p>
          <a:p>
            <a:pPr algn="ctr" eaLnBrk="1" hangingPunct="1"/>
            <a:r>
              <a:rPr lang="en-US" altLang="el-GR"/>
              <a:t>(A</a:t>
            </a:r>
            <a:r>
              <a:rPr lang="el-GR" altLang="el-GR"/>
              <a:t>νδρομέδα και</a:t>
            </a:r>
          </a:p>
          <a:p>
            <a:pPr algn="ctr" eaLnBrk="1" hangingPunct="1"/>
            <a:r>
              <a:rPr lang="el-GR" altLang="el-GR"/>
              <a:t>Περσέας), </a:t>
            </a:r>
          </a:p>
          <a:p>
            <a:pPr algn="ctr" eaLnBrk="1" hangingPunct="1"/>
            <a:r>
              <a:rPr lang="el-GR" altLang="el-GR" i="0"/>
              <a:t>1888</a:t>
            </a:r>
          </a:p>
        </p:txBody>
      </p:sp>
    </p:spTree>
    <p:extLst>
      <p:ext uri="{BB962C8B-B14F-4D97-AF65-F5344CB8AC3E}">
        <p14:creationId xmlns:p14="http://schemas.microsoft.com/office/powerpoint/2010/main" val="235594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The Baleful H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-93663"/>
            <a:ext cx="5805488" cy="695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6537325" y="2733675"/>
            <a:ext cx="2514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l-GR" i="0"/>
              <a:t>E. Burne-Jones</a:t>
            </a:r>
          </a:p>
          <a:p>
            <a:pPr algn="ctr" eaLnBrk="1" hangingPunct="1"/>
            <a:r>
              <a:rPr lang="el-GR" altLang="el-GR"/>
              <a:t>Τρομακτικό</a:t>
            </a:r>
          </a:p>
          <a:p>
            <a:pPr algn="ctr" eaLnBrk="1" hangingPunct="1"/>
            <a:r>
              <a:rPr lang="el-GR" altLang="el-GR"/>
              <a:t>Κεφάλι, </a:t>
            </a:r>
            <a:r>
              <a:rPr lang="el-GR" altLang="el-GR" i="0"/>
              <a:t>1888</a:t>
            </a:r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83787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Evelyn </a:t>
            </a:r>
            <a:r>
              <a:rPr lang="en-US" b="1" dirty="0" err="1"/>
              <a:t>Prickering</a:t>
            </a:r>
            <a:r>
              <a:rPr lang="en-US" b="1" dirty="0"/>
              <a:t> de Morgan</a:t>
            </a:r>
            <a:endParaRPr lang="el-GR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1855-1910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78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Αποτέλεσμα εικόνας για Spencer Stanhope Charon and Psych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72402"/>
            <a:ext cx="8010940" cy="56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6309320"/>
            <a:ext cx="8168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Rodham Spencer Stanhope,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Χάρων και Ψυχή,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1867-1870</a:t>
            </a:r>
          </a:p>
        </p:txBody>
      </p:sp>
    </p:spTree>
    <p:extLst>
      <p:ext uri="{BB962C8B-B14F-4D97-AF65-F5344CB8AC3E}">
        <p14:creationId xmlns:p14="http://schemas.microsoft.com/office/powerpoint/2010/main" val="1105778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Αποτέλεσμα εικόνας για evelyn de morgan ariadne in naxo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52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6093296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Evelyn de Morgan,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Αριάδνη στη Νάξο,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1877-1878</a:t>
            </a:r>
            <a:endParaRPr lang="el-G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155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artmagick.com/images/content/morgan/med/morgan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129200" cy="66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60032" y="3446632"/>
            <a:ext cx="27655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Evelyn de Morgan, </a:t>
            </a:r>
          </a:p>
          <a:p>
            <a:pPr algn="ctr"/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Διηάνειρα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1878</a:t>
            </a:r>
          </a:p>
        </p:txBody>
      </p:sp>
    </p:spTree>
    <p:extLst>
      <p:ext uri="{BB962C8B-B14F-4D97-AF65-F5344CB8AC3E}">
        <p14:creationId xmlns:p14="http://schemas.microsoft.com/office/powerpoint/2010/main" val="3000803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reraphaelitesisterhood.com/wp-content/uploads/2014/07/clytie-demorga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2773"/>
            <a:ext cx="2862576" cy="69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1920" y="3068960"/>
            <a:ext cx="27655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Evelyn de Morgan, </a:t>
            </a:r>
          </a:p>
          <a:p>
            <a:pPr algn="ctr"/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Κλυτία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el-G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98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9/96/De_Morgan_Mede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35" y="116632"/>
            <a:ext cx="3782700" cy="6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9992" y="3212976"/>
            <a:ext cx="31951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Evelyn de Morgan, </a:t>
            </a:r>
          </a:p>
          <a:p>
            <a:pPr algn="ctr"/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Μήδεια, 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1886</a:t>
            </a:r>
            <a:endParaRPr lang="el-GR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777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elen of Tro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-25830"/>
            <a:ext cx="2781287" cy="58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300221.r21.cf1.rackcdn.com/evelyn-de-morgan-cassandra-late-19th-1413685290_b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-25830"/>
            <a:ext cx="272123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6237312"/>
            <a:ext cx="3693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Morgan,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Ελένη,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99992" y="6237312"/>
            <a:ext cx="4816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Morgan,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ασσάνδρα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1898</a:t>
            </a:r>
          </a:p>
        </p:txBody>
      </p:sp>
    </p:spTree>
    <p:extLst>
      <p:ext uri="{BB962C8B-B14F-4D97-AF65-F5344CB8AC3E}">
        <p14:creationId xmlns:p14="http://schemas.microsoft.com/office/powerpoint/2010/main" val="2074885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Charles Ricketts</a:t>
            </a:r>
            <a:endParaRPr lang="el-GR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1866-1931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121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Επιφάνεια εργασίας\Ailias\PhD\Ailias PhD figures\Figures JPEG format\Fig20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038"/>
          <a:stretch/>
        </p:blipFill>
        <p:spPr bwMode="auto">
          <a:xfrm>
            <a:off x="724905" y="188640"/>
            <a:ext cx="4666383" cy="64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8" y="3410640"/>
            <a:ext cx="19287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Ricketts, </a:t>
            </a:r>
          </a:p>
          <a:p>
            <a:pPr algn="ct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ιδίποδας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</a:t>
            </a:r>
          </a:p>
          <a:p>
            <a:pPr algn="ctr"/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Σφίγγα, </a:t>
            </a:r>
          </a:p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1888</a:t>
            </a:r>
          </a:p>
        </p:txBody>
      </p:sp>
    </p:spTree>
    <p:extLst>
      <p:ext uri="{BB962C8B-B14F-4D97-AF65-F5344CB8AC3E}">
        <p14:creationId xmlns:p14="http://schemas.microsoft.com/office/powerpoint/2010/main" val="4210485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Επιφάνεια εργασίας\Ailias\PhD\Ailias PhD figures\Figures JPEG format\Fig21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253"/>
          <a:stretch/>
        </p:blipFill>
        <p:spPr bwMode="auto">
          <a:xfrm>
            <a:off x="1" y="336675"/>
            <a:ext cx="9144000" cy="54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630932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Ricketts,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Σφίγγα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 Wilde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εξώφυλλο),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1892-1894</a:t>
            </a:r>
          </a:p>
        </p:txBody>
      </p:sp>
    </p:spTree>
    <p:extLst>
      <p:ext uri="{BB962C8B-B14F-4D97-AF65-F5344CB8AC3E}">
        <p14:creationId xmlns:p14="http://schemas.microsoft.com/office/powerpoint/2010/main" val="660547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Επιφάνεια εργασίας\Ailias\PhD\Ailias PhD figures\Figures JPEG format\Fig22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160"/>
          <a:stretch/>
        </p:blipFill>
        <p:spPr bwMode="auto">
          <a:xfrm>
            <a:off x="467544" y="481341"/>
            <a:ext cx="4608000" cy="634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2708920"/>
            <a:ext cx="239841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Ricketts, </a:t>
            </a:r>
          </a:p>
          <a:p>
            <a:pPr algn="ctr"/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Μελαγχολία </a:t>
            </a:r>
          </a:p>
          <a:p>
            <a:pPr algn="ctr"/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(πρώτο φύλλο</a:t>
            </a:r>
          </a:p>
          <a:p>
            <a:pPr algn="ctr"/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Από Σφίγγα του</a:t>
            </a:r>
          </a:p>
          <a:p>
            <a:pPr algn="ctr"/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O. Wilde), </a:t>
            </a: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1892</a:t>
            </a:r>
            <a:endParaRPr lang="el-G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771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Documents and Settings\User\Επιφάνεια εργασίας\Ailias\PhD\Ailias PhD figures\Figures JPEG format\Fig22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778" r="-35230"/>
          <a:stretch/>
        </p:blipFill>
        <p:spPr bwMode="auto">
          <a:xfrm>
            <a:off x="2561661" y="21740"/>
            <a:ext cx="6582339" cy="54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5949280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Στις ‘</a:t>
            </a:r>
            <a:r>
              <a:rPr lang="el-G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Οχθες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με τα Καλάμια </a:t>
            </a:r>
            <a:endParaRPr lang="el-G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175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Επιφάνεια εργασίας\Ailias\PhD\Ailias PhD figures\Figures JPEG format\Fig22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11151"/>
          <a:stretch/>
        </p:blipFill>
        <p:spPr bwMode="auto">
          <a:xfrm>
            <a:off x="0" y="81637"/>
            <a:ext cx="4320125" cy="50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User\Επιφάνεια εργασίας\Ailias\PhD\Ailias PhD figures\Figures JPEG format\Fig227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" r="46005"/>
          <a:stretch/>
        </p:blipFill>
        <p:spPr bwMode="auto">
          <a:xfrm>
            <a:off x="4656907" y="81637"/>
            <a:ext cx="4521672" cy="48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589240"/>
            <a:ext cx="3756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Συκιά Σπάει το Περιστύλιο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2040" y="5589240"/>
            <a:ext cx="35820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Δίπλα στην Γιγάντια Πύλη ο</a:t>
            </a:r>
          </a:p>
          <a:p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Σκυθρωπός, </a:t>
            </a:r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Σκυλόμορφος</a:t>
            </a:r>
            <a:endParaRPr lang="el-G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Αννουβις</a:t>
            </a:r>
            <a:endParaRPr lang="el-G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509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Επιφάνεια εργασίας\Ailias\PhD\Ailias PhD figures\Figures JPEG format\Fig22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696" b="7696"/>
          <a:stretch/>
        </p:blipFill>
        <p:spPr bwMode="auto">
          <a:xfrm>
            <a:off x="-209689" y="-459432"/>
            <a:ext cx="4771293" cy="60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6165304"/>
            <a:ext cx="3704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l-GR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Ερποντας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κοντά στον Βάλτο</a:t>
            </a:r>
          </a:p>
        </p:txBody>
      </p:sp>
      <p:pic>
        <p:nvPicPr>
          <p:cNvPr id="8195" name="Picture 3" descr="C:\Documents and Settings\User\Επιφάνεια εργασίας\Ailias\PhD\Ailias PhD figures\Figures JPEG format\Fig22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750" b="13750"/>
          <a:stretch/>
        </p:blipFill>
        <p:spPr bwMode="auto">
          <a:xfrm>
            <a:off x="4462646" y="-462129"/>
            <a:ext cx="468941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32040" y="5805264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Λαβύρινθος</a:t>
            </a:r>
          </a:p>
        </p:txBody>
      </p:sp>
    </p:spTree>
    <p:extLst>
      <p:ext uri="{BB962C8B-B14F-4D97-AF65-F5344CB8AC3E}">
        <p14:creationId xmlns:p14="http://schemas.microsoft.com/office/powerpoint/2010/main" val="3101628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Επιφάνεια εργασίας\Ailias\PhD\Ailias PhD figures\Figures JPEG format\Fig23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5" b="12005"/>
          <a:stretch/>
        </p:blipFill>
        <p:spPr bwMode="auto">
          <a:xfrm>
            <a:off x="395536" y="0"/>
            <a:ext cx="5401303" cy="6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3645024"/>
            <a:ext cx="271247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Βαμμένος, 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Φασκιωμένος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Νεκρός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1900 (β’ </a:t>
            </a:r>
            <a:r>
              <a:rPr lang="el-G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εκδοση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85481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User\Επιφάνεια εργασίας\Ailias\PhD\Ailias PhD figures\Figures JPEG format\Fig231a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289" r="29289"/>
          <a:stretch/>
        </p:blipFill>
        <p:spPr bwMode="auto">
          <a:xfrm>
            <a:off x="-396000" y="0"/>
            <a:ext cx="4666481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2040" y="3717032"/>
            <a:ext cx="335950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Οι Βαμμένοι Βασιλείς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Κοιμούνται στα Πόδια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της Πυραμίδας, 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1910</a:t>
            </a:r>
            <a:endParaRPr lang="el-GR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663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Επιφάνεια εργασίας\Ailias\PhD\Ailias PhD figures\Figures JPEG format\Fig231b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138"/>
          <a:stretch/>
        </p:blipFill>
        <p:spPr bwMode="auto">
          <a:xfrm>
            <a:off x="539552" y="200501"/>
            <a:ext cx="4703376" cy="63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2" y="3350501"/>
            <a:ext cx="2073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Λαβύρινθος, </a:t>
            </a:r>
          </a:p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1910</a:t>
            </a:r>
          </a:p>
        </p:txBody>
      </p:sp>
    </p:spTree>
    <p:extLst>
      <p:ext uri="{BB962C8B-B14F-4D97-AF65-F5344CB8AC3E}">
        <p14:creationId xmlns:p14="http://schemas.microsoft.com/office/powerpoint/2010/main" val="3772256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Herbert James Draper</a:t>
            </a:r>
            <a:endParaRPr lang="el-GR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1863-1920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959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alypso's Is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21" y="332656"/>
            <a:ext cx="9183515" cy="52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6093296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Draper, </a:t>
            </a:r>
            <a:r>
              <a:rPr lang="el-G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Νησί της Καλυψώς,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1896</a:t>
            </a:r>
          </a:p>
        </p:txBody>
      </p:sp>
    </p:spTree>
    <p:extLst>
      <p:ext uri="{BB962C8B-B14F-4D97-AF65-F5344CB8AC3E}">
        <p14:creationId xmlns:p14="http://schemas.microsoft.com/office/powerpoint/2010/main" val="230922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riadne Deserted by These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186" y="836712"/>
            <a:ext cx="9147175" cy="50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6453336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Draper, </a:t>
            </a:r>
            <a:r>
              <a:rPr lang="el-G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Αριάδνη στη Νάξο,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1900</a:t>
            </a:r>
          </a:p>
        </p:txBody>
      </p:sp>
    </p:spTree>
    <p:extLst>
      <p:ext uri="{BB962C8B-B14F-4D97-AF65-F5344CB8AC3E}">
        <p14:creationId xmlns:p14="http://schemas.microsoft.com/office/powerpoint/2010/main" val="212152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lysses and the Siren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295474" cy="56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6381328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 Draper,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Οδυσσέας και οι Σειρήνες,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1910</a:t>
            </a:r>
          </a:p>
        </p:txBody>
      </p:sp>
    </p:spTree>
    <p:extLst>
      <p:ext uri="{BB962C8B-B14F-4D97-AF65-F5344CB8AC3E}">
        <p14:creationId xmlns:p14="http://schemas.microsoft.com/office/powerpoint/2010/main" val="4016381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Golden Fleec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32656"/>
            <a:ext cx="9144000" cy="53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6093296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Draper,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Χρυσόμαλλο Δέρας,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1904</a:t>
            </a:r>
          </a:p>
        </p:txBody>
      </p:sp>
    </p:spTree>
    <p:extLst>
      <p:ext uri="{BB962C8B-B14F-4D97-AF65-F5344CB8AC3E}">
        <p14:creationId xmlns:p14="http://schemas.microsoft.com/office/powerpoint/2010/main" val="128903687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355</Words>
  <Application>Microsoft Office PowerPoint</Application>
  <PresentationFormat>Προβολή στην οθόνη (4:3)</PresentationFormat>
  <Paragraphs>84</Paragraphs>
  <Slides>34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Θέμα του Office</vt:lpstr>
      <vt:lpstr>Edward Burne-Jones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Evelyn Prickering de Morgan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Charles Ricketts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Herbert James Draper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cp:lastModifiedBy>User</cp:lastModifiedBy>
  <cp:revision>27</cp:revision>
  <dcterms:modified xsi:type="dcterms:W3CDTF">2020-05-20T09:05:44Z</dcterms:modified>
</cp:coreProperties>
</file>