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80" r:id="rId21"/>
    <p:sldId id="276" r:id="rId22"/>
    <p:sldId id="277" r:id="rId23"/>
    <p:sldId id="278" r:id="rId24"/>
    <p:sldId id="279" r:id="rId25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08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smtClean="0"/>
              <a:t>Κάντε κλικ για να επεξεργαστείτε τον υπότιτλο του υποδείγματος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53615-BFDE-46DE-814C-47EC6EF6D371}" type="datetimeFigureOut">
              <a:rPr lang="el-GR" smtClean="0"/>
              <a:t>1/2/2019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53439-851E-44AD-84B1-B6BFC3D0C743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53615-BFDE-46DE-814C-47EC6EF6D371}" type="datetimeFigureOut">
              <a:rPr lang="el-GR" smtClean="0"/>
              <a:t>1/2/2019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53439-851E-44AD-84B1-B6BFC3D0C743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53615-BFDE-46DE-814C-47EC6EF6D371}" type="datetimeFigureOut">
              <a:rPr lang="el-GR" smtClean="0"/>
              <a:t>1/2/2019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53439-851E-44AD-84B1-B6BFC3D0C743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53615-BFDE-46DE-814C-47EC6EF6D371}" type="datetimeFigureOut">
              <a:rPr lang="el-GR" smtClean="0"/>
              <a:t>1/2/2019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53439-851E-44AD-84B1-B6BFC3D0C743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4 - Θέση κειμένου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6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53615-BFDE-46DE-814C-47EC6EF6D371}" type="datetimeFigureOut">
              <a:rPr lang="el-GR" smtClean="0"/>
              <a:t>1/2/2019</a:t>
            </a:fld>
            <a:endParaRPr lang="el-GR"/>
          </a:p>
        </p:txBody>
      </p:sp>
      <p:sp>
        <p:nvSpPr>
          <p:cNvPr id="8" name="7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8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53439-851E-44AD-84B1-B6BFC3D0C743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53615-BFDE-46DE-814C-47EC6EF6D371}" type="datetimeFigureOut">
              <a:rPr lang="el-GR" smtClean="0"/>
              <a:t>1/2/2019</a:t>
            </a:fld>
            <a:endParaRPr lang="el-GR"/>
          </a:p>
        </p:txBody>
      </p:sp>
      <p:sp>
        <p:nvSpPr>
          <p:cNvPr id="4" name="3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53439-851E-44AD-84B1-B6BFC3D0C743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53615-BFDE-46DE-814C-47EC6EF6D371}" type="datetimeFigureOut">
              <a:rPr lang="el-GR" smtClean="0"/>
              <a:t>1/2/2019</a:t>
            </a:fld>
            <a:endParaRPr lang="el-GR"/>
          </a:p>
        </p:txBody>
      </p:sp>
      <p:sp>
        <p:nvSpPr>
          <p:cNvPr id="3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53439-851E-44AD-84B1-B6BFC3D0C743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53615-BFDE-46DE-814C-47EC6EF6D371}" type="datetimeFigureOut">
              <a:rPr lang="el-GR" smtClean="0"/>
              <a:t>1/2/2019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53439-851E-44AD-84B1-B6BFC3D0C743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53615-BFDE-46DE-814C-47EC6EF6D371}" type="datetimeFigureOut">
              <a:rPr lang="el-GR" smtClean="0"/>
              <a:t>1/2/2019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53439-851E-44AD-84B1-B6BFC3D0C743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53615-BFDE-46DE-814C-47EC6EF6D371}" type="datetimeFigureOut">
              <a:rPr lang="el-GR" smtClean="0"/>
              <a:t>1/2/2019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53439-851E-44AD-84B1-B6BFC3D0C743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53615-BFDE-46DE-814C-47EC6EF6D371}" type="datetimeFigureOut">
              <a:rPr lang="el-GR" smtClean="0"/>
              <a:t>1/2/2019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53439-851E-44AD-84B1-B6BFC3D0C743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τίτλου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853615-BFDE-46DE-814C-47EC6EF6D371}" type="datetimeFigureOut">
              <a:rPr lang="el-GR" smtClean="0"/>
              <a:t>1/2/2019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F53439-851E-44AD-84B1-B6BFC3D0C743}" type="slidenum">
              <a:rPr lang="el-GR" smtClean="0"/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upload.wikimedia.org/wikipedia/commons/6/60/Doryphoros.jpg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hyperlink" Target="http://en.wikipedia.org/wiki/File:Pericles_Pio-Clementino_Inv269.jpg" TargetMode="Externa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hyperlink" Target="http://en.wikipedia.org/wiki/File:Lycian_Apollo_Louvre_left.jpg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://upload.wikimedia.org/wikipedia/en/0/05/Ac.harmodius.jpg" TargetMode="Externa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hyperlink" Target="http://upload.wikimedia.org/wikipedia/commons/2/28/Ingres,_Napoleon_on_his_Imperial_throne.jpg" TargetMode="Externa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hyperlink" Target="http://upload.wikimedia.org/wikipedia/commons/5/50/Hermes_Lysippos_Musei_Capitolini_MC639.jpg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hyperlink" Target="http://tr.wikipedia.org/wiki/Dosya:Ingres78.jpg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hyperlink" Target="http://upload.wikimedia.org/wikipedia/commons/e/e3/1848_Jean-Auguste-Dominique_Ingres_-_Venus_Anadyom%C3%A8ne.jpg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hyperlink" Target="http://upload.wikimedia.org/wikipedia/commons/2/2f/1838_Th%C3%A9odore_Chasseriau_-_Venus_Anadyomene.jpg" TargetMode="Externa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82562"/>
          </a:xfrm>
        </p:spPr>
        <p:txBody>
          <a:bodyPr>
            <a:normAutofit fontScale="90000"/>
          </a:bodyPr>
          <a:lstStyle/>
          <a:p>
            <a:pPr eaLnBrk="1" hangingPunct="1"/>
            <a:endParaRPr lang="el-GR" altLang="el-GR" sz="4000" smtClean="0"/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52400"/>
            <a:ext cx="9144000" cy="6553200"/>
          </a:xfrm>
        </p:spPr>
        <p:txBody>
          <a:bodyPr>
            <a:normAutofit fontScale="92500" lnSpcReduction="20000"/>
          </a:bodyPr>
          <a:lstStyle/>
          <a:p>
            <a:pPr marL="533400" indent="-533400" eaLnBrk="1" hangingPunct="1">
              <a:lnSpc>
                <a:spcPct val="120000"/>
              </a:lnSpc>
              <a:buFontTx/>
              <a:buNone/>
            </a:pPr>
            <a:endParaRPr lang="el-GR" altLang="el-GR" sz="900" b="1" dirty="0" smtClean="0">
              <a:solidFill>
                <a:srgbClr val="FF0000"/>
              </a:solidFill>
              <a:latin typeface="Times New Roman" pitchFamily="18" charset="0"/>
            </a:endParaRPr>
          </a:p>
          <a:p>
            <a:pPr marL="533400" indent="-533400" algn="ctr" eaLnBrk="1" hangingPunct="1">
              <a:lnSpc>
                <a:spcPct val="120000"/>
              </a:lnSpc>
              <a:buFontTx/>
              <a:buNone/>
            </a:pPr>
            <a:r>
              <a:rPr lang="el-GR" altLang="el-GR" sz="4400" b="1" i="1" dirty="0" smtClean="0">
                <a:solidFill>
                  <a:srgbClr val="FF0000"/>
                </a:solidFill>
                <a:latin typeface="Times New Roman" pitchFamily="18" charset="0"/>
              </a:rPr>
              <a:t>  </a:t>
            </a:r>
            <a:endParaRPr lang="en-US" altLang="el-GR" sz="3500" b="1" i="1" dirty="0" smtClean="0">
              <a:solidFill>
                <a:srgbClr val="FF0000"/>
              </a:solidFill>
              <a:latin typeface="Times New Roman" pitchFamily="18" charset="0"/>
            </a:endParaRPr>
          </a:p>
          <a:p>
            <a:pPr marL="533400" indent="-533400" algn="ctr" eaLnBrk="1" hangingPunct="1">
              <a:lnSpc>
                <a:spcPct val="120000"/>
              </a:lnSpc>
              <a:buFontTx/>
              <a:buNone/>
            </a:pPr>
            <a:r>
              <a:rPr lang="el-GR" altLang="el-GR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Ο </a:t>
            </a:r>
            <a:r>
              <a:rPr lang="en-US" altLang="el-GR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Jean-</a:t>
            </a:r>
            <a:r>
              <a:rPr lang="en-US" altLang="el-GR" sz="36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Auguste</a:t>
            </a:r>
            <a:r>
              <a:rPr lang="en-US" altLang="el-GR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-Dominique Ingres</a:t>
            </a:r>
          </a:p>
          <a:p>
            <a:pPr marL="533400" indent="-533400" algn="ctr" eaLnBrk="1" hangingPunct="1">
              <a:lnSpc>
                <a:spcPct val="120000"/>
              </a:lnSpc>
              <a:buFontTx/>
              <a:buNone/>
            </a:pPr>
            <a:r>
              <a:rPr lang="en-US" altLang="el-GR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(1780-1867)</a:t>
            </a:r>
            <a:r>
              <a:rPr lang="el-GR" altLang="el-GR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και οι μιμητές του</a:t>
            </a:r>
            <a:r>
              <a:rPr lang="en-US" altLang="el-GR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533400" indent="-533400" algn="ctr" eaLnBrk="1" hangingPunct="1">
              <a:lnSpc>
                <a:spcPct val="120000"/>
              </a:lnSpc>
              <a:buFontTx/>
              <a:buNone/>
            </a:pPr>
            <a:endParaRPr lang="el-GR" altLang="el-GR" sz="3600" b="1" i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533400" indent="-533400" algn="ctr" eaLnBrk="1" hangingPunct="1">
              <a:lnSpc>
                <a:spcPct val="120000"/>
              </a:lnSpc>
              <a:buFontTx/>
              <a:buNone/>
            </a:pPr>
            <a:r>
              <a:rPr lang="el-GR" altLang="el-GR" sz="3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Η νέα γενιά νεοκλασικιστών και οι συμβιβασμοί της</a:t>
            </a:r>
            <a:endParaRPr lang="en-US" altLang="el-GR" sz="3600" b="1" i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1714500" lvl="3" indent="-342900" algn="ctr" eaLnBrk="1" hangingPunct="1">
              <a:lnSpc>
                <a:spcPct val="120000"/>
              </a:lnSpc>
              <a:buFontTx/>
              <a:buNone/>
            </a:pPr>
            <a:endParaRPr lang="el-GR" altLang="el-GR" sz="3200" b="1" dirty="0" smtClean="0">
              <a:solidFill>
                <a:srgbClr val="FF0000"/>
              </a:solidFill>
              <a:latin typeface="Times New Roman" pitchFamily="18" charset="0"/>
            </a:endParaRPr>
          </a:p>
          <a:p>
            <a:pPr marL="1714500" lvl="3" indent="-342900" eaLnBrk="1" hangingPunct="1">
              <a:lnSpc>
                <a:spcPct val="120000"/>
              </a:lnSpc>
              <a:buFontTx/>
              <a:buNone/>
            </a:pPr>
            <a:endParaRPr lang="el-GR" altLang="el-GR" sz="3200" b="1" dirty="0" smtClean="0">
              <a:solidFill>
                <a:srgbClr val="FF0000"/>
              </a:solidFill>
              <a:latin typeface="Times New Roman" pitchFamily="18" charset="0"/>
            </a:endParaRPr>
          </a:p>
          <a:p>
            <a:pPr marL="1714500" lvl="3" indent="-342900" eaLnBrk="1" hangingPunct="1">
              <a:lnSpc>
                <a:spcPct val="120000"/>
              </a:lnSpc>
              <a:buFontTx/>
              <a:buNone/>
            </a:pPr>
            <a:r>
              <a:rPr lang="el-GR" altLang="el-GR" sz="2800" b="1" dirty="0" smtClean="0">
                <a:solidFill>
                  <a:srgbClr val="FF0000"/>
                </a:solidFill>
                <a:latin typeface="Times New Roman" pitchFamily="18" charset="0"/>
              </a:rPr>
              <a:t> </a:t>
            </a:r>
          </a:p>
          <a:p>
            <a:pPr marL="1714500" lvl="3" indent="-342900" eaLnBrk="1" hangingPunct="1">
              <a:lnSpc>
                <a:spcPct val="120000"/>
              </a:lnSpc>
              <a:buFontTx/>
              <a:buNone/>
            </a:pPr>
            <a:r>
              <a:rPr lang="el-GR" altLang="el-GR" sz="2800" b="1" dirty="0" smtClean="0">
                <a:solidFill>
                  <a:srgbClr val="FF0000"/>
                </a:solidFill>
                <a:latin typeface="Times New Roman" pitchFamily="18" charset="0"/>
              </a:rPr>
              <a:t>       </a:t>
            </a:r>
          </a:p>
          <a:p>
            <a:pPr marL="1714500" lvl="3" indent="-342900" eaLnBrk="1" hangingPunct="1">
              <a:lnSpc>
                <a:spcPct val="120000"/>
              </a:lnSpc>
              <a:buFontTx/>
              <a:buNone/>
            </a:pPr>
            <a:r>
              <a:rPr lang="el-GR" altLang="el-GR" sz="1000" b="1" dirty="0" smtClean="0">
                <a:solidFill>
                  <a:srgbClr val="FF0000"/>
                </a:solidFill>
                <a:latin typeface="Times New Roman" pitchFamily="18" charset="0"/>
              </a:rPr>
              <a:t> </a:t>
            </a:r>
          </a:p>
          <a:p>
            <a:pPr marL="1714500" lvl="3" indent="-342900" eaLnBrk="1" hangingPunct="1">
              <a:lnSpc>
                <a:spcPct val="120000"/>
              </a:lnSpc>
              <a:buFontTx/>
              <a:buNone/>
            </a:pPr>
            <a:r>
              <a:rPr lang="el-GR" altLang="el-GR" sz="1000" b="1" dirty="0" smtClean="0">
                <a:solidFill>
                  <a:srgbClr val="FF0000"/>
                </a:solidFill>
                <a:latin typeface="Times New Roman" pitchFamily="18" charset="0"/>
              </a:rPr>
              <a:t>		</a:t>
            </a:r>
          </a:p>
        </p:txBody>
      </p:sp>
    </p:spTree>
    <p:extLst>
      <p:ext uri="{BB962C8B-B14F-4D97-AF65-F5344CB8AC3E}">
        <p14:creationId xmlns:p14="http://schemas.microsoft.com/office/powerpoint/2010/main" val="4281677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 Box 6"/>
          <p:cNvSpPr txBox="1">
            <a:spLocks noChangeArrowheads="1"/>
          </p:cNvSpPr>
          <p:nvPr/>
        </p:nvSpPr>
        <p:spPr bwMode="auto">
          <a:xfrm>
            <a:off x="0" y="5791200"/>
            <a:ext cx="9140825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l-GR" sz="2800" i="0">
                <a:latin typeface="Times New Roman" pitchFamily="18" charset="0"/>
              </a:rPr>
              <a:t>J.A.D. Ingres, </a:t>
            </a:r>
            <a:r>
              <a:rPr lang="el-GR" altLang="el-GR" sz="2800">
                <a:latin typeface="Times New Roman" pitchFamily="18" charset="0"/>
              </a:rPr>
              <a:t>Ο Αχιλλέας δέχεται τους απεσταλμένους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l-GR" altLang="el-GR" sz="2800">
                <a:latin typeface="Times New Roman" pitchFamily="18" charset="0"/>
              </a:rPr>
              <a:t>του Αγαμέμνονα, </a:t>
            </a:r>
            <a:r>
              <a:rPr lang="el-GR" altLang="el-GR" sz="2800" i="0">
                <a:latin typeface="Times New Roman" pitchFamily="18" charset="0"/>
              </a:rPr>
              <a:t>1801</a:t>
            </a:r>
          </a:p>
        </p:txBody>
      </p:sp>
      <p:pic>
        <p:nvPicPr>
          <p:cNvPr id="27651" name="Picture 8" descr="Ingr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0"/>
            <a:ext cx="7521575" cy="586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80844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4" descr="Flaxman Departure of Briseis 179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457200"/>
            <a:ext cx="7712075" cy="4832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5" name="Text Box 5"/>
          <p:cNvSpPr txBox="1">
            <a:spLocks noChangeArrowheads="1"/>
          </p:cNvSpPr>
          <p:nvPr/>
        </p:nvSpPr>
        <p:spPr bwMode="auto">
          <a:xfrm>
            <a:off x="609600" y="5629275"/>
            <a:ext cx="8196263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l-GR" sz="2800" i="0">
                <a:latin typeface="Times New Roman" pitchFamily="18" charset="0"/>
              </a:rPr>
              <a:t>John Flaxman, </a:t>
            </a:r>
            <a:r>
              <a:rPr lang="el-GR" altLang="el-GR" sz="2800">
                <a:latin typeface="Times New Roman" pitchFamily="18" charset="0"/>
              </a:rPr>
              <a:t>Η Αναχώρηση της Βρησηίδας</a:t>
            </a:r>
            <a:r>
              <a:rPr lang="el-GR" altLang="el-GR" sz="2800" i="0">
                <a:latin typeface="Times New Roman" pitchFamily="18" charset="0"/>
              </a:rPr>
              <a:t>, 1793</a:t>
            </a:r>
          </a:p>
        </p:txBody>
      </p:sp>
    </p:spTree>
    <p:extLst>
      <p:ext uri="{BB962C8B-B14F-4D97-AF65-F5344CB8AC3E}">
        <p14:creationId xmlns:p14="http://schemas.microsoft.com/office/powerpoint/2010/main" val="4215228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4" descr="Phocion Vatica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0"/>
            <a:ext cx="1727200" cy="5146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699" name="Text Box 5"/>
          <p:cNvSpPr txBox="1">
            <a:spLocks noChangeArrowheads="1"/>
          </p:cNvSpPr>
          <p:nvPr/>
        </p:nvSpPr>
        <p:spPr bwMode="auto">
          <a:xfrm>
            <a:off x="457200" y="5181600"/>
            <a:ext cx="2743200" cy="1373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l-GR" altLang="el-GR" sz="2800">
                <a:latin typeface="Times New Roman" pitchFamily="18" charset="0"/>
              </a:rPr>
              <a:t>Φωκίων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l-GR" altLang="el-GR" sz="2800" i="0">
                <a:latin typeface="Times New Roman" pitchFamily="18" charset="0"/>
              </a:rPr>
              <a:t>(Συλλογή Βατικανού)</a:t>
            </a:r>
          </a:p>
        </p:txBody>
      </p:sp>
      <p:pic>
        <p:nvPicPr>
          <p:cNvPr id="29700" name="Picture 7" descr="File:Doryphoros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0"/>
            <a:ext cx="1943100" cy="510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1" name="Text Box 8"/>
          <p:cNvSpPr txBox="1">
            <a:spLocks noChangeArrowheads="1"/>
          </p:cNvSpPr>
          <p:nvPr/>
        </p:nvSpPr>
        <p:spPr bwMode="auto">
          <a:xfrm>
            <a:off x="6232525" y="5486400"/>
            <a:ext cx="2225675" cy="1373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2800" i="0">
                <a:latin typeface="Times New Roman" pitchFamily="18" charset="0"/>
              </a:rPr>
              <a:t>Π</a:t>
            </a:r>
            <a:r>
              <a:rPr lang="en-GB" altLang="el-GR" sz="2800" i="0">
                <a:latin typeface="Times New Roman" pitchFamily="18" charset="0"/>
              </a:rPr>
              <a:t>o</a:t>
            </a:r>
            <a:r>
              <a:rPr lang="el-GR" altLang="el-GR" sz="2800" i="0">
                <a:latin typeface="Times New Roman" pitchFamily="18" charset="0"/>
              </a:rPr>
              <a:t>λύκλειτος,</a:t>
            </a:r>
            <a:endParaRPr lang="en-US" altLang="el-GR" sz="2800" i="0">
              <a:latin typeface="Times New Roman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2800">
                <a:latin typeface="Times New Roman" pitchFamily="18" charset="0"/>
              </a:rPr>
              <a:t>Δορυφόρος</a:t>
            </a:r>
            <a:r>
              <a:rPr lang="el-GR" altLang="el-GR" sz="2800" i="0">
                <a:latin typeface="Times New Roman" pitchFamily="18" charset="0"/>
              </a:rPr>
              <a:t>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l-GR" altLang="el-GR" sz="2800" i="0">
              <a:latin typeface="Times New Roman" pitchFamily="18" charset="0"/>
            </a:endParaRPr>
          </a:p>
        </p:txBody>
      </p:sp>
      <p:pic>
        <p:nvPicPr>
          <p:cNvPr id="29702" name="Picture 10" descr="180px-Pericles_Pio-Clementino_Inv269">
            <a:hlinkClick r:id="rId5" tooltip="Herm of Pericles bearing the inscription “Pericles, son of Xanthippus, Athenian”, Roman copy of the original by Kresilas, Vatican Museums (no. 269).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914400"/>
            <a:ext cx="1714500" cy="343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3" name="Text Box 11"/>
          <p:cNvSpPr txBox="1">
            <a:spLocks noChangeArrowheads="1"/>
          </p:cNvSpPr>
          <p:nvPr/>
        </p:nvSpPr>
        <p:spPr bwMode="auto">
          <a:xfrm>
            <a:off x="3794125" y="4714875"/>
            <a:ext cx="1630363" cy="1373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2800" i="0">
                <a:latin typeface="Times New Roman" pitchFamily="18" charset="0"/>
              </a:rPr>
              <a:t>Κρεσίλας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2800">
                <a:latin typeface="Times New Roman" pitchFamily="18" charset="0"/>
              </a:rPr>
              <a:t>Περικλής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l-GR" altLang="el-GR" sz="2800" i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3538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Ganymede Vatica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0"/>
            <a:ext cx="33512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3" name="Text Box 3"/>
          <p:cNvSpPr txBox="1">
            <a:spLocks noChangeArrowheads="1"/>
          </p:cNvSpPr>
          <p:nvPr/>
        </p:nvSpPr>
        <p:spPr bwMode="auto">
          <a:xfrm>
            <a:off x="4103688" y="2667000"/>
            <a:ext cx="3475037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l-GR" altLang="el-GR" sz="2800">
                <a:latin typeface="Times New Roman" pitchFamily="18" charset="0"/>
              </a:rPr>
              <a:t>Γανυμήδης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l-GR" altLang="el-GR" sz="2800" i="0">
                <a:latin typeface="Times New Roman" pitchFamily="18" charset="0"/>
              </a:rPr>
              <a:t>(</a:t>
            </a:r>
            <a:r>
              <a:rPr lang="en-US" altLang="el-GR" sz="2800" i="0">
                <a:latin typeface="Times New Roman" pitchFamily="18" charset="0"/>
              </a:rPr>
              <a:t>Museo Chiaramonti</a:t>
            </a:r>
            <a:r>
              <a:rPr lang="el-GR" altLang="el-GR" sz="2800" i="0">
                <a:latin typeface="Times New Roman" pitchFamily="18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790784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 Box 7"/>
          <p:cNvSpPr txBox="1">
            <a:spLocks noChangeArrowheads="1"/>
          </p:cNvSpPr>
          <p:nvPr/>
        </p:nvSpPr>
        <p:spPr bwMode="auto">
          <a:xfrm>
            <a:off x="304800" y="4267200"/>
            <a:ext cx="2895600" cy="180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l-GR" altLang="el-GR" sz="2800" i="0">
              <a:latin typeface="Times New Roman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l-GR" altLang="el-GR" sz="2800">
                <a:latin typeface="Times New Roman" pitchFamily="18" charset="0"/>
              </a:rPr>
              <a:t>Απόλλων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l-GR" altLang="el-GR" sz="2800">
                <a:latin typeface="Times New Roman" pitchFamily="18" charset="0"/>
              </a:rPr>
              <a:t>Σαυροκτόνος,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l-GR" altLang="el-GR" sz="2800">
              <a:latin typeface="Times New Roman" pitchFamily="18" charset="0"/>
            </a:endParaRPr>
          </a:p>
        </p:txBody>
      </p:sp>
      <p:pic>
        <p:nvPicPr>
          <p:cNvPr id="31747" name="Picture 9" descr="The Lizard Slay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0"/>
            <a:ext cx="2857500" cy="478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48" name="Picture 11" descr="The Reclining Saty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0"/>
            <a:ext cx="2536825" cy="4783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49" name="Text Box 12"/>
          <p:cNvSpPr txBox="1">
            <a:spLocks noChangeArrowheads="1"/>
          </p:cNvSpPr>
          <p:nvPr/>
        </p:nvSpPr>
        <p:spPr bwMode="auto">
          <a:xfrm flipV="1">
            <a:off x="4114800" y="4746625"/>
            <a:ext cx="3206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ot="1080000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l-GR" altLang="el-GR" sz="1800"/>
          </a:p>
        </p:txBody>
      </p:sp>
      <p:sp>
        <p:nvSpPr>
          <p:cNvPr id="31750" name="Text Box 13"/>
          <p:cNvSpPr txBox="1">
            <a:spLocks noChangeArrowheads="1"/>
          </p:cNvSpPr>
          <p:nvPr/>
        </p:nvSpPr>
        <p:spPr bwMode="auto">
          <a:xfrm>
            <a:off x="3429000" y="4876800"/>
            <a:ext cx="25146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l-GR" altLang="el-GR" sz="2800">
                <a:latin typeface="Times New Roman" pitchFamily="18" charset="0"/>
              </a:rPr>
              <a:t>Σάτυρος</a:t>
            </a:r>
          </a:p>
        </p:txBody>
      </p:sp>
      <p:sp>
        <p:nvSpPr>
          <p:cNvPr id="31751" name="Text Box 15"/>
          <p:cNvSpPr txBox="1">
            <a:spLocks noChangeArrowheads="1"/>
          </p:cNvSpPr>
          <p:nvPr/>
        </p:nvSpPr>
        <p:spPr bwMode="auto">
          <a:xfrm>
            <a:off x="6172200" y="4791075"/>
            <a:ext cx="3014663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2800">
                <a:latin typeface="Times New Roman" pitchFamily="18" charset="0"/>
              </a:rPr>
              <a:t>Λύκειος Απόλλων</a:t>
            </a:r>
          </a:p>
        </p:txBody>
      </p:sp>
      <p:sp>
        <p:nvSpPr>
          <p:cNvPr id="31752" name="Text Box 16"/>
          <p:cNvSpPr txBox="1">
            <a:spLocks noChangeArrowheads="1"/>
          </p:cNvSpPr>
          <p:nvPr/>
        </p:nvSpPr>
        <p:spPr bwMode="auto">
          <a:xfrm>
            <a:off x="1203325" y="6284913"/>
            <a:ext cx="755967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l-GR" altLang="el-GR" sz="1800"/>
          </a:p>
        </p:txBody>
      </p:sp>
      <p:sp>
        <p:nvSpPr>
          <p:cNvPr id="31753" name="Text Box 17"/>
          <p:cNvSpPr txBox="1">
            <a:spLocks noChangeArrowheads="1"/>
          </p:cNvSpPr>
          <p:nvPr/>
        </p:nvSpPr>
        <p:spPr bwMode="auto">
          <a:xfrm>
            <a:off x="898525" y="5962650"/>
            <a:ext cx="7788275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l-GR" altLang="el-GR" i="0">
                <a:latin typeface="Times New Roman" pitchFamily="18" charset="0"/>
              </a:rPr>
              <a:t>Πραξιτέλης</a:t>
            </a:r>
          </a:p>
        </p:txBody>
      </p:sp>
      <p:pic>
        <p:nvPicPr>
          <p:cNvPr id="31754" name="Picture 19" descr="250px-Lycian_Apollo_Louvre_left">
            <a:hlinkClick r:id="rId4" tooltip="A Lycian Apollo at the Louvre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0"/>
            <a:ext cx="200025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31948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4" descr="Apollo Kitharodos Ludovis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325938" cy="6586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1" name="Text Box 5"/>
          <p:cNvSpPr txBox="1">
            <a:spLocks noChangeArrowheads="1"/>
          </p:cNvSpPr>
          <p:nvPr/>
        </p:nvSpPr>
        <p:spPr bwMode="auto">
          <a:xfrm>
            <a:off x="4572000" y="2667000"/>
            <a:ext cx="4191000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l-GR" altLang="el-GR" sz="2800">
                <a:latin typeface="Times New Roman" pitchFamily="18" charset="0"/>
              </a:rPr>
              <a:t>Απόλλων Κιθαρωδός</a:t>
            </a:r>
            <a:r>
              <a:rPr lang="en-US" altLang="el-GR" sz="2800">
                <a:latin typeface="Times New Roman" pitchFamily="18" charset="0"/>
              </a:rPr>
              <a:t> </a:t>
            </a:r>
            <a:r>
              <a:rPr lang="el-GR" altLang="el-GR" sz="2800" i="0">
                <a:latin typeface="Times New Roman" pitchFamily="18" charset="0"/>
              </a:rPr>
              <a:t>(Συλλογή </a:t>
            </a:r>
            <a:r>
              <a:rPr lang="en-US" altLang="el-GR" sz="2800" i="0">
                <a:latin typeface="Times New Roman" pitchFamily="18" charset="0"/>
              </a:rPr>
              <a:t>Ludovisi)</a:t>
            </a:r>
            <a:endParaRPr lang="el-GR" altLang="el-GR" sz="2800" i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2915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5" descr="File:Ac.harmodius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0"/>
            <a:ext cx="4678363" cy="691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5" name="Text Box 6"/>
          <p:cNvSpPr txBox="1">
            <a:spLocks noChangeArrowheads="1"/>
          </p:cNvSpPr>
          <p:nvPr/>
        </p:nvSpPr>
        <p:spPr bwMode="auto">
          <a:xfrm>
            <a:off x="4800600" y="2657475"/>
            <a:ext cx="4343400" cy="180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l-GR" altLang="el-GR" sz="2800" i="0">
                <a:latin typeface="Times New Roman" pitchFamily="18" charset="0"/>
              </a:rPr>
              <a:t>Κριτίας και Νησιώτης,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l-GR" altLang="el-GR" sz="2800">
                <a:latin typeface="Times New Roman" pitchFamily="18" charset="0"/>
              </a:rPr>
              <a:t>Σύμπλεγμα Τυρρανοκτόνων(Αρμόδιος και Αριστογείτων)</a:t>
            </a:r>
          </a:p>
        </p:txBody>
      </p:sp>
    </p:spTree>
    <p:extLst>
      <p:ext uri="{BB962C8B-B14F-4D97-AF65-F5344CB8AC3E}">
        <p14:creationId xmlns:p14="http://schemas.microsoft.com/office/powerpoint/2010/main" val="2363431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4" descr="Ingres Venus wounded by Diomedes 1803-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0"/>
            <a:ext cx="7013575" cy="5713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19" name="Text Box 5"/>
          <p:cNvSpPr txBox="1">
            <a:spLocks noChangeArrowheads="1"/>
          </p:cNvSpPr>
          <p:nvPr/>
        </p:nvSpPr>
        <p:spPr bwMode="auto">
          <a:xfrm>
            <a:off x="0" y="5934075"/>
            <a:ext cx="91440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l-GR" sz="2800" i="0">
                <a:latin typeface="Times New Roman" pitchFamily="18" charset="0"/>
              </a:rPr>
              <a:t>J.A.D. Ingres, </a:t>
            </a:r>
            <a:r>
              <a:rPr lang="el-GR" altLang="el-GR" sz="2800">
                <a:latin typeface="Times New Roman" pitchFamily="18" charset="0"/>
              </a:rPr>
              <a:t>Η Αφροδίτη πληγώνεται από Διομήδη, </a:t>
            </a:r>
            <a:r>
              <a:rPr lang="el-GR" altLang="el-GR" sz="2800" i="0">
                <a:latin typeface="Times New Roman" pitchFamily="18" charset="0"/>
              </a:rPr>
              <a:t>1803</a:t>
            </a:r>
          </a:p>
        </p:txBody>
      </p:sp>
    </p:spTree>
    <p:extLst>
      <p:ext uri="{BB962C8B-B14F-4D97-AF65-F5344CB8AC3E}">
        <p14:creationId xmlns:p14="http://schemas.microsoft.com/office/powerpoint/2010/main" val="870154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4" descr="Flaxman Venus wounded in the hand conducted by Iris to Mar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381000"/>
            <a:ext cx="6743700" cy="4845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3" name="Text Box 5"/>
          <p:cNvSpPr txBox="1">
            <a:spLocks noChangeArrowheads="1"/>
          </p:cNvSpPr>
          <p:nvPr/>
        </p:nvSpPr>
        <p:spPr bwMode="auto">
          <a:xfrm>
            <a:off x="1050925" y="5705475"/>
            <a:ext cx="7386638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l-GR" sz="2800" i="0">
                <a:latin typeface="Times New Roman" pitchFamily="18" charset="0"/>
              </a:rPr>
              <a:t>J</a:t>
            </a:r>
            <a:r>
              <a:rPr lang="el-GR" altLang="el-GR" sz="2800" i="0">
                <a:latin typeface="Times New Roman" pitchFamily="18" charset="0"/>
              </a:rPr>
              <a:t>. </a:t>
            </a:r>
            <a:r>
              <a:rPr lang="en-US" altLang="el-GR" sz="2800" i="0">
                <a:latin typeface="Times New Roman" pitchFamily="18" charset="0"/>
              </a:rPr>
              <a:t>Flaxman, </a:t>
            </a:r>
            <a:r>
              <a:rPr lang="el-GR" altLang="el-GR" sz="2800">
                <a:latin typeface="Times New Roman" pitchFamily="18" charset="0"/>
              </a:rPr>
              <a:t>Τραυματισμός της Αφροδίτης, </a:t>
            </a:r>
            <a:r>
              <a:rPr lang="el-GR" altLang="el-GR" sz="2800" i="0">
                <a:latin typeface="Times New Roman" pitchFamily="18" charset="0"/>
              </a:rPr>
              <a:t>1793</a:t>
            </a:r>
          </a:p>
        </p:txBody>
      </p:sp>
    </p:spTree>
    <p:extLst>
      <p:ext uri="{BB962C8B-B14F-4D97-AF65-F5344CB8AC3E}">
        <p14:creationId xmlns:p14="http://schemas.microsoft.com/office/powerpoint/2010/main" val="2980950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4" descr="Flaxman Juno and Minerva 179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609600"/>
            <a:ext cx="6002338" cy="449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67" name="Text Box 5"/>
          <p:cNvSpPr txBox="1">
            <a:spLocks noChangeArrowheads="1"/>
          </p:cNvSpPr>
          <p:nvPr/>
        </p:nvSpPr>
        <p:spPr bwMode="auto">
          <a:xfrm>
            <a:off x="1584325" y="5705475"/>
            <a:ext cx="595947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l-GR" sz="2800" i="0">
                <a:latin typeface="Times New Roman" pitchFamily="18" charset="0"/>
              </a:rPr>
              <a:t>J.Flaxman, </a:t>
            </a:r>
            <a:r>
              <a:rPr lang="el-GR" altLang="el-GR" sz="2800">
                <a:latin typeface="Times New Roman" pitchFamily="18" charset="0"/>
              </a:rPr>
              <a:t>Ήρα και Αθηνά, </a:t>
            </a:r>
            <a:r>
              <a:rPr lang="el-GR" altLang="el-GR" sz="2800" i="0">
                <a:latin typeface="Times New Roman" pitchFamily="18" charset="0"/>
              </a:rPr>
              <a:t>1792</a:t>
            </a:r>
          </a:p>
        </p:txBody>
      </p:sp>
    </p:spTree>
    <p:extLst>
      <p:ext uri="{BB962C8B-B14F-4D97-AF65-F5344CB8AC3E}">
        <p14:creationId xmlns:p14="http://schemas.microsoft.com/office/powerpoint/2010/main" val="2902772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4" descr="Ingres Jupiter and Thetis 18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28600"/>
            <a:ext cx="4970463" cy="6302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1" name="Text Box 5"/>
          <p:cNvSpPr txBox="1">
            <a:spLocks noChangeArrowheads="1"/>
          </p:cNvSpPr>
          <p:nvPr/>
        </p:nvSpPr>
        <p:spPr bwMode="auto">
          <a:xfrm>
            <a:off x="5622925" y="2809875"/>
            <a:ext cx="2752725" cy="1373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l-GR" sz="2800" i="0">
                <a:latin typeface="Times New Roman" pitchFamily="18" charset="0"/>
              </a:rPr>
              <a:t>J.A.D. Ingres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l-GR" altLang="el-GR" sz="2800">
                <a:latin typeface="Times New Roman" pitchFamily="18" charset="0"/>
              </a:rPr>
              <a:t>Δίας και Θέτιδα,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l-GR" altLang="el-GR" sz="2800" i="0">
                <a:latin typeface="Times New Roman" pitchFamily="18" charset="0"/>
              </a:rPr>
              <a:t>1811</a:t>
            </a:r>
          </a:p>
        </p:txBody>
      </p:sp>
    </p:spTree>
    <p:extLst>
      <p:ext uri="{BB962C8B-B14F-4D97-AF65-F5344CB8AC3E}">
        <p14:creationId xmlns:p14="http://schemas.microsoft.com/office/powerpoint/2010/main" val="2751246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5" descr="Flaxman Jupiter sending evil dream to agamemn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04800"/>
            <a:ext cx="7658100" cy="557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15" name="Text Box 6"/>
          <p:cNvSpPr txBox="1">
            <a:spLocks noChangeArrowheads="1"/>
          </p:cNvSpPr>
          <p:nvPr/>
        </p:nvSpPr>
        <p:spPr bwMode="auto">
          <a:xfrm>
            <a:off x="0" y="5934075"/>
            <a:ext cx="91440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l-GR" sz="2800" i="0">
                <a:latin typeface="Times New Roman" pitchFamily="18" charset="0"/>
              </a:rPr>
              <a:t>J. Flaxman, </a:t>
            </a:r>
            <a:r>
              <a:rPr lang="el-GR" altLang="el-GR" sz="2800">
                <a:latin typeface="Times New Roman" pitchFamily="18" charset="0"/>
              </a:rPr>
              <a:t>Ο Δίας στέλνει εφιάλτη στον Αγαμέμνωνα, </a:t>
            </a:r>
            <a:r>
              <a:rPr lang="el-GR" altLang="el-GR" sz="2800" i="0">
                <a:latin typeface="Times New Roman" pitchFamily="18" charset="0"/>
              </a:rPr>
              <a:t>1793</a:t>
            </a:r>
          </a:p>
        </p:txBody>
      </p:sp>
    </p:spTree>
    <p:extLst>
      <p:ext uri="{BB962C8B-B14F-4D97-AF65-F5344CB8AC3E}">
        <p14:creationId xmlns:p14="http://schemas.microsoft.com/office/powerpoint/2010/main" val="2710364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Flaxman Jupiter and Theti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228600"/>
            <a:ext cx="7316788" cy="5157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39" name="Text Box 3"/>
          <p:cNvSpPr txBox="1">
            <a:spLocks noChangeArrowheads="1"/>
          </p:cNvSpPr>
          <p:nvPr/>
        </p:nvSpPr>
        <p:spPr bwMode="auto">
          <a:xfrm>
            <a:off x="1050925" y="5629275"/>
            <a:ext cx="733107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l-GR" sz="2800" i="0">
                <a:latin typeface="Times New Roman" pitchFamily="18" charset="0"/>
              </a:rPr>
              <a:t>J. Flaxman, </a:t>
            </a:r>
            <a:r>
              <a:rPr lang="el-GR" altLang="el-GR" sz="2800">
                <a:latin typeface="Times New Roman" pitchFamily="18" charset="0"/>
              </a:rPr>
              <a:t>Δίας και Θέτιδα, </a:t>
            </a:r>
            <a:r>
              <a:rPr lang="el-GR" altLang="el-GR" sz="2800" i="0">
                <a:latin typeface="Times New Roman" pitchFamily="18" charset="0"/>
              </a:rPr>
              <a:t>1793</a:t>
            </a:r>
          </a:p>
        </p:txBody>
      </p:sp>
    </p:spTree>
    <p:extLst>
      <p:ext uri="{BB962C8B-B14F-4D97-AF65-F5344CB8AC3E}">
        <p14:creationId xmlns:p14="http://schemas.microsoft.com/office/powerpoint/2010/main" val="690229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5" descr="File:Ingres, Napoleon on his Imperial throne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0"/>
            <a:ext cx="4278313" cy="6938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63" name="Text Box 6"/>
          <p:cNvSpPr txBox="1">
            <a:spLocks noChangeArrowheads="1"/>
          </p:cNvSpPr>
          <p:nvPr/>
        </p:nvSpPr>
        <p:spPr bwMode="auto">
          <a:xfrm>
            <a:off x="5089525" y="2703513"/>
            <a:ext cx="184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l-GR" altLang="el-GR" sz="1800"/>
          </a:p>
        </p:txBody>
      </p:sp>
      <p:sp>
        <p:nvSpPr>
          <p:cNvPr id="40964" name="Text Box 7"/>
          <p:cNvSpPr txBox="1">
            <a:spLocks noChangeArrowheads="1"/>
          </p:cNvSpPr>
          <p:nvPr/>
        </p:nvSpPr>
        <p:spPr bwMode="auto">
          <a:xfrm>
            <a:off x="5165725" y="2505075"/>
            <a:ext cx="3246438" cy="1373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l-GR" sz="2800" i="0">
                <a:latin typeface="Times New Roman" pitchFamily="18" charset="0"/>
              </a:rPr>
              <a:t>J.A.D. Ingres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l-GR" altLang="el-GR" sz="2800">
                <a:latin typeface="Times New Roman" pitchFamily="18" charset="0"/>
              </a:rPr>
              <a:t>Ναπολέων ένθρονος,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l-GR" altLang="el-GR" sz="2800" i="0">
                <a:latin typeface="Times New Roman" pitchFamily="18" charset="0"/>
              </a:rPr>
              <a:t>1804</a:t>
            </a:r>
          </a:p>
        </p:txBody>
      </p:sp>
    </p:spTree>
    <p:extLst>
      <p:ext uri="{BB962C8B-B14F-4D97-AF65-F5344CB8AC3E}">
        <p14:creationId xmlns:p14="http://schemas.microsoft.com/office/powerpoint/2010/main" val="345965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5" descr="Jean-Auguste-Dominique Ingres. Oedipus and Sphinx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0"/>
            <a:ext cx="52101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87" name="Text Box 6"/>
          <p:cNvSpPr txBox="1">
            <a:spLocks noChangeArrowheads="1"/>
          </p:cNvSpPr>
          <p:nvPr/>
        </p:nvSpPr>
        <p:spPr bwMode="auto">
          <a:xfrm>
            <a:off x="5927725" y="2428875"/>
            <a:ext cx="2303463" cy="180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l-GR" sz="2800" i="0">
                <a:latin typeface="Times New Roman" pitchFamily="18" charset="0"/>
              </a:rPr>
              <a:t>J.A.D.Ingres,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l-GR" altLang="el-GR" sz="2800">
                <a:latin typeface="Times New Roman" pitchFamily="18" charset="0"/>
              </a:rPr>
              <a:t>Οιδίποδας και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l-GR" altLang="el-GR" sz="2800">
                <a:latin typeface="Times New Roman" pitchFamily="18" charset="0"/>
              </a:rPr>
              <a:t>Σφίγγα,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l-GR" altLang="el-GR" sz="2800" i="0">
                <a:latin typeface="Times New Roman" pitchFamily="18" charset="0"/>
              </a:rPr>
              <a:t>1808</a:t>
            </a:r>
          </a:p>
        </p:txBody>
      </p:sp>
    </p:spTree>
    <p:extLst>
      <p:ext uri="{BB962C8B-B14F-4D97-AF65-F5344CB8AC3E}">
        <p14:creationId xmlns:p14="http://schemas.microsoft.com/office/powerpoint/2010/main" val="2899813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5" descr="File:Hermes Lysippos Musei Capitolini MC639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28600"/>
            <a:ext cx="3041650" cy="5513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1" name="Picture 7" descr="Hermes Tying His Sandal, Roman Copy of a Greek Original Attributed to Lysippos Giclee Print by Lysippo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0"/>
            <a:ext cx="4491038" cy="599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12" name="Text Box 8"/>
          <p:cNvSpPr txBox="1">
            <a:spLocks noChangeArrowheads="1"/>
          </p:cNvSpPr>
          <p:nvPr/>
        </p:nvSpPr>
        <p:spPr bwMode="auto">
          <a:xfrm>
            <a:off x="822325" y="5934075"/>
            <a:ext cx="7967663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l-GR" altLang="el-GR" sz="2800">
                <a:latin typeface="Times New Roman" pitchFamily="18" charset="0"/>
              </a:rPr>
              <a:t>Ερμής Κινγκινάτος, </a:t>
            </a:r>
            <a:r>
              <a:rPr lang="el-GR" altLang="el-GR" sz="2800" i="0">
                <a:latin typeface="Times New Roman" pitchFamily="18" charset="0"/>
              </a:rPr>
              <a:t>ρωμαϊκά αντίγραφα αγάλματος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l-GR" altLang="el-GR" sz="2800" i="0">
                <a:latin typeface="Times New Roman" pitchFamily="18" charset="0"/>
              </a:rPr>
              <a:t>του Λύσιππου</a:t>
            </a:r>
            <a:endParaRPr lang="el-GR" altLang="el-GR" sz="280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8748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5" descr="The Apotheosis of Hom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228600"/>
            <a:ext cx="7277100" cy="550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35" name="Text Box 6"/>
          <p:cNvSpPr txBox="1">
            <a:spLocks noChangeArrowheads="1"/>
          </p:cNvSpPr>
          <p:nvPr/>
        </p:nvSpPr>
        <p:spPr bwMode="auto">
          <a:xfrm>
            <a:off x="822325" y="5934075"/>
            <a:ext cx="740727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l-GR" sz="2800" i="0">
                <a:latin typeface="Times New Roman" pitchFamily="18" charset="0"/>
              </a:rPr>
              <a:t>J.A.D. Ingres, </a:t>
            </a:r>
            <a:r>
              <a:rPr lang="el-GR" altLang="el-GR" sz="2800">
                <a:latin typeface="Times New Roman" pitchFamily="18" charset="0"/>
              </a:rPr>
              <a:t>Η Αποθέωση του Ομήρου, </a:t>
            </a:r>
            <a:r>
              <a:rPr lang="el-GR" altLang="el-GR" sz="2800" i="0">
                <a:latin typeface="Times New Roman" pitchFamily="18" charset="0"/>
              </a:rPr>
              <a:t>1827</a:t>
            </a:r>
          </a:p>
        </p:txBody>
      </p:sp>
    </p:spTree>
    <p:extLst>
      <p:ext uri="{BB962C8B-B14F-4D97-AF65-F5344CB8AC3E}">
        <p14:creationId xmlns:p14="http://schemas.microsoft.com/office/powerpoint/2010/main" val="1490630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5" descr="Hom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"/>
            <a:ext cx="4991100" cy="6410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59" name="Text Box 6"/>
          <p:cNvSpPr txBox="1">
            <a:spLocks noChangeArrowheads="1"/>
          </p:cNvSpPr>
          <p:nvPr/>
        </p:nvSpPr>
        <p:spPr bwMode="auto">
          <a:xfrm>
            <a:off x="5699125" y="3038475"/>
            <a:ext cx="3311525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2800" i="0">
                <a:latin typeface="Times New Roman" pitchFamily="18" charset="0"/>
              </a:rPr>
              <a:t>Αρχέλαος Πριηναίος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2800">
                <a:latin typeface="Times New Roman" pitchFamily="18" charset="0"/>
              </a:rPr>
              <a:t>Αποθέωση Ομήρου</a:t>
            </a:r>
          </a:p>
        </p:txBody>
      </p:sp>
    </p:spTree>
    <p:extLst>
      <p:ext uri="{BB962C8B-B14F-4D97-AF65-F5344CB8AC3E}">
        <p14:creationId xmlns:p14="http://schemas.microsoft.com/office/powerpoint/2010/main" val="3644857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4" descr="300px-Ingres78">
            <a:hlinkClick r:id="rId2" tooltip="Jean-Auguste-Dominique Ingres. Jupiter ve Antiope. 1851. Musée d'Orsay, Paris, Fransa, Louvre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28600"/>
            <a:ext cx="4300538" cy="316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179" name="Picture 6" descr="IngresSlav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3124200"/>
            <a:ext cx="4876800" cy="3475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180" name="Text Box 7"/>
          <p:cNvSpPr txBox="1">
            <a:spLocks noChangeArrowheads="1"/>
          </p:cNvSpPr>
          <p:nvPr/>
        </p:nvSpPr>
        <p:spPr bwMode="auto">
          <a:xfrm>
            <a:off x="4784725" y="1209675"/>
            <a:ext cx="3627438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2800">
                <a:latin typeface="Times New Roman" pitchFamily="18" charset="0"/>
              </a:rPr>
              <a:t>Δίας και Αντιόπη, </a:t>
            </a:r>
            <a:r>
              <a:rPr lang="el-GR" altLang="el-GR" sz="2800" i="0">
                <a:latin typeface="Times New Roman" pitchFamily="18" charset="0"/>
              </a:rPr>
              <a:t>1851</a:t>
            </a:r>
            <a:endParaRPr lang="el-GR" altLang="el-GR" sz="2800">
              <a:latin typeface="Times New Roman" pitchFamily="18" charset="0"/>
            </a:endParaRPr>
          </a:p>
        </p:txBody>
      </p:sp>
      <p:sp>
        <p:nvSpPr>
          <p:cNvPr id="50181" name="Text Box 8"/>
          <p:cNvSpPr txBox="1">
            <a:spLocks noChangeArrowheads="1"/>
          </p:cNvSpPr>
          <p:nvPr/>
        </p:nvSpPr>
        <p:spPr bwMode="auto">
          <a:xfrm>
            <a:off x="517525" y="5324475"/>
            <a:ext cx="3467100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l-GR" altLang="el-GR" sz="2800">
                <a:latin typeface="Times New Roman" pitchFamily="18" charset="0"/>
              </a:rPr>
              <a:t>Οδαλίσκη με σκλάβα, </a:t>
            </a:r>
            <a:endParaRPr lang="el-GR" altLang="el-GR" sz="2800" i="0">
              <a:latin typeface="Times New Roman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l-GR" altLang="el-GR" sz="2800" i="0">
                <a:latin typeface="Times New Roman" pitchFamily="18" charset="0"/>
              </a:rPr>
              <a:t>1842</a:t>
            </a:r>
            <a:endParaRPr lang="el-GR" altLang="el-GR" sz="2800">
              <a:latin typeface="Times New Roman" pitchFamily="18" charset="0"/>
            </a:endParaRPr>
          </a:p>
        </p:txBody>
      </p:sp>
      <p:sp>
        <p:nvSpPr>
          <p:cNvPr id="50182" name="Text Box 9"/>
          <p:cNvSpPr txBox="1">
            <a:spLocks noChangeArrowheads="1"/>
          </p:cNvSpPr>
          <p:nvPr/>
        </p:nvSpPr>
        <p:spPr bwMode="auto">
          <a:xfrm>
            <a:off x="974725" y="4114800"/>
            <a:ext cx="23876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l-GR" i="0">
                <a:latin typeface="Times New Roman" pitchFamily="18" charset="0"/>
              </a:rPr>
              <a:t>J.A.D.Ingres</a:t>
            </a:r>
            <a:endParaRPr lang="el-GR" altLang="el-GR" i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4659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5" descr="File:1848 Jean-Auguste-Dominique Ingres - Venus Anadyomène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0"/>
            <a:ext cx="3362325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083" name="Text Box 6"/>
          <p:cNvSpPr txBox="1">
            <a:spLocks noChangeArrowheads="1"/>
          </p:cNvSpPr>
          <p:nvPr/>
        </p:nvSpPr>
        <p:spPr bwMode="auto">
          <a:xfrm>
            <a:off x="669925" y="5638800"/>
            <a:ext cx="352107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l-GR" altLang="el-GR" sz="2800">
                <a:latin typeface="Times New Roman" pitchFamily="18" charset="0"/>
              </a:rPr>
              <a:t>Αφροδίτη, </a:t>
            </a:r>
            <a:r>
              <a:rPr lang="el-GR" altLang="el-GR" sz="2800" i="0">
                <a:latin typeface="Times New Roman" pitchFamily="18" charset="0"/>
              </a:rPr>
              <a:t>1848</a:t>
            </a:r>
            <a:endParaRPr lang="el-GR" altLang="el-GR" sz="2800">
              <a:latin typeface="Times New Roman" pitchFamily="18" charset="0"/>
            </a:endParaRPr>
          </a:p>
        </p:txBody>
      </p:sp>
      <p:pic>
        <p:nvPicPr>
          <p:cNvPr id="46084" name="Picture 14" descr="La Source (The Spring)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0"/>
            <a:ext cx="2817813" cy="556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085" name="Text Box 15"/>
          <p:cNvSpPr txBox="1">
            <a:spLocks noChangeArrowheads="1"/>
          </p:cNvSpPr>
          <p:nvPr/>
        </p:nvSpPr>
        <p:spPr bwMode="auto">
          <a:xfrm>
            <a:off x="5165725" y="5562600"/>
            <a:ext cx="291147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l-GR" altLang="el-GR" sz="2800">
                <a:latin typeface="Times New Roman" pitchFamily="18" charset="0"/>
              </a:rPr>
              <a:t>Πηγή, </a:t>
            </a:r>
            <a:r>
              <a:rPr lang="el-GR" altLang="el-GR" sz="2800" i="0">
                <a:latin typeface="Times New Roman" pitchFamily="18" charset="0"/>
              </a:rPr>
              <a:t>1851</a:t>
            </a:r>
            <a:endParaRPr lang="el-GR" altLang="el-GR" sz="2800">
              <a:latin typeface="Times New Roman" pitchFamily="18" charset="0"/>
            </a:endParaRPr>
          </a:p>
        </p:txBody>
      </p:sp>
      <p:sp>
        <p:nvSpPr>
          <p:cNvPr id="46086" name="Text Box 16"/>
          <p:cNvSpPr txBox="1">
            <a:spLocks noChangeArrowheads="1"/>
          </p:cNvSpPr>
          <p:nvPr/>
        </p:nvSpPr>
        <p:spPr bwMode="auto">
          <a:xfrm>
            <a:off x="1736725" y="6238875"/>
            <a:ext cx="5883275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l-GR" i="0">
                <a:latin typeface="Times New Roman" pitchFamily="18" charset="0"/>
              </a:rPr>
              <a:t>J.A.D. Ingres</a:t>
            </a:r>
            <a:endParaRPr lang="el-GR" altLang="el-GR" i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9126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 descr="File:1838 Théodore Chasseriau - Venus Anadyomene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0"/>
            <a:ext cx="5629275" cy="681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107" name="Text Box 3"/>
          <p:cNvSpPr txBox="1">
            <a:spLocks noChangeArrowheads="1"/>
          </p:cNvSpPr>
          <p:nvPr/>
        </p:nvSpPr>
        <p:spPr bwMode="auto">
          <a:xfrm>
            <a:off x="6537325" y="2200275"/>
            <a:ext cx="2474913" cy="2227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l-GR" sz="2800" i="0">
                <a:latin typeface="Times New Roman" pitchFamily="18" charset="0"/>
              </a:rPr>
              <a:t>T. Chass</a:t>
            </a:r>
            <a:r>
              <a:rPr lang="en-US" altLang="el-GR" sz="2800" i="0">
                <a:latin typeface="Times New Roman" pitchFamily="18" charset="0"/>
                <a:cs typeface="Times New Roman" pitchFamily="18" charset="0"/>
              </a:rPr>
              <a:t>ériau,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l-GR" altLang="el-GR" sz="2800">
                <a:latin typeface="Times New Roman" pitchFamily="18" charset="0"/>
                <a:cs typeface="Times New Roman" pitchFamily="18" charset="0"/>
              </a:rPr>
              <a:t>Αναδυόμενη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l-GR" altLang="el-GR" sz="2800">
                <a:latin typeface="Times New Roman" pitchFamily="18" charset="0"/>
                <a:cs typeface="Times New Roman" pitchFamily="18" charset="0"/>
              </a:rPr>
              <a:t>Αφροδίτη,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l-GR" altLang="el-GR" sz="2800" i="0">
                <a:latin typeface="Times New Roman" pitchFamily="18" charset="0"/>
                <a:cs typeface="Times New Roman" pitchFamily="18" charset="0"/>
              </a:rPr>
              <a:t>1838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l-GR" sz="280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6632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10952_p000043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0"/>
            <a:ext cx="49149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131" name="Text Box 3"/>
          <p:cNvSpPr txBox="1">
            <a:spLocks noChangeArrowheads="1"/>
          </p:cNvSpPr>
          <p:nvPr/>
        </p:nvSpPr>
        <p:spPr bwMode="auto">
          <a:xfrm>
            <a:off x="5715000" y="2581275"/>
            <a:ext cx="3429000" cy="1373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l-GR" sz="2800" i="0">
                <a:latin typeface="Times New Roman" pitchFamily="18" charset="0"/>
              </a:rPr>
              <a:t>T. Chass</a:t>
            </a:r>
            <a:r>
              <a:rPr lang="en-US" altLang="el-GR" sz="2800" i="0">
                <a:latin typeface="Times New Roman" pitchFamily="18" charset="0"/>
                <a:cs typeface="Times New Roman" pitchFamily="18" charset="0"/>
              </a:rPr>
              <a:t>ériau,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l-GR" altLang="el-GR" sz="2800">
                <a:latin typeface="Times New Roman" pitchFamily="18" charset="0"/>
                <a:cs typeface="Times New Roman" pitchFamily="18" charset="0"/>
              </a:rPr>
              <a:t>Απόλλων και Δάφνη,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l-GR" altLang="el-GR" sz="2800" i="0">
                <a:latin typeface="Times New Roman" pitchFamily="18" charset="0"/>
                <a:cs typeface="Times New Roman" pitchFamily="18" charset="0"/>
              </a:rPr>
              <a:t>1844</a:t>
            </a:r>
            <a:endParaRPr lang="en-US" altLang="el-GR" sz="2800" i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1822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 descr="http://www.nationalgallery.gr/assets/artworks/MaxSize/61303_1000_65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04800"/>
            <a:ext cx="4800600" cy="6191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155" name="TextBox 2"/>
          <p:cNvSpPr txBox="1">
            <a:spLocks noChangeArrowheads="1"/>
          </p:cNvSpPr>
          <p:nvPr/>
        </p:nvSpPr>
        <p:spPr bwMode="auto">
          <a:xfrm>
            <a:off x="5638800" y="3400425"/>
            <a:ext cx="2644775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l-GR" sz="2400" i="0">
                <a:latin typeface="Times New Roman" pitchFamily="18" charset="0"/>
                <a:cs typeface="Times New Roman" pitchFamily="18" charset="0"/>
              </a:rPr>
              <a:t>N. </a:t>
            </a:r>
            <a:r>
              <a:rPr lang="el-GR" altLang="el-GR" sz="2400" i="0">
                <a:latin typeface="Times New Roman" pitchFamily="18" charset="0"/>
                <a:cs typeface="Times New Roman" pitchFamily="18" charset="0"/>
              </a:rPr>
              <a:t>Κουνελάκης,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l-GR" altLang="el-GR" sz="2400">
                <a:latin typeface="Times New Roman" pitchFamily="18" charset="0"/>
                <a:cs typeface="Times New Roman" pitchFamily="18" charset="0"/>
              </a:rPr>
              <a:t>Η Ανδρομέδα στον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l-GR" altLang="el-GR" sz="2400">
                <a:latin typeface="Times New Roman" pitchFamily="18" charset="0"/>
                <a:cs typeface="Times New Roman" pitchFamily="18" charset="0"/>
              </a:rPr>
              <a:t>Βράχο,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l-GR" altLang="el-GR" sz="2400" i="0">
                <a:latin typeface="Times New Roman" pitchFamily="18" charset="0"/>
                <a:cs typeface="Times New Roman" pitchFamily="18" charset="0"/>
              </a:rPr>
              <a:t>περ. 1860</a:t>
            </a:r>
            <a:endParaRPr lang="el-GR" altLang="el-GR" sz="240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9465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225</Words>
  <Application>Microsoft Office PowerPoint</Application>
  <PresentationFormat>Προβολή στην οθόνη (4:3)</PresentationFormat>
  <Paragraphs>70</Paragraphs>
  <Slides>24</Slides>
  <Notes>0</Notes>
  <HiddenSlides>0</HiddenSlides>
  <MMClips>0</MMClips>
  <ScaleCrop>false</ScaleCrop>
  <HeadingPairs>
    <vt:vector size="4" baseType="variant">
      <vt:variant>
        <vt:lpstr>Θέμα</vt:lpstr>
      </vt:variant>
      <vt:variant>
        <vt:i4>1</vt:i4>
      </vt:variant>
      <vt:variant>
        <vt:lpstr>Τίτλοι διαφανειών</vt:lpstr>
      </vt:variant>
      <vt:variant>
        <vt:i4>24</vt:i4>
      </vt:variant>
    </vt:vector>
  </HeadingPairs>
  <TitlesOfParts>
    <vt:vector size="25" baseType="lpstr">
      <vt:lpstr>Θέμα του Office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cp:lastModifiedBy>User</cp:lastModifiedBy>
  <cp:revision>3</cp:revision>
  <dcterms:modified xsi:type="dcterms:W3CDTF">2019-02-01T20:24:06Z</dcterms:modified>
</cp:coreProperties>
</file>