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0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4" r:id="rId28"/>
    <p:sldId id="282" r:id="rId29"/>
    <p:sldId id="283" r:id="rId30"/>
    <p:sldId id="286" r:id="rId31"/>
    <p:sldId id="285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73" autoAdjust="0"/>
  </p:normalViewPr>
  <p:slideViewPr>
    <p:cSldViewPr snapToGrid="0">
      <p:cViewPr>
        <p:scale>
          <a:sx n="110" d="100"/>
          <a:sy n="110" d="100"/>
        </p:scale>
        <p:origin x="63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6AC10D1-C8BA-8B6A-125F-841D88908C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C0643DF8-A091-8526-F0A2-A8876648AA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26D2383-E476-23E7-21A8-7B7EFF823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AE30E-C254-4329-B602-36CDE82902E9}" type="datetimeFigureOut">
              <a:rPr lang="el-GR" smtClean="0"/>
              <a:t>24/11/2024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6403808-0BF3-1753-471D-DB0700589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F3B30C5-139F-6295-D01D-78EFB8B87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8326C-518E-4ABE-83FC-4B9C361CF6D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98067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1593057-5478-68F6-389F-F88C10CFC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426ECF6-D516-B40C-39C4-90B85F6C63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EAAB594-97B2-10FE-3F3E-F51B9DA5A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AE30E-C254-4329-B602-36CDE82902E9}" type="datetimeFigureOut">
              <a:rPr lang="el-GR" smtClean="0"/>
              <a:t>24/11/2024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2B587EC-ABD8-9FC8-450C-8D9AC7BD1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EC020CD0-D237-3666-FDA9-EF3A03A93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8326C-518E-4ABE-83FC-4B9C361CF6D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22918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BA321FD-015F-2D72-2BCB-AB852A1B9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D2C6C62B-A0C0-FA18-B439-C17DD428F8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4D875A5-561A-6B5B-3598-720661039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AE30E-C254-4329-B602-36CDE82902E9}" type="datetimeFigureOut">
              <a:rPr lang="el-GR" smtClean="0"/>
              <a:t>24/11/2024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08DB504-18F2-65CB-104B-37528C48A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7D32F5C-D8C4-4A5F-D4E6-4ADD97532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8326C-518E-4ABE-83FC-4B9C361CF6D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17194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912835E-88B3-F822-572B-590BDDA0E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CD20392-908D-336A-FA91-A58194DC82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F9BE8AA-69CD-A767-7764-D53A080C3C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5CBAA8B7-0902-5109-39E2-02E528C4F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AE30E-C254-4329-B602-36CDE82902E9}" type="datetimeFigureOut">
              <a:rPr lang="el-GR" smtClean="0"/>
              <a:t>24/11/2024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00ABF282-8222-152F-6652-15FC03E98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821D3F7-C7FC-6622-9DF2-9BD682FB7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8326C-518E-4ABE-83FC-4B9C361CF6D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55929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B29FC89-5521-C780-9243-B2246F87C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DD624CB-220C-9EA9-6CAA-7F824940A5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22DCB516-8E77-C8EC-3527-FBE0D842F2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5FFCCB12-B8F0-1D65-D049-379C158187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76680416-42A6-C10B-CF6D-A305376EE7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956000D3-9FD2-E913-9D36-3FA87DBFD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AE30E-C254-4329-B602-36CDE82902E9}" type="datetimeFigureOut">
              <a:rPr lang="el-GR" smtClean="0"/>
              <a:t>24/11/2024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E8365E4B-48FB-9F65-3762-25415860B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44F6A185-9973-3C4C-873B-C1DD3CCFF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8326C-518E-4ABE-83FC-4B9C361CF6D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14595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C5E9F36-2579-1AFC-0351-E6524917B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649DCFAC-B0C6-E720-0C17-147238D89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AE30E-C254-4329-B602-36CDE82902E9}" type="datetimeFigureOut">
              <a:rPr lang="el-GR" smtClean="0"/>
              <a:t>24/11/2024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9E0E89AB-2D94-BAF7-73D7-116064331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7D1D9D28-7A7E-4DE7-E097-9C5C11480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8326C-518E-4ABE-83FC-4B9C361CF6D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69401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C446A8B0-D35B-932A-3F29-D8F890963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AE30E-C254-4329-B602-36CDE82902E9}" type="datetimeFigureOut">
              <a:rPr lang="el-GR" smtClean="0"/>
              <a:t>24/11/2024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56001613-459B-E4A0-6076-E1244C091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A0239539-B5A2-B941-2A08-FEC49EBB3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8326C-518E-4ABE-83FC-4B9C361CF6D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45332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0E22896-5E45-5E6D-5559-C33990E95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46F2489-E861-4DB5-747B-7A11C1EB05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D9787E66-EABC-27A2-4225-7F00324C4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7E3C75C7-1168-A57A-3BEC-A3F6FD082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AE30E-C254-4329-B602-36CDE82902E9}" type="datetimeFigureOut">
              <a:rPr lang="el-GR" smtClean="0"/>
              <a:t>24/11/2024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8AEFACAE-C254-3BEB-CBE7-B6AD94BE9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9F7CF6F-AC0B-3496-0B56-5F6D7B696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8326C-518E-4ABE-83FC-4B9C361CF6D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83491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4A45150-78A3-CDBA-100F-BE31D6717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B3604C12-DE98-B26C-D8CB-492C24A0E5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0FC4EDEE-4011-C4BD-DF05-DB1BE62C94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E4490A9F-C7FA-4376-DF87-BFAE3A33B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AE30E-C254-4329-B602-36CDE82902E9}" type="datetimeFigureOut">
              <a:rPr lang="el-GR" smtClean="0"/>
              <a:t>24/11/2024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68B5B30A-0DB9-B6E5-B1F3-E9D915582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2094475-54AB-35D4-5B5F-5F5AA9D0F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8326C-518E-4ABE-83FC-4B9C361CF6D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610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BF2C32C-8A91-3C3F-23DC-4A00C7388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DA052C9C-7FF2-78C3-ED8C-C8B03B67CC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BD93F53-32F0-45DF-8EFF-555DB8001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AE30E-C254-4329-B602-36CDE82902E9}" type="datetimeFigureOut">
              <a:rPr lang="el-GR" smtClean="0"/>
              <a:t>24/11/2024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10DD730-B73A-102E-009B-227EAA314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5552527-389C-1362-0E0D-DE19F45C1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8326C-518E-4ABE-83FC-4B9C361CF6D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0390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9820B8FF-4C50-FF03-F5C5-0D4517B38B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781310A1-ECCE-6226-17F4-371E02B94F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A27A680-0245-A228-EED3-1FA2E55D4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AE30E-C254-4329-B602-36CDE82902E9}" type="datetimeFigureOut">
              <a:rPr lang="el-GR" smtClean="0"/>
              <a:t>24/11/2024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5132F5F-5DA6-960D-6303-7737687CE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CCC9A2A-CA4A-FB04-DE95-69A2298D7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E8326C-518E-4ABE-83FC-4B9C361CF6D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88265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FCE1F0C3-6FD0-BFAF-B7C7-8CECD79969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5C6F0398-4EEE-16F1-0AE5-EDE9F09812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458498A-6A5E-FB4B-E2EF-02E32D9771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AE30E-C254-4329-B602-36CDE82902E9}" type="datetimeFigureOut">
              <a:rPr lang="el-GR" smtClean="0"/>
              <a:t>24/11/2024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B9B26D8-4ED1-C10C-6F0A-5640B4E250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CD2625A-3E15-13D8-4D42-29F3684648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E8326C-518E-4ABE-83FC-4B9C361CF6D3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56877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D8844BCA-7E57-ABC9-C5B6-19AAA687E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</a:t>
            </a:r>
            <a:r>
              <a:rPr lang="el-GR" b="1" u="sng" dirty="0" err="1"/>
              <a:t>καρολίγγεια</a:t>
            </a:r>
            <a:r>
              <a:rPr lang="el-GR" b="1" u="sng" dirty="0"/>
              <a:t> αυτοκρατορία</a:t>
            </a: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120184EE-62BA-0012-2731-5F463E1036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8</a:t>
            </a:r>
            <a:r>
              <a:rPr lang="el-GR" baseline="30000" dirty="0"/>
              <a:t>ος</a:t>
            </a:r>
            <a:r>
              <a:rPr lang="el-GR" dirty="0"/>
              <a:t> αι.: Πολιτική πολυδιάσπαση της Δύσης</a:t>
            </a:r>
          </a:p>
          <a:p>
            <a:r>
              <a:rPr lang="el-GR" dirty="0"/>
              <a:t>Οικογένεια των </a:t>
            </a:r>
            <a:r>
              <a:rPr lang="el-GR" dirty="0" err="1"/>
              <a:t>Καρολιδών</a:t>
            </a:r>
            <a:r>
              <a:rPr lang="el-GR" dirty="0"/>
              <a:t>: ενοποιεί τα φραγκικά βασίλεια</a:t>
            </a:r>
          </a:p>
          <a:p>
            <a:r>
              <a:rPr lang="el-GR" dirty="0"/>
              <a:t>«Διάδοχος» της </a:t>
            </a:r>
            <a:r>
              <a:rPr lang="el-GR" dirty="0" err="1"/>
              <a:t>Δυτ</a:t>
            </a:r>
            <a:r>
              <a:rPr lang="el-GR" dirty="0"/>
              <a:t>. Ρωμαϊκής αυτοκρατορίας</a:t>
            </a:r>
          </a:p>
          <a:p>
            <a:r>
              <a:rPr lang="el-GR" dirty="0"/>
              <a:t>Φραγκικός χαρακτήρας</a:t>
            </a:r>
          </a:p>
          <a:p>
            <a:r>
              <a:rPr lang="el-GR" dirty="0"/>
              <a:t>Διαφορετικά βασίλεια – μικρότερες ηγεμονίες</a:t>
            </a:r>
          </a:p>
        </p:txBody>
      </p:sp>
    </p:spTree>
    <p:extLst>
      <p:ext uri="{BB962C8B-B14F-4D97-AF65-F5344CB8AC3E}">
        <p14:creationId xmlns:p14="http://schemas.microsoft.com/office/powerpoint/2010/main" val="973436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C18E3B2-CC0F-0260-1303-3F692CCE1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</a:t>
            </a:r>
            <a:r>
              <a:rPr lang="el-GR" b="1" u="sng" dirty="0" err="1"/>
              <a:t>Πιπινίδες</a:t>
            </a:r>
            <a:endParaRPr lang="el-GR" b="1" u="sng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E28651D-D014-4477-68E8-E741667942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Μεγάλη φραγκική οικογένεια (</a:t>
            </a:r>
            <a:r>
              <a:rPr lang="el-GR" dirty="0" err="1"/>
              <a:t>Πιπίνος</a:t>
            </a:r>
            <a:r>
              <a:rPr lang="el-GR" dirty="0"/>
              <a:t>)</a:t>
            </a:r>
          </a:p>
          <a:p>
            <a:r>
              <a:rPr lang="el-GR" dirty="0"/>
              <a:t>Μεγάλη έγγεια περιουσία</a:t>
            </a:r>
          </a:p>
          <a:p>
            <a:r>
              <a:rPr lang="el-GR" dirty="0" err="1"/>
              <a:t>Μαγιορδόμοι</a:t>
            </a:r>
            <a:r>
              <a:rPr lang="el-GR" dirty="0"/>
              <a:t> σε </a:t>
            </a:r>
            <a:r>
              <a:rPr lang="el-GR" dirty="0" err="1"/>
              <a:t>Αυστρασία</a:t>
            </a:r>
            <a:r>
              <a:rPr lang="el-GR" dirty="0"/>
              <a:t> και </a:t>
            </a:r>
            <a:r>
              <a:rPr lang="el-GR" dirty="0" err="1"/>
              <a:t>Νευστρία</a:t>
            </a:r>
            <a:endParaRPr lang="el-GR" dirty="0"/>
          </a:p>
          <a:p>
            <a:r>
              <a:rPr lang="el-GR" dirty="0"/>
              <a:t>Το αξίωμα του </a:t>
            </a:r>
            <a:r>
              <a:rPr lang="el-GR" dirty="0" err="1"/>
              <a:t>μαγιορδόμου</a:t>
            </a:r>
            <a:r>
              <a:rPr lang="el-GR" dirty="0"/>
              <a:t> μετατρέπεται σε κληρονομικό</a:t>
            </a:r>
          </a:p>
          <a:p>
            <a:r>
              <a:rPr lang="el-GR" dirty="0"/>
              <a:t>714: πεθαίνει ο </a:t>
            </a:r>
            <a:r>
              <a:rPr lang="el-GR" dirty="0" err="1"/>
              <a:t>Πιπίνος</a:t>
            </a:r>
            <a:r>
              <a:rPr lang="el-GR" dirty="0"/>
              <a:t> του </a:t>
            </a:r>
            <a:r>
              <a:rPr lang="el-GR" dirty="0" err="1"/>
              <a:t>Χέρσταλ</a:t>
            </a:r>
            <a:endParaRPr lang="el-GR" dirty="0"/>
          </a:p>
          <a:p>
            <a:r>
              <a:rPr lang="el-GR" dirty="0"/>
              <a:t>714 – 741: το φραγκικό κράτος εξουσιάζει ο γιός του, Κάρολος </a:t>
            </a:r>
            <a:r>
              <a:rPr lang="el-GR" dirty="0" err="1"/>
              <a:t>Μαρτέλος</a:t>
            </a:r>
            <a:endParaRPr lang="el-GR" dirty="0"/>
          </a:p>
          <a:p>
            <a:r>
              <a:rPr lang="el-GR" dirty="0"/>
              <a:t>«</a:t>
            </a:r>
            <a:r>
              <a:rPr lang="it-IT" dirty="0"/>
              <a:t>Princeps Francorum</a:t>
            </a:r>
            <a:r>
              <a:rPr lang="el-GR" dirty="0"/>
              <a:t>» (πρίγκιπας των Φράγκων): ανώτερος από το </a:t>
            </a:r>
            <a:r>
              <a:rPr lang="el-GR" dirty="0" err="1"/>
              <a:t>μαγιορδόμο</a:t>
            </a:r>
            <a:r>
              <a:rPr lang="el-GR" dirty="0"/>
              <a:t>, κατώτερος από το βασιλιά</a:t>
            </a:r>
          </a:p>
        </p:txBody>
      </p:sp>
    </p:spTree>
    <p:extLst>
      <p:ext uri="{BB962C8B-B14F-4D97-AF65-F5344CB8AC3E}">
        <p14:creationId xmlns:p14="http://schemas.microsoft.com/office/powerpoint/2010/main" val="647931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333587D-BD71-DFE6-1218-1CE612C9B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 Κάρολος προστάτης της χριστιανοσύνης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40B9D6A-BC00-D61C-0E02-BB08750933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732: Μάχη του </a:t>
            </a:r>
            <a:r>
              <a:rPr lang="el-GR" dirty="0" err="1"/>
              <a:t>Πουατιέ</a:t>
            </a:r>
            <a:r>
              <a:rPr lang="el-GR" dirty="0"/>
              <a:t>/ ανακόπτεται η εισβολή των Αράβων στη </a:t>
            </a:r>
            <a:r>
              <a:rPr lang="el-GR" dirty="0" err="1"/>
              <a:t>Δυτ</a:t>
            </a:r>
            <a:r>
              <a:rPr lang="el-GR" dirty="0"/>
              <a:t>. Ευρώπη</a:t>
            </a:r>
          </a:p>
          <a:p>
            <a:endParaRPr lang="el-GR" dirty="0"/>
          </a:p>
          <a:p>
            <a:r>
              <a:rPr lang="el-GR" dirty="0"/>
              <a:t>Παροχή προστασίας στον ιεραπόστολο της Γερμανίας </a:t>
            </a:r>
            <a:r>
              <a:rPr lang="el-GR" dirty="0" err="1"/>
              <a:t>Βινφρίδο</a:t>
            </a:r>
            <a:r>
              <a:rPr lang="el-GR" dirty="0"/>
              <a:t> (+741, Άγιος </a:t>
            </a:r>
            <a:r>
              <a:rPr lang="el-GR" dirty="0" err="1"/>
              <a:t>Βονιφάτιος</a:t>
            </a:r>
            <a:r>
              <a:rPr lang="el-G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83881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86B1AFB-EBE6-6638-3AC1-E676187BC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κληρονομιά του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FA2A3A9-D047-DC26-1A9F-F7127AC1E3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+ 739</a:t>
            </a:r>
          </a:p>
          <a:p>
            <a:r>
              <a:rPr lang="el-GR" dirty="0"/>
              <a:t>Το βασίλειο διανέμεται στα παιδιά του:</a:t>
            </a:r>
          </a:p>
          <a:p>
            <a:r>
              <a:rPr lang="el-GR" dirty="0" err="1"/>
              <a:t>Καρλομάνος</a:t>
            </a:r>
            <a:r>
              <a:rPr lang="el-GR" dirty="0"/>
              <a:t>: </a:t>
            </a:r>
            <a:r>
              <a:rPr lang="el-GR" dirty="0" err="1"/>
              <a:t>Αυστρασία</a:t>
            </a:r>
            <a:r>
              <a:rPr lang="el-GR" dirty="0"/>
              <a:t>, Θουριγγία, </a:t>
            </a:r>
            <a:r>
              <a:rPr lang="el-GR" dirty="0" err="1"/>
              <a:t>Αλεμανία</a:t>
            </a:r>
            <a:endParaRPr lang="el-GR" dirty="0"/>
          </a:p>
          <a:p>
            <a:r>
              <a:rPr lang="el-GR" dirty="0" err="1"/>
              <a:t>Πιπίνος</a:t>
            </a:r>
            <a:r>
              <a:rPr lang="el-GR" dirty="0"/>
              <a:t> ο Βραχύς: </a:t>
            </a:r>
            <a:r>
              <a:rPr lang="el-GR" dirty="0" err="1"/>
              <a:t>Νευστρία</a:t>
            </a:r>
            <a:r>
              <a:rPr lang="el-GR" dirty="0"/>
              <a:t>, Βουργουνδία, Προβηγκία</a:t>
            </a:r>
          </a:p>
          <a:p>
            <a:r>
              <a:rPr lang="el-GR" dirty="0"/>
              <a:t>Από το όνομα του Κάρολου </a:t>
            </a:r>
            <a:r>
              <a:rPr lang="el-GR" dirty="0" err="1"/>
              <a:t>Μαρτέλου</a:t>
            </a:r>
            <a:r>
              <a:rPr lang="el-GR" dirty="0"/>
              <a:t> παίρνει το όνομά της η δυναστεία (</a:t>
            </a:r>
            <a:r>
              <a:rPr lang="el-GR" dirty="0" err="1"/>
              <a:t>Καρολίδες</a:t>
            </a:r>
            <a:r>
              <a:rPr lang="el-GR" dirty="0"/>
              <a:t> ή </a:t>
            </a:r>
            <a:r>
              <a:rPr lang="el-GR" dirty="0" err="1"/>
              <a:t>Καρολίγγειοι</a:t>
            </a:r>
            <a:r>
              <a:rPr lang="el-G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85459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72CF57C-24EF-2F99-A243-5083072D3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Από τον </a:t>
            </a:r>
            <a:r>
              <a:rPr lang="el-GR" b="1" u="sng" dirty="0" err="1"/>
              <a:t>Πιπίνο</a:t>
            </a:r>
            <a:r>
              <a:rPr lang="el-GR" b="1" u="sng" dirty="0"/>
              <a:t> στον </a:t>
            </a:r>
            <a:r>
              <a:rPr lang="el-GR" b="1" u="sng" dirty="0" err="1"/>
              <a:t>Καρλομάγνο</a:t>
            </a:r>
            <a:endParaRPr lang="el-GR" b="1" u="sng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64B9240-EC49-FCF4-823C-A9EEEDA94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747: Απόσυρση </a:t>
            </a:r>
            <a:r>
              <a:rPr lang="el-GR" dirty="0" err="1"/>
              <a:t>Καρλομάνου</a:t>
            </a:r>
            <a:r>
              <a:rPr lang="el-GR" dirty="0"/>
              <a:t> στο μοναστήρι του Μόντε </a:t>
            </a:r>
            <a:r>
              <a:rPr lang="el-GR" dirty="0" err="1"/>
              <a:t>Κασίνο</a:t>
            </a:r>
            <a:r>
              <a:rPr lang="el-GR" dirty="0"/>
              <a:t> (Ιταλία)</a:t>
            </a:r>
          </a:p>
          <a:p>
            <a:r>
              <a:rPr lang="el-GR" dirty="0"/>
              <a:t>Ο </a:t>
            </a:r>
            <a:r>
              <a:rPr lang="el-GR" dirty="0" err="1"/>
              <a:t>Πιπίνος</a:t>
            </a:r>
            <a:r>
              <a:rPr lang="el-GR" dirty="0"/>
              <a:t> ο Βραχύς παραμένει μόνος κύριος του φραγκικού κράτους</a:t>
            </a:r>
          </a:p>
          <a:p>
            <a:r>
              <a:rPr lang="el-GR" dirty="0"/>
              <a:t>Τελευταίος </a:t>
            </a:r>
            <a:r>
              <a:rPr lang="el-GR" dirty="0" err="1"/>
              <a:t>μεροβίγγειος</a:t>
            </a:r>
            <a:r>
              <a:rPr lang="el-GR" dirty="0"/>
              <a:t> βασιλιάς: </a:t>
            </a:r>
            <a:r>
              <a:rPr lang="el-GR" dirty="0" err="1"/>
              <a:t>Χιλδέριχος</a:t>
            </a:r>
            <a:r>
              <a:rPr lang="el-GR" dirty="0"/>
              <a:t> ο 3</a:t>
            </a:r>
            <a:r>
              <a:rPr lang="el-GR" baseline="30000" dirty="0"/>
              <a:t>ος</a:t>
            </a:r>
            <a:endParaRPr lang="el-GR" dirty="0"/>
          </a:p>
          <a:p>
            <a:r>
              <a:rPr lang="el-GR" dirty="0"/>
              <a:t>751: ο </a:t>
            </a:r>
            <a:r>
              <a:rPr lang="el-GR" dirty="0" err="1"/>
              <a:t>Πιπίνος</a:t>
            </a:r>
            <a:r>
              <a:rPr lang="el-GR" dirty="0"/>
              <a:t> στέφεται βασιλιάς των Φράγκων με την ευλογία του Πάπα, τον οποίο βοηθά εναντίον των Λομβαρδών (ελέω θεού μονάρχης)</a:t>
            </a:r>
          </a:p>
          <a:p>
            <a:r>
              <a:rPr lang="el-GR" dirty="0"/>
              <a:t>Χαρίζει στον Πάπα εδάφη που είχαν κατακτήσει οι Λομβαρδοί από τη Ρώμη ως τη Ραβέννα (Παπικό Κράτος)</a:t>
            </a:r>
          </a:p>
        </p:txBody>
      </p:sp>
    </p:spTree>
    <p:extLst>
      <p:ext uri="{BB962C8B-B14F-4D97-AF65-F5344CB8AC3E}">
        <p14:creationId xmlns:p14="http://schemas.microsoft.com/office/powerpoint/2010/main" val="1395608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7D307FE-8F3D-5034-B32A-7631B4C04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Χάρτης Ιταλίας</a:t>
            </a:r>
          </a:p>
        </p:txBody>
      </p:sp>
      <p:pic>
        <p:nvPicPr>
          <p:cNvPr id="4" name="Picture 2" descr="Italy relief map stock vector. Illustration of country - 83745292">
            <a:extLst>
              <a:ext uri="{FF2B5EF4-FFF2-40B4-BE49-F238E27FC236}">
                <a16:creationId xmlns:a16="http://schemas.microsoft.com/office/drawing/2014/main" id="{19769C80-D632-6C51-D255-643922996C3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5500" y="1985114"/>
            <a:ext cx="3612143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8560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39122C4-C613-166B-8BF7-9900DF245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διάδοχοί του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35CB988-4807-257E-BCDB-F58C426C27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768: θάνατος του </a:t>
            </a:r>
            <a:r>
              <a:rPr lang="el-GR" dirty="0" err="1"/>
              <a:t>Πιπίνου</a:t>
            </a:r>
            <a:endParaRPr lang="el-GR" dirty="0"/>
          </a:p>
          <a:p>
            <a:r>
              <a:rPr lang="el-GR" dirty="0"/>
              <a:t>Το φραγκικό κράτος διανέμεται στους δυο του γιους, Κάρολο και </a:t>
            </a:r>
            <a:r>
              <a:rPr lang="el-GR" dirty="0" err="1"/>
              <a:t>Καρλομάνο</a:t>
            </a:r>
            <a:endParaRPr lang="el-GR" dirty="0"/>
          </a:p>
          <a:p>
            <a:r>
              <a:rPr lang="el-GR" dirty="0"/>
              <a:t>771: θάνατος </a:t>
            </a:r>
            <a:r>
              <a:rPr lang="el-GR" dirty="0" err="1"/>
              <a:t>Καρλομάνου</a:t>
            </a:r>
            <a:endParaRPr lang="el-GR" dirty="0"/>
          </a:p>
          <a:p>
            <a:r>
              <a:rPr lang="el-GR" dirty="0"/>
              <a:t>Ο Κάρολος γίνεται απόλυτος κυρίαρχος όλων των εδαφών (</a:t>
            </a:r>
            <a:r>
              <a:rPr lang="en-US" dirty="0"/>
              <a:t>Carolus Magnus </a:t>
            </a:r>
            <a:r>
              <a:rPr lang="el-GR" dirty="0"/>
              <a:t>– </a:t>
            </a:r>
            <a:r>
              <a:rPr lang="el-GR" dirty="0" err="1"/>
              <a:t>Καρλομάγνος</a:t>
            </a:r>
            <a:r>
              <a:rPr lang="el-GR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101021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C04A34F-1997-EE24-087C-11FBF23FF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l-GR" b="1" u="sng" dirty="0"/>
            </a:br>
            <a:r>
              <a:rPr lang="el-GR" b="1" u="sng" dirty="0"/>
              <a:t>Η φραγκική επέκταση</a:t>
            </a:r>
            <a:br>
              <a:rPr lang="el-GR" b="1" u="sng" dirty="0"/>
            </a:br>
            <a:endParaRPr lang="el-GR" b="1" u="sng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2D227A7-0EA0-529F-502A-CADC960579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 </a:t>
            </a:r>
            <a:r>
              <a:rPr lang="el-GR" sz="2400" dirty="0"/>
              <a:t>- 771 – 814: ο Κάρολος επεκτείνει τη φραγκική κυριαρχία σε όλη σχεδόν τη Δύση</a:t>
            </a:r>
          </a:p>
          <a:p>
            <a:pPr marL="0" indent="0">
              <a:buNone/>
            </a:pPr>
            <a:r>
              <a:rPr lang="el-GR" sz="2400" dirty="0"/>
              <a:t>- 774: κατακτά το βασίλειο των Λομβαρδών</a:t>
            </a:r>
          </a:p>
          <a:p>
            <a:pPr marL="0" indent="0">
              <a:buNone/>
            </a:pPr>
            <a:r>
              <a:rPr lang="el-GR" sz="2400" dirty="0"/>
              <a:t>- Αποτυχημένη εκστρατεία εναντίον των Αράβων στην Ισπανία (η οπισθοφυλακή του, διοικούμενη από το </a:t>
            </a:r>
            <a:r>
              <a:rPr lang="el-GR" sz="2400" dirty="0" err="1"/>
              <a:t>Ρολάνδο</a:t>
            </a:r>
            <a:r>
              <a:rPr lang="el-GR" sz="2400" dirty="0"/>
              <a:t>, αποδεκατίζεται από τους Βάσκους, στο </a:t>
            </a:r>
            <a:r>
              <a:rPr lang="el-GR" sz="2400" dirty="0" err="1"/>
              <a:t>Ρονσεβώ</a:t>
            </a:r>
            <a:r>
              <a:rPr lang="el-GR" sz="2400" dirty="0"/>
              <a:t> των Πυρηναίων)</a:t>
            </a:r>
          </a:p>
          <a:p>
            <a:pPr marL="0" indent="0">
              <a:buNone/>
            </a:pPr>
            <a:r>
              <a:rPr lang="el-GR" sz="2400" dirty="0"/>
              <a:t>- Νικά Βαυαρούς, </a:t>
            </a:r>
            <a:r>
              <a:rPr lang="el-GR" sz="2400" dirty="0" err="1"/>
              <a:t>Φρίσιους</a:t>
            </a:r>
            <a:r>
              <a:rPr lang="el-GR" sz="2400" dirty="0"/>
              <a:t> και </a:t>
            </a:r>
            <a:r>
              <a:rPr lang="el-GR" sz="2400" dirty="0" err="1"/>
              <a:t>Σάξονες</a:t>
            </a:r>
            <a:endParaRPr lang="el-GR" sz="2400" dirty="0"/>
          </a:p>
          <a:p>
            <a:pPr marL="0" indent="0">
              <a:buNone/>
            </a:pPr>
            <a:r>
              <a:rPr lang="el-GR" sz="2400" dirty="0"/>
              <a:t>- Τα φραγκικά σύνορα φτάνουν μέχρι τον Έλβα</a:t>
            </a:r>
          </a:p>
          <a:p>
            <a:pPr marL="0" indent="0">
              <a:buNone/>
            </a:pPr>
            <a:r>
              <a:rPr lang="el-GR" sz="2400" dirty="0"/>
              <a:t>- 790 – 796: νικά τους </a:t>
            </a:r>
            <a:r>
              <a:rPr lang="el-GR" sz="2400" dirty="0" err="1"/>
              <a:t>Αβάρους</a:t>
            </a:r>
            <a:r>
              <a:rPr lang="el-GR" sz="2400" dirty="0"/>
              <a:t> και αποσπά τους θησαυρούς τους </a:t>
            </a:r>
          </a:p>
          <a:p>
            <a:pPr marL="0" indent="0">
              <a:buNone/>
            </a:pPr>
            <a:r>
              <a:rPr lang="el-GR" sz="2400" dirty="0"/>
              <a:t>- Θεσμοθέτηση </a:t>
            </a:r>
            <a:r>
              <a:rPr lang="el-GR" sz="2400" b="1" u="sng" dirty="0"/>
              <a:t>ακριτικών θεμάτων (</a:t>
            </a:r>
            <a:r>
              <a:rPr lang="el-GR" sz="2400" b="1" u="sng" dirty="0" err="1"/>
              <a:t>μαρκιωνίες</a:t>
            </a:r>
            <a:r>
              <a:rPr lang="el-GR" sz="2400" b="1" u="sng" dirty="0"/>
              <a:t>) </a:t>
            </a:r>
            <a:r>
              <a:rPr lang="el-GR" sz="2400" dirty="0"/>
              <a:t>σε Βρετάνη και Ισπανία</a:t>
            </a:r>
          </a:p>
        </p:txBody>
      </p:sp>
    </p:spTree>
    <p:extLst>
      <p:ext uri="{BB962C8B-B14F-4D97-AF65-F5344CB8AC3E}">
        <p14:creationId xmlns:p14="http://schemas.microsoft.com/office/powerpoint/2010/main" val="3164020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B383F1F-C3DC-A222-8B12-EA7490F07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Χάρτης της εξέλιξης του φραγκικού κράτους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EA6578A-52E9-7E58-2BF6-FC9A0A82824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117" y="1825625"/>
            <a:ext cx="5743766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8113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D8DC15A-BCB3-E183-0FA8-F94BF68ED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</a:t>
            </a:r>
            <a:r>
              <a:rPr lang="el-GR" b="1" u="sng" dirty="0" err="1"/>
              <a:t>Σάξωνες</a:t>
            </a:r>
            <a:r>
              <a:rPr lang="el-GR" b="1" u="sng" dirty="0"/>
              <a:t> και η πολιτική εκχριστιανισμού των Φράγκων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93A9733-D3B5-358A-7684-DCCCFFAB83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 err="1"/>
              <a:t>Σάξωνες</a:t>
            </a:r>
            <a:r>
              <a:rPr lang="el-GR" dirty="0"/>
              <a:t>: παγανιστές, παρενοχλούν τα φραγκικά σύνορα</a:t>
            </a:r>
          </a:p>
          <a:p>
            <a:r>
              <a:rPr lang="el-GR" dirty="0"/>
              <a:t>785: ηττάται ο βασιλιάς τους, </a:t>
            </a:r>
            <a:r>
              <a:rPr lang="el-GR" dirty="0" err="1"/>
              <a:t>Βιδουκίνδος</a:t>
            </a:r>
            <a:r>
              <a:rPr lang="el-GR" dirty="0"/>
              <a:t> και υποχρεώνεται να ασπαστεί το χριστιανισμό</a:t>
            </a:r>
          </a:p>
          <a:p>
            <a:r>
              <a:rPr lang="el-GR" dirty="0"/>
              <a:t>Βίαιη πολιτική εκχριστιανισμού: εκτελέσεις, εκτοπίσεις</a:t>
            </a:r>
          </a:p>
          <a:p>
            <a:r>
              <a:rPr lang="el-GR" dirty="0"/>
              <a:t>793: εξέγερση των </a:t>
            </a:r>
            <a:r>
              <a:rPr lang="el-GR" dirty="0" err="1"/>
              <a:t>Σαξώνων</a:t>
            </a:r>
            <a:endParaRPr lang="el-GR" dirty="0"/>
          </a:p>
          <a:p>
            <a:r>
              <a:rPr lang="el-GR" dirty="0"/>
              <a:t>797: καταστολή της εξέγερσης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54079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5201192-DE66-E09D-0288-267BBBB6F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αυτοκρατορία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C729E95-74BF-EAD2-F777-49506E4DCC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Βασίλειο </a:t>
            </a:r>
            <a:r>
              <a:rPr lang="el-GR" sz="2400" dirty="0" err="1"/>
              <a:t>Καρλομάγνου</a:t>
            </a:r>
            <a:r>
              <a:rPr lang="el-GR" sz="2400" dirty="0"/>
              <a:t>: 1.000.000 τετραγωνικά μέτρα</a:t>
            </a:r>
          </a:p>
          <a:p>
            <a:r>
              <a:rPr lang="el-GR" sz="2400" dirty="0"/>
              <a:t>Πρωτεύουσα: </a:t>
            </a:r>
            <a:r>
              <a:rPr lang="el-GR" sz="2400" dirty="0" err="1"/>
              <a:t>Ακυϊσγρανον</a:t>
            </a:r>
            <a:r>
              <a:rPr lang="el-GR" sz="2400" dirty="0"/>
              <a:t> (Άαχεν, </a:t>
            </a:r>
            <a:r>
              <a:rPr lang="el-GR" sz="2400" dirty="0" err="1"/>
              <a:t>Αιξ</a:t>
            </a:r>
            <a:r>
              <a:rPr lang="el-GR" sz="2400" dirty="0"/>
              <a:t> – Λα </a:t>
            </a:r>
            <a:r>
              <a:rPr lang="el-GR" sz="2400" dirty="0" err="1"/>
              <a:t>Σαπέλ</a:t>
            </a:r>
            <a:r>
              <a:rPr lang="el-GR" sz="2400" dirty="0"/>
              <a:t>)</a:t>
            </a:r>
          </a:p>
          <a:p>
            <a:r>
              <a:rPr lang="el-GR" sz="2400" dirty="0"/>
              <a:t>Ο πάπας Λέων Γ`, απειλούμενος από τη ρωμαϊκή αριστοκρατία, στρέφεται προς τον </a:t>
            </a:r>
            <a:r>
              <a:rPr lang="el-GR" sz="2400" dirty="0" err="1"/>
              <a:t>Καρλομάγνο</a:t>
            </a:r>
            <a:endParaRPr lang="el-GR" sz="2400" dirty="0"/>
          </a:p>
          <a:p>
            <a:r>
              <a:rPr lang="el-GR" sz="2400" dirty="0"/>
              <a:t>800: ο </a:t>
            </a:r>
            <a:r>
              <a:rPr lang="el-GR" sz="2400" dirty="0" err="1"/>
              <a:t>Καρλομάγνος</a:t>
            </a:r>
            <a:r>
              <a:rPr lang="el-GR" sz="2400" dirty="0"/>
              <a:t> («Πατρίκιος των Ρωμαίων») στέφεται από τον πάπα αυτοκράτορας μέσα στον Άγιο Πέτρο</a:t>
            </a:r>
          </a:p>
          <a:p>
            <a:r>
              <a:rPr lang="it-IT" sz="2400" dirty="0"/>
              <a:t>Renovatio Imperii </a:t>
            </a:r>
            <a:r>
              <a:rPr lang="el-GR" sz="2400" dirty="0"/>
              <a:t>(ανασύσταση της αυτοκρατορίας): επιθυμία κυρίως της εκκλησίας/ Πολιτική ενότητα εξουσίας – εκκλησίας στη Δύση</a:t>
            </a:r>
          </a:p>
          <a:p>
            <a:r>
              <a:rPr lang="el-GR" sz="2400" dirty="0" err="1"/>
              <a:t>Καρλομάγνος</a:t>
            </a:r>
            <a:r>
              <a:rPr lang="el-GR" sz="2400" dirty="0"/>
              <a:t>: Βασιλιάς Φράγκων και Λομβαρδών</a:t>
            </a:r>
          </a:p>
        </p:txBody>
      </p:sp>
    </p:spTree>
    <p:extLst>
      <p:ext uri="{BB962C8B-B14F-4D97-AF65-F5344CB8AC3E}">
        <p14:creationId xmlns:p14="http://schemas.microsoft.com/office/powerpoint/2010/main" val="3709059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A42BB9A-EE7C-0021-A9C5-254496AA3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Άαχεν</a:t>
            </a:r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11BAE2BD-223D-452D-45EE-33869C3785C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712" y="1825625"/>
            <a:ext cx="3196575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17519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4F22BAE-4229-BFC7-1062-063ABC68D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Κράτος και διοίκηση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92C93B7-2918-502C-DF21-2B2419F2B5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l-GR" dirty="0"/>
          </a:p>
          <a:p>
            <a:r>
              <a:rPr lang="el-GR" dirty="0"/>
              <a:t>Φραγκική αντίληψη για το κράτος: προσωπικοί δεσμοί πίστης προς τον ηγεμόνα (όρκος ευγενών πολεμιστών στο βασιλιά)</a:t>
            </a:r>
          </a:p>
          <a:p>
            <a:r>
              <a:rPr lang="el-GR" dirty="0"/>
              <a:t>Ρωμαϊκή έννοια για το κράτος (δημόσιο):</a:t>
            </a:r>
            <a:r>
              <a:rPr lang="it-IT" dirty="0"/>
              <a:t> respublica</a:t>
            </a:r>
          </a:p>
          <a:p>
            <a:r>
              <a:rPr lang="el-GR" dirty="0"/>
              <a:t>Ανώτατοι κληρικοί: συνδυασμός ρωμαϊκής αντίληψης για το κράτος με το Χριστιανισμό/ </a:t>
            </a:r>
            <a:r>
              <a:rPr lang="it-IT" u="sng" dirty="0"/>
              <a:t>Respublica Christiana</a:t>
            </a:r>
            <a:endParaRPr lang="el-GR" u="sng" dirty="0"/>
          </a:p>
          <a:p>
            <a:r>
              <a:rPr lang="el-GR" dirty="0"/>
              <a:t>Το φραγκικό κράτος δεν αφομοιώνει το ρωμαϊκό πρότυπο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494857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5D006C0-D3EB-06A6-EC2C-C4F6B5B0E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νομοθεσία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83CED6A-8B3F-D422-AB34-A2249EF61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Ενοποίηση νομοθεσίας</a:t>
            </a:r>
          </a:p>
          <a:p>
            <a:r>
              <a:rPr lang="el-GR" dirty="0"/>
              <a:t>Ετήσια γενική συνέλευση (</a:t>
            </a:r>
            <a:r>
              <a:rPr lang="it-IT" dirty="0"/>
              <a:t>placitum generale)</a:t>
            </a:r>
            <a:r>
              <a:rPr lang="el-GR" dirty="0"/>
              <a:t>:</a:t>
            </a:r>
          </a:p>
          <a:p>
            <a:r>
              <a:rPr lang="el-GR" dirty="0"/>
              <a:t>Υιοθετεί τις νομοθετικές αποφάσεις ή «κεφάλαια» (</a:t>
            </a:r>
            <a:r>
              <a:rPr lang="it-IT" dirty="0"/>
              <a:t>capitularia)</a:t>
            </a:r>
            <a:r>
              <a:rPr lang="el-GR" dirty="0"/>
              <a:t> που εισηγείται ο αυτοκράτορας</a:t>
            </a:r>
          </a:p>
          <a:p>
            <a:r>
              <a:rPr lang="el-GR" dirty="0"/>
              <a:t>Οι αποφάσεις ισχύουν για όλο το βασίλειο</a:t>
            </a:r>
          </a:p>
          <a:p>
            <a:r>
              <a:rPr lang="el-GR" dirty="0"/>
              <a:t>«</a:t>
            </a:r>
            <a:r>
              <a:rPr lang="el-GR" dirty="0" err="1"/>
              <a:t>Ιδιοπροσωπία</a:t>
            </a:r>
            <a:r>
              <a:rPr lang="el-GR" dirty="0"/>
              <a:t>» των νόμων: κάθε επιμέρους λαός (Λομβαρδοί, </a:t>
            </a:r>
            <a:r>
              <a:rPr lang="el-GR" dirty="0" err="1"/>
              <a:t>Σάξωνες</a:t>
            </a:r>
            <a:r>
              <a:rPr lang="el-GR" dirty="0"/>
              <a:t>, Ρωμαίοι, Φράγκοι) διατηρεί τη δική του </a:t>
            </a:r>
            <a:r>
              <a:rPr lang="el-GR" dirty="0" err="1"/>
              <a:t>νομόθεσία</a:t>
            </a:r>
            <a:endParaRPr lang="el-GR" dirty="0"/>
          </a:p>
          <a:p>
            <a:r>
              <a:rPr lang="el-GR" dirty="0"/>
              <a:t>Η ενοποίηση της αυτοκρατορίας δεν μπορεί να προχωρήσει</a:t>
            </a:r>
          </a:p>
        </p:txBody>
      </p:sp>
    </p:spTree>
    <p:extLst>
      <p:ext uri="{BB962C8B-B14F-4D97-AF65-F5344CB8AC3E}">
        <p14:creationId xmlns:p14="http://schemas.microsoft.com/office/powerpoint/2010/main" val="38181142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B95EC86-0806-28DA-38C5-95E6FBC87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όργανα της διοίκησης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F2D43F1-3790-AB93-725C-0F9BA78137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b="1" u="sng" dirty="0"/>
              <a:t>Α) Ο στρατός</a:t>
            </a:r>
          </a:p>
          <a:p>
            <a:r>
              <a:rPr lang="el-GR" dirty="0"/>
              <a:t>Κύριο όργανο επιβολής της βασιλικής εξουσίας: ένοπλες δυνάμεις</a:t>
            </a:r>
          </a:p>
          <a:p>
            <a:r>
              <a:rPr lang="el-GR" dirty="0"/>
              <a:t>Όλοι οι ελεύθεροι άνδρες της επικράτειας – εξοπλίζονται με δικά τους μέσα</a:t>
            </a:r>
          </a:p>
          <a:p>
            <a:r>
              <a:rPr lang="el-GR" dirty="0"/>
              <a:t>Στην πράξη: καλούνται στο στράτευμα όσοι μπορούν να συντηρούν τον εξοπλισμό τους και κατοικούν σε περιοχές που διεξάγεται ο πόλεμος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443533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0244ED0-2EBA-0E73-06BE-F0F1924E5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όργανα της διοίκησης (2)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508C51D-C166-48DA-3CBD-E2547AAF67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b="1" u="sng" dirty="0"/>
              <a:t>Β) Τα βασιλικά έσοδα</a:t>
            </a:r>
          </a:p>
          <a:p>
            <a:r>
              <a:rPr lang="el-GR" dirty="0"/>
              <a:t>Φορολογικά έσοδα από βασιλικές περιουσίες (</a:t>
            </a:r>
            <a:r>
              <a:rPr lang="it-IT" dirty="0"/>
              <a:t>fiscus)</a:t>
            </a:r>
            <a:r>
              <a:rPr lang="el-GR" dirty="0"/>
              <a:t>/ αυξάνονται με τις κατακτήσεις του </a:t>
            </a:r>
            <a:r>
              <a:rPr lang="el-GR" dirty="0" err="1"/>
              <a:t>Καρλομάγνου</a:t>
            </a:r>
            <a:r>
              <a:rPr lang="el-GR" dirty="0"/>
              <a:t> – μειώνονται τον καιρό των διαδόχων του (σταμάτημα κατακτήσεων)</a:t>
            </a:r>
          </a:p>
          <a:p>
            <a:r>
              <a:rPr lang="el-GR" dirty="0"/>
              <a:t>Περιορισμός βασιλικής περιουσίας: οι βασιλείς δωρίζουν μέρος της στους υποτελείς, συχνά μαζί με την πλήρη κυριότητα</a:t>
            </a:r>
          </a:p>
          <a:p>
            <a:r>
              <a:rPr lang="el-GR" dirty="0"/>
              <a:t>Έγγεια φορολογία: δεν αποδίδει ικανοποιητικά</a:t>
            </a:r>
          </a:p>
          <a:p>
            <a:r>
              <a:rPr lang="el-GR" dirty="0"/>
              <a:t>Εισοδήματα από δικαστικά πρόστιμα και έμμεσους φόρους (τελωνεία, διόδια)</a:t>
            </a:r>
          </a:p>
        </p:txBody>
      </p:sp>
    </p:spTree>
    <p:extLst>
      <p:ext uri="{BB962C8B-B14F-4D97-AF65-F5344CB8AC3E}">
        <p14:creationId xmlns:p14="http://schemas.microsoft.com/office/powerpoint/2010/main" val="27561817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63F0FF9-0ECD-BF2A-2F9C-33399E1F3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όργανα της διοίκησης (3)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4BD7451-B1C7-3781-0E00-CD456E3639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b="1" u="sng" dirty="0"/>
              <a:t>Γ) Κεντρική διοίκηση</a:t>
            </a:r>
          </a:p>
          <a:p>
            <a:r>
              <a:rPr lang="el-GR" dirty="0"/>
              <a:t>Παλάτι (Άαχεν, 794): διοικητικό κέντρο</a:t>
            </a:r>
          </a:p>
          <a:p>
            <a:r>
              <a:rPr lang="el-GR" dirty="0"/>
              <a:t>Χώρος συγκέντρωσης λειτουργών της αυτοκρατορίας</a:t>
            </a:r>
          </a:p>
          <a:p>
            <a:r>
              <a:rPr lang="el-GR" dirty="0"/>
              <a:t>Δεν υπάρχει αυστηρή διάκριση μεταξύ δημόσιου </a:t>
            </a:r>
            <a:r>
              <a:rPr lang="el-GR"/>
              <a:t>και ιδιωτικού </a:t>
            </a:r>
            <a:r>
              <a:rPr lang="el-GR" dirty="0"/>
              <a:t>λειτουργήματος</a:t>
            </a:r>
          </a:p>
          <a:p>
            <a:r>
              <a:rPr lang="el-GR" dirty="0"/>
              <a:t>Υπηρεσίες Παρεκκλησίου (</a:t>
            </a:r>
            <a:r>
              <a:rPr lang="it-IT" dirty="0"/>
              <a:t>Capella)</a:t>
            </a:r>
            <a:r>
              <a:rPr lang="el-GR" dirty="0"/>
              <a:t>: συντάσσουν κείμενα νομοθετικών αποφάσεων και διεκπεραιώνουν την αλληλογραφία του αυτοκράτορα</a:t>
            </a:r>
          </a:p>
          <a:p>
            <a:r>
              <a:rPr lang="el-GR" dirty="0"/>
              <a:t>Αποτελούνται αποκλειστικά από κληρικούς</a:t>
            </a:r>
          </a:p>
          <a:p>
            <a:pPr marL="0" indent="0">
              <a:buNone/>
            </a:pPr>
            <a:r>
              <a:rPr lang="el-GR" b="1" u="sng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682401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DEE2F10-9084-EC20-6555-366E4B67B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όργανα της διοίκησης (4)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621FCE8-132C-C225-88B5-0485F3ACB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b="1" u="sng" dirty="0"/>
              <a:t>Δ) Περιφερειακή διοίκηση – δικαιοσύνη</a:t>
            </a:r>
          </a:p>
          <a:p>
            <a:r>
              <a:rPr lang="el-GR" sz="2400" dirty="0"/>
              <a:t>Περιφερειακοί διοικητές: </a:t>
            </a:r>
            <a:r>
              <a:rPr lang="el-GR" sz="2400" dirty="0" err="1"/>
              <a:t>κόμητες</a:t>
            </a:r>
            <a:r>
              <a:rPr lang="el-GR" sz="2400" dirty="0"/>
              <a:t> (</a:t>
            </a:r>
            <a:r>
              <a:rPr lang="it-IT" sz="2400" dirty="0"/>
              <a:t>comes, Graf)</a:t>
            </a:r>
            <a:r>
              <a:rPr lang="el-GR" sz="2400" dirty="0"/>
              <a:t> και μαρκήσιοι (διορίζονται από τον αυτοκράτορα)</a:t>
            </a:r>
          </a:p>
          <a:p>
            <a:r>
              <a:rPr lang="el-GR" sz="2400" dirty="0"/>
              <a:t>Διοικητικές περιφέρειες: κομητείες ή «χώρες» (</a:t>
            </a:r>
            <a:r>
              <a:rPr lang="it-IT" sz="2400" dirty="0"/>
              <a:t>pagus, Gau)</a:t>
            </a:r>
          </a:p>
          <a:p>
            <a:r>
              <a:rPr lang="el-GR" sz="2400" dirty="0"/>
              <a:t>Ο κόμης προεδρεύει στο τοπικό δικαστήριο (</a:t>
            </a:r>
            <a:r>
              <a:rPr lang="it-IT" sz="2400" dirty="0"/>
              <a:t>mallus)</a:t>
            </a:r>
            <a:r>
              <a:rPr lang="el-GR" sz="2400" dirty="0"/>
              <a:t> και διοικεί το στρατό</a:t>
            </a:r>
          </a:p>
          <a:p>
            <a:r>
              <a:rPr lang="el-GR" sz="2400" dirty="0"/>
              <a:t>Αμείβεται από αυτοκρατορικά εισοδήματα (</a:t>
            </a:r>
            <a:r>
              <a:rPr lang="it-IT" sz="2400" dirty="0"/>
              <a:t>honores)</a:t>
            </a:r>
            <a:endParaRPr lang="el-GR" sz="2400" dirty="0"/>
          </a:p>
          <a:p>
            <a:r>
              <a:rPr lang="el-GR" sz="2400" dirty="0"/>
              <a:t>Βασιλικοί απεσταλμένοι (</a:t>
            </a:r>
            <a:r>
              <a:rPr lang="it-IT" sz="2400" dirty="0"/>
              <a:t>missi dominici)</a:t>
            </a:r>
            <a:r>
              <a:rPr lang="el-GR" sz="2400" dirty="0"/>
              <a:t>: ελέγχουν τους </a:t>
            </a:r>
            <a:r>
              <a:rPr lang="el-GR" sz="2400" dirty="0" err="1"/>
              <a:t>κόμητες</a:t>
            </a:r>
            <a:r>
              <a:rPr lang="el-GR" sz="2400" dirty="0"/>
              <a:t> και τη διοίκησή τους</a:t>
            </a:r>
          </a:p>
          <a:p>
            <a:r>
              <a:rPr lang="el-GR" sz="2400" dirty="0" err="1"/>
              <a:t>Καρολίγγειο</a:t>
            </a:r>
            <a:r>
              <a:rPr lang="el-GR" sz="2400" dirty="0"/>
              <a:t> κράτος: 1000 λειτουργοί για 15 εκατομμύρια υπηκόους/ «</a:t>
            </a:r>
            <a:r>
              <a:rPr lang="el-GR" sz="2400" dirty="0" err="1"/>
              <a:t>υποδιοικούμενο</a:t>
            </a:r>
            <a:r>
              <a:rPr lang="el-GR" sz="2400" dirty="0"/>
              <a:t>» κράτος</a:t>
            </a:r>
          </a:p>
        </p:txBody>
      </p:sp>
    </p:spTree>
    <p:extLst>
      <p:ext uri="{BB962C8B-B14F-4D97-AF65-F5344CB8AC3E}">
        <p14:creationId xmlns:p14="http://schemas.microsoft.com/office/powerpoint/2010/main" val="588677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46A17BD-FE36-9DD0-8523-BCB7A7AC0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αποσύνθεση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6600948-BA84-8964-4333-5CCC6FF547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 err="1"/>
              <a:t>Καρλομάγνος</a:t>
            </a:r>
            <a:r>
              <a:rPr lang="el-GR" dirty="0"/>
              <a:t>: περισσότερο Φράγκος παρά Ρωμαίος</a:t>
            </a:r>
          </a:p>
          <a:p>
            <a:r>
              <a:rPr lang="el-GR" dirty="0"/>
              <a:t>Μοιράζει το βασίλειο στους γιούς του</a:t>
            </a:r>
          </a:p>
          <a:p>
            <a:r>
              <a:rPr lang="el-GR" dirty="0"/>
              <a:t>814: ο Λουδοβίκος ο Ευσεβής (μόνος επιζών) γίνεται μοναδικός αυτοκράτορας της Δύσης</a:t>
            </a:r>
          </a:p>
          <a:p>
            <a:r>
              <a:rPr lang="el-GR" dirty="0"/>
              <a:t>Επηρεάζεται από εκκλησιαστικούς κύκλους</a:t>
            </a:r>
          </a:p>
          <a:p>
            <a:r>
              <a:rPr lang="el-GR" dirty="0"/>
              <a:t>Είναι πιο κοντά στα ρωμαϊκά πρότυπα</a:t>
            </a:r>
          </a:p>
          <a:p>
            <a:r>
              <a:rPr lang="el-GR" dirty="0"/>
              <a:t>Εγκαταλείπει φραγκικούς και </a:t>
            </a:r>
            <a:r>
              <a:rPr lang="el-GR" dirty="0" err="1"/>
              <a:t>λομβαρδικούς</a:t>
            </a:r>
            <a:r>
              <a:rPr lang="el-GR" dirty="0"/>
              <a:t> τίτλους και υιοθετεί ρωμαϊκούς</a:t>
            </a:r>
          </a:p>
        </p:txBody>
      </p:sp>
    </p:spTree>
    <p:extLst>
      <p:ext uri="{BB962C8B-B14F-4D97-AF65-F5344CB8AC3E}">
        <p14:creationId xmlns:p14="http://schemas.microsoft.com/office/powerpoint/2010/main" val="5847791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D5180F5-FCA3-73CA-A43F-8BD17CA78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αποσύνθεση (2)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3C0FC37-66F0-EE3B-B1E3-3C0802D13E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817: «</a:t>
            </a:r>
            <a:r>
              <a:rPr lang="it-IT" sz="2400" dirty="0"/>
              <a:t>Ordinatio Imperii</a:t>
            </a:r>
            <a:r>
              <a:rPr lang="el-GR" sz="2400" dirty="0"/>
              <a:t>» (νομοθετική πράξη με την οποία ο Λουδοβίκος ετοιμάζει τη διαδοχή του)</a:t>
            </a:r>
          </a:p>
          <a:p>
            <a:r>
              <a:rPr lang="el-GR" sz="2400" dirty="0"/>
              <a:t>Μοναδικός κληρονόμος της αυτοκρατορίας: ο πρωτότοκος γιός του, Λοθάριος</a:t>
            </a:r>
          </a:p>
          <a:p>
            <a:r>
              <a:rPr lang="el-GR" sz="2400" dirty="0"/>
              <a:t>Οι άλλοι γιοί βασιλείς υπό την εξουσία του πρωτότοκου</a:t>
            </a:r>
          </a:p>
          <a:p>
            <a:r>
              <a:rPr lang="el-GR" sz="2400" dirty="0"/>
              <a:t>829: τροποποίηση του σχεδίου προς όφελος του υστερότοκου Κάρολου του Φαλακρού (με την υποστήριξη της βασίλισσας)</a:t>
            </a:r>
          </a:p>
          <a:p>
            <a:r>
              <a:rPr lang="el-GR" sz="2400" dirty="0"/>
              <a:t>830 – 833: οι άλλοι γιοί στασιάζουν και υποχρεώνουν τον πατέρα τους να εγκαταλείψει το θρόνο</a:t>
            </a:r>
          </a:p>
          <a:p>
            <a:r>
              <a:rPr lang="el-GR" sz="2400" dirty="0"/>
              <a:t>835: επανέρχεται, αλλά η αυτοκρατορία αντιμετωπίζει εμφύλιο πόλεμο και βαρβαρικές επιδρομές</a:t>
            </a:r>
          </a:p>
        </p:txBody>
      </p:sp>
    </p:spTree>
    <p:extLst>
      <p:ext uri="{BB962C8B-B14F-4D97-AF65-F5344CB8AC3E}">
        <p14:creationId xmlns:p14="http://schemas.microsoft.com/office/powerpoint/2010/main" val="36036089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9DB5C4E-46A9-8523-125A-E5E11C23A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διανομή του Βερντέν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08EC224-3F07-1503-5D4D-CAA71037A9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Λοθάριος, Λουδοβίκος Γερμανικός, Κάρολος Φαλακρός: βρίσκονται σε διαρκή πόλεμο μεταξύ τους</a:t>
            </a:r>
          </a:p>
          <a:p>
            <a:r>
              <a:rPr lang="el-GR" sz="2400" dirty="0"/>
              <a:t>842: Λουδοβίκος και Κάρολος δίνουν όρκους αμοιβαίας υποστήριξης («Όρκοι του Στρασβούργου»)</a:t>
            </a:r>
          </a:p>
          <a:p>
            <a:r>
              <a:rPr lang="el-GR" sz="2400" dirty="0"/>
              <a:t>843: </a:t>
            </a:r>
            <a:r>
              <a:rPr lang="el-GR" sz="2400" b="1" u="sng" dirty="0"/>
              <a:t>«Συνθήκη του Βερντέν»</a:t>
            </a:r>
            <a:r>
              <a:rPr lang="el-GR" sz="2400" dirty="0"/>
              <a:t>/ Η αυτοκρατορία μοιράζεται στα 3:</a:t>
            </a:r>
          </a:p>
          <a:p>
            <a:r>
              <a:rPr lang="el-GR" sz="2400" dirty="0"/>
              <a:t>Κάρολος: δυτικό τμήμα (</a:t>
            </a:r>
            <a:r>
              <a:rPr lang="it-IT" sz="2400" dirty="0"/>
              <a:t>Francia occidentalis</a:t>
            </a:r>
            <a:r>
              <a:rPr lang="el-GR" sz="2400" dirty="0"/>
              <a:t>)/ κυριαρχεί η ρωμαϊκή γλώσσα</a:t>
            </a:r>
          </a:p>
          <a:p>
            <a:r>
              <a:rPr lang="el-GR" sz="2400" dirty="0"/>
              <a:t>Λουδοβίκος: γερμανικές χώρες (</a:t>
            </a:r>
            <a:r>
              <a:rPr lang="it-IT" sz="2400" dirty="0"/>
              <a:t>Francia orientalis)</a:t>
            </a:r>
          </a:p>
          <a:p>
            <a:r>
              <a:rPr lang="el-GR" sz="2400" dirty="0"/>
              <a:t>Λοθάριος: κεντρικό τμήμα (</a:t>
            </a:r>
            <a:r>
              <a:rPr lang="it-IT" sz="2400" dirty="0"/>
              <a:t>Francia Media)</a:t>
            </a:r>
            <a:r>
              <a:rPr lang="el-GR" sz="2400" dirty="0"/>
              <a:t> ή </a:t>
            </a:r>
            <a:r>
              <a:rPr lang="el-GR" sz="2400" dirty="0" err="1"/>
              <a:t>Λοθαριγγία</a:t>
            </a:r>
            <a:r>
              <a:rPr lang="el-GR" sz="2400" dirty="0"/>
              <a:t> + τίτλο αυτοκράτορα/ το πιο αδύναμο τμήμα λόγω πληθυσμιακής σύνθεσης/ διαλύεται παρά την υποστήριξη της εκκλησίας</a:t>
            </a:r>
          </a:p>
        </p:txBody>
      </p:sp>
    </p:spTree>
    <p:extLst>
      <p:ext uri="{BB962C8B-B14F-4D97-AF65-F5344CB8AC3E}">
        <p14:creationId xmlns:p14="http://schemas.microsoft.com/office/powerpoint/2010/main" val="13007573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276350D-B9B5-21DD-F5C2-DBD0DB2FC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Χάρτης των εδαφών που διανεμήθηκαν</a:t>
            </a:r>
          </a:p>
        </p:txBody>
      </p:sp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0F456D65-FE3E-B1C9-C268-F81F41B489D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597" y="1605133"/>
            <a:ext cx="4730116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7988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3CE33A1-7F73-C1DC-2936-88C489F50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τέλος της αυτοκρατορίας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6F6A362-BFB7-758F-F833-5CFB20DA3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Κάθε επιμέρους βασίλειο γνωρίζει διαδοχικές διανομές</a:t>
            </a:r>
          </a:p>
          <a:p>
            <a:r>
              <a:rPr lang="el-GR" dirty="0"/>
              <a:t>Ο τίτλος του αυτοκράτορα χάνει το νόημά του</a:t>
            </a:r>
          </a:p>
          <a:p>
            <a:r>
              <a:rPr lang="el-GR" dirty="0"/>
              <a:t>Η αυτοκρατορία απειλείται από Σαρακηνούς και Νορμανδούς</a:t>
            </a:r>
          </a:p>
          <a:p>
            <a:r>
              <a:rPr lang="el-GR" dirty="0"/>
              <a:t>877 – 881: ο αυτοκρατορικός θρόνος μένει κενός</a:t>
            </a:r>
          </a:p>
          <a:p>
            <a:r>
              <a:rPr lang="el-GR" dirty="0"/>
              <a:t>888: θάνατος του τελευταίου αυτοκράτορα (Κάρολος 8</a:t>
            </a:r>
            <a:r>
              <a:rPr lang="el-GR" baseline="30000" dirty="0"/>
              <a:t>ος</a:t>
            </a:r>
            <a:r>
              <a:rPr lang="el-GR" dirty="0"/>
              <a:t>, ο Χονδρός)</a:t>
            </a:r>
          </a:p>
          <a:p>
            <a:r>
              <a:rPr lang="el-GR" dirty="0"/>
              <a:t>Διάλυση της αυτοκρατορίας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245268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3AC29B1-D819-7784-E18D-0BCD9FBC7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Δηνάριο της εποχής του </a:t>
            </a:r>
            <a:r>
              <a:rPr lang="el-GR" b="1" u="sng" dirty="0" err="1"/>
              <a:t>Καρλομάγνου</a:t>
            </a:r>
            <a:endParaRPr lang="el-GR" b="1" u="sng" dirty="0"/>
          </a:p>
        </p:txBody>
      </p:sp>
      <p:pic>
        <p:nvPicPr>
          <p:cNvPr id="4098" name="Picture 2" descr="undefined">
            <a:extLst>
              <a:ext uri="{FF2B5EF4-FFF2-40B4-BE49-F238E27FC236}">
                <a16:creationId xmlns:a16="http://schemas.microsoft.com/office/drawing/2014/main" id="{6CDADCAC-E4D8-FA58-4195-756BA677ECB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111" y="1825625"/>
            <a:ext cx="414377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71503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16A15A88-001A-4EEF-8984-D87E64359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7B725213-58E9-0314-CCB8-8796F3E4F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2400" y="1367673"/>
            <a:ext cx="6124576" cy="266550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6100" b="1" u="sng">
                <a:solidFill>
                  <a:schemeClr val="bg1"/>
                </a:solidFill>
              </a:rPr>
              <a:t>Άγαλμα του Καρλομάγνου στο Αμβούργο (1889)</a:t>
            </a:r>
          </a:p>
        </p:txBody>
      </p:sp>
      <p:pic>
        <p:nvPicPr>
          <p:cNvPr id="5122" name="Picture 2" descr="undefined">
            <a:extLst>
              <a:ext uri="{FF2B5EF4-FFF2-40B4-BE49-F238E27FC236}">
                <a16:creationId xmlns:a16="http://schemas.microsoft.com/office/drawing/2014/main" id="{F102E3D0-DAD0-3286-1C9F-792809348D3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" b="19600"/>
          <a:stretch/>
        </p:blipFill>
        <p:spPr bwMode="auto">
          <a:xfrm>
            <a:off x="1" y="10"/>
            <a:ext cx="4551219" cy="6857990"/>
          </a:xfrm>
          <a:custGeom>
            <a:avLst/>
            <a:gdLst/>
            <a:ahLst/>
            <a:cxnLst/>
            <a:rect l="l" t="t" r="r" b="b"/>
            <a:pathLst>
              <a:path w="4551219" h="6858000">
                <a:moveTo>
                  <a:pt x="4194211" y="6564619"/>
                </a:moveTo>
                <a:lnTo>
                  <a:pt x="4194211" y="6564620"/>
                </a:lnTo>
                <a:cubicBezTo>
                  <a:pt x="4204498" y="6575478"/>
                  <a:pt x="4210595" y="6582146"/>
                  <a:pt x="4216690" y="6588625"/>
                </a:cubicBezTo>
                <a:lnTo>
                  <a:pt x="4233312" y="6625224"/>
                </a:lnTo>
                <a:lnTo>
                  <a:pt x="4226218" y="6662539"/>
                </a:lnTo>
                <a:lnTo>
                  <a:pt x="4226217" y="6662540"/>
                </a:lnTo>
                <a:lnTo>
                  <a:pt x="4226216" y="6662543"/>
                </a:lnTo>
                <a:lnTo>
                  <a:pt x="4214767" y="6683026"/>
                </a:lnTo>
                <a:lnTo>
                  <a:pt x="4211619" y="6702975"/>
                </a:lnTo>
                <a:lnTo>
                  <a:pt x="4211619" y="6702976"/>
                </a:lnTo>
                <a:cubicBezTo>
                  <a:pt x="4212024" y="6716168"/>
                  <a:pt x="4217168" y="6729218"/>
                  <a:pt x="4225455" y="6742552"/>
                </a:cubicBezTo>
                <a:lnTo>
                  <a:pt x="4225456" y="6742554"/>
                </a:lnTo>
                <a:lnTo>
                  <a:pt x="4244933" y="6812061"/>
                </a:lnTo>
                <a:lnTo>
                  <a:pt x="4244933" y="6812063"/>
                </a:lnTo>
                <a:lnTo>
                  <a:pt x="4244933" y="6812062"/>
                </a:lnTo>
                <a:lnTo>
                  <a:pt x="4244933" y="6812061"/>
                </a:lnTo>
                <a:lnTo>
                  <a:pt x="4240159" y="6776799"/>
                </a:lnTo>
                <a:lnTo>
                  <a:pt x="4225456" y="6742554"/>
                </a:lnTo>
                <a:lnTo>
                  <a:pt x="4225455" y="6742551"/>
                </a:lnTo>
                <a:lnTo>
                  <a:pt x="4211619" y="6702975"/>
                </a:lnTo>
                <a:lnTo>
                  <a:pt x="4226216" y="6662543"/>
                </a:lnTo>
                <a:lnTo>
                  <a:pt x="4226217" y="6662541"/>
                </a:lnTo>
                <a:lnTo>
                  <a:pt x="4226218" y="6662539"/>
                </a:lnTo>
                <a:lnTo>
                  <a:pt x="4233301" y="6645551"/>
                </a:lnTo>
                <a:lnTo>
                  <a:pt x="4233312" y="6625224"/>
                </a:lnTo>
                <a:lnTo>
                  <a:pt x="4233312" y="6625223"/>
                </a:lnTo>
                <a:cubicBezTo>
                  <a:pt x="4231216" y="6611340"/>
                  <a:pt x="4225168" y="6597577"/>
                  <a:pt x="4216690" y="6588624"/>
                </a:cubicBezTo>
                <a:close/>
                <a:moveTo>
                  <a:pt x="4274532" y="6438980"/>
                </a:moveTo>
                <a:lnTo>
                  <a:pt x="4254602" y="6463839"/>
                </a:lnTo>
                <a:lnTo>
                  <a:pt x="4254600" y="6463848"/>
                </a:lnTo>
                <a:lnTo>
                  <a:pt x="4240803" y="6513011"/>
                </a:lnTo>
                <a:lnTo>
                  <a:pt x="4221998" y="6546193"/>
                </a:lnTo>
                <a:lnTo>
                  <a:pt x="4221998" y="6546194"/>
                </a:lnTo>
                <a:lnTo>
                  <a:pt x="4238336" y="6521803"/>
                </a:lnTo>
                <a:lnTo>
                  <a:pt x="4240803" y="6513011"/>
                </a:lnTo>
                <a:lnTo>
                  <a:pt x="4243614" y="6508051"/>
                </a:lnTo>
                <a:lnTo>
                  <a:pt x="4254600" y="6463848"/>
                </a:lnTo>
                <a:lnTo>
                  <a:pt x="4254602" y="6463840"/>
                </a:lnTo>
                <a:cubicBezTo>
                  <a:pt x="4257553" y="6451649"/>
                  <a:pt x="4265030" y="6444076"/>
                  <a:pt x="4274532" y="6438980"/>
                </a:cubicBezTo>
                <a:close/>
                <a:moveTo>
                  <a:pt x="4360506" y="6365203"/>
                </a:moveTo>
                <a:lnTo>
                  <a:pt x="4359224" y="6387909"/>
                </a:lnTo>
                <a:lnTo>
                  <a:pt x="4357461" y="6391548"/>
                </a:lnTo>
                <a:lnTo>
                  <a:pt x="4349806" y="6407331"/>
                </a:lnTo>
                <a:lnTo>
                  <a:pt x="4349806" y="6407332"/>
                </a:lnTo>
                <a:lnTo>
                  <a:pt x="4357461" y="6391548"/>
                </a:lnTo>
                <a:lnTo>
                  <a:pt x="4359225" y="6387909"/>
                </a:lnTo>
                <a:close/>
                <a:moveTo>
                  <a:pt x="4121437" y="4221390"/>
                </a:moveTo>
                <a:lnTo>
                  <a:pt x="4121437" y="4221391"/>
                </a:lnTo>
                <a:cubicBezTo>
                  <a:pt x="4122199" y="4232060"/>
                  <a:pt x="4122389" y="4243872"/>
                  <a:pt x="4127153" y="4253014"/>
                </a:cubicBezTo>
                <a:cubicBezTo>
                  <a:pt x="4139346" y="4277401"/>
                  <a:pt x="4154966" y="4300070"/>
                  <a:pt x="4166969" y="4324645"/>
                </a:cubicBezTo>
                <a:lnTo>
                  <a:pt x="4175923" y="4363890"/>
                </a:lnTo>
                <a:lnTo>
                  <a:pt x="4175161" y="4482003"/>
                </a:lnTo>
                <a:cubicBezTo>
                  <a:pt x="4172493" y="4546775"/>
                  <a:pt x="4171921" y="4612499"/>
                  <a:pt x="4115151" y="4659173"/>
                </a:cubicBezTo>
                <a:cubicBezTo>
                  <a:pt x="4110579" y="4662985"/>
                  <a:pt x="4107911" y="4671175"/>
                  <a:pt x="4107149" y="4677654"/>
                </a:cubicBezTo>
                <a:cubicBezTo>
                  <a:pt x="4103530" y="4707563"/>
                  <a:pt x="4103148" y="4738234"/>
                  <a:pt x="4097242" y="4767763"/>
                </a:cubicBezTo>
                <a:cubicBezTo>
                  <a:pt x="4094861" y="4779574"/>
                  <a:pt x="4094052" y="4790386"/>
                  <a:pt x="4095933" y="4800482"/>
                </a:cubicBezTo>
                <a:lnTo>
                  <a:pt x="4095933" y="4800483"/>
                </a:lnTo>
                <a:cubicBezTo>
                  <a:pt x="4097814" y="4810580"/>
                  <a:pt x="4102387" y="4819963"/>
                  <a:pt x="4110769" y="4828916"/>
                </a:cubicBezTo>
                <a:lnTo>
                  <a:pt x="4132950" y="4863342"/>
                </a:lnTo>
                <a:lnTo>
                  <a:pt x="4140479" y="4889274"/>
                </a:lnTo>
                <a:lnTo>
                  <a:pt x="4138774" y="4912167"/>
                </a:lnTo>
                <a:cubicBezTo>
                  <a:pt x="4137059" y="4919977"/>
                  <a:pt x="4136702" y="4927121"/>
                  <a:pt x="4137372" y="4933803"/>
                </a:cubicBezTo>
                <a:lnTo>
                  <a:pt x="4137372" y="4933804"/>
                </a:lnTo>
                <a:lnTo>
                  <a:pt x="4142131" y="4952672"/>
                </a:lnTo>
                <a:lnTo>
                  <a:pt x="4144924" y="4957453"/>
                </a:lnTo>
                <a:lnTo>
                  <a:pt x="4146202" y="4961455"/>
                </a:lnTo>
                <a:cubicBezTo>
                  <a:pt x="4150713" y="4970096"/>
                  <a:pt x="4156419" y="4978393"/>
                  <a:pt x="4162206" y="4987037"/>
                </a:cubicBezTo>
                <a:cubicBezTo>
                  <a:pt x="4173445" y="5003801"/>
                  <a:pt x="4187543" y="5022852"/>
                  <a:pt x="4188685" y="5041521"/>
                </a:cubicBezTo>
                <a:cubicBezTo>
                  <a:pt x="4189304" y="5052095"/>
                  <a:pt x="4192222" y="5062299"/>
                  <a:pt x="4195901" y="5072375"/>
                </a:cubicBezTo>
                <a:lnTo>
                  <a:pt x="4201805" y="5087442"/>
                </a:lnTo>
                <a:lnTo>
                  <a:pt x="4214832" y="5133219"/>
                </a:lnTo>
                <a:lnTo>
                  <a:pt x="4214833" y="5133224"/>
                </a:lnTo>
                <a:lnTo>
                  <a:pt x="4208118" y="5166112"/>
                </a:lnTo>
                <a:lnTo>
                  <a:pt x="4208118" y="5166113"/>
                </a:lnTo>
                <a:cubicBezTo>
                  <a:pt x="4207356" y="5167637"/>
                  <a:pt x="4207928" y="5169780"/>
                  <a:pt x="4208809" y="5172090"/>
                </a:cubicBezTo>
                <a:lnTo>
                  <a:pt x="4211356" y="5179067"/>
                </a:lnTo>
                <a:cubicBezTo>
                  <a:pt x="4214976" y="5196594"/>
                  <a:pt x="4215024" y="5213597"/>
                  <a:pt x="4211190" y="5229433"/>
                </a:cubicBezTo>
                <a:lnTo>
                  <a:pt x="4200644" y="5248928"/>
                </a:lnTo>
                <a:lnTo>
                  <a:pt x="4187733" y="5272795"/>
                </a:lnTo>
                <a:cubicBezTo>
                  <a:pt x="4176088" y="5285440"/>
                  <a:pt x="4168382" y="5298594"/>
                  <a:pt x="4163830" y="5312287"/>
                </a:cubicBezTo>
                <a:lnTo>
                  <a:pt x="4162774" y="5321350"/>
                </a:lnTo>
                <a:lnTo>
                  <a:pt x="4160300" y="5326162"/>
                </a:lnTo>
                <a:lnTo>
                  <a:pt x="4158854" y="5355013"/>
                </a:lnTo>
                <a:lnTo>
                  <a:pt x="4158854" y="5355014"/>
                </a:lnTo>
                <a:cubicBezTo>
                  <a:pt x="4159503" y="5364882"/>
                  <a:pt x="4161206" y="5375002"/>
                  <a:pt x="4163730" y="5385384"/>
                </a:cubicBezTo>
                <a:cubicBezTo>
                  <a:pt x="4166969" y="5398721"/>
                  <a:pt x="4169255" y="5412057"/>
                  <a:pt x="4171921" y="5425582"/>
                </a:cubicBezTo>
                <a:cubicBezTo>
                  <a:pt x="4175731" y="5443870"/>
                  <a:pt x="4179733" y="5462351"/>
                  <a:pt x="4183543" y="5480637"/>
                </a:cubicBezTo>
                <a:lnTo>
                  <a:pt x="4188067" y="5507667"/>
                </a:lnTo>
                <a:lnTo>
                  <a:pt x="4177448" y="5531691"/>
                </a:lnTo>
                <a:lnTo>
                  <a:pt x="4177447" y="5531692"/>
                </a:lnTo>
                <a:cubicBezTo>
                  <a:pt x="4170398" y="5537599"/>
                  <a:pt x="4167206" y="5542648"/>
                  <a:pt x="4167302" y="5547577"/>
                </a:cubicBezTo>
                <a:lnTo>
                  <a:pt x="4167302" y="5547578"/>
                </a:lnTo>
                <a:cubicBezTo>
                  <a:pt x="4167397" y="5552507"/>
                  <a:pt x="4170779" y="5557317"/>
                  <a:pt x="4176875" y="5562746"/>
                </a:cubicBezTo>
                <a:cubicBezTo>
                  <a:pt x="4219548" y="5600467"/>
                  <a:pt x="4246219" y="5646189"/>
                  <a:pt x="4248123" y="5704483"/>
                </a:cubicBezTo>
                <a:cubicBezTo>
                  <a:pt x="4248505" y="5716485"/>
                  <a:pt x="4251171" y="5728678"/>
                  <a:pt x="4254029" y="5740488"/>
                </a:cubicBezTo>
                <a:cubicBezTo>
                  <a:pt x="4255744" y="5747728"/>
                  <a:pt x="4257650" y="5756493"/>
                  <a:pt x="4262794" y="5760873"/>
                </a:cubicBezTo>
                <a:cubicBezTo>
                  <a:pt x="4302037" y="5794974"/>
                  <a:pt x="4329280" y="5837457"/>
                  <a:pt x="4351189" y="5883751"/>
                </a:cubicBezTo>
                <a:lnTo>
                  <a:pt x="4351191" y="5883755"/>
                </a:lnTo>
                <a:lnTo>
                  <a:pt x="4369094" y="5935945"/>
                </a:lnTo>
                <a:lnTo>
                  <a:pt x="4369096" y="5935949"/>
                </a:lnTo>
                <a:lnTo>
                  <a:pt x="4365476" y="5993289"/>
                </a:lnTo>
                <a:lnTo>
                  <a:pt x="4365475" y="5993290"/>
                </a:lnTo>
                <a:cubicBezTo>
                  <a:pt x="4364334" y="6004530"/>
                  <a:pt x="4364524" y="6017484"/>
                  <a:pt x="4358999" y="6026439"/>
                </a:cubicBezTo>
                <a:cubicBezTo>
                  <a:pt x="4341662" y="6054824"/>
                  <a:pt x="4322994" y="6082257"/>
                  <a:pt x="4302799" y="6108737"/>
                </a:cubicBezTo>
                <a:cubicBezTo>
                  <a:pt x="4294131" y="6120073"/>
                  <a:pt x="4289178" y="6126883"/>
                  <a:pt x="4289107" y="6133313"/>
                </a:cubicBezTo>
                <a:lnTo>
                  <a:pt x="4289107" y="6133314"/>
                </a:lnTo>
                <a:lnTo>
                  <a:pt x="4292807" y="6143189"/>
                </a:lnTo>
                <a:lnTo>
                  <a:pt x="4304703" y="6155599"/>
                </a:lnTo>
                <a:lnTo>
                  <a:pt x="4304706" y="6155602"/>
                </a:lnTo>
                <a:cubicBezTo>
                  <a:pt x="4326994" y="6175797"/>
                  <a:pt x="4338614" y="6200944"/>
                  <a:pt x="4343376" y="6228756"/>
                </a:cubicBezTo>
                <a:lnTo>
                  <a:pt x="4360713" y="6361539"/>
                </a:lnTo>
                <a:lnTo>
                  <a:pt x="4360713" y="6361538"/>
                </a:lnTo>
                <a:cubicBezTo>
                  <a:pt x="4357093" y="6317150"/>
                  <a:pt x="4350808" y="6272763"/>
                  <a:pt x="4343376" y="6228755"/>
                </a:cubicBezTo>
                <a:cubicBezTo>
                  <a:pt x="4338614" y="6200943"/>
                  <a:pt x="4326994" y="6175796"/>
                  <a:pt x="4304706" y="6155601"/>
                </a:cubicBezTo>
                <a:lnTo>
                  <a:pt x="4304703" y="6155599"/>
                </a:lnTo>
                <a:lnTo>
                  <a:pt x="4289107" y="6133314"/>
                </a:lnTo>
                <a:lnTo>
                  <a:pt x="4302799" y="6108738"/>
                </a:lnTo>
                <a:cubicBezTo>
                  <a:pt x="4322994" y="6082258"/>
                  <a:pt x="4341662" y="6054825"/>
                  <a:pt x="4358999" y="6026440"/>
                </a:cubicBezTo>
                <a:cubicBezTo>
                  <a:pt x="4364524" y="6017485"/>
                  <a:pt x="4364334" y="6004531"/>
                  <a:pt x="4365475" y="5993291"/>
                </a:cubicBezTo>
                <a:lnTo>
                  <a:pt x="4365476" y="5993289"/>
                </a:lnTo>
                <a:lnTo>
                  <a:pt x="4368929" y="5964476"/>
                </a:lnTo>
                <a:lnTo>
                  <a:pt x="4369096" y="5935949"/>
                </a:lnTo>
                <a:lnTo>
                  <a:pt x="4369096" y="5935948"/>
                </a:lnTo>
                <a:lnTo>
                  <a:pt x="4369094" y="5935945"/>
                </a:lnTo>
                <a:lnTo>
                  <a:pt x="4362214" y="5909350"/>
                </a:lnTo>
                <a:lnTo>
                  <a:pt x="4351191" y="5883755"/>
                </a:lnTo>
                <a:lnTo>
                  <a:pt x="4351189" y="5883750"/>
                </a:lnTo>
                <a:cubicBezTo>
                  <a:pt x="4329280" y="5837456"/>
                  <a:pt x="4302037" y="5794973"/>
                  <a:pt x="4262794" y="5760872"/>
                </a:cubicBezTo>
                <a:cubicBezTo>
                  <a:pt x="4257650" y="5756492"/>
                  <a:pt x="4255744" y="5747727"/>
                  <a:pt x="4254029" y="5740487"/>
                </a:cubicBezTo>
                <a:cubicBezTo>
                  <a:pt x="4251171" y="5728677"/>
                  <a:pt x="4248505" y="5716484"/>
                  <a:pt x="4248123" y="5704482"/>
                </a:cubicBezTo>
                <a:cubicBezTo>
                  <a:pt x="4246219" y="5646188"/>
                  <a:pt x="4219548" y="5600466"/>
                  <a:pt x="4176875" y="5562745"/>
                </a:cubicBezTo>
                <a:lnTo>
                  <a:pt x="4167302" y="5547577"/>
                </a:lnTo>
                <a:lnTo>
                  <a:pt x="4177447" y="5531693"/>
                </a:lnTo>
                <a:lnTo>
                  <a:pt x="4177448" y="5531691"/>
                </a:lnTo>
                <a:lnTo>
                  <a:pt x="4185847" y="5520421"/>
                </a:lnTo>
                <a:lnTo>
                  <a:pt x="4188067" y="5507667"/>
                </a:lnTo>
                <a:lnTo>
                  <a:pt x="4188067" y="5507666"/>
                </a:lnTo>
                <a:cubicBezTo>
                  <a:pt x="4188020" y="5498831"/>
                  <a:pt x="4185448" y="5489496"/>
                  <a:pt x="4183543" y="5480636"/>
                </a:cubicBezTo>
                <a:cubicBezTo>
                  <a:pt x="4179733" y="5462350"/>
                  <a:pt x="4175731" y="5443869"/>
                  <a:pt x="4171921" y="5425581"/>
                </a:cubicBezTo>
                <a:cubicBezTo>
                  <a:pt x="4169255" y="5412056"/>
                  <a:pt x="4166969" y="5398720"/>
                  <a:pt x="4163730" y="5385383"/>
                </a:cubicBezTo>
                <a:lnTo>
                  <a:pt x="4158854" y="5355013"/>
                </a:lnTo>
                <a:lnTo>
                  <a:pt x="4162774" y="5321350"/>
                </a:lnTo>
                <a:lnTo>
                  <a:pt x="4187733" y="5272796"/>
                </a:lnTo>
                <a:lnTo>
                  <a:pt x="4200644" y="5248928"/>
                </a:lnTo>
                <a:lnTo>
                  <a:pt x="4211191" y="5229432"/>
                </a:lnTo>
                <a:lnTo>
                  <a:pt x="4211356" y="5179067"/>
                </a:lnTo>
                <a:lnTo>
                  <a:pt x="4211356" y="5179066"/>
                </a:lnTo>
                <a:cubicBezTo>
                  <a:pt x="4210880" y="5176875"/>
                  <a:pt x="4209690" y="5174399"/>
                  <a:pt x="4208809" y="5172089"/>
                </a:cubicBezTo>
                <a:lnTo>
                  <a:pt x="4208118" y="5166113"/>
                </a:lnTo>
                <a:lnTo>
                  <a:pt x="4214833" y="5133224"/>
                </a:lnTo>
                <a:lnTo>
                  <a:pt x="4214833" y="5133223"/>
                </a:lnTo>
                <a:lnTo>
                  <a:pt x="4214832" y="5133219"/>
                </a:lnTo>
                <a:lnTo>
                  <a:pt x="4207690" y="5102460"/>
                </a:lnTo>
                <a:lnTo>
                  <a:pt x="4201805" y="5087442"/>
                </a:lnTo>
                <a:lnTo>
                  <a:pt x="4201799" y="5087422"/>
                </a:lnTo>
                <a:cubicBezTo>
                  <a:pt x="4195713" y="5072410"/>
                  <a:pt x="4189614" y="5057380"/>
                  <a:pt x="4188685" y="5041520"/>
                </a:cubicBezTo>
                <a:cubicBezTo>
                  <a:pt x="4187543" y="5022851"/>
                  <a:pt x="4173445" y="5003800"/>
                  <a:pt x="4162206" y="4987036"/>
                </a:cubicBezTo>
                <a:lnTo>
                  <a:pt x="4144924" y="4957453"/>
                </a:lnTo>
                <a:lnTo>
                  <a:pt x="4137372" y="4933804"/>
                </a:lnTo>
                <a:lnTo>
                  <a:pt x="4138774" y="4912168"/>
                </a:lnTo>
                <a:cubicBezTo>
                  <a:pt x="4140536" y="4904357"/>
                  <a:pt x="4141048" y="4896713"/>
                  <a:pt x="4140479" y="4889275"/>
                </a:cubicBezTo>
                <a:lnTo>
                  <a:pt x="4140479" y="4889274"/>
                </a:lnTo>
                <a:lnTo>
                  <a:pt x="4135701" y="4867613"/>
                </a:lnTo>
                <a:lnTo>
                  <a:pt x="4132950" y="4863342"/>
                </a:lnTo>
                <a:lnTo>
                  <a:pt x="4131200" y="4857316"/>
                </a:lnTo>
                <a:cubicBezTo>
                  <a:pt x="4126057" y="4847213"/>
                  <a:pt x="4119056" y="4837702"/>
                  <a:pt x="4110769" y="4828915"/>
                </a:cubicBezTo>
                <a:lnTo>
                  <a:pt x="4095933" y="4800482"/>
                </a:lnTo>
                <a:lnTo>
                  <a:pt x="4097242" y="4767764"/>
                </a:lnTo>
                <a:cubicBezTo>
                  <a:pt x="4103148" y="4738235"/>
                  <a:pt x="4103530" y="4707564"/>
                  <a:pt x="4107149" y="4677655"/>
                </a:cubicBezTo>
                <a:cubicBezTo>
                  <a:pt x="4107911" y="4671176"/>
                  <a:pt x="4110579" y="4662986"/>
                  <a:pt x="4115151" y="4659174"/>
                </a:cubicBezTo>
                <a:cubicBezTo>
                  <a:pt x="4171921" y="4612500"/>
                  <a:pt x="4172493" y="4546776"/>
                  <a:pt x="4175161" y="4482004"/>
                </a:cubicBezTo>
                <a:cubicBezTo>
                  <a:pt x="4176875" y="4442761"/>
                  <a:pt x="4176875" y="4403325"/>
                  <a:pt x="4175923" y="4363890"/>
                </a:cubicBezTo>
                <a:lnTo>
                  <a:pt x="4175923" y="4363889"/>
                </a:lnTo>
                <a:cubicBezTo>
                  <a:pt x="4175731" y="4350553"/>
                  <a:pt x="4172683" y="4336456"/>
                  <a:pt x="4166969" y="4324644"/>
                </a:cubicBezTo>
                <a:cubicBezTo>
                  <a:pt x="4154966" y="4300069"/>
                  <a:pt x="4139346" y="4277400"/>
                  <a:pt x="4127153" y="4253013"/>
                </a:cubicBezTo>
                <a:close/>
                <a:moveTo>
                  <a:pt x="4190328" y="2836171"/>
                </a:moveTo>
                <a:lnTo>
                  <a:pt x="4181637" y="2848792"/>
                </a:lnTo>
                <a:cubicBezTo>
                  <a:pt x="4176637" y="2865009"/>
                  <a:pt x="4170779" y="2881306"/>
                  <a:pt x="4166033" y="2897784"/>
                </a:cubicBezTo>
                <a:lnTo>
                  <a:pt x="4165004" y="2903549"/>
                </a:lnTo>
                <a:lnTo>
                  <a:pt x="4161730" y="2914327"/>
                </a:lnTo>
                <a:lnTo>
                  <a:pt x="4157099" y="2947858"/>
                </a:lnTo>
                <a:lnTo>
                  <a:pt x="4157098" y="2947861"/>
                </a:lnTo>
                <a:lnTo>
                  <a:pt x="4157098" y="2947862"/>
                </a:lnTo>
                <a:cubicBezTo>
                  <a:pt x="4156729" y="2959156"/>
                  <a:pt x="4157729" y="2970575"/>
                  <a:pt x="4160682" y="2982148"/>
                </a:cubicBezTo>
                <a:lnTo>
                  <a:pt x="4172375" y="3077401"/>
                </a:lnTo>
                <a:lnTo>
                  <a:pt x="4159920" y="3172653"/>
                </a:lnTo>
                <a:cubicBezTo>
                  <a:pt x="4134011" y="3276479"/>
                  <a:pt x="4106579" y="3380304"/>
                  <a:pt x="4112293" y="3489466"/>
                </a:cubicBezTo>
                <a:cubicBezTo>
                  <a:pt x="4113245" y="3507562"/>
                  <a:pt x="4101624" y="3529089"/>
                  <a:pt x="4090194" y="3544712"/>
                </a:cubicBezTo>
                <a:cubicBezTo>
                  <a:pt x="4079336" y="3559667"/>
                  <a:pt x="4073477" y="3566811"/>
                  <a:pt x="4072572" y="3574407"/>
                </a:cubicBezTo>
                <a:lnTo>
                  <a:pt x="4072572" y="3574408"/>
                </a:lnTo>
                <a:cubicBezTo>
                  <a:pt x="4071667" y="3582004"/>
                  <a:pt x="4075716" y="3590053"/>
                  <a:pt x="4084670" y="3606817"/>
                </a:cubicBezTo>
                <a:cubicBezTo>
                  <a:pt x="4089052" y="3614819"/>
                  <a:pt x="4091718" y="3624725"/>
                  <a:pt x="4098196" y="3630632"/>
                </a:cubicBezTo>
                <a:lnTo>
                  <a:pt x="4115925" y="3654415"/>
                </a:lnTo>
                <a:lnTo>
                  <a:pt x="4118836" y="3665923"/>
                </a:lnTo>
                <a:lnTo>
                  <a:pt x="4122437" y="3680163"/>
                </a:lnTo>
                <a:lnTo>
                  <a:pt x="4118389" y="3734836"/>
                </a:lnTo>
                <a:lnTo>
                  <a:pt x="4118389" y="3734837"/>
                </a:lnTo>
                <a:cubicBezTo>
                  <a:pt x="4117437" y="3741315"/>
                  <a:pt x="4116103" y="3749125"/>
                  <a:pt x="4118771" y="3754652"/>
                </a:cubicBezTo>
                <a:lnTo>
                  <a:pt x="4125128" y="3789775"/>
                </a:lnTo>
                <a:lnTo>
                  <a:pt x="4110197" y="3822471"/>
                </a:lnTo>
                <a:cubicBezTo>
                  <a:pt x="4103149" y="3831901"/>
                  <a:pt x="4097529" y="3842045"/>
                  <a:pt x="4095862" y="3852618"/>
                </a:cubicBezTo>
                <a:lnTo>
                  <a:pt x="4095862" y="3852619"/>
                </a:lnTo>
                <a:lnTo>
                  <a:pt x="4096642" y="3868763"/>
                </a:lnTo>
                <a:lnTo>
                  <a:pt x="4105245" y="3885336"/>
                </a:lnTo>
                <a:lnTo>
                  <a:pt x="4105245" y="3885338"/>
                </a:lnTo>
                <a:cubicBezTo>
                  <a:pt x="4114961" y="3897721"/>
                  <a:pt x="4122367" y="3910318"/>
                  <a:pt x="4127626" y="3923124"/>
                </a:cubicBezTo>
                <a:lnTo>
                  <a:pt x="4137130" y="3962159"/>
                </a:lnTo>
                <a:lnTo>
                  <a:pt x="4121438" y="4043837"/>
                </a:lnTo>
                <a:lnTo>
                  <a:pt x="4121437" y="4043838"/>
                </a:lnTo>
                <a:cubicBezTo>
                  <a:pt x="4112674" y="4063841"/>
                  <a:pt x="4107292" y="4083701"/>
                  <a:pt x="4106316" y="4103824"/>
                </a:cubicBezTo>
                <a:lnTo>
                  <a:pt x="4106316" y="4103825"/>
                </a:lnTo>
                <a:lnTo>
                  <a:pt x="4108283" y="4134255"/>
                </a:lnTo>
                <a:lnTo>
                  <a:pt x="4117627" y="4165381"/>
                </a:lnTo>
                <a:lnTo>
                  <a:pt x="4117627" y="4165383"/>
                </a:lnTo>
                <a:lnTo>
                  <a:pt x="4121532" y="4192387"/>
                </a:lnTo>
                <a:lnTo>
                  <a:pt x="4121532" y="4192386"/>
                </a:lnTo>
                <a:cubicBezTo>
                  <a:pt x="4121628" y="4182766"/>
                  <a:pt x="4121056" y="4173479"/>
                  <a:pt x="4117627" y="4165382"/>
                </a:cubicBezTo>
                <a:lnTo>
                  <a:pt x="4117627" y="4165381"/>
                </a:lnTo>
                <a:lnTo>
                  <a:pt x="4106316" y="4103825"/>
                </a:lnTo>
                <a:lnTo>
                  <a:pt x="4121437" y="4043839"/>
                </a:lnTo>
                <a:lnTo>
                  <a:pt x="4121438" y="4043837"/>
                </a:lnTo>
                <a:lnTo>
                  <a:pt x="4134740" y="4002409"/>
                </a:lnTo>
                <a:lnTo>
                  <a:pt x="4137130" y="3962159"/>
                </a:lnTo>
                <a:lnTo>
                  <a:pt x="4137130" y="3962158"/>
                </a:lnTo>
                <a:cubicBezTo>
                  <a:pt x="4134868" y="3935726"/>
                  <a:pt x="4124677" y="3910103"/>
                  <a:pt x="4105245" y="3885337"/>
                </a:cubicBezTo>
                <a:lnTo>
                  <a:pt x="4105245" y="3885336"/>
                </a:lnTo>
                <a:lnTo>
                  <a:pt x="4095862" y="3852619"/>
                </a:lnTo>
                <a:lnTo>
                  <a:pt x="4110197" y="3822472"/>
                </a:lnTo>
                <a:cubicBezTo>
                  <a:pt x="4118389" y="3811613"/>
                  <a:pt x="4123533" y="3800896"/>
                  <a:pt x="4125128" y="3789776"/>
                </a:cubicBezTo>
                <a:lnTo>
                  <a:pt x="4125128" y="3789775"/>
                </a:lnTo>
                <a:cubicBezTo>
                  <a:pt x="4126724" y="3778654"/>
                  <a:pt x="4124771" y="3767129"/>
                  <a:pt x="4118771" y="3754651"/>
                </a:cubicBezTo>
                <a:lnTo>
                  <a:pt x="4118389" y="3734837"/>
                </a:lnTo>
                <a:lnTo>
                  <a:pt x="4122437" y="3680163"/>
                </a:lnTo>
                <a:lnTo>
                  <a:pt x="4122437" y="3680162"/>
                </a:lnTo>
                <a:lnTo>
                  <a:pt x="4118836" y="3665923"/>
                </a:lnTo>
                <a:lnTo>
                  <a:pt x="4115925" y="3654415"/>
                </a:lnTo>
                <a:lnTo>
                  <a:pt x="4115925" y="3654415"/>
                </a:lnTo>
                <a:lnTo>
                  <a:pt x="4115925" y="3654415"/>
                </a:lnTo>
                <a:cubicBezTo>
                  <a:pt x="4112115" y="3646122"/>
                  <a:pt x="4106436" y="3638156"/>
                  <a:pt x="4098196" y="3630631"/>
                </a:cubicBezTo>
                <a:cubicBezTo>
                  <a:pt x="4091718" y="3624724"/>
                  <a:pt x="4089052" y="3614818"/>
                  <a:pt x="4084670" y="3606816"/>
                </a:cubicBezTo>
                <a:cubicBezTo>
                  <a:pt x="4080193" y="3598434"/>
                  <a:pt x="4076942" y="3592231"/>
                  <a:pt x="4074924" y="3587173"/>
                </a:cubicBezTo>
                <a:lnTo>
                  <a:pt x="4072572" y="3574407"/>
                </a:lnTo>
                <a:lnTo>
                  <a:pt x="4077651" y="3562320"/>
                </a:lnTo>
                <a:cubicBezTo>
                  <a:pt x="4080586" y="3557715"/>
                  <a:pt x="4084765" y="3552190"/>
                  <a:pt x="4090194" y="3544713"/>
                </a:cubicBezTo>
                <a:cubicBezTo>
                  <a:pt x="4101624" y="3529090"/>
                  <a:pt x="4113245" y="3507563"/>
                  <a:pt x="4112293" y="3489467"/>
                </a:cubicBezTo>
                <a:cubicBezTo>
                  <a:pt x="4106579" y="3380305"/>
                  <a:pt x="4134011" y="3276480"/>
                  <a:pt x="4159920" y="3172654"/>
                </a:cubicBezTo>
                <a:cubicBezTo>
                  <a:pt x="4167922" y="3140649"/>
                  <a:pt x="4172160" y="3109025"/>
                  <a:pt x="4172375" y="3077401"/>
                </a:cubicBezTo>
                <a:lnTo>
                  <a:pt x="4172375" y="3077400"/>
                </a:lnTo>
                <a:cubicBezTo>
                  <a:pt x="4172589" y="3045776"/>
                  <a:pt x="4168779" y="3014152"/>
                  <a:pt x="4160682" y="2982147"/>
                </a:cubicBezTo>
                <a:lnTo>
                  <a:pt x="4157098" y="2947862"/>
                </a:lnTo>
                <a:lnTo>
                  <a:pt x="4157099" y="2947858"/>
                </a:lnTo>
                <a:lnTo>
                  <a:pt x="4165004" y="2903549"/>
                </a:lnTo>
                <a:lnTo>
                  <a:pt x="4181637" y="2848793"/>
                </a:lnTo>
                <a:cubicBezTo>
                  <a:pt x="4182970" y="2844316"/>
                  <a:pt x="4186256" y="2839982"/>
                  <a:pt x="4190328" y="2836172"/>
                </a:cubicBezTo>
                <a:close/>
                <a:moveTo>
                  <a:pt x="3705842" y="1508457"/>
                </a:moveTo>
                <a:lnTo>
                  <a:pt x="3677748" y="1596213"/>
                </a:lnTo>
                <a:cubicBezTo>
                  <a:pt x="3675271" y="1604978"/>
                  <a:pt x="3676796" y="1615836"/>
                  <a:pt x="3679653" y="1624980"/>
                </a:cubicBezTo>
                <a:cubicBezTo>
                  <a:pt x="3689369" y="1656223"/>
                  <a:pt x="3713754" y="1676036"/>
                  <a:pt x="3736234" y="1697753"/>
                </a:cubicBezTo>
                <a:cubicBezTo>
                  <a:pt x="3746141" y="1707279"/>
                  <a:pt x="3753189" y="1720423"/>
                  <a:pt x="3758903" y="1733188"/>
                </a:cubicBezTo>
                <a:cubicBezTo>
                  <a:pt x="3773574" y="1766335"/>
                  <a:pt x="3786718" y="1800246"/>
                  <a:pt x="3800624" y="1833775"/>
                </a:cubicBezTo>
                <a:cubicBezTo>
                  <a:pt x="3801958" y="1837013"/>
                  <a:pt x="3805387" y="1839679"/>
                  <a:pt x="3808245" y="1842158"/>
                </a:cubicBezTo>
                <a:cubicBezTo>
                  <a:pt x="3838346" y="1866922"/>
                  <a:pt x="3868635" y="1891497"/>
                  <a:pt x="3898736" y="1916454"/>
                </a:cubicBezTo>
                <a:cubicBezTo>
                  <a:pt x="3904450" y="1921216"/>
                  <a:pt x="3908642" y="1928076"/>
                  <a:pt x="3914166" y="1933219"/>
                </a:cubicBezTo>
                <a:cubicBezTo>
                  <a:pt x="3921786" y="1940459"/>
                  <a:pt x="3929027" y="1949603"/>
                  <a:pt x="3938171" y="1953413"/>
                </a:cubicBezTo>
                <a:cubicBezTo>
                  <a:pt x="3966936" y="1965224"/>
                  <a:pt x="3979320" y="1987894"/>
                  <a:pt x="3984654" y="2016469"/>
                </a:cubicBezTo>
                <a:cubicBezTo>
                  <a:pt x="3989607" y="2042570"/>
                  <a:pt x="3993799" y="2068669"/>
                  <a:pt x="3999513" y="2094578"/>
                </a:cubicBezTo>
                <a:cubicBezTo>
                  <a:pt x="4006371" y="2126201"/>
                  <a:pt x="4013801" y="2157636"/>
                  <a:pt x="4022184" y="2188879"/>
                </a:cubicBezTo>
                <a:cubicBezTo>
                  <a:pt x="4025804" y="2202404"/>
                  <a:pt x="4029994" y="2216692"/>
                  <a:pt x="4037424" y="2228314"/>
                </a:cubicBezTo>
                <a:cubicBezTo>
                  <a:pt x="4057999" y="2260890"/>
                  <a:pt x="4071905" y="2295753"/>
                  <a:pt x="4066381" y="2334044"/>
                </a:cubicBezTo>
                <a:cubicBezTo>
                  <a:pt x="4061999" y="2364715"/>
                  <a:pt x="4073239" y="2390434"/>
                  <a:pt x="4090766" y="2409485"/>
                </a:cubicBezTo>
                <a:cubicBezTo>
                  <a:pt x="4098720" y="2418154"/>
                  <a:pt x="4104233" y="2426976"/>
                  <a:pt x="4107867" y="2435912"/>
                </a:cubicBezTo>
                <a:lnTo>
                  <a:pt x="4113698" y="2463017"/>
                </a:lnTo>
                <a:lnTo>
                  <a:pt x="4105056" y="2518262"/>
                </a:lnTo>
                <a:lnTo>
                  <a:pt x="4105055" y="2518263"/>
                </a:lnTo>
                <a:cubicBezTo>
                  <a:pt x="4102388" y="2527789"/>
                  <a:pt x="4101244" y="2536456"/>
                  <a:pt x="4101411" y="2545005"/>
                </a:cubicBezTo>
                <a:lnTo>
                  <a:pt x="4101411" y="2545006"/>
                </a:lnTo>
                <a:cubicBezTo>
                  <a:pt x="4101577" y="2553555"/>
                  <a:pt x="4103054" y="2561985"/>
                  <a:pt x="4105625" y="2571034"/>
                </a:cubicBezTo>
                <a:cubicBezTo>
                  <a:pt x="4117627" y="2612945"/>
                  <a:pt x="4150204" y="2640950"/>
                  <a:pt x="4178779" y="2668001"/>
                </a:cubicBezTo>
                <a:cubicBezTo>
                  <a:pt x="4203164" y="2691054"/>
                  <a:pt x="4216880" y="2716963"/>
                  <a:pt x="4227170" y="2745348"/>
                </a:cubicBezTo>
                <a:lnTo>
                  <a:pt x="4227170" y="2745351"/>
                </a:lnTo>
                <a:lnTo>
                  <a:pt x="4233090" y="2778005"/>
                </a:lnTo>
                <a:lnTo>
                  <a:pt x="4232670" y="2785439"/>
                </a:lnTo>
                <a:lnTo>
                  <a:pt x="4222591" y="2811779"/>
                </a:lnTo>
                <a:lnTo>
                  <a:pt x="4222587" y="2811786"/>
                </a:lnTo>
                <a:lnTo>
                  <a:pt x="4222588" y="2811786"/>
                </a:lnTo>
                <a:lnTo>
                  <a:pt x="4222591" y="2811779"/>
                </a:lnTo>
                <a:lnTo>
                  <a:pt x="4232241" y="2793022"/>
                </a:lnTo>
                <a:lnTo>
                  <a:pt x="4232670" y="2785439"/>
                </a:lnTo>
                <a:lnTo>
                  <a:pt x="4233870" y="2782304"/>
                </a:lnTo>
                <a:lnTo>
                  <a:pt x="4233090" y="2778005"/>
                </a:lnTo>
                <a:lnTo>
                  <a:pt x="4233500" y="2770757"/>
                </a:lnTo>
                <a:lnTo>
                  <a:pt x="4227170" y="2745351"/>
                </a:lnTo>
                <a:lnTo>
                  <a:pt x="4227170" y="2745347"/>
                </a:lnTo>
                <a:cubicBezTo>
                  <a:pt x="4216880" y="2716962"/>
                  <a:pt x="4203164" y="2691053"/>
                  <a:pt x="4178779" y="2668000"/>
                </a:cubicBezTo>
                <a:cubicBezTo>
                  <a:pt x="4150204" y="2640949"/>
                  <a:pt x="4117627" y="2612944"/>
                  <a:pt x="4105625" y="2571033"/>
                </a:cubicBezTo>
                <a:lnTo>
                  <a:pt x="4101411" y="2545006"/>
                </a:lnTo>
                <a:lnTo>
                  <a:pt x="4105055" y="2518264"/>
                </a:lnTo>
                <a:lnTo>
                  <a:pt x="4105056" y="2518262"/>
                </a:lnTo>
                <a:lnTo>
                  <a:pt x="4111636" y="2490550"/>
                </a:lnTo>
                <a:lnTo>
                  <a:pt x="4113698" y="2463017"/>
                </a:lnTo>
                <a:lnTo>
                  <a:pt x="4113698" y="2463016"/>
                </a:lnTo>
                <a:cubicBezTo>
                  <a:pt x="4112817" y="2444776"/>
                  <a:pt x="4106674" y="2426821"/>
                  <a:pt x="4090766" y="2409484"/>
                </a:cubicBezTo>
                <a:cubicBezTo>
                  <a:pt x="4073239" y="2390433"/>
                  <a:pt x="4061999" y="2364714"/>
                  <a:pt x="4066381" y="2334043"/>
                </a:cubicBezTo>
                <a:cubicBezTo>
                  <a:pt x="4071905" y="2295752"/>
                  <a:pt x="4057999" y="2260889"/>
                  <a:pt x="4037424" y="2228313"/>
                </a:cubicBezTo>
                <a:cubicBezTo>
                  <a:pt x="4029994" y="2216691"/>
                  <a:pt x="4025804" y="2202403"/>
                  <a:pt x="4022184" y="2188878"/>
                </a:cubicBezTo>
                <a:cubicBezTo>
                  <a:pt x="4013801" y="2157635"/>
                  <a:pt x="4006371" y="2126200"/>
                  <a:pt x="3999513" y="2094577"/>
                </a:cubicBezTo>
                <a:cubicBezTo>
                  <a:pt x="3993799" y="2068668"/>
                  <a:pt x="3989607" y="2042569"/>
                  <a:pt x="3984654" y="2016468"/>
                </a:cubicBezTo>
                <a:cubicBezTo>
                  <a:pt x="3979320" y="1987893"/>
                  <a:pt x="3966936" y="1965223"/>
                  <a:pt x="3938171" y="1953412"/>
                </a:cubicBezTo>
                <a:cubicBezTo>
                  <a:pt x="3929027" y="1949602"/>
                  <a:pt x="3921786" y="1940458"/>
                  <a:pt x="3914166" y="1933218"/>
                </a:cubicBezTo>
                <a:cubicBezTo>
                  <a:pt x="3908642" y="1928075"/>
                  <a:pt x="3904450" y="1921215"/>
                  <a:pt x="3898736" y="1916453"/>
                </a:cubicBezTo>
                <a:cubicBezTo>
                  <a:pt x="3868635" y="1891496"/>
                  <a:pt x="3838346" y="1866921"/>
                  <a:pt x="3808245" y="1842157"/>
                </a:cubicBezTo>
                <a:cubicBezTo>
                  <a:pt x="3805387" y="1839678"/>
                  <a:pt x="3801958" y="1837012"/>
                  <a:pt x="3800624" y="1833774"/>
                </a:cubicBezTo>
                <a:cubicBezTo>
                  <a:pt x="3786718" y="1800245"/>
                  <a:pt x="3773575" y="1766334"/>
                  <a:pt x="3758903" y="1733187"/>
                </a:cubicBezTo>
                <a:cubicBezTo>
                  <a:pt x="3753189" y="1720422"/>
                  <a:pt x="3746141" y="1707278"/>
                  <a:pt x="3736235" y="1697752"/>
                </a:cubicBezTo>
                <a:cubicBezTo>
                  <a:pt x="3713755" y="1676035"/>
                  <a:pt x="3689369" y="1656222"/>
                  <a:pt x="3679653" y="1624979"/>
                </a:cubicBezTo>
                <a:cubicBezTo>
                  <a:pt x="3676797" y="1615835"/>
                  <a:pt x="3675272" y="1604977"/>
                  <a:pt x="3677749" y="1596212"/>
                </a:cubicBezTo>
                <a:close/>
                <a:moveTo>
                  <a:pt x="3724447" y="1459072"/>
                </a:moveTo>
                <a:lnTo>
                  <a:pt x="3724446" y="1459073"/>
                </a:lnTo>
                <a:lnTo>
                  <a:pt x="3715229" y="1481571"/>
                </a:lnTo>
                <a:close/>
                <a:moveTo>
                  <a:pt x="3743640" y="1268757"/>
                </a:moveTo>
                <a:cubicBezTo>
                  <a:pt x="3744092" y="1275401"/>
                  <a:pt x="3745664" y="1281688"/>
                  <a:pt x="3748807" y="1286069"/>
                </a:cubicBezTo>
                <a:cubicBezTo>
                  <a:pt x="3763380" y="1306929"/>
                  <a:pt x="3769620" y="1328552"/>
                  <a:pt x="3771144" y="1350627"/>
                </a:cubicBezTo>
                <a:lnTo>
                  <a:pt x="3765550" y="1413839"/>
                </a:lnTo>
                <a:lnTo>
                  <a:pt x="3771145" y="1350626"/>
                </a:lnTo>
                <a:cubicBezTo>
                  <a:pt x="3769620" y="1328551"/>
                  <a:pt x="3763381" y="1306929"/>
                  <a:pt x="3748807" y="1286068"/>
                </a:cubicBezTo>
                <a:close/>
                <a:moveTo>
                  <a:pt x="3685369" y="773034"/>
                </a:moveTo>
                <a:lnTo>
                  <a:pt x="3685369" y="773035"/>
                </a:lnTo>
                <a:cubicBezTo>
                  <a:pt x="3687655" y="800276"/>
                  <a:pt x="3690893" y="827329"/>
                  <a:pt x="3693369" y="854379"/>
                </a:cubicBezTo>
                <a:cubicBezTo>
                  <a:pt x="3695655" y="878956"/>
                  <a:pt x="3696417" y="903722"/>
                  <a:pt x="3724422" y="915343"/>
                </a:cubicBezTo>
                <a:cubicBezTo>
                  <a:pt x="3728804" y="917059"/>
                  <a:pt x="3732042" y="922773"/>
                  <a:pt x="3734900" y="927155"/>
                </a:cubicBezTo>
                <a:cubicBezTo>
                  <a:pt x="3778908" y="994785"/>
                  <a:pt x="3777764" y="1030980"/>
                  <a:pt x="3731280" y="1097087"/>
                </a:cubicBezTo>
                <a:cubicBezTo>
                  <a:pt x="3726518" y="1103945"/>
                  <a:pt x="3723088" y="1118613"/>
                  <a:pt x="3726898" y="1123185"/>
                </a:cubicBezTo>
                <a:cubicBezTo>
                  <a:pt x="3742710" y="1142617"/>
                  <a:pt x="3749759" y="1162953"/>
                  <a:pt x="3751617" y="1184028"/>
                </a:cubicBezTo>
                <a:cubicBezTo>
                  <a:pt x="3749759" y="1162953"/>
                  <a:pt x="3742711" y="1142616"/>
                  <a:pt x="3726899" y="1123184"/>
                </a:cubicBezTo>
                <a:cubicBezTo>
                  <a:pt x="3723089" y="1118612"/>
                  <a:pt x="3726519" y="1103944"/>
                  <a:pt x="3731281" y="1097086"/>
                </a:cubicBezTo>
                <a:cubicBezTo>
                  <a:pt x="3777765" y="1030979"/>
                  <a:pt x="3778909" y="994784"/>
                  <a:pt x="3734901" y="927154"/>
                </a:cubicBezTo>
                <a:cubicBezTo>
                  <a:pt x="3732043" y="922772"/>
                  <a:pt x="3728805" y="917058"/>
                  <a:pt x="3724423" y="915342"/>
                </a:cubicBezTo>
                <a:cubicBezTo>
                  <a:pt x="3696417" y="903721"/>
                  <a:pt x="3695655" y="878955"/>
                  <a:pt x="3693369" y="854378"/>
                </a:cubicBezTo>
                <a:close/>
                <a:moveTo>
                  <a:pt x="3740770" y="517850"/>
                </a:moveTo>
                <a:lnTo>
                  <a:pt x="3731852" y="556047"/>
                </a:lnTo>
                <a:cubicBezTo>
                  <a:pt x="3729756" y="564048"/>
                  <a:pt x="3724232" y="572622"/>
                  <a:pt x="3725374" y="580050"/>
                </a:cubicBezTo>
                <a:cubicBezTo>
                  <a:pt x="3728708" y="601578"/>
                  <a:pt x="3726279" y="622200"/>
                  <a:pt x="3721993" y="642537"/>
                </a:cubicBezTo>
                <a:lnTo>
                  <a:pt x="3709470" y="694927"/>
                </a:lnTo>
                <a:lnTo>
                  <a:pt x="3721994" y="642536"/>
                </a:lnTo>
                <a:cubicBezTo>
                  <a:pt x="3726280" y="622200"/>
                  <a:pt x="3728709" y="601577"/>
                  <a:pt x="3725375" y="580049"/>
                </a:cubicBezTo>
                <a:cubicBezTo>
                  <a:pt x="3724233" y="572621"/>
                  <a:pt x="3729757" y="564047"/>
                  <a:pt x="3731853" y="556046"/>
                </a:cubicBezTo>
                <a:close/>
                <a:moveTo>
                  <a:pt x="3754065" y="298168"/>
                </a:moveTo>
                <a:lnTo>
                  <a:pt x="3739283" y="313532"/>
                </a:lnTo>
                <a:lnTo>
                  <a:pt x="3739283" y="313532"/>
                </a:lnTo>
                <a:lnTo>
                  <a:pt x="3739282" y="313533"/>
                </a:lnTo>
                <a:cubicBezTo>
                  <a:pt x="3735090" y="316389"/>
                  <a:pt x="3737376" y="330298"/>
                  <a:pt x="3738710" y="338870"/>
                </a:cubicBezTo>
                <a:lnTo>
                  <a:pt x="3738716" y="338898"/>
                </a:lnTo>
                <a:lnTo>
                  <a:pt x="3748617" y="395639"/>
                </a:lnTo>
                <a:lnTo>
                  <a:pt x="3744807" y="367327"/>
                </a:lnTo>
                <a:lnTo>
                  <a:pt x="3738716" y="338898"/>
                </a:lnTo>
                <a:lnTo>
                  <a:pt x="3738711" y="338869"/>
                </a:lnTo>
                <a:cubicBezTo>
                  <a:pt x="3738044" y="334583"/>
                  <a:pt x="3737139" y="328963"/>
                  <a:pt x="3736925" y="324057"/>
                </a:cubicBezTo>
                <a:lnTo>
                  <a:pt x="3739283" y="313532"/>
                </a:lnTo>
                <a:close/>
                <a:moveTo>
                  <a:pt x="3761610" y="281567"/>
                </a:moveTo>
                <a:lnTo>
                  <a:pt x="3756715" y="295414"/>
                </a:lnTo>
                <a:lnTo>
                  <a:pt x="3756716" y="295414"/>
                </a:lnTo>
                <a:close/>
                <a:moveTo>
                  <a:pt x="3748290" y="24485"/>
                </a:moveTo>
                <a:lnTo>
                  <a:pt x="3746027" y="74128"/>
                </a:lnTo>
                <a:cubicBezTo>
                  <a:pt x="3746950" y="91491"/>
                  <a:pt x="3749260" y="108702"/>
                  <a:pt x="3751951" y="125860"/>
                </a:cubicBezTo>
                <a:lnTo>
                  <a:pt x="3756346" y="153386"/>
                </a:lnTo>
                <a:lnTo>
                  <a:pt x="3764619" y="228943"/>
                </a:lnTo>
                <a:lnTo>
                  <a:pt x="3760160" y="177270"/>
                </a:lnTo>
                <a:lnTo>
                  <a:pt x="3756346" y="153386"/>
                </a:lnTo>
                <a:lnTo>
                  <a:pt x="3756147" y="151568"/>
                </a:lnTo>
                <a:cubicBezTo>
                  <a:pt x="3751917" y="125875"/>
                  <a:pt x="3747412" y="100173"/>
                  <a:pt x="3746028" y="74128"/>
                </a:cubicBezTo>
                <a:close/>
                <a:moveTo>
                  <a:pt x="3745709" y="0"/>
                </a:moveTo>
                <a:lnTo>
                  <a:pt x="3748427" y="21485"/>
                </a:lnTo>
                <a:lnTo>
                  <a:pt x="3745709" y="0"/>
                </a:lnTo>
                <a:lnTo>
                  <a:pt x="4209817" y="0"/>
                </a:lnTo>
                <a:lnTo>
                  <a:pt x="4208690" y="2816"/>
                </a:lnTo>
                <a:cubicBezTo>
                  <a:pt x="4200308" y="21485"/>
                  <a:pt x="4197640" y="43011"/>
                  <a:pt x="4194592" y="63586"/>
                </a:cubicBezTo>
                <a:cubicBezTo>
                  <a:pt x="4189067" y="101307"/>
                  <a:pt x="4185637" y="139218"/>
                  <a:pt x="4180685" y="176938"/>
                </a:cubicBezTo>
                <a:cubicBezTo>
                  <a:pt x="4179541" y="184940"/>
                  <a:pt x="4177447" y="194084"/>
                  <a:pt x="4172683" y="200181"/>
                </a:cubicBezTo>
                <a:cubicBezTo>
                  <a:pt x="4140678" y="241900"/>
                  <a:pt x="4131725" y="292578"/>
                  <a:pt x="4134771" y="340773"/>
                </a:cubicBezTo>
                <a:cubicBezTo>
                  <a:pt x="4137060" y="378685"/>
                  <a:pt x="4138774" y="415834"/>
                  <a:pt x="4135536" y="453363"/>
                </a:cubicBezTo>
                <a:cubicBezTo>
                  <a:pt x="4135344" y="456221"/>
                  <a:pt x="4135726" y="460031"/>
                  <a:pt x="4137250" y="462125"/>
                </a:cubicBezTo>
                <a:cubicBezTo>
                  <a:pt x="4147346" y="475080"/>
                  <a:pt x="4148108" y="488606"/>
                  <a:pt x="4149822" y="505181"/>
                </a:cubicBezTo>
                <a:cubicBezTo>
                  <a:pt x="4152300" y="528614"/>
                  <a:pt x="4150584" y="550140"/>
                  <a:pt x="4146394" y="571859"/>
                </a:cubicBezTo>
                <a:cubicBezTo>
                  <a:pt x="4143346" y="587671"/>
                  <a:pt x="4137060" y="603672"/>
                  <a:pt x="4129057" y="617771"/>
                </a:cubicBezTo>
                <a:cubicBezTo>
                  <a:pt x="4117817" y="637391"/>
                  <a:pt x="4113437" y="656254"/>
                  <a:pt x="4128295" y="674922"/>
                </a:cubicBezTo>
                <a:cubicBezTo>
                  <a:pt x="4144108" y="695115"/>
                  <a:pt x="4138584" y="717976"/>
                  <a:pt x="4139154" y="740267"/>
                </a:cubicBezTo>
                <a:cubicBezTo>
                  <a:pt x="4139346" y="749981"/>
                  <a:pt x="4138964" y="760269"/>
                  <a:pt x="4141440" y="769604"/>
                </a:cubicBezTo>
                <a:cubicBezTo>
                  <a:pt x="4148490" y="796654"/>
                  <a:pt x="4159158" y="822755"/>
                  <a:pt x="4163920" y="850188"/>
                </a:cubicBezTo>
                <a:cubicBezTo>
                  <a:pt x="4166587" y="865429"/>
                  <a:pt x="4161824" y="882383"/>
                  <a:pt x="4158396" y="898197"/>
                </a:cubicBezTo>
                <a:cubicBezTo>
                  <a:pt x="4154776" y="914199"/>
                  <a:pt x="4149252" y="930010"/>
                  <a:pt x="4143536" y="945443"/>
                </a:cubicBezTo>
                <a:cubicBezTo>
                  <a:pt x="4139726" y="955919"/>
                  <a:pt x="4136106" y="967349"/>
                  <a:pt x="4129247" y="975732"/>
                </a:cubicBezTo>
                <a:cubicBezTo>
                  <a:pt x="4113627" y="994784"/>
                  <a:pt x="4110959" y="1014405"/>
                  <a:pt x="4119151" y="1036886"/>
                </a:cubicBezTo>
                <a:cubicBezTo>
                  <a:pt x="4120485" y="1040314"/>
                  <a:pt x="4120485" y="1044314"/>
                  <a:pt x="4120675" y="1048124"/>
                </a:cubicBezTo>
                <a:cubicBezTo>
                  <a:pt x="4124675" y="1109090"/>
                  <a:pt x="4127153" y="1170050"/>
                  <a:pt x="4133249" y="1230632"/>
                </a:cubicBezTo>
                <a:cubicBezTo>
                  <a:pt x="4135726" y="1255205"/>
                  <a:pt x="4146584" y="1278828"/>
                  <a:pt x="4153442" y="1303023"/>
                </a:cubicBezTo>
                <a:cubicBezTo>
                  <a:pt x="4154776" y="1307977"/>
                  <a:pt x="4156872" y="1313503"/>
                  <a:pt x="4155918" y="1318455"/>
                </a:cubicBezTo>
                <a:cubicBezTo>
                  <a:pt x="4146394" y="1372367"/>
                  <a:pt x="4160300" y="1422853"/>
                  <a:pt x="4178589" y="1472574"/>
                </a:cubicBezTo>
                <a:cubicBezTo>
                  <a:pt x="4180495" y="1477716"/>
                  <a:pt x="4179923" y="1484003"/>
                  <a:pt x="4179541" y="1489719"/>
                </a:cubicBezTo>
                <a:cubicBezTo>
                  <a:pt x="4178209" y="1505723"/>
                  <a:pt x="4171541" y="1523058"/>
                  <a:pt x="4175541" y="1537536"/>
                </a:cubicBezTo>
                <a:cubicBezTo>
                  <a:pt x="4186591" y="1576018"/>
                  <a:pt x="4199926" y="1614119"/>
                  <a:pt x="4216690" y="1650316"/>
                </a:cubicBezTo>
                <a:cubicBezTo>
                  <a:pt x="4233645" y="1687085"/>
                  <a:pt x="4247933" y="1721184"/>
                  <a:pt x="4230789" y="1763286"/>
                </a:cubicBezTo>
                <a:cubicBezTo>
                  <a:pt x="4223548" y="1781193"/>
                  <a:pt x="4228693" y="1804815"/>
                  <a:pt x="4230597" y="1825392"/>
                </a:cubicBezTo>
                <a:cubicBezTo>
                  <a:pt x="4232121" y="1840440"/>
                  <a:pt x="4240696" y="1854919"/>
                  <a:pt x="4240696" y="1869779"/>
                </a:cubicBezTo>
                <a:cubicBezTo>
                  <a:pt x="4240696" y="1909407"/>
                  <a:pt x="4250791" y="1944648"/>
                  <a:pt x="4271366" y="1978939"/>
                </a:cubicBezTo>
                <a:cubicBezTo>
                  <a:pt x="4279367" y="1992278"/>
                  <a:pt x="4274032" y="2013042"/>
                  <a:pt x="4276128" y="2030377"/>
                </a:cubicBezTo>
                <a:cubicBezTo>
                  <a:pt x="4278604" y="2048667"/>
                  <a:pt x="4280890" y="2067524"/>
                  <a:pt x="4286418" y="2085053"/>
                </a:cubicBezTo>
                <a:cubicBezTo>
                  <a:pt x="4300895" y="2130392"/>
                  <a:pt x="4317278" y="2175162"/>
                  <a:pt x="4332518" y="2220311"/>
                </a:cubicBezTo>
                <a:cubicBezTo>
                  <a:pt x="4345093" y="2257458"/>
                  <a:pt x="4335186" y="2294038"/>
                  <a:pt x="4329853" y="2330805"/>
                </a:cubicBezTo>
                <a:cubicBezTo>
                  <a:pt x="4326422" y="2353858"/>
                  <a:pt x="4318230" y="2375382"/>
                  <a:pt x="4330422" y="2401291"/>
                </a:cubicBezTo>
                <a:cubicBezTo>
                  <a:pt x="4342044" y="2426058"/>
                  <a:pt x="4339377" y="2457491"/>
                  <a:pt x="4345663" y="2485306"/>
                </a:cubicBezTo>
                <a:cubicBezTo>
                  <a:pt x="4350997" y="2508741"/>
                  <a:pt x="4359572" y="2531408"/>
                  <a:pt x="4367953" y="2554078"/>
                </a:cubicBezTo>
                <a:cubicBezTo>
                  <a:pt x="4379384" y="2584941"/>
                  <a:pt x="4391384" y="2615420"/>
                  <a:pt x="4385670" y="2649142"/>
                </a:cubicBezTo>
                <a:cubicBezTo>
                  <a:pt x="4379192" y="2687435"/>
                  <a:pt x="4403577" y="2713722"/>
                  <a:pt x="4419771" y="2743825"/>
                </a:cubicBezTo>
                <a:cubicBezTo>
                  <a:pt x="4430819" y="2764589"/>
                  <a:pt x="4439012" y="2787258"/>
                  <a:pt x="4445870" y="2809929"/>
                </a:cubicBezTo>
                <a:cubicBezTo>
                  <a:pt x="4454824" y="2840218"/>
                  <a:pt x="4460158" y="2871461"/>
                  <a:pt x="4468921" y="2901942"/>
                </a:cubicBezTo>
                <a:cubicBezTo>
                  <a:pt x="4482065" y="2948046"/>
                  <a:pt x="4492353" y="2994721"/>
                  <a:pt x="4485113" y="3042727"/>
                </a:cubicBezTo>
                <a:cubicBezTo>
                  <a:pt x="4481875" y="3064826"/>
                  <a:pt x="4482065" y="3085402"/>
                  <a:pt x="4486829" y="3107499"/>
                </a:cubicBezTo>
                <a:cubicBezTo>
                  <a:pt x="4494639" y="3143694"/>
                  <a:pt x="4495592" y="3180843"/>
                  <a:pt x="4524738" y="3209992"/>
                </a:cubicBezTo>
                <a:cubicBezTo>
                  <a:pt x="4535027" y="3220279"/>
                  <a:pt x="4537693" y="3238757"/>
                  <a:pt x="4543028" y="3253808"/>
                </a:cubicBezTo>
                <a:cubicBezTo>
                  <a:pt x="4549315" y="3271144"/>
                  <a:pt x="4546075" y="3283907"/>
                  <a:pt x="4527787" y="3293243"/>
                </a:cubicBezTo>
                <a:cubicBezTo>
                  <a:pt x="4519596" y="3297433"/>
                  <a:pt x="4511594" y="3309436"/>
                  <a:pt x="4510260" y="3318770"/>
                </a:cubicBezTo>
                <a:cubicBezTo>
                  <a:pt x="4506260" y="3346775"/>
                  <a:pt x="4512166" y="3372494"/>
                  <a:pt x="4525122" y="3399545"/>
                </a:cubicBezTo>
                <a:cubicBezTo>
                  <a:pt x="4537313" y="3424882"/>
                  <a:pt x="4535979" y="3456507"/>
                  <a:pt x="4540741" y="3485274"/>
                </a:cubicBezTo>
                <a:cubicBezTo>
                  <a:pt x="4544171" y="3505656"/>
                  <a:pt x="4551219" y="3526041"/>
                  <a:pt x="4551219" y="3546616"/>
                </a:cubicBezTo>
                <a:cubicBezTo>
                  <a:pt x="4551219" y="3572145"/>
                  <a:pt x="4545123" y="3597481"/>
                  <a:pt x="4542837" y="3623200"/>
                </a:cubicBezTo>
                <a:cubicBezTo>
                  <a:pt x="4540933" y="3643203"/>
                  <a:pt x="4541695" y="3663588"/>
                  <a:pt x="4539409" y="3683590"/>
                </a:cubicBezTo>
                <a:cubicBezTo>
                  <a:pt x="4537693" y="3699975"/>
                  <a:pt x="4533313" y="3716167"/>
                  <a:pt x="4529694" y="3732360"/>
                </a:cubicBezTo>
                <a:cubicBezTo>
                  <a:pt x="4528359" y="3738266"/>
                  <a:pt x="4523214" y="3744172"/>
                  <a:pt x="4523976" y="3749505"/>
                </a:cubicBezTo>
                <a:cubicBezTo>
                  <a:pt x="4532169" y="3802466"/>
                  <a:pt x="4495592" y="3840568"/>
                  <a:pt x="4479399" y="3885337"/>
                </a:cubicBezTo>
                <a:cubicBezTo>
                  <a:pt x="4462252" y="3932393"/>
                  <a:pt x="4435964" y="3977924"/>
                  <a:pt x="4443774" y="4030502"/>
                </a:cubicBezTo>
                <a:cubicBezTo>
                  <a:pt x="4448536" y="4062317"/>
                  <a:pt x="4459586" y="4092988"/>
                  <a:pt x="4466255" y="4124613"/>
                </a:cubicBezTo>
                <a:cubicBezTo>
                  <a:pt x="4468541" y="4135853"/>
                  <a:pt x="4468159" y="4148426"/>
                  <a:pt x="4465873" y="4159666"/>
                </a:cubicBezTo>
                <a:cubicBezTo>
                  <a:pt x="4455394" y="4213960"/>
                  <a:pt x="4453871" y="4267492"/>
                  <a:pt x="4471017" y="4320836"/>
                </a:cubicBezTo>
                <a:cubicBezTo>
                  <a:pt x="4473875" y="4329978"/>
                  <a:pt x="4476541" y="4339694"/>
                  <a:pt x="4476541" y="4349221"/>
                </a:cubicBezTo>
                <a:cubicBezTo>
                  <a:pt x="4476541" y="4401418"/>
                  <a:pt x="4472541" y="4452664"/>
                  <a:pt x="4453871" y="4502578"/>
                </a:cubicBezTo>
                <a:cubicBezTo>
                  <a:pt x="4447584" y="4519342"/>
                  <a:pt x="4451584" y="4539727"/>
                  <a:pt x="4450060" y="4558206"/>
                </a:cubicBezTo>
                <a:cubicBezTo>
                  <a:pt x="4448728" y="4575350"/>
                  <a:pt x="4448156" y="4592877"/>
                  <a:pt x="4443774" y="4609451"/>
                </a:cubicBezTo>
                <a:cubicBezTo>
                  <a:pt x="4437298" y="4633646"/>
                  <a:pt x="4436536" y="4656125"/>
                  <a:pt x="4442250" y="4681082"/>
                </a:cubicBezTo>
                <a:cubicBezTo>
                  <a:pt x="4447584" y="4704894"/>
                  <a:pt x="4444919" y="4730613"/>
                  <a:pt x="4445108" y="4755380"/>
                </a:cubicBezTo>
                <a:cubicBezTo>
                  <a:pt x="4445298" y="4783003"/>
                  <a:pt x="4445488" y="4810626"/>
                  <a:pt x="4444537" y="4838249"/>
                </a:cubicBezTo>
                <a:cubicBezTo>
                  <a:pt x="4444156" y="4849299"/>
                  <a:pt x="4436536" y="4861872"/>
                  <a:pt x="4439584" y="4871018"/>
                </a:cubicBezTo>
                <a:cubicBezTo>
                  <a:pt x="4449870" y="4900545"/>
                  <a:pt x="4437488" y="4930074"/>
                  <a:pt x="4443012" y="4959601"/>
                </a:cubicBezTo>
                <a:cubicBezTo>
                  <a:pt x="4445870" y="4974081"/>
                  <a:pt x="4438060" y="4990464"/>
                  <a:pt x="4437298" y="5006085"/>
                </a:cubicBezTo>
                <a:cubicBezTo>
                  <a:pt x="4435964" y="5031613"/>
                  <a:pt x="4436536" y="5057140"/>
                  <a:pt x="4436154" y="5082669"/>
                </a:cubicBezTo>
                <a:cubicBezTo>
                  <a:pt x="4435964" y="5091051"/>
                  <a:pt x="4435203" y="5099244"/>
                  <a:pt x="4434819" y="5107626"/>
                </a:cubicBezTo>
                <a:cubicBezTo>
                  <a:pt x="4434439" y="5115056"/>
                  <a:pt x="4432725" y="5122866"/>
                  <a:pt x="4434057" y="5129915"/>
                </a:cubicBezTo>
                <a:cubicBezTo>
                  <a:pt x="4438822" y="5155444"/>
                  <a:pt x="4446632" y="5180590"/>
                  <a:pt x="4449680" y="5206307"/>
                </a:cubicBezTo>
                <a:cubicBezTo>
                  <a:pt x="4452346" y="5228596"/>
                  <a:pt x="4448728" y="5251649"/>
                  <a:pt x="4450632" y="5274128"/>
                </a:cubicBezTo>
                <a:cubicBezTo>
                  <a:pt x="4453871" y="5313753"/>
                  <a:pt x="4459586" y="5353378"/>
                  <a:pt x="4463207" y="5393004"/>
                </a:cubicBezTo>
                <a:cubicBezTo>
                  <a:pt x="4463968" y="5401578"/>
                  <a:pt x="4459204" y="5410530"/>
                  <a:pt x="4458824" y="5419294"/>
                </a:cubicBezTo>
                <a:cubicBezTo>
                  <a:pt x="4457872" y="5446727"/>
                  <a:pt x="4457680" y="5474160"/>
                  <a:pt x="4457110" y="5501593"/>
                </a:cubicBezTo>
                <a:cubicBezTo>
                  <a:pt x="4456918" y="5517214"/>
                  <a:pt x="4457490" y="5533026"/>
                  <a:pt x="4455776" y="5548459"/>
                </a:cubicBezTo>
                <a:cubicBezTo>
                  <a:pt x="4453490" y="5568841"/>
                  <a:pt x="4450060" y="5587320"/>
                  <a:pt x="4464920" y="5606371"/>
                </a:cubicBezTo>
                <a:cubicBezTo>
                  <a:pt x="4487972" y="5635710"/>
                  <a:pt x="4479018" y="5673049"/>
                  <a:pt x="4484351" y="5706958"/>
                </a:cubicBezTo>
                <a:cubicBezTo>
                  <a:pt x="4485685" y="5715722"/>
                  <a:pt x="4485875" y="5724677"/>
                  <a:pt x="4487399" y="5733439"/>
                </a:cubicBezTo>
                <a:cubicBezTo>
                  <a:pt x="4490257" y="5749633"/>
                  <a:pt x="4493495" y="5765634"/>
                  <a:pt x="4496736" y="5781829"/>
                </a:cubicBezTo>
                <a:cubicBezTo>
                  <a:pt x="4497306" y="5784685"/>
                  <a:pt x="4497498" y="5787923"/>
                  <a:pt x="4498450" y="5790591"/>
                </a:cubicBezTo>
                <a:cubicBezTo>
                  <a:pt x="4506450" y="5815168"/>
                  <a:pt x="4515594" y="5839360"/>
                  <a:pt x="4522072" y="5864317"/>
                </a:cubicBezTo>
                <a:cubicBezTo>
                  <a:pt x="4525311" y="5876510"/>
                  <a:pt x="4525693" y="5890036"/>
                  <a:pt x="4523976" y="5902609"/>
                </a:cubicBezTo>
                <a:cubicBezTo>
                  <a:pt x="4519024" y="5939376"/>
                  <a:pt x="4516928" y="5975763"/>
                  <a:pt x="4524168" y="6012722"/>
                </a:cubicBezTo>
                <a:cubicBezTo>
                  <a:pt x="4527025" y="6027391"/>
                  <a:pt x="4522263" y="6043775"/>
                  <a:pt x="4520548" y="6059396"/>
                </a:cubicBezTo>
                <a:cubicBezTo>
                  <a:pt x="4515976" y="6096735"/>
                  <a:pt x="4511022" y="6134074"/>
                  <a:pt x="4506642" y="6171604"/>
                </a:cubicBezTo>
                <a:cubicBezTo>
                  <a:pt x="4503975" y="6195036"/>
                  <a:pt x="4502450" y="6218659"/>
                  <a:pt x="4499785" y="6242092"/>
                </a:cubicBezTo>
                <a:cubicBezTo>
                  <a:pt x="4496544" y="6269143"/>
                  <a:pt x="4491591" y="6296004"/>
                  <a:pt x="4488923" y="6323057"/>
                </a:cubicBezTo>
                <a:cubicBezTo>
                  <a:pt x="4485875" y="6353918"/>
                  <a:pt x="4485305" y="6384971"/>
                  <a:pt x="4482065" y="6415832"/>
                </a:cubicBezTo>
                <a:cubicBezTo>
                  <a:pt x="4475779" y="6472224"/>
                  <a:pt x="4468349" y="6528423"/>
                  <a:pt x="4461300" y="6584811"/>
                </a:cubicBezTo>
                <a:cubicBezTo>
                  <a:pt x="4454442" y="6639487"/>
                  <a:pt x="4448346" y="6694163"/>
                  <a:pt x="4439775" y="6748457"/>
                </a:cubicBezTo>
                <a:cubicBezTo>
                  <a:pt x="4436154" y="6771318"/>
                  <a:pt x="4426247" y="6793034"/>
                  <a:pt x="4420723" y="6815515"/>
                </a:cubicBezTo>
                <a:lnTo>
                  <a:pt x="4411023" y="6858000"/>
                </a:lnTo>
                <a:lnTo>
                  <a:pt x="4238770" y="6858000"/>
                </a:lnTo>
                <a:lnTo>
                  <a:pt x="0" y="6858000"/>
                </a:lnTo>
                <a:lnTo>
                  <a:pt x="0" y="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29" name="Group 5128">
            <a:extLst>
              <a:ext uri="{FF2B5EF4-FFF2-40B4-BE49-F238E27FC236}">
                <a16:creationId xmlns:a16="http://schemas.microsoft.com/office/drawing/2014/main" id="{A7900967-84CA-47B4-9F1C-E787BAC14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697284" y="-1"/>
            <a:ext cx="884241" cy="6858001"/>
            <a:chOff x="3697284" y="-1"/>
            <a:chExt cx="884241" cy="6858001"/>
          </a:xfrm>
          <a:effectLst>
            <a:outerShdw blurRad="381000" dist="152400" algn="l" rotWithShape="0">
              <a:prstClr val="black">
                <a:alpha val="10000"/>
              </a:prstClr>
            </a:outerShdw>
          </a:effectLst>
        </p:grpSpPr>
        <p:sp>
          <p:nvSpPr>
            <p:cNvPr id="5130" name="Freeform: Shape 5129">
              <a:extLst>
                <a:ext uri="{FF2B5EF4-FFF2-40B4-BE49-F238E27FC236}">
                  <a16:creationId xmlns:a16="http://schemas.microsoft.com/office/drawing/2014/main" id="{CAB3C749-6482-440B-9386-94091006D6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05641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31" name="Freeform: Shape 5130">
              <a:extLst>
                <a:ext uri="{FF2B5EF4-FFF2-40B4-BE49-F238E27FC236}">
                  <a16:creationId xmlns:a16="http://schemas.microsoft.com/office/drawing/2014/main" id="{3C5C6B36-2238-4BBF-87F8-B1B3F5DD56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15166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597864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51" name="Group 6150">
            <a:extLst>
              <a:ext uri="{FF2B5EF4-FFF2-40B4-BE49-F238E27FC236}">
                <a16:creationId xmlns:a16="http://schemas.microsoft.com/office/drawing/2014/main" id="{CA16F22E-4716-CA29-1F53-4AAD52955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760503" y="-18309"/>
            <a:ext cx="4438566" cy="6883029"/>
            <a:chOff x="7760503" y="-18309"/>
            <a:chExt cx="4438566" cy="6883029"/>
          </a:xfrm>
        </p:grpSpPr>
        <p:sp>
          <p:nvSpPr>
            <p:cNvPr id="6152" name="Rectangle 6151">
              <a:extLst>
                <a:ext uri="{FF2B5EF4-FFF2-40B4-BE49-F238E27FC236}">
                  <a16:creationId xmlns:a16="http://schemas.microsoft.com/office/drawing/2014/main" id="{59412336-19ED-F153-443B-C46CDBED62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0512" y="-11580"/>
              <a:ext cx="4431490" cy="6876300"/>
            </a:xfrm>
            <a:prstGeom prst="rect">
              <a:avLst/>
            </a:prstGeom>
            <a:gradFill>
              <a:gsLst>
                <a:gs pos="7000">
                  <a:schemeClr val="accent2"/>
                </a:gs>
                <a:gs pos="100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53" name="Rectangle 6152">
              <a:extLst>
                <a:ext uri="{FF2B5EF4-FFF2-40B4-BE49-F238E27FC236}">
                  <a16:creationId xmlns:a16="http://schemas.microsoft.com/office/drawing/2014/main" id="{1506AA53-E761-6881-5941-313119CC76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7760503" y="1713600"/>
              <a:ext cx="4431496" cy="51444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60000">
                  <a:schemeClr val="accent5">
                    <a:lumMod val="60000"/>
                    <a:lumOff val="40000"/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6154" name="Rectangle 6153">
              <a:extLst>
                <a:ext uri="{FF2B5EF4-FFF2-40B4-BE49-F238E27FC236}">
                  <a16:creationId xmlns:a16="http://schemas.microsoft.com/office/drawing/2014/main" id="{844707E7-29B6-36B5-B4C4-6160DFDB98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0509" y="-11586"/>
              <a:ext cx="3264743" cy="6876300"/>
            </a:xfrm>
            <a:prstGeom prst="rect">
              <a:avLst/>
            </a:prstGeom>
            <a:gradFill flip="none" rotWithShape="1">
              <a:gsLst>
                <a:gs pos="3000">
                  <a:schemeClr val="accent2">
                    <a:lumMod val="60000"/>
                    <a:lumOff val="40000"/>
                    <a:alpha val="78000"/>
                  </a:schemeClr>
                </a:gs>
                <a:gs pos="42000">
                  <a:schemeClr val="accent2"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55" name="Rectangle 6154">
              <a:extLst>
                <a:ext uri="{FF2B5EF4-FFF2-40B4-BE49-F238E27FC236}">
                  <a16:creationId xmlns:a16="http://schemas.microsoft.com/office/drawing/2014/main" id="{2C1A8476-48ED-D7D6-F383-338B2F00A1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6547151" y="1202115"/>
              <a:ext cx="6872341" cy="4431494"/>
            </a:xfrm>
            <a:prstGeom prst="rect">
              <a:avLst/>
            </a:prstGeom>
            <a:gradFill>
              <a:gsLst>
                <a:gs pos="0">
                  <a:schemeClr val="accent5">
                    <a:alpha val="86000"/>
                  </a:schemeClr>
                </a:gs>
                <a:gs pos="57000">
                  <a:schemeClr val="accent2">
                    <a:alpha val="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Τίτλος 1">
            <a:extLst>
              <a:ext uri="{FF2B5EF4-FFF2-40B4-BE49-F238E27FC236}">
                <a16:creationId xmlns:a16="http://schemas.microsoft.com/office/drawing/2014/main" id="{355F97AE-E0DE-810E-B5DC-B6B065E52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8214" y="1489364"/>
            <a:ext cx="3310215" cy="31365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b="1" u="sng">
                <a:solidFill>
                  <a:srgbClr val="FFFFFF"/>
                </a:solidFill>
              </a:rPr>
              <a:t>Ο πάπας ζητά βοήθεια από τον Καρλομάγνο</a:t>
            </a:r>
          </a:p>
        </p:txBody>
      </p:sp>
      <p:pic>
        <p:nvPicPr>
          <p:cNvPr id="6146" name="Picture 2" descr="undefined">
            <a:extLst>
              <a:ext uri="{FF2B5EF4-FFF2-40B4-BE49-F238E27FC236}">
                <a16:creationId xmlns:a16="http://schemas.microsoft.com/office/drawing/2014/main" id="{FA178951-D5DC-264C-1F21-2331E33574F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873" b="2"/>
          <a:stretch/>
        </p:blipFill>
        <p:spPr bwMode="auto">
          <a:xfrm>
            <a:off x="1" y="-7623"/>
            <a:ext cx="7760508" cy="6872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75082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23" name="Group 9222">
            <a:extLst>
              <a:ext uri="{FF2B5EF4-FFF2-40B4-BE49-F238E27FC236}">
                <a16:creationId xmlns:a16="http://schemas.microsoft.com/office/drawing/2014/main" id="{CA16F22E-4716-CA29-1F53-4AAD52955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760503" y="-18309"/>
            <a:ext cx="4438566" cy="6883029"/>
            <a:chOff x="7760503" y="-18309"/>
            <a:chExt cx="4438566" cy="6883029"/>
          </a:xfrm>
        </p:grpSpPr>
        <p:sp>
          <p:nvSpPr>
            <p:cNvPr id="9224" name="Rectangle 9223">
              <a:extLst>
                <a:ext uri="{FF2B5EF4-FFF2-40B4-BE49-F238E27FC236}">
                  <a16:creationId xmlns:a16="http://schemas.microsoft.com/office/drawing/2014/main" id="{59412336-19ED-F153-443B-C46CDBED62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0512" y="-11580"/>
              <a:ext cx="4431490" cy="6876300"/>
            </a:xfrm>
            <a:prstGeom prst="rect">
              <a:avLst/>
            </a:prstGeom>
            <a:gradFill>
              <a:gsLst>
                <a:gs pos="7000">
                  <a:schemeClr val="accent2"/>
                </a:gs>
                <a:gs pos="100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25" name="Rectangle 9224">
              <a:extLst>
                <a:ext uri="{FF2B5EF4-FFF2-40B4-BE49-F238E27FC236}">
                  <a16:creationId xmlns:a16="http://schemas.microsoft.com/office/drawing/2014/main" id="{1506AA53-E761-6881-5941-313119CC76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7760503" y="1713600"/>
              <a:ext cx="4431496" cy="51444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60000">
                  <a:schemeClr val="accent5">
                    <a:lumMod val="60000"/>
                    <a:lumOff val="40000"/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9226" name="Rectangle 9225">
              <a:extLst>
                <a:ext uri="{FF2B5EF4-FFF2-40B4-BE49-F238E27FC236}">
                  <a16:creationId xmlns:a16="http://schemas.microsoft.com/office/drawing/2014/main" id="{844707E7-29B6-36B5-B4C4-6160DFDB98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0509" y="-11586"/>
              <a:ext cx="3264743" cy="6876300"/>
            </a:xfrm>
            <a:prstGeom prst="rect">
              <a:avLst/>
            </a:prstGeom>
            <a:gradFill flip="none" rotWithShape="1">
              <a:gsLst>
                <a:gs pos="3000">
                  <a:schemeClr val="accent2">
                    <a:lumMod val="60000"/>
                    <a:lumOff val="40000"/>
                    <a:alpha val="78000"/>
                  </a:schemeClr>
                </a:gs>
                <a:gs pos="42000">
                  <a:schemeClr val="accent2"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27" name="Rectangle 9226">
              <a:extLst>
                <a:ext uri="{FF2B5EF4-FFF2-40B4-BE49-F238E27FC236}">
                  <a16:creationId xmlns:a16="http://schemas.microsoft.com/office/drawing/2014/main" id="{2C1A8476-48ED-D7D6-F383-338B2F00A1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6547151" y="1202115"/>
              <a:ext cx="6872341" cy="4431494"/>
            </a:xfrm>
            <a:prstGeom prst="rect">
              <a:avLst/>
            </a:prstGeom>
            <a:gradFill>
              <a:gsLst>
                <a:gs pos="0">
                  <a:schemeClr val="accent5">
                    <a:alpha val="86000"/>
                  </a:schemeClr>
                </a:gs>
                <a:gs pos="57000">
                  <a:schemeClr val="accent2">
                    <a:alpha val="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Τίτλος 1">
            <a:extLst>
              <a:ext uri="{FF2B5EF4-FFF2-40B4-BE49-F238E27FC236}">
                <a16:creationId xmlns:a16="http://schemas.microsoft.com/office/drawing/2014/main" id="{A0AEFE29-36D8-F5BA-102A-CDF1A042B0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8214" y="1489364"/>
            <a:ext cx="3310215" cy="31365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l-GR" sz="3200" b="1" u="sng" dirty="0">
                <a:solidFill>
                  <a:srgbClr val="FFFFFF"/>
                </a:solidFill>
              </a:rPr>
              <a:t>Η στέψη του </a:t>
            </a:r>
            <a:r>
              <a:rPr lang="el-GR" sz="3200" b="1" u="sng" dirty="0" err="1">
                <a:solidFill>
                  <a:srgbClr val="FFFFFF"/>
                </a:solidFill>
              </a:rPr>
              <a:t>Καρλομάγνου</a:t>
            </a:r>
            <a:r>
              <a:rPr lang="el-GR" sz="3200" b="1" u="sng" dirty="0">
                <a:solidFill>
                  <a:srgbClr val="FFFFFF"/>
                </a:solidFill>
              </a:rPr>
              <a:t> από τον Πάπα (Χριστούγεννα 800)</a:t>
            </a:r>
            <a:endParaRPr lang="en-US" sz="3200" b="1" u="sng" dirty="0">
              <a:solidFill>
                <a:srgbClr val="FFFFFF"/>
              </a:solidFill>
            </a:endParaRPr>
          </a:p>
        </p:txBody>
      </p:sp>
      <p:pic>
        <p:nvPicPr>
          <p:cNvPr id="9218" name="Picture 2" descr="Η στέψη του Καρλομάγνου από τον Πάπα Λέοντα Γ΄">
            <a:extLst>
              <a:ext uri="{FF2B5EF4-FFF2-40B4-BE49-F238E27FC236}">
                <a16:creationId xmlns:a16="http://schemas.microsoft.com/office/drawing/2014/main" id="{F313B592-0465-5BBF-1042-95C2A837F19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46" r="1" b="4834"/>
          <a:stretch/>
        </p:blipFill>
        <p:spPr bwMode="auto">
          <a:xfrm>
            <a:off x="1" y="-7623"/>
            <a:ext cx="7760508" cy="6872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71049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5" name="Group 7174">
            <a:extLst>
              <a:ext uri="{FF2B5EF4-FFF2-40B4-BE49-F238E27FC236}">
                <a16:creationId xmlns:a16="http://schemas.microsoft.com/office/drawing/2014/main" id="{CA16F22E-4716-CA29-1F53-4AAD52955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760503" y="-18309"/>
            <a:ext cx="4438566" cy="6883029"/>
            <a:chOff x="7760503" y="-18309"/>
            <a:chExt cx="4438566" cy="6883029"/>
          </a:xfrm>
        </p:grpSpPr>
        <p:sp>
          <p:nvSpPr>
            <p:cNvPr id="7176" name="Rectangle 7175">
              <a:extLst>
                <a:ext uri="{FF2B5EF4-FFF2-40B4-BE49-F238E27FC236}">
                  <a16:creationId xmlns:a16="http://schemas.microsoft.com/office/drawing/2014/main" id="{59412336-19ED-F153-443B-C46CDBED62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0512" y="-11580"/>
              <a:ext cx="4431490" cy="6876300"/>
            </a:xfrm>
            <a:prstGeom prst="rect">
              <a:avLst/>
            </a:prstGeom>
            <a:gradFill>
              <a:gsLst>
                <a:gs pos="7000">
                  <a:schemeClr val="accent2"/>
                </a:gs>
                <a:gs pos="100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77" name="Rectangle 7176">
              <a:extLst>
                <a:ext uri="{FF2B5EF4-FFF2-40B4-BE49-F238E27FC236}">
                  <a16:creationId xmlns:a16="http://schemas.microsoft.com/office/drawing/2014/main" id="{1506AA53-E761-6881-5941-313119CC76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7760503" y="1713600"/>
              <a:ext cx="4431496" cy="51444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60000">
                  <a:schemeClr val="accent5">
                    <a:lumMod val="60000"/>
                    <a:lumOff val="40000"/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7178" name="Rectangle 7177">
              <a:extLst>
                <a:ext uri="{FF2B5EF4-FFF2-40B4-BE49-F238E27FC236}">
                  <a16:creationId xmlns:a16="http://schemas.microsoft.com/office/drawing/2014/main" id="{844707E7-29B6-36B5-B4C4-6160DFDB98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0509" y="-11586"/>
              <a:ext cx="3264743" cy="6876300"/>
            </a:xfrm>
            <a:prstGeom prst="rect">
              <a:avLst/>
            </a:prstGeom>
            <a:gradFill flip="none" rotWithShape="1">
              <a:gsLst>
                <a:gs pos="3000">
                  <a:schemeClr val="accent2">
                    <a:lumMod val="60000"/>
                    <a:lumOff val="40000"/>
                    <a:alpha val="78000"/>
                  </a:schemeClr>
                </a:gs>
                <a:gs pos="42000">
                  <a:schemeClr val="accent2"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79" name="Rectangle 7178">
              <a:extLst>
                <a:ext uri="{FF2B5EF4-FFF2-40B4-BE49-F238E27FC236}">
                  <a16:creationId xmlns:a16="http://schemas.microsoft.com/office/drawing/2014/main" id="{2C1A8476-48ED-D7D6-F383-338B2F00A1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6547151" y="1202115"/>
              <a:ext cx="6872341" cy="4431494"/>
            </a:xfrm>
            <a:prstGeom prst="rect">
              <a:avLst/>
            </a:prstGeom>
            <a:gradFill>
              <a:gsLst>
                <a:gs pos="0">
                  <a:schemeClr val="accent5">
                    <a:alpha val="86000"/>
                  </a:schemeClr>
                </a:gs>
                <a:gs pos="57000">
                  <a:schemeClr val="accent2">
                    <a:alpha val="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Τίτλος 1">
            <a:extLst>
              <a:ext uri="{FF2B5EF4-FFF2-40B4-BE49-F238E27FC236}">
                <a16:creationId xmlns:a16="http://schemas.microsoft.com/office/drawing/2014/main" id="{8D352996-413F-6E2D-6C7F-EF1E70CC7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8214" y="1489364"/>
            <a:ext cx="3310215" cy="31365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b="1" u="sng">
                <a:solidFill>
                  <a:srgbClr val="FFFFFF"/>
                </a:solidFill>
              </a:rPr>
              <a:t>Ο Καρλομάγνος νουθετεί το Λουδοβίκο τον Ευσεβή</a:t>
            </a:r>
          </a:p>
        </p:txBody>
      </p:sp>
      <p:pic>
        <p:nvPicPr>
          <p:cNvPr id="7170" name="Picture 2" descr="undefined">
            <a:extLst>
              <a:ext uri="{FF2B5EF4-FFF2-40B4-BE49-F238E27FC236}">
                <a16:creationId xmlns:a16="http://schemas.microsoft.com/office/drawing/2014/main" id="{8A423AE4-1E32-CDF6-F6AA-BC02C97710E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4263"/>
          <a:stretch/>
        </p:blipFill>
        <p:spPr bwMode="auto">
          <a:xfrm>
            <a:off x="1" y="-7623"/>
            <a:ext cx="7760508" cy="6872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54219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8198">
            <a:extLst>
              <a:ext uri="{FF2B5EF4-FFF2-40B4-BE49-F238E27FC236}">
                <a16:creationId xmlns:a16="http://schemas.microsoft.com/office/drawing/2014/main" id="{16A15A88-001A-4EEF-8984-D87E64359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35F373A3-FBF9-D2A0-8200-D58B02DAE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2400" y="1367673"/>
            <a:ext cx="6124576" cy="266550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000" b="1" u="sng" dirty="0">
                <a:solidFill>
                  <a:schemeClr val="bg1"/>
                </a:solidFill>
              </a:rPr>
              <a:t>Φα</a:t>
            </a:r>
            <a:r>
              <a:rPr lang="en-US" sz="5000" b="1" u="sng" dirty="0" err="1">
                <a:solidFill>
                  <a:schemeClr val="bg1"/>
                </a:solidFill>
              </a:rPr>
              <a:t>ντ</a:t>
            </a:r>
            <a:r>
              <a:rPr lang="en-US" sz="5000" b="1" u="sng" dirty="0">
                <a:solidFill>
                  <a:schemeClr val="bg1"/>
                </a:solidFill>
              </a:rPr>
              <a:t>αστικό πορτρέτο του Καρλομάγνου (Άλμπρεχτ Ντύρερ)</a:t>
            </a:r>
          </a:p>
        </p:txBody>
      </p:sp>
      <p:pic>
        <p:nvPicPr>
          <p:cNvPr id="8194" name="Picture 2" descr="undefined">
            <a:extLst>
              <a:ext uri="{FF2B5EF4-FFF2-40B4-BE49-F238E27FC236}">
                <a16:creationId xmlns:a16="http://schemas.microsoft.com/office/drawing/2014/main" id="{5F81F9AA-B9A5-A043-8BB4-11523B64E1C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918"/>
          <a:stretch/>
        </p:blipFill>
        <p:spPr bwMode="auto">
          <a:xfrm>
            <a:off x="1" y="10"/>
            <a:ext cx="4551219" cy="6857990"/>
          </a:xfrm>
          <a:custGeom>
            <a:avLst/>
            <a:gdLst/>
            <a:ahLst/>
            <a:cxnLst/>
            <a:rect l="l" t="t" r="r" b="b"/>
            <a:pathLst>
              <a:path w="4551219" h="6858000">
                <a:moveTo>
                  <a:pt x="4194211" y="6564619"/>
                </a:moveTo>
                <a:lnTo>
                  <a:pt x="4194211" y="6564620"/>
                </a:lnTo>
                <a:cubicBezTo>
                  <a:pt x="4204498" y="6575478"/>
                  <a:pt x="4210595" y="6582146"/>
                  <a:pt x="4216690" y="6588625"/>
                </a:cubicBezTo>
                <a:lnTo>
                  <a:pt x="4233312" y="6625224"/>
                </a:lnTo>
                <a:lnTo>
                  <a:pt x="4226218" y="6662539"/>
                </a:lnTo>
                <a:lnTo>
                  <a:pt x="4226217" y="6662540"/>
                </a:lnTo>
                <a:lnTo>
                  <a:pt x="4226216" y="6662543"/>
                </a:lnTo>
                <a:lnTo>
                  <a:pt x="4214767" y="6683026"/>
                </a:lnTo>
                <a:lnTo>
                  <a:pt x="4211619" y="6702975"/>
                </a:lnTo>
                <a:lnTo>
                  <a:pt x="4211619" y="6702976"/>
                </a:lnTo>
                <a:cubicBezTo>
                  <a:pt x="4212024" y="6716168"/>
                  <a:pt x="4217168" y="6729218"/>
                  <a:pt x="4225455" y="6742552"/>
                </a:cubicBezTo>
                <a:lnTo>
                  <a:pt x="4225456" y="6742554"/>
                </a:lnTo>
                <a:lnTo>
                  <a:pt x="4244933" y="6812061"/>
                </a:lnTo>
                <a:lnTo>
                  <a:pt x="4244933" y="6812063"/>
                </a:lnTo>
                <a:lnTo>
                  <a:pt x="4244933" y="6812062"/>
                </a:lnTo>
                <a:lnTo>
                  <a:pt x="4244933" y="6812061"/>
                </a:lnTo>
                <a:lnTo>
                  <a:pt x="4240159" y="6776799"/>
                </a:lnTo>
                <a:lnTo>
                  <a:pt x="4225456" y="6742554"/>
                </a:lnTo>
                <a:lnTo>
                  <a:pt x="4225455" y="6742551"/>
                </a:lnTo>
                <a:lnTo>
                  <a:pt x="4211619" y="6702975"/>
                </a:lnTo>
                <a:lnTo>
                  <a:pt x="4226216" y="6662543"/>
                </a:lnTo>
                <a:lnTo>
                  <a:pt x="4226217" y="6662541"/>
                </a:lnTo>
                <a:lnTo>
                  <a:pt x="4226218" y="6662539"/>
                </a:lnTo>
                <a:lnTo>
                  <a:pt x="4233301" y="6645551"/>
                </a:lnTo>
                <a:lnTo>
                  <a:pt x="4233312" y="6625224"/>
                </a:lnTo>
                <a:lnTo>
                  <a:pt x="4233312" y="6625223"/>
                </a:lnTo>
                <a:cubicBezTo>
                  <a:pt x="4231216" y="6611340"/>
                  <a:pt x="4225168" y="6597577"/>
                  <a:pt x="4216690" y="6588624"/>
                </a:cubicBezTo>
                <a:close/>
                <a:moveTo>
                  <a:pt x="4274532" y="6438980"/>
                </a:moveTo>
                <a:lnTo>
                  <a:pt x="4254602" y="6463839"/>
                </a:lnTo>
                <a:lnTo>
                  <a:pt x="4254600" y="6463848"/>
                </a:lnTo>
                <a:lnTo>
                  <a:pt x="4240803" y="6513011"/>
                </a:lnTo>
                <a:lnTo>
                  <a:pt x="4221998" y="6546193"/>
                </a:lnTo>
                <a:lnTo>
                  <a:pt x="4221998" y="6546194"/>
                </a:lnTo>
                <a:lnTo>
                  <a:pt x="4238336" y="6521803"/>
                </a:lnTo>
                <a:lnTo>
                  <a:pt x="4240803" y="6513011"/>
                </a:lnTo>
                <a:lnTo>
                  <a:pt x="4243614" y="6508051"/>
                </a:lnTo>
                <a:lnTo>
                  <a:pt x="4254600" y="6463848"/>
                </a:lnTo>
                <a:lnTo>
                  <a:pt x="4254602" y="6463840"/>
                </a:lnTo>
                <a:cubicBezTo>
                  <a:pt x="4257553" y="6451649"/>
                  <a:pt x="4265030" y="6444076"/>
                  <a:pt x="4274532" y="6438980"/>
                </a:cubicBezTo>
                <a:close/>
                <a:moveTo>
                  <a:pt x="4360506" y="6365203"/>
                </a:moveTo>
                <a:lnTo>
                  <a:pt x="4359224" y="6387909"/>
                </a:lnTo>
                <a:lnTo>
                  <a:pt x="4357461" y="6391548"/>
                </a:lnTo>
                <a:lnTo>
                  <a:pt x="4349806" y="6407331"/>
                </a:lnTo>
                <a:lnTo>
                  <a:pt x="4349806" y="6407332"/>
                </a:lnTo>
                <a:lnTo>
                  <a:pt x="4357461" y="6391548"/>
                </a:lnTo>
                <a:lnTo>
                  <a:pt x="4359225" y="6387909"/>
                </a:lnTo>
                <a:close/>
                <a:moveTo>
                  <a:pt x="4121437" y="4221390"/>
                </a:moveTo>
                <a:lnTo>
                  <a:pt x="4121437" y="4221391"/>
                </a:lnTo>
                <a:cubicBezTo>
                  <a:pt x="4122199" y="4232060"/>
                  <a:pt x="4122389" y="4243872"/>
                  <a:pt x="4127153" y="4253014"/>
                </a:cubicBezTo>
                <a:cubicBezTo>
                  <a:pt x="4139346" y="4277401"/>
                  <a:pt x="4154966" y="4300070"/>
                  <a:pt x="4166969" y="4324645"/>
                </a:cubicBezTo>
                <a:lnTo>
                  <a:pt x="4175923" y="4363890"/>
                </a:lnTo>
                <a:lnTo>
                  <a:pt x="4175161" y="4482003"/>
                </a:lnTo>
                <a:cubicBezTo>
                  <a:pt x="4172493" y="4546775"/>
                  <a:pt x="4171921" y="4612499"/>
                  <a:pt x="4115151" y="4659173"/>
                </a:cubicBezTo>
                <a:cubicBezTo>
                  <a:pt x="4110579" y="4662985"/>
                  <a:pt x="4107911" y="4671175"/>
                  <a:pt x="4107149" y="4677654"/>
                </a:cubicBezTo>
                <a:cubicBezTo>
                  <a:pt x="4103530" y="4707563"/>
                  <a:pt x="4103148" y="4738234"/>
                  <a:pt x="4097242" y="4767763"/>
                </a:cubicBezTo>
                <a:cubicBezTo>
                  <a:pt x="4094861" y="4779574"/>
                  <a:pt x="4094052" y="4790386"/>
                  <a:pt x="4095933" y="4800482"/>
                </a:cubicBezTo>
                <a:lnTo>
                  <a:pt x="4095933" y="4800483"/>
                </a:lnTo>
                <a:cubicBezTo>
                  <a:pt x="4097814" y="4810580"/>
                  <a:pt x="4102387" y="4819963"/>
                  <a:pt x="4110769" y="4828916"/>
                </a:cubicBezTo>
                <a:lnTo>
                  <a:pt x="4132950" y="4863342"/>
                </a:lnTo>
                <a:lnTo>
                  <a:pt x="4140479" y="4889274"/>
                </a:lnTo>
                <a:lnTo>
                  <a:pt x="4138774" y="4912167"/>
                </a:lnTo>
                <a:cubicBezTo>
                  <a:pt x="4137059" y="4919977"/>
                  <a:pt x="4136702" y="4927121"/>
                  <a:pt x="4137372" y="4933803"/>
                </a:cubicBezTo>
                <a:lnTo>
                  <a:pt x="4137372" y="4933804"/>
                </a:lnTo>
                <a:lnTo>
                  <a:pt x="4142131" y="4952672"/>
                </a:lnTo>
                <a:lnTo>
                  <a:pt x="4144924" y="4957453"/>
                </a:lnTo>
                <a:lnTo>
                  <a:pt x="4146202" y="4961455"/>
                </a:lnTo>
                <a:cubicBezTo>
                  <a:pt x="4150713" y="4970096"/>
                  <a:pt x="4156419" y="4978393"/>
                  <a:pt x="4162206" y="4987037"/>
                </a:cubicBezTo>
                <a:cubicBezTo>
                  <a:pt x="4173445" y="5003801"/>
                  <a:pt x="4187543" y="5022852"/>
                  <a:pt x="4188685" y="5041521"/>
                </a:cubicBezTo>
                <a:cubicBezTo>
                  <a:pt x="4189304" y="5052095"/>
                  <a:pt x="4192222" y="5062299"/>
                  <a:pt x="4195901" y="5072375"/>
                </a:cubicBezTo>
                <a:lnTo>
                  <a:pt x="4201805" y="5087442"/>
                </a:lnTo>
                <a:lnTo>
                  <a:pt x="4214832" y="5133219"/>
                </a:lnTo>
                <a:lnTo>
                  <a:pt x="4214833" y="5133224"/>
                </a:lnTo>
                <a:lnTo>
                  <a:pt x="4208118" y="5166112"/>
                </a:lnTo>
                <a:lnTo>
                  <a:pt x="4208118" y="5166113"/>
                </a:lnTo>
                <a:cubicBezTo>
                  <a:pt x="4207356" y="5167637"/>
                  <a:pt x="4207928" y="5169780"/>
                  <a:pt x="4208809" y="5172090"/>
                </a:cubicBezTo>
                <a:lnTo>
                  <a:pt x="4211356" y="5179067"/>
                </a:lnTo>
                <a:cubicBezTo>
                  <a:pt x="4214976" y="5196594"/>
                  <a:pt x="4215024" y="5213597"/>
                  <a:pt x="4211190" y="5229433"/>
                </a:cubicBezTo>
                <a:lnTo>
                  <a:pt x="4200644" y="5248928"/>
                </a:lnTo>
                <a:lnTo>
                  <a:pt x="4187733" y="5272795"/>
                </a:lnTo>
                <a:cubicBezTo>
                  <a:pt x="4176088" y="5285440"/>
                  <a:pt x="4168382" y="5298594"/>
                  <a:pt x="4163830" y="5312287"/>
                </a:cubicBezTo>
                <a:lnTo>
                  <a:pt x="4162774" y="5321350"/>
                </a:lnTo>
                <a:lnTo>
                  <a:pt x="4160300" y="5326162"/>
                </a:lnTo>
                <a:lnTo>
                  <a:pt x="4158854" y="5355013"/>
                </a:lnTo>
                <a:lnTo>
                  <a:pt x="4158854" y="5355014"/>
                </a:lnTo>
                <a:cubicBezTo>
                  <a:pt x="4159503" y="5364882"/>
                  <a:pt x="4161206" y="5375002"/>
                  <a:pt x="4163730" y="5385384"/>
                </a:cubicBezTo>
                <a:cubicBezTo>
                  <a:pt x="4166969" y="5398721"/>
                  <a:pt x="4169255" y="5412057"/>
                  <a:pt x="4171921" y="5425582"/>
                </a:cubicBezTo>
                <a:cubicBezTo>
                  <a:pt x="4175731" y="5443870"/>
                  <a:pt x="4179733" y="5462351"/>
                  <a:pt x="4183543" y="5480637"/>
                </a:cubicBezTo>
                <a:lnTo>
                  <a:pt x="4188067" y="5507667"/>
                </a:lnTo>
                <a:lnTo>
                  <a:pt x="4177448" y="5531691"/>
                </a:lnTo>
                <a:lnTo>
                  <a:pt x="4177447" y="5531692"/>
                </a:lnTo>
                <a:cubicBezTo>
                  <a:pt x="4170398" y="5537599"/>
                  <a:pt x="4167206" y="5542648"/>
                  <a:pt x="4167302" y="5547577"/>
                </a:cubicBezTo>
                <a:lnTo>
                  <a:pt x="4167302" y="5547578"/>
                </a:lnTo>
                <a:cubicBezTo>
                  <a:pt x="4167397" y="5552507"/>
                  <a:pt x="4170779" y="5557317"/>
                  <a:pt x="4176875" y="5562746"/>
                </a:cubicBezTo>
                <a:cubicBezTo>
                  <a:pt x="4219548" y="5600467"/>
                  <a:pt x="4246219" y="5646189"/>
                  <a:pt x="4248123" y="5704483"/>
                </a:cubicBezTo>
                <a:cubicBezTo>
                  <a:pt x="4248505" y="5716485"/>
                  <a:pt x="4251171" y="5728678"/>
                  <a:pt x="4254029" y="5740488"/>
                </a:cubicBezTo>
                <a:cubicBezTo>
                  <a:pt x="4255744" y="5747728"/>
                  <a:pt x="4257650" y="5756493"/>
                  <a:pt x="4262794" y="5760873"/>
                </a:cubicBezTo>
                <a:cubicBezTo>
                  <a:pt x="4302037" y="5794974"/>
                  <a:pt x="4329280" y="5837457"/>
                  <a:pt x="4351189" y="5883751"/>
                </a:cubicBezTo>
                <a:lnTo>
                  <a:pt x="4351191" y="5883755"/>
                </a:lnTo>
                <a:lnTo>
                  <a:pt x="4369094" y="5935945"/>
                </a:lnTo>
                <a:lnTo>
                  <a:pt x="4369096" y="5935949"/>
                </a:lnTo>
                <a:lnTo>
                  <a:pt x="4365476" y="5993289"/>
                </a:lnTo>
                <a:lnTo>
                  <a:pt x="4365475" y="5993290"/>
                </a:lnTo>
                <a:cubicBezTo>
                  <a:pt x="4364334" y="6004530"/>
                  <a:pt x="4364524" y="6017484"/>
                  <a:pt x="4358999" y="6026439"/>
                </a:cubicBezTo>
                <a:cubicBezTo>
                  <a:pt x="4341662" y="6054824"/>
                  <a:pt x="4322994" y="6082257"/>
                  <a:pt x="4302799" y="6108737"/>
                </a:cubicBezTo>
                <a:cubicBezTo>
                  <a:pt x="4294131" y="6120073"/>
                  <a:pt x="4289178" y="6126883"/>
                  <a:pt x="4289107" y="6133313"/>
                </a:cubicBezTo>
                <a:lnTo>
                  <a:pt x="4289107" y="6133314"/>
                </a:lnTo>
                <a:lnTo>
                  <a:pt x="4292807" y="6143189"/>
                </a:lnTo>
                <a:lnTo>
                  <a:pt x="4304703" y="6155599"/>
                </a:lnTo>
                <a:lnTo>
                  <a:pt x="4304706" y="6155602"/>
                </a:lnTo>
                <a:cubicBezTo>
                  <a:pt x="4326994" y="6175797"/>
                  <a:pt x="4338614" y="6200944"/>
                  <a:pt x="4343376" y="6228756"/>
                </a:cubicBezTo>
                <a:lnTo>
                  <a:pt x="4360713" y="6361539"/>
                </a:lnTo>
                <a:lnTo>
                  <a:pt x="4360713" y="6361538"/>
                </a:lnTo>
                <a:cubicBezTo>
                  <a:pt x="4357093" y="6317150"/>
                  <a:pt x="4350808" y="6272763"/>
                  <a:pt x="4343376" y="6228755"/>
                </a:cubicBezTo>
                <a:cubicBezTo>
                  <a:pt x="4338614" y="6200943"/>
                  <a:pt x="4326994" y="6175796"/>
                  <a:pt x="4304706" y="6155601"/>
                </a:cubicBezTo>
                <a:lnTo>
                  <a:pt x="4304703" y="6155599"/>
                </a:lnTo>
                <a:lnTo>
                  <a:pt x="4289107" y="6133314"/>
                </a:lnTo>
                <a:lnTo>
                  <a:pt x="4302799" y="6108738"/>
                </a:lnTo>
                <a:cubicBezTo>
                  <a:pt x="4322994" y="6082258"/>
                  <a:pt x="4341662" y="6054825"/>
                  <a:pt x="4358999" y="6026440"/>
                </a:cubicBezTo>
                <a:cubicBezTo>
                  <a:pt x="4364524" y="6017485"/>
                  <a:pt x="4364334" y="6004531"/>
                  <a:pt x="4365475" y="5993291"/>
                </a:cubicBezTo>
                <a:lnTo>
                  <a:pt x="4365476" y="5993289"/>
                </a:lnTo>
                <a:lnTo>
                  <a:pt x="4368929" y="5964476"/>
                </a:lnTo>
                <a:lnTo>
                  <a:pt x="4369096" y="5935949"/>
                </a:lnTo>
                <a:lnTo>
                  <a:pt x="4369096" y="5935948"/>
                </a:lnTo>
                <a:lnTo>
                  <a:pt x="4369094" y="5935945"/>
                </a:lnTo>
                <a:lnTo>
                  <a:pt x="4362214" y="5909350"/>
                </a:lnTo>
                <a:lnTo>
                  <a:pt x="4351191" y="5883755"/>
                </a:lnTo>
                <a:lnTo>
                  <a:pt x="4351189" y="5883750"/>
                </a:lnTo>
                <a:cubicBezTo>
                  <a:pt x="4329280" y="5837456"/>
                  <a:pt x="4302037" y="5794973"/>
                  <a:pt x="4262794" y="5760872"/>
                </a:cubicBezTo>
                <a:cubicBezTo>
                  <a:pt x="4257650" y="5756492"/>
                  <a:pt x="4255744" y="5747727"/>
                  <a:pt x="4254029" y="5740487"/>
                </a:cubicBezTo>
                <a:cubicBezTo>
                  <a:pt x="4251171" y="5728677"/>
                  <a:pt x="4248505" y="5716484"/>
                  <a:pt x="4248123" y="5704482"/>
                </a:cubicBezTo>
                <a:cubicBezTo>
                  <a:pt x="4246219" y="5646188"/>
                  <a:pt x="4219548" y="5600466"/>
                  <a:pt x="4176875" y="5562745"/>
                </a:cubicBezTo>
                <a:lnTo>
                  <a:pt x="4167302" y="5547577"/>
                </a:lnTo>
                <a:lnTo>
                  <a:pt x="4177447" y="5531693"/>
                </a:lnTo>
                <a:lnTo>
                  <a:pt x="4177448" y="5531691"/>
                </a:lnTo>
                <a:lnTo>
                  <a:pt x="4185847" y="5520421"/>
                </a:lnTo>
                <a:lnTo>
                  <a:pt x="4188067" y="5507667"/>
                </a:lnTo>
                <a:lnTo>
                  <a:pt x="4188067" y="5507666"/>
                </a:lnTo>
                <a:cubicBezTo>
                  <a:pt x="4188020" y="5498831"/>
                  <a:pt x="4185448" y="5489496"/>
                  <a:pt x="4183543" y="5480636"/>
                </a:cubicBezTo>
                <a:cubicBezTo>
                  <a:pt x="4179733" y="5462350"/>
                  <a:pt x="4175731" y="5443869"/>
                  <a:pt x="4171921" y="5425581"/>
                </a:cubicBezTo>
                <a:cubicBezTo>
                  <a:pt x="4169255" y="5412056"/>
                  <a:pt x="4166969" y="5398720"/>
                  <a:pt x="4163730" y="5385383"/>
                </a:cubicBezTo>
                <a:lnTo>
                  <a:pt x="4158854" y="5355013"/>
                </a:lnTo>
                <a:lnTo>
                  <a:pt x="4162774" y="5321350"/>
                </a:lnTo>
                <a:lnTo>
                  <a:pt x="4187733" y="5272796"/>
                </a:lnTo>
                <a:lnTo>
                  <a:pt x="4200644" y="5248928"/>
                </a:lnTo>
                <a:lnTo>
                  <a:pt x="4211191" y="5229432"/>
                </a:lnTo>
                <a:lnTo>
                  <a:pt x="4211356" y="5179067"/>
                </a:lnTo>
                <a:lnTo>
                  <a:pt x="4211356" y="5179066"/>
                </a:lnTo>
                <a:cubicBezTo>
                  <a:pt x="4210880" y="5176875"/>
                  <a:pt x="4209690" y="5174399"/>
                  <a:pt x="4208809" y="5172089"/>
                </a:cubicBezTo>
                <a:lnTo>
                  <a:pt x="4208118" y="5166113"/>
                </a:lnTo>
                <a:lnTo>
                  <a:pt x="4214833" y="5133224"/>
                </a:lnTo>
                <a:lnTo>
                  <a:pt x="4214833" y="5133223"/>
                </a:lnTo>
                <a:lnTo>
                  <a:pt x="4214832" y="5133219"/>
                </a:lnTo>
                <a:lnTo>
                  <a:pt x="4207690" y="5102460"/>
                </a:lnTo>
                <a:lnTo>
                  <a:pt x="4201805" y="5087442"/>
                </a:lnTo>
                <a:lnTo>
                  <a:pt x="4201799" y="5087422"/>
                </a:lnTo>
                <a:cubicBezTo>
                  <a:pt x="4195713" y="5072410"/>
                  <a:pt x="4189614" y="5057380"/>
                  <a:pt x="4188685" y="5041520"/>
                </a:cubicBezTo>
                <a:cubicBezTo>
                  <a:pt x="4187543" y="5022851"/>
                  <a:pt x="4173445" y="5003800"/>
                  <a:pt x="4162206" y="4987036"/>
                </a:cubicBezTo>
                <a:lnTo>
                  <a:pt x="4144924" y="4957453"/>
                </a:lnTo>
                <a:lnTo>
                  <a:pt x="4137372" y="4933804"/>
                </a:lnTo>
                <a:lnTo>
                  <a:pt x="4138774" y="4912168"/>
                </a:lnTo>
                <a:cubicBezTo>
                  <a:pt x="4140536" y="4904357"/>
                  <a:pt x="4141048" y="4896713"/>
                  <a:pt x="4140479" y="4889275"/>
                </a:cubicBezTo>
                <a:lnTo>
                  <a:pt x="4140479" y="4889274"/>
                </a:lnTo>
                <a:lnTo>
                  <a:pt x="4135701" y="4867613"/>
                </a:lnTo>
                <a:lnTo>
                  <a:pt x="4132950" y="4863342"/>
                </a:lnTo>
                <a:lnTo>
                  <a:pt x="4131200" y="4857316"/>
                </a:lnTo>
                <a:cubicBezTo>
                  <a:pt x="4126057" y="4847213"/>
                  <a:pt x="4119056" y="4837702"/>
                  <a:pt x="4110769" y="4828915"/>
                </a:cubicBezTo>
                <a:lnTo>
                  <a:pt x="4095933" y="4800482"/>
                </a:lnTo>
                <a:lnTo>
                  <a:pt x="4097242" y="4767764"/>
                </a:lnTo>
                <a:cubicBezTo>
                  <a:pt x="4103148" y="4738235"/>
                  <a:pt x="4103530" y="4707564"/>
                  <a:pt x="4107149" y="4677655"/>
                </a:cubicBezTo>
                <a:cubicBezTo>
                  <a:pt x="4107911" y="4671176"/>
                  <a:pt x="4110579" y="4662986"/>
                  <a:pt x="4115151" y="4659174"/>
                </a:cubicBezTo>
                <a:cubicBezTo>
                  <a:pt x="4171921" y="4612500"/>
                  <a:pt x="4172493" y="4546776"/>
                  <a:pt x="4175161" y="4482004"/>
                </a:cubicBezTo>
                <a:cubicBezTo>
                  <a:pt x="4176875" y="4442761"/>
                  <a:pt x="4176875" y="4403325"/>
                  <a:pt x="4175923" y="4363890"/>
                </a:cubicBezTo>
                <a:lnTo>
                  <a:pt x="4175923" y="4363889"/>
                </a:lnTo>
                <a:cubicBezTo>
                  <a:pt x="4175731" y="4350553"/>
                  <a:pt x="4172683" y="4336456"/>
                  <a:pt x="4166969" y="4324644"/>
                </a:cubicBezTo>
                <a:cubicBezTo>
                  <a:pt x="4154966" y="4300069"/>
                  <a:pt x="4139346" y="4277400"/>
                  <a:pt x="4127153" y="4253013"/>
                </a:cubicBezTo>
                <a:close/>
                <a:moveTo>
                  <a:pt x="4190328" y="2836171"/>
                </a:moveTo>
                <a:lnTo>
                  <a:pt x="4181637" y="2848792"/>
                </a:lnTo>
                <a:cubicBezTo>
                  <a:pt x="4176637" y="2865009"/>
                  <a:pt x="4170779" y="2881306"/>
                  <a:pt x="4166033" y="2897784"/>
                </a:cubicBezTo>
                <a:lnTo>
                  <a:pt x="4165004" y="2903549"/>
                </a:lnTo>
                <a:lnTo>
                  <a:pt x="4161730" y="2914327"/>
                </a:lnTo>
                <a:lnTo>
                  <a:pt x="4157099" y="2947858"/>
                </a:lnTo>
                <a:lnTo>
                  <a:pt x="4157098" y="2947861"/>
                </a:lnTo>
                <a:lnTo>
                  <a:pt x="4157098" y="2947862"/>
                </a:lnTo>
                <a:cubicBezTo>
                  <a:pt x="4156729" y="2959156"/>
                  <a:pt x="4157729" y="2970575"/>
                  <a:pt x="4160682" y="2982148"/>
                </a:cubicBezTo>
                <a:lnTo>
                  <a:pt x="4172375" y="3077401"/>
                </a:lnTo>
                <a:lnTo>
                  <a:pt x="4159920" y="3172653"/>
                </a:lnTo>
                <a:cubicBezTo>
                  <a:pt x="4134011" y="3276479"/>
                  <a:pt x="4106579" y="3380304"/>
                  <a:pt x="4112293" y="3489466"/>
                </a:cubicBezTo>
                <a:cubicBezTo>
                  <a:pt x="4113245" y="3507562"/>
                  <a:pt x="4101624" y="3529089"/>
                  <a:pt x="4090194" y="3544712"/>
                </a:cubicBezTo>
                <a:cubicBezTo>
                  <a:pt x="4079336" y="3559667"/>
                  <a:pt x="4073477" y="3566811"/>
                  <a:pt x="4072572" y="3574407"/>
                </a:cubicBezTo>
                <a:lnTo>
                  <a:pt x="4072572" y="3574408"/>
                </a:lnTo>
                <a:cubicBezTo>
                  <a:pt x="4071667" y="3582004"/>
                  <a:pt x="4075716" y="3590053"/>
                  <a:pt x="4084670" y="3606817"/>
                </a:cubicBezTo>
                <a:cubicBezTo>
                  <a:pt x="4089052" y="3614819"/>
                  <a:pt x="4091718" y="3624725"/>
                  <a:pt x="4098196" y="3630632"/>
                </a:cubicBezTo>
                <a:lnTo>
                  <a:pt x="4115925" y="3654415"/>
                </a:lnTo>
                <a:lnTo>
                  <a:pt x="4118836" y="3665923"/>
                </a:lnTo>
                <a:lnTo>
                  <a:pt x="4122437" y="3680163"/>
                </a:lnTo>
                <a:lnTo>
                  <a:pt x="4118389" y="3734836"/>
                </a:lnTo>
                <a:lnTo>
                  <a:pt x="4118389" y="3734837"/>
                </a:lnTo>
                <a:cubicBezTo>
                  <a:pt x="4117437" y="3741315"/>
                  <a:pt x="4116103" y="3749125"/>
                  <a:pt x="4118771" y="3754652"/>
                </a:cubicBezTo>
                <a:lnTo>
                  <a:pt x="4125128" y="3789775"/>
                </a:lnTo>
                <a:lnTo>
                  <a:pt x="4110197" y="3822471"/>
                </a:lnTo>
                <a:cubicBezTo>
                  <a:pt x="4103149" y="3831901"/>
                  <a:pt x="4097529" y="3842045"/>
                  <a:pt x="4095862" y="3852618"/>
                </a:cubicBezTo>
                <a:lnTo>
                  <a:pt x="4095862" y="3852619"/>
                </a:lnTo>
                <a:lnTo>
                  <a:pt x="4096642" y="3868763"/>
                </a:lnTo>
                <a:lnTo>
                  <a:pt x="4105245" y="3885336"/>
                </a:lnTo>
                <a:lnTo>
                  <a:pt x="4105245" y="3885338"/>
                </a:lnTo>
                <a:cubicBezTo>
                  <a:pt x="4114961" y="3897721"/>
                  <a:pt x="4122367" y="3910318"/>
                  <a:pt x="4127626" y="3923124"/>
                </a:cubicBezTo>
                <a:lnTo>
                  <a:pt x="4137130" y="3962159"/>
                </a:lnTo>
                <a:lnTo>
                  <a:pt x="4121438" y="4043837"/>
                </a:lnTo>
                <a:lnTo>
                  <a:pt x="4121437" y="4043838"/>
                </a:lnTo>
                <a:cubicBezTo>
                  <a:pt x="4112674" y="4063841"/>
                  <a:pt x="4107292" y="4083701"/>
                  <a:pt x="4106316" y="4103824"/>
                </a:cubicBezTo>
                <a:lnTo>
                  <a:pt x="4106316" y="4103825"/>
                </a:lnTo>
                <a:lnTo>
                  <a:pt x="4108283" y="4134255"/>
                </a:lnTo>
                <a:lnTo>
                  <a:pt x="4117627" y="4165381"/>
                </a:lnTo>
                <a:lnTo>
                  <a:pt x="4117627" y="4165383"/>
                </a:lnTo>
                <a:lnTo>
                  <a:pt x="4121532" y="4192387"/>
                </a:lnTo>
                <a:lnTo>
                  <a:pt x="4121532" y="4192386"/>
                </a:lnTo>
                <a:cubicBezTo>
                  <a:pt x="4121628" y="4182766"/>
                  <a:pt x="4121056" y="4173479"/>
                  <a:pt x="4117627" y="4165382"/>
                </a:cubicBezTo>
                <a:lnTo>
                  <a:pt x="4117627" y="4165381"/>
                </a:lnTo>
                <a:lnTo>
                  <a:pt x="4106316" y="4103825"/>
                </a:lnTo>
                <a:lnTo>
                  <a:pt x="4121437" y="4043839"/>
                </a:lnTo>
                <a:lnTo>
                  <a:pt x="4121438" y="4043837"/>
                </a:lnTo>
                <a:lnTo>
                  <a:pt x="4134740" y="4002409"/>
                </a:lnTo>
                <a:lnTo>
                  <a:pt x="4137130" y="3962159"/>
                </a:lnTo>
                <a:lnTo>
                  <a:pt x="4137130" y="3962158"/>
                </a:lnTo>
                <a:cubicBezTo>
                  <a:pt x="4134868" y="3935726"/>
                  <a:pt x="4124677" y="3910103"/>
                  <a:pt x="4105245" y="3885337"/>
                </a:cubicBezTo>
                <a:lnTo>
                  <a:pt x="4105245" y="3885336"/>
                </a:lnTo>
                <a:lnTo>
                  <a:pt x="4095862" y="3852619"/>
                </a:lnTo>
                <a:lnTo>
                  <a:pt x="4110197" y="3822472"/>
                </a:lnTo>
                <a:cubicBezTo>
                  <a:pt x="4118389" y="3811613"/>
                  <a:pt x="4123533" y="3800896"/>
                  <a:pt x="4125128" y="3789776"/>
                </a:cubicBezTo>
                <a:lnTo>
                  <a:pt x="4125128" y="3789775"/>
                </a:lnTo>
                <a:cubicBezTo>
                  <a:pt x="4126724" y="3778654"/>
                  <a:pt x="4124771" y="3767129"/>
                  <a:pt x="4118771" y="3754651"/>
                </a:cubicBezTo>
                <a:lnTo>
                  <a:pt x="4118389" y="3734837"/>
                </a:lnTo>
                <a:lnTo>
                  <a:pt x="4122437" y="3680163"/>
                </a:lnTo>
                <a:lnTo>
                  <a:pt x="4122437" y="3680162"/>
                </a:lnTo>
                <a:lnTo>
                  <a:pt x="4118836" y="3665923"/>
                </a:lnTo>
                <a:lnTo>
                  <a:pt x="4115925" y="3654415"/>
                </a:lnTo>
                <a:lnTo>
                  <a:pt x="4115925" y="3654415"/>
                </a:lnTo>
                <a:lnTo>
                  <a:pt x="4115925" y="3654415"/>
                </a:lnTo>
                <a:cubicBezTo>
                  <a:pt x="4112115" y="3646122"/>
                  <a:pt x="4106436" y="3638156"/>
                  <a:pt x="4098196" y="3630631"/>
                </a:cubicBezTo>
                <a:cubicBezTo>
                  <a:pt x="4091718" y="3624724"/>
                  <a:pt x="4089052" y="3614818"/>
                  <a:pt x="4084670" y="3606816"/>
                </a:cubicBezTo>
                <a:cubicBezTo>
                  <a:pt x="4080193" y="3598434"/>
                  <a:pt x="4076942" y="3592231"/>
                  <a:pt x="4074924" y="3587173"/>
                </a:cubicBezTo>
                <a:lnTo>
                  <a:pt x="4072572" y="3574407"/>
                </a:lnTo>
                <a:lnTo>
                  <a:pt x="4077651" y="3562320"/>
                </a:lnTo>
                <a:cubicBezTo>
                  <a:pt x="4080586" y="3557715"/>
                  <a:pt x="4084765" y="3552190"/>
                  <a:pt x="4090194" y="3544713"/>
                </a:cubicBezTo>
                <a:cubicBezTo>
                  <a:pt x="4101624" y="3529090"/>
                  <a:pt x="4113245" y="3507563"/>
                  <a:pt x="4112293" y="3489467"/>
                </a:cubicBezTo>
                <a:cubicBezTo>
                  <a:pt x="4106579" y="3380305"/>
                  <a:pt x="4134011" y="3276480"/>
                  <a:pt x="4159920" y="3172654"/>
                </a:cubicBezTo>
                <a:cubicBezTo>
                  <a:pt x="4167922" y="3140649"/>
                  <a:pt x="4172160" y="3109025"/>
                  <a:pt x="4172375" y="3077401"/>
                </a:cubicBezTo>
                <a:lnTo>
                  <a:pt x="4172375" y="3077400"/>
                </a:lnTo>
                <a:cubicBezTo>
                  <a:pt x="4172589" y="3045776"/>
                  <a:pt x="4168779" y="3014152"/>
                  <a:pt x="4160682" y="2982147"/>
                </a:cubicBezTo>
                <a:lnTo>
                  <a:pt x="4157098" y="2947862"/>
                </a:lnTo>
                <a:lnTo>
                  <a:pt x="4157099" y="2947858"/>
                </a:lnTo>
                <a:lnTo>
                  <a:pt x="4165004" y="2903549"/>
                </a:lnTo>
                <a:lnTo>
                  <a:pt x="4181637" y="2848793"/>
                </a:lnTo>
                <a:cubicBezTo>
                  <a:pt x="4182970" y="2844316"/>
                  <a:pt x="4186256" y="2839982"/>
                  <a:pt x="4190328" y="2836172"/>
                </a:cubicBezTo>
                <a:close/>
                <a:moveTo>
                  <a:pt x="3705842" y="1508457"/>
                </a:moveTo>
                <a:lnTo>
                  <a:pt x="3677748" y="1596213"/>
                </a:lnTo>
                <a:cubicBezTo>
                  <a:pt x="3675271" y="1604978"/>
                  <a:pt x="3676796" y="1615836"/>
                  <a:pt x="3679653" y="1624980"/>
                </a:cubicBezTo>
                <a:cubicBezTo>
                  <a:pt x="3689369" y="1656223"/>
                  <a:pt x="3713754" y="1676036"/>
                  <a:pt x="3736234" y="1697753"/>
                </a:cubicBezTo>
                <a:cubicBezTo>
                  <a:pt x="3746141" y="1707279"/>
                  <a:pt x="3753189" y="1720423"/>
                  <a:pt x="3758903" y="1733188"/>
                </a:cubicBezTo>
                <a:cubicBezTo>
                  <a:pt x="3773574" y="1766335"/>
                  <a:pt x="3786718" y="1800246"/>
                  <a:pt x="3800624" y="1833775"/>
                </a:cubicBezTo>
                <a:cubicBezTo>
                  <a:pt x="3801958" y="1837013"/>
                  <a:pt x="3805387" y="1839679"/>
                  <a:pt x="3808245" y="1842158"/>
                </a:cubicBezTo>
                <a:cubicBezTo>
                  <a:pt x="3838346" y="1866922"/>
                  <a:pt x="3868635" y="1891497"/>
                  <a:pt x="3898736" y="1916454"/>
                </a:cubicBezTo>
                <a:cubicBezTo>
                  <a:pt x="3904450" y="1921216"/>
                  <a:pt x="3908642" y="1928076"/>
                  <a:pt x="3914166" y="1933219"/>
                </a:cubicBezTo>
                <a:cubicBezTo>
                  <a:pt x="3921786" y="1940459"/>
                  <a:pt x="3929027" y="1949603"/>
                  <a:pt x="3938171" y="1953413"/>
                </a:cubicBezTo>
                <a:cubicBezTo>
                  <a:pt x="3966936" y="1965224"/>
                  <a:pt x="3979320" y="1987894"/>
                  <a:pt x="3984654" y="2016469"/>
                </a:cubicBezTo>
                <a:cubicBezTo>
                  <a:pt x="3989607" y="2042570"/>
                  <a:pt x="3993799" y="2068669"/>
                  <a:pt x="3999513" y="2094578"/>
                </a:cubicBezTo>
                <a:cubicBezTo>
                  <a:pt x="4006371" y="2126201"/>
                  <a:pt x="4013801" y="2157636"/>
                  <a:pt x="4022184" y="2188879"/>
                </a:cubicBezTo>
                <a:cubicBezTo>
                  <a:pt x="4025804" y="2202404"/>
                  <a:pt x="4029994" y="2216692"/>
                  <a:pt x="4037424" y="2228314"/>
                </a:cubicBezTo>
                <a:cubicBezTo>
                  <a:pt x="4057999" y="2260890"/>
                  <a:pt x="4071905" y="2295753"/>
                  <a:pt x="4066381" y="2334044"/>
                </a:cubicBezTo>
                <a:cubicBezTo>
                  <a:pt x="4061999" y="2364715"/>
                  <a:pt x="4073239" y="2390434"/>
                  <a:pt x="4090766" y="2409485"/>
                </a:cubicBezTo>
                <a:cubicBezTo>
                  <a:pt x="4098720" y="2418154"/>
                  <a:pt x="4104233" y="2426976"/>
                  <a:pt x="4107867" y="2435912"/>
                </a:cubicBezTo>
                <a:lnTo>
                  <a:pt x="4113698" y="2463017"/>
                </a:lnTo>
                <a:lnTo>
                  <a:pt x="4105056" y="2518262"/>
                </a:lnTo>
                <a:lnTo>
                  <a:pt x="4105055" y="2518263"/>
                </a:lnTo>
                <a:cubicBezTo>
                  <a:pt x="4102388" y="2527789"/>
                  <a:pt x="4101244" y="2536456"/>
                  <a:pt x="4101411" y="2545005"/>
                </a:cubicBezTo>
                <a:lnTo>
                  <a:pt x="4101411" y="2545006"/>
                </a:lnTo>
                <a:cubicBezTo>
                  <a:pt x="4101577" y="2553555"/>
                  <a:pt x="4103054" y="2561985"/>
                  <a:pt x="4105625" y="2571034"/>
                </a:cubicBezTo>
                <a:cubicBezTo>
                  <a:pt x="4117627" y="2612945"/>
                  <a:pt x="4150204" y="2640950"/>
                  <a:pt x="4178779" y="2668001"/>
                </a:cubicBezTo>
                <a:cubicBezTo>
                  <a:pt x="4203164" y="2691054"/>
                  <a:pt x="4216880" y="2716963"/>
                  <a:pt x="4227170" y="2745348"/>
                </a:cubicBezTo>
                <a:lnTo>
                  <a:pt x="4227170" y="2745351"/>
                </a:lnTo>
                <a:lnTo>
                  <a:pt x="4233090" y="2778005"/>
                </a:lnTo>
                <a:lnTo>
                  <a:pt x="4232670" y="2785439"/>
                </a:lnTo>
                <a:lnTo>
                  <a:pt x="4222591" y="2811779"/>
                </a:lnTo>
                <a:lnTo>
                  <a:pt x="4222587" y="2811786"/>
                </a:lnTo>
                <a:lnTo>
                  <a:pt x="4222588" y="2811786"/>
                </a:lnTo>
                <a:lnTo>
                  <a:pt x="4222591" y="2811779"/>
                </a:lnTo>
                <a:lnTo>
                  <a:pt x="4232241" y="2793022"/>
                </a:lnTo>
                <a:lnTo>
                  <a:pt x="4232670" y="2785439"/>
                </a:lnTo>
                <a:lnTo>
                  <a:pt x="4233870" y="2782304"/>
                </a:lnTo>
                <a:lnTo>
                  <a:pt x="4233090" y="2778005"/>
                </a:lnTo>
                <a:lnTo>
                  <a:pt x="4233500" y="2770757"/>
                </a:lnTo>
                <a:lnTo>
                  <a:pt x="4227170" y="2745351"/>
                </a:lnTo>
                <a:lnTo>
                  <a:pt x="4227170" y="2745347"/>
                </a:lnTo>
                <a:cubicBezTo>
                  <a:pt x="4216880" y="2716962"/>
                  <a:pt x="4203164" y="2691053"/>
                  <a:pt x="4178779" y="2668000"/>
                </a:cubicBezTo>
                <a:cubicBezTo>
                  <a:pt x="4150204" y="2640949"/>
                  <a:pt x="4117627" y="2612944"/>
                  <a:pt x="4105625" y="2571033"/>
                </a:cubicBezTo>
                <a:lnTo>
                  <a:pt x="4101411" y="2545006"/>
                </a:lnTo>
                <a:lnTo>
                  <a:pt x="4105055" y="2518264"/>
                </a:lnTo>
                <a:lnTo>
                  <a:pt x="4105056" y="2518262"/>
                </a:lnTo>
                <a:lnTo>
                  <a:pt x="4111636" y="2490550"/>
                </a:lnTo>
                <a:lnTo>
                  <a:pt x="4113698" y="2463017"/>
                </a:lnTo>
                <a:lnTo>
                  <a:pt x="4113698" y="2463016"/>
                </a:lnTo>
                <a:cubicBezTo>
                  <a:pt x="4112817" y="2444776"/>
                  <a:pt x="4106674" y="2426821"/>
                  <a:pt x="4090766" y="2409484"/>
                </a:cubicBezTo>
                <a:cubicBezTo>
                  <a:pt x="4073239" y="2390433"/>
                  <a:pt x="4061999" y="2364714"/>
                  <a:pt x="4066381" y="2334043"/>
                </a:cubicBezTo>
                <a:cubicBezTo>
                  <a:pt x="4071905" y="2295752"/>
                  <a:pt x="4057999" y="2260889"/>
                  <a:pt x="4037424" y="2228313"/>
                </a:cubicBezTo>
                <a:cubicBezTo>
                  <a:pt x="4029994" y="2216691"/>
                  <a:pt x="4025804" y="2202403"/>
                  <a:pt x="4022184" y="2188878"/>
                </a:cubicBezTo>
                <a:cubicBezTo>
                  <a:pt x="4013801" y="2157635"/>
                  <a:pt x="4006371" y="2126200"/>
                  <a:pt x="3999513" y="2094577"/>
                </a:cubicBezTo>
                <a:cubicBezTo>
                  <a:pt x="3993799" y="2068668"/>
                  <a:pt x="3989607" y="2042569"/>
                  <a:pt x="3984654" y="2016468"/>
                </a:cubicBezTo>
                <a:cubicBezTo>
                  <a:pt x="3979320" y="1987893"/>
                  <a:pt x="3966936" y="1965223"/>
                  <a:pt x="3938171" y="1953412"/>
                </a:cubicBezTo>
                <a:cubicBezTo>
                  <a:pt x="3929027" y="1949602"/>
                  <a:pt x="3921786" y="1940458"/>
                  <a:pt x="3914166" y="1933218"/>
                </a:cubicBezTo>
                <a:cubicBezTo>
                  <a:pt x="3908642" y="1928075"/>
                  <a:pt x="3904450" y="1921215"/>
                  <a:pt x="3898736" y="1916453"/>
                </a:cubicBezTo>
                <a:cubicBezTo>
                  <a:pt x="3868635" y="1891496"/>
                  <a:pt x="3838346" y="1866921"/>
                  <a:pt x="3808245" y="1842157"/>
                </a:cubicBezTo>
                <a:cubicBezTo>
                  <a:pt x="3805387" y="1839678"/>
                  <a:pt x="3801958" y="1837012"/>
                  <a:pt x="3800624" y="1833774"/>
                </a:cubicBezTo>
                <a:cubicBezTo>
                  <a:pt x="3786718" y="1800245"/>
                  <a:pt x="3773575" y="1766334"/>
                  <a:pt x="3758903" y="1733187"/>
                </a:cubicBezTo>
                <a:cubicBezTo>
                  <a:pt x="3753189" y="1720422"/>
                  <a:pt x="3746141" y="1707278"/>
                  <a:pt x="3736235" y="1697752"/>
                </a:cubicBezTo>
                <a:cubicBezTo>
                  <a:pt x="3713755" y="1676035"/>
                  <a:pt x="3689369" y="1656222"/>
                  <a:pt x="3679653" y="1624979"/>
                </a:cubicBezTo>
                <a:cubicBezTo>
                  <a:pt x="3676797" y="1615835"/>
                  <a:pt x="3675272" y="1604977"/>
                  <a:pt x="3677749" y="1596212"/>
                </a:cubicBezTo>
                <a:close/>
                <a:moveTo>
                  <a:pt x="3724447" y="1459072"/>
                </a:moveTo>
                <a:lnTo>
                  <a:pt x="3724446" y="1459073"/>
                </a:lnTo>
                <a:lnTo>
                  <a:pt x="3715229" y="1481571"/>
                </a:lnTo>
                <a:close/>
                <a:moveTo>
                  <a:pt x="3743640" y="1268757"/>
                </a:moveTo>
                <a:cubicBezTo>
                  <a:pt x="3744092" y="1275401"/>
                  <a:pt x="3745664" y="1281688"/>
                  <a:pt x="3748807" y="1286069"/>
                </a:cubicBezTo>
                <a:cubicBezTo>
                  <a:pt x="3763380" y="1306929"/>
                  <a:pt x="3769620" y="1328552"/>
                  <a:pt x="3771144" y="1350627"/>
                </a:cubicBezTo>
                <a:lnTo>
                  <a:pt x="3765550" y="1413839"/>
                </a:lnTo>
                <a:lnTo>
                  <a:pt x="3771145" y="1350626"/>
                </a:lnTo>
                <a:cubicBezTo>
                  <a:pt x="3769620" y="1328551"/>
                  <a:pt x="3763381" y="1306929"/>
                  <a:pt x="3748807" y="1286068"/>
                </a:cubicBezTo>
                <a:close/>
                <a:moveTo>
                  <a:pt x="3685369" y="773034"/>
                </a:moveTo>
                <a:lnTo>
                  <a:pt x="3685369" y="773035"/>
                </a:lnTo>
                <a:cubicBezTo>
                  <a:pt x="3687655" y="800276"/>
                  <a:pt x="3690893" y="827329"/>
                  <a:pt x="3693369" y="854379"/>
                </a:cubicBezTo>
                <a:cubicBezTo>
                  <a:pt x="3695655" y="878956"/>
                  <a:pt x="3696417" y="903722"/>
                  <a:pt x="3724422" y="915343"/>
                </a:cubicBezTo>
                <a:cubicBezTo>
                  <a:pt x="3728804" y="917059"/>
                  <a:pt x="3732042" y="922773"/>
                  <a:pt x="3734900" y="927155"/>
                </a:cubicBezTo>
                <a:cubicBezTo>
                  <a:pt x="3778908" y="994785"/>
                  <a:pt x="3777764" y="1030980"/>
                  <a:pt x="3731280" y="1097087"/>
                </a:cubicBezTo>
                <a:cubicBezTo>
                  <a:pt x="3726518" y="1103945"/>
                  <a:pt x="3723088" y="1118613"/>
                  <a:pt x="3726898" y="1123185"/>
                </a:cubicBezTo>
                <a:cubicBezTo>
                  <a:pt x="3742710" y="1142617"/>
                  <a:pt x="3749759" y="1162953"/>
                  <a:pt x="3751617" y="1184028"/>
                </a:cubicBezTo>
                <a:cubicBezTo>
                  <a:pt x="3749759" y="1162953"/>
                  <a:pt x="3742711" y="1142616"/>
                  <a:pt x="3726899" y="1123184"/>
                </a:cubicBezTo>
                <a:cubicBezTo>
                  <a:pt x="3723089" y="1118612"/>
                  <a:pt x="3726519" y="1103944"/>
                  <a:pt x="3731281" y="1097086"/>
                </a:cubicBezTo>
                <a:cubicBezTo>
                  <a:pt x="3777765" y="1030979"/>
                  <a:pt x="3778909" y="994784"/>
                  <a:pt x="3734901" y="927154"/>
                </a:cubicBezTo>
                <a:cubicBezTo>
                  <a:pt x="3732043" y="922772"/>
                  <a:pt x="3728805" y="917058"/>
                  <a:pt x="3724423" y="915342"/>
                </a:cubicBezTo>
                <a:cubicBezTo>
                  <a:pt x="3696417" y="903721"/>
                  <a:pt x="3695655" y="878955"/>
                  <a:pt x="3693369" y="854378"/>
                </a:cubicBezTo>
                <a:close/>
                <a:moveTo>
                  <a:pt x="3740770" y="517850"/>
                </a:moveTo>
                <a:lnTo>
                  <a:pt x="3731852" y="556047"/>
                </a:lnTo>
                <a:cubicBezTo>
                  <a:pt x="3729756" y="564048"/>
                  <a:pt x="3724232" y="572622"/>
                  <a:pt x="3725374" y="580050"/>
                </a:cubicBezTo>
                <a:cubicBezTo>
                  <a:pt x="3728708" y="601578"/>
                  <a:pt x="3726279" y="622200"/>
                  <a:pt x="3721993" y="642537"/>
                </a:cubicBezTo>
                <a:lnTo>
                  <a:pt x="3709470" y="694927"/>
                </a:lnTo>
                <a:lnTo>
                  <a:pt x="3721994" y="642536"/>
                </a:lnTo>
                <a:cubicBezTo>
                  <a:pt x="3726280" y="622200"/>
                  <a:pt x="3728709" y="601577"/>
                  <a:pt x="3725375" y="580049"/>
                </a:cubicBezTo>
                <a:cubicBezTo>
                  <a:pt x="3724233" y="572621"/>
                  <a:pt x="3729757" y="564047"/>
                  <a:pt x="3731853" y="556046"/>
                </a:cubicBezTo>
                <a:close/>
                <a:moveTo>
                  <a:pt x="3754065" y="298168"/>
                </a:moveTo>
                <a:lnTo>
                  <a:pt x="3739283" y="313532"/>
                </a:lnTo>
                <a:lnTo>
                  <a:pt x="3739283" y="313532"/>
                </a:lnTo>
                <a:lnTo>
                  <a:pt x="3739282" y="313533"/>
                </a:lnTo>
                <a:cubicBezTo>
                  <a:pt x="3735090" y="316389"/>
                  <a:pt x="3737376" y="330298"/>
                  <a:pt x="3738710" y="338870"/>
                </a:cubicBezTo>
                <a:lnTo>
                  <a:pt x="3738716" y="338898"/>
                </a:lnTo>
                <a:lnTo>
                  <a:pt x="3748617" y="395639"/>
                </a:lnTo>
                <a:lnTo>
                  <a:pt x="3744807" y="367327"/>
                </a:lnTo>
                <a:lnTo>
                  <a:pt x="3738716" y="338898"/>
                </a:lnTo>
                <a:lnTo>
                  <a:pt x="3738711" y="338869"/>
                </a:lnTo>
                <a:cubicBezTo>
                  <a:pt x="3738044" y="334583"/>
                  <a:pt x="3737139" y="328963"/>
                  <a:pt x="3736925" y="324057"/>
                </a:cubicBezTo>
                <a:lnTo>
                  <a:pt x="3739283" y="313532"/>
                </a:lnTo>
                <a:close/>
                <a:moveTo>
                  <a:pt x="3761610" y="281567"/>
                </a:moveTo>
                <a:lnTo>
                  <a:pt x="3756715" y="295414"/>
                </a:lnTo>
                <a:lnTo>
                  <a:pt x="3756716" y="295414"/>
                </a:lnTo>
                <a:close/>
                <a:moveTo>
                  <a:pt x="3748290" y="24485"/>
                </a:moveTo>
                <a:lnTo>
                  <a:pt x="3746027" y="74128"/>
                </a:lnTo>
                <a:cubicBezTo>
                  <a:pt x="3746950" y="91491"/>
                  <a:pt x="3749260" y="108702"/>
                  <a:pt x="3751951" y="125860"/>
                </a:cubicBezTo>
                <a:lnTo>
                  <a:pt x="3756346" y="153386"/>
                </a:lnTo>
                <a:lnTo>
                  <a:pt x="3764619" y="228943"/>
                </a:lnTo>
                <a:lnTo>
                  <a:pt x="3760160" y="177270"/>
                </a:lnTo>
                <a:lnTo>
                  <a:pt x="3756346" y="153386"/>
                </a:lnTo>
                <a:lnTo>
                  <a:pt x="3756147" y="151568"/>
                </a:lnTo>
                <a:cubicBezTo>
                  <a:pt x="3751917" y="125875"/>
                  <a:pt x="3747412" y="100173"/>
                  <a:pt x="3746028" y="74128"/>
                </a:cubicBezTo>
                <a:close/>
                <a:moveTo>
                  <a:pt x="3745709" y="0"/>
                </a:moveTo>
                <a:lnTo>
                  <a:pt x="3748427" y="21485"/>
                </a:lnTo>
                <a:lnTo>
                  <a:pt x="3745709" y="0"/>
                </a:lnTo>
                <a:lnTo>
                  <a:pt x="4209817" y="0"/>
                </a:lnTo>
                <a:lnTo>
                  <a:pt x="4208690" y="2816"/>
                </a:lnTo>
                <a:cubicBezTo>
                  <a:pt x="4200308" y="21485"/>
                  <a:pt x="4197640" y="43011"/>
                  <a:pt x="4194592" y="63586"/>
                </a:cubicBezTo>
                <a:cubicBezTo>
                  <a:pt x="4189067" y="101307"/>
                  <a:pt x="4185637" y="139218"/>
                  <a:pt x="4180685" y="176938"/>
                </a:cubicBezTo>
                <a:cubicBezTo>
                  <a:pt x="4179541" y="184940"/>
                  <a:pt x="4177447" y="194084"/>
                  <a:pt x="4172683" y="200181"/>
                </a:cubicBezTo>
                <a:cubicBezTo>
                  <a:pt x="4140678" y="241900"/>
                  <a:pt x="4131725" y="292578"/>
                  <a:pt x="4134771" y="340773"/>
                </a:cubicBezTo>
                <a:cubicBezTo>
                  <a:pt x="4137060" y="378685"/>
                  <a:pt x="4138774" y="415834"/>
                  <a:pt x="4135536" y="453363"/>
                </a:cubicBezTo>
                <a:cubicBezTo>
                  <a:pt x="4135344" y="456221"/>
                  <a:pt x="4135726" y="460031"/>
                  <a:pt x="4137250" y="462125"/>
                </a:cubicBezTo>
                <a:cubicBezTo>
                  <a:pt x="4147346" y="475080"/>
                  <a:pt x="4148108" y="488606"/>
                  <a:pt x="4149822" y="505181"/>
                </a:cubicBezTo>
                <a:cubicBezTo>
                  <a:pt x="4152300" y="528614"/>
                  <a:pt x="4150584" y="550140"/>
                  <a:pt x="4146394" y="571859"/>
                </a:cubicBezTo>
                <a:cubicBezTo>
                  <a:pt x="4143346" y="587671"/>
                  <a:pt x="4137060" y="603672"/>
                  <a:pt x="4129057" y="617771"/>
                </a:cubicBezTo>
                <a:cubicBezTo>
                  <a:pt x="4117817" y="637391"/>
                  <a:pt x="4113437" y="656254"/>
                  <a:pt x="4128295" y="674922"/>
                </a:cubicBezTo>
                <a:cubicBezTo>
                  <a:pt x="4144108" y="695115"/>
                  <a:pt x="4138584" y="717976"/>
                  <a:pt x="4139154" y="740267"/>
                </a:cubicBezTo>
                <a:cubicBezTo>
                  <a:pt x="4139346" y="749981"/>
                  <a:pt x="4138964" y="760269"/>
                  <a:pt x="4141440" y="769604"/>
                </a:cubicBezTo>
                <a:cubicBezTo>
                  <a:pt x="4148490" y="796654"/>
                  <a:pt x="4159158" y="822755"/>
                  <a:pt x="4163920" y="850188"/>
                </a:cubicBezTo>
                <a:cubicBezTo>
                  <a:pt x="4166587" y="865429"/>
                  <a:pt x="4161824" y="882383"/>
                  <a:pt x="4158396" y="898197"/>
                </a:cubicBezTo>
                <a:cubicBezTo>
                  <a:pt x="4154776" y="914199"/>
                  <a:pt x="4149252" y="930010"/>
                  <a:pt x="4143536" y="945443"/>
                </a:cubicBezTo>
                <a:cubicBezTo>
                  <a:pt x="4139726" y="955919"/>
                  <a:pt x="4136106" y="967349"/>
                  <a:pt x="4129247" y="975732"/>
                </a:cubicBezTo>
                <a:cubicBezTo>
                  <a:pt x="4113627" y="994784"/>
                  <a:pt x="4110959" y="1014405"/>
                  <a:pt x="4119151" y="1036886"/>
                </a:cubicBezTo>
                <a:cubicBezTo>
                  <a:pt x="4120485" y="1040314"/>
                  <a:pt x="4120485" y="1044314"/>
                  <a:pt x="4120675" y="1048124"/>
                </a:cubicBezTo>
                <a:cubicBezTo>
                  <a:pt x="4124675" y="1109090"/>
                  <a:pt x="4127153" y="1170050"/>
                  <a:pt x="4133249" y="1230632"/>
                </a:cubicBezTo>
                <a:cubicBezTo>
                  <a:pt x="4135726" y="1255205"/>
                  <a:pt x="4146584" y="1278828"/>
                  <a:pt x="4153442" y="1303023"/>
                </a:cubicBezTo>
                <a:cubicBezTo>
                  <a:pt x="4154776" y="1307977"/>
                  <a:pt x="4156872" y="1313503"/>
                  <a:pt x="4155918" y="1318455"/>
                </a:cubicBezTo>
                <a:cubicBezTo>
                  <a:pt x="4146394" y="1372367"/>
                  <a:pt x="4160300" y="1422853"/>
                  <a:pt x="4178589" y="1472574"/>
                </a:cubicBezTo>
                <a:cubicBezTo>
                  <a:pt x="4180495" y="1477716"/>
                  <a:pt x="4179923" y="1484003"/>
                  <a:pt x="4179541" y="1489719"/>
                </a:cubicBezTo>
                <a:cubicBezTo>
                  <a:pt x="4178209" y="1505723"/>
                  <a:pt x="4171541" y="1523058"/>
                  <a:pt x="4175541" y="1537536"/>
                </a:cubicBezTo>
                <a:cubicBezTo>
                  <a:pt x="4186591" y="1576018"/>
                  <a:pt x="4199926" y="1614119"/>
                  <a:pt x="4216690" y="1650316"/>
                </a:cubicBezTo>
                <a:cubicBezTo>
                  <a:pt x="4233645" y="1687085"/>
                  <a:pt x="4247933" y="1721184"/>
                  <a:pt x="4230789" y="1763286"/>
                </a:cubicBezTo>
                <a:cubicBezTo>
                  <a:pt x="4223548" y="1781193"/>
                  <a:pt x="4228693" y="1804815"/>
                  <a:pt x="4230597" y="1825392"/>
                </a:cubicBezTo>
                <a:cubicBezTo>
                  <a:pt x="4232121" y="1840440"/>
                  <a:pt x="4240696" y="1854919"/>
                  <a:pt x="4240696" y="1869779"/>
                </a:cubicBezTo>
                <a:cubicBezTo>
                  <a:pt x="4240696" y="1909407"/>
                  <a:pt x="4250791" y="1944648"/>
                  <a:pt x="4271366" y="1978939"/>
                </a:cubicBezTo>
                <a:cubicBezTo>
                  <a:pt x="4279367" y="1992278"/>
                  <a:pt x="4274032" y="2013042"/>
                  <a:pt x="4276128" y="2030377"/>
                </a:cubicBezTo>
                <a:cubicBezTo>
                  <a:pt x="4278604" y="2048667"/>
                  <a:pt x="4280890" y="2067524"/>
                  <a:pt x="4286418" y="2085053"/>
                </a:cubicBezTo>
                <a:cubicBezTo>
                  <a:pt x="4300895" y="2130392"/>
                  <a:pt x="4317278" y="2175162"/>
                  <a:pt x="4332518" y="2220311"/>
                </a:cubicBezTo>
                <a:cubicBezTo>
                  <a:pt x="4345093" y="2257458"/>
                  <a:pt x="4335186" y="2294038"/>
                  <a:pt x="4329853" y="2330805"/>
                </a:cubicBezTo>
                <a:cubicBezTo>
                  <a:pt x="4326422" y="2353858"/>
                  <a:pt x="4318230" y="2375382"/>
                  <a:pt x="4330422" y="2401291"/>
                </a:cubicBezTo>
                <a:cubicBezTo>
                  <a:pt x="4342044" y="2426058"/>
                  <a:pt x="4339377" y="2457491"/>
                  <a:pt x="4345663" y="2485306"/>
                </a:cubicBezTo>
                <a:cubicBezTo>
                  <a:pt x="4350997" y="2508741"/>
                  <a:pt x="4359572" y="2531408"/>
                  <a:pt x="4367953" y="2554078"/>
                </a:cubicBezTo>
                <a:cubicBezTo>
                  <a:pt x="4379384" y="2584941"/>
                  <a:pt x="4391384" y="2615420"/>
                  <a:pt x="4385670" y="2649142"/>
                </a:cubicBezTo>
                <a:cubicBezTo>
                  <a:pt x="4379192" y="2687435"/>
                  <a:pt x="4403577" y="2713722"/>
                  <a:pt x="4419771" y="2743825"/>
                </a:cubicBezTo>
                <a:cubicBezTo>
                  <a:pt x="4430819" y="2764589"/>
                  <a:pt x="4439012" y="2787258"/>
                  <a:pt x="4445870" y="2809929"/>
                </a:cubicBezTo>
                <a:cubicBezTo>
                  <a:pt x="4454824" y="2840218"/>
                  <a:pt x="4460158" y="2871461"/>
                  <a:pt x="4468921" y="2901942"/>
                </a:cubicBezTo>
                <a:cubicBezTo>
                  <a:pt x="4482065" y="2948046"/>
                  <a:pt x="4492353" y="2994721"/>
                  <a:pt x="4485113" y="3042727"/>
                </a:cubicBezTo>
                <a:cubicBezTo>
                  <a:pt x="4481875" y="3064826"/>
                  <a:pt x="4482065" y="3085402"/>
                  <a:pt x="4486829" y="3107499"/>
                </a:cubicBezTo>
                <a:cubicBezTo>
                  <a:pt x="4494639" y="3143694"/>
                  <a:pt x="4495592" y="3180843"/>
                  <a:pt x="4524738" y="3209992"/>
                </a:cubicBezTo>
                <a:cubicBezTo>
                  <a:pt x="4535027" y="3220279"/>
                  <a:pt x="4537693" y="3238757"/>
                  <a:pt x="4543028" y="3253808"/>
                </a:cubicBezTo>
                <a:cubicBezTo>
                  <a:pt x="4549315" y="3271144"/>
                  <a:pt x="4546075" y="3283907"/>
                  <a:pt x="4527787" y="3293243"/>
                </a:cubicBezTo>
                <a:cubicBezTo>
                  <a:pt x="4519596" y="3297433"/>
                  <a:pt x="4511594" y="3309436"/>
                  <a:pt x="4510260" y="3318770"/>
                </a:cubicBezTo>
                <a:cubicBezTo>
                  <a:pt x="4506260" y="3346775"/>
                  <a:pt x="4512166" y="3372494"/>
                  <a:pt x="4525122" y="3399545"/>
                </a:cubicBezTo>
                <a:cubicBezTo>
                  <a:pt x="4537313" y="3424882"/>
                  <a:pt x="4535979" y="3456507"/>
                  <a:pt x="4540741" y="3485274"/>
                </a:cubicBezTo>
                <a:cubicBezTo>
                  <a:pt x="4544171" y="3505656"/>
                  <a:pt x="4551219" y="3526041"/>
                  <a:pt x="4551219" y="3546616"/>
                </a:cubicBezTo>
                <a:cubicBezTo>
                  <a:pt x="4551219" y="3572145"/>
                  <a:pt x="4545123" y="3597481"/>
                  <a:pt x="4542837" y="3623200"/>
                </a:cubicBezTo>
                <a:cubicBezTo>
                  <a:pt x="4540933" y="3643203"/>
                  <a:pt x="4541695" y="3663588"/>
                  <a:pt x="4539409" y="3683590"/>
                </a:cubicBezTo>
                <a:cubicBezTo>
                  <a:pt x="4537693" y="3699975"/>
                  <a:pt x="4533313" y="3716167"/>
                  <a:pt x="4529694" y="3732360"/>
                </a:cubicBezTo>
                <a:cubicBezTo>
                  <a:pt x="4528359" y="3738266"/>
                  <a:pt x="4523214" y="3744172"/>
                  <a:pt x="4523976" y="3749505"/>
                </a:cubicBezTo>
                <a:cubicBezTo>
                  <a:pt x="4532169" y="3802466"/>
                  <a:pt x="4495592" y="3840568"/>
                  <a:pt x="4479399" y="3885337"/>
                </a:cubicBezTo>
                <a:cubicBezTo>
                  <a:pt x="4462252" y="3932393"/>
                  <a:pt x="4435964" y="3977924"/>
                  <a:pt x="4443774" y="4030502"/>
                </a:cubicBezTo>
                <a:cubicBezTo>
                  <a:pt x="4448536" y="4062317"/>
                  <a:pt x="4459586" y="4092988"/>
                  <a:pt x="4466255" y="4124613"/>
                </a:cubicBezTo>
                <a:cubicBezTo>
                  <a:pt x="4468541" y="4135853"/>
                  <a:pt x="4468159" y="4148426"/>
                  <a:pt x="4465873" y="4159666"/>
                </a:cubicBezTo>
                <a:cubicBezTo>
                  <a:pt x="4455394" y="4213960"/>
                  <a:pt x="4453871" y="4267492"/>
                  <a:pt x="4471017" y="4320836"/>
                </a:cubicBezTo>
                <a:cubicBezTo>
                  <a:pt x="4473875" y="4329978"/>
                  <a:pt x="4476541" y="4339694"/>
                  <a:pt x="4476541" y="4349221"/>
                </a:cubicBezTo>
                <a:cubicBezTo>
                  <a:pt x="4476541" y="4401418"/>
                  <a:pt x="4472541" y="4452664"/>
                  <a:pt x="4453871" y="4502578"/>
                </a:cubicBezTo>
                <a:cubicBezTo>
                  <a:pt x="4447584" y="4519342"/>
                  <a:pt x="4451584" y="4539727"/>
                  <a:pt x="4450060" y="4558206"/>
                </a:cubicBezTo>
                <a:cubicBezTo>
                  <a:pt x="4448728" y="4575350"/>
                  <a:pt x="4448156" y="4592877"/>
                  <a:pt x="4443774" y="4609451"/>
                </a:cubicBezTo>
                <a:cubicBezTo>
                  <a:pt x="4437298" y="4633646"/>
                  <a:pt x="4436536" y="4656125"/>
                  <a:pt x="4442250" y="4681082"/>
                </a:cubicBezTo>
                <a:cubicBezTo>
                  <a:pt x="4447584" y="4704894"/>
                  <a:pt x="4444919" y="4730613"/>
                  <a:pt x="4445108" y="4755380"/>
                </a:cubicBezTo>
                <a:cubicBezTo>
                  <a:pt x="4445298" y="4783003"/>
                  <a:pt x="4445488" y="4810626"/>
                  <a:pt x="4444537" y="4838249"/>
                </a:cubicBezTo>
                <a:cubicBezTo>
                  <a:pt x="4444156" y="4849299"/>
                  <a:pt x="4436536" y="4861872"/>
                  <a:pt x="4439584" y="4871018"/>
                </a:cubicBezTo>
                <a:cubicBezTo>
                  <a:pt x="4449870" y="4900545"/>
                  <a:pt x="4437488" y="4930074"/>
                  <a:pt x="4443012" y="4959601"/>
                </a:cubicBezTo>
                <a:cubicBezTo>
                  <a:pt x="4445870" y="4974081"/>
                  <a:pt x="4438060" y="4990464"/>
                  <a:pt x="4437298" y="5006085"/>
                </a:cubicBezTo>
                <a:cubicBezTo>
                  <a:pt x="4435964" y="5031613"/>
                  <a:pt x="4436536" y="5057140"/>
                  <a:pt x="4436154" y="5082669"/>
                </a:cubicBezTo>
                <a:cubicBezTo>
                  <a:pt x="4435964" y="5091051"/>
                  <a:pt x="4435203" y="5099244"/>
                  <a:pt x="4434819" y="5107626"/>
                </a:cubicBezTo>
                <a:cubicBezTo>
                  <a:pt x="4434439" y="5115056"/>
                  <a:pt x="4432725" y="5122866"/>
                  <a:pt x="4434057" y="5129915"/>
                </a:cubicBezTo>
                <a:cubicBezTo>
                  <a:pt x="4438822" y="5155444"/>
                  <a:pt x="4446632" y="5180590"/>
                  <a:pt x="4449680" y="5206307"/>
                </a:cubicBezTo>
                <a:cubicBezTo>
                  <a:pt x="4452346" y="5228596"/>
                  <a:pt x="4448728" y="5251649"/>
                  <a:pt x="4450632" y="5274128"/>
                </a:cubicBezTo>
                <a:cubicBezTo>
                  <a:pt x="4453871" y="5313753"/>
                  <a:pt x="4459586" y="5353378"/>
                  <a:pt x="4463207" y="5393004"/>
                </a:cubicBezTo>
                <a:cubicBezTo>
                  <a:pt x="4463968" y="5401578"/>
                  <a:pt x="4459204" y="5410530"/>
                  <a:pt x="4458824" y="5419294"/>
                </a:cubicBezTo>
                <a:cubicBezTo>
                  <a:pt x="4457872" y="5446727"/>
                  <a:pt x="4457680" y="5474160"/>
                  <a:pt x="4457110" y="5501593"/>
                </a:cubicBezTo>
                <a:cubicBezTo>
                  <a:pt x="4456918" y="5517214"/>
                  <a:pt x="4457490" y="5533026"/>
                  <a:pt x="4455776" y="5548459"/>
                </a:cubicBezTo>
                <a:cubicBezTo>
                  <a:pt x="4453490" y="5568841"/>
                  <a:pt x="4450060" y="5587320"/>
                  <a:pt x="4464920" y="5606371"/>
                </a:cubicBezTo>
                <a:cubicBezTo>
                  <a:pt x="4487972" y="5635710"/>
                  <a:pt x="4479018" y="5673049"/>
                  <a:pt x="4484351" y="5706958"/>
                </a:cubicBezTo>
                <a:cubicBezTo>
                  <a:pt x="4485685" y="5715722"/>
                  <a:pt x="4485875" y="5724677"/>
                  <a:pt x="4487399" y="5733439"/>
                </a:cubicBezTo>
                <a:cubicBezTo>
                  <a:pt x="4490257" y="5749633"/>
                  <a:pt x="4493495" y="5765634"/>
                  <a:pt x="4496736" y="5781829"/>
                </a:cubicBezTo>
                <a:cubicBezTo>
                  <a:pt x="4497306" y="5784685"/>
                  <a:pt x="4497498" y="5787923"/>
                  <a:pt x="4498450" y="5790591"/>
                </a:cubicBezTo>
                <a:cubicBezTo>
                  <a:pt x="4506450" y="5815168"/>
                  <a:pt x="4515594" y="5839360"/>
                  <a:pt x="4522072" y="5864317"/>
                </a:cubicBezTo>
                <a:cubicBezTo>
                  <a:pt x="4525311" y="5876510"/>
                  <a:pt x="4525693" y="5890036"/>
                  <a:pt x="4523976" y="5902609"/>
                </a:cubicBezTo>
                <a:cubicBezTo>
                  <a:pt x="4519024" y="5939376"/>
                  <a:pt x="4516928" y="5975763"/>
                  <a:pt x="4524168" y="6012722"/>
                </a:cubicBezTo>
                <a:cubicBezTo>
                  <a:pt x="4527025" y="6027391"/>
                  <a:pt x="4522263" y="6043775"/>
                  <a:pt x="4520548" y="6059396"/>
                </a:cubicBezTo>
                <a:cubicBezTo>
                  <a:pt x="4515976" y="6096735"/>
                  <a:pt x="4511022" y="6134074"/>
                  <a:pt x="4506642" y="6171604"/>
                </a:cubicBezTo>
                <a:cubicBezTo>
                  <a:pt x="4503975" y="6195036"/>
                  <a:pt x="4502450" y="6218659"/>
                  <a:pt x="4499785" y="6242092"/>
                </a:cubicBezTo>
                <a:cubicBezTo>
                  <a:pt x="4496544" y="6269143"/>
                  <a:pt x="4491591" y="6296004"/>
                  <a:pt x="4488923" y="6323057"/>
                </a:cubicBezTo>
                <a:cubicBezTo>
                  <a:pt x="4485875" y="6353918"/>
                  <a:pt x="4485305" y="6384971"/>
                  <a:pt x="4482065" y="6415832"/>
                </a:cubicBezTo>
                <a:cubicBezTo>
                  <a:pt x="4475779" y="6472224"/>
                  <a:pt x="4468349" y="6528423"/>
                  <a:pt x="4461300" y="6584811"/>
                </a:cubicBezTo>
                <a:cubicBezTo>
                  <a:pt x="4454442" y="6639487"/>
                  <a:pt x="4448346" y="6694163"/>
                  <a:pt x="4439775" y="6748457"/>
                </a:cubicBezTo>
                <a:cubicBezTo>
                  <a:pt x="4436154" y="6771318"/>
                  <a:pt x="4426247" y="6793034"/>
                  <a:pt x="4420723" y="6815515"/>
                </a:cubicBezTo>
                <a:lnTo>
                  <a:pt x="4411023" y="6858000"/>
                </a:lnTo>
                <a:lnTo>
                  <a:pt x="4238770" y="6858000"/>
                </a:lnTo>
                <a:lnTo>
                  <a:pt x="0" y="6858000"/>
                </a:lnTo>
                <a:lnTo>
                  <a:pt x="0" y="1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201" name="Group 8200">
            <a:extLst>
              <a:ext uri="{FF2B5EF4-FFF2-40B4-BE49-F238E27FC236}">
                <a16:creationId xmlns:a16="http://schemas.microsoft.com/office/drawing/2014/main" id="{A7900967-84CA-47B4-9F1C-E787BAC14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697284" y="-1"/>
            <a:ext cx="884241" cy="6858001"/>
            <a:chOff x="3697284" y="-1"/>
            <a:chExt cx="884241" cy="6858001"/>
          </a:xfrm>
          <a:effectLst>
            <a:outerShdw blurRad="381000" dist="152400" algn="l" rotWithShape="0">
              <a:prstClr val="black">
                <a:alpha val="10000"/>
              </a:prstClr>
            </a:outerShdw>
          </a:effectLst>
        </p:grpSpPr>
        <p:sp>
          <p:nvSpPr>
            <p:cNvPr id="8202" name="Freeform: Shape 8201">
              <a:extLst>
                <a:ext uri="{FF2B5EF4-FFF2-40B4-BE49-F238E27FC236}">
                  <a16:creationId xmlns:a16="http://schemas.microsoft.com/office/drawing/2014/main" id="{CAB3C749-6482-440B-9386-94091006D6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05641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203" name="Freeform: Shape 8202">
              <a:extLst>
                <a:ext uri="{FF2B5EF4-FFF2-40B4-BE49-F238E27FC236}">
                  <a16:creationId xmlns:a16="http://schemas.microsoft.com/office/drawing/2014/main" id="{3C5C6B36-2238-4BBF-87F8-B1B3F5DD56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715166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765682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04F755D-0654-177F-85C6-055443F18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κοινωνία την εποχή των </a:t>
            </a:r>
            <a:r>
              <a:rPr lang="el-GR" b="1" u="sng" dirty="0" err="1"/>
              <a:t>Καρολιδών</a:t>
            </a:r>
            <a:endParaRPr lang="el-GR" b="1" u="sng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3B42AAB-A398-5EA1-EF0B-EAA62334E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b="1" u="sng" dirty="0"/>
              <a:t>Γενικά χαρακτηριστικά</a:t>
            </a:r>
          </a:p>
          <a:p>
            <a:r>
              <a:rPr lang="el-GR" dirty="0"/>
              <a:t>Ο πληθυσμός οργανώνεται γύρω από τη </a:t>
            </a:r>
            <a:r>
              <a:rPr lang="it-IT" dirty="0"/>
              <a:t>villa </a:t>
            </a:r>
            <a:r>
              <a:rPr lang="el-GR" dirty="0"/>
              <a:t>(μεγάλη έγγεια ιδιοκτησία)</a:t>
            </a:r>
          </a:p>
          <a:p>
            <a:r>
              <a:rPr lang="el-GR" dirty="0"/>
              <a:t>Σχετική πολιτική σταθερότητα: αναθέρμανση εμπορίου</a:t>
            </a:r>
          </a:p>
          <a:p>
            <a:r>
              <a:rPr lang="el-GR" dirty="0"/>
              <a:t>Μετά το θάνατο του </a:t>
            </a:r>
            <a:r>
              <a:rPr lang="el-GR" dirty="0" err="1"/>
              <a:t>Καρλομάγνου</a:t>
            </a:r>
            <a:r>
              <a:rPr lang="el-GR" dirty="0"/>
              <a:t>: αναθέρμανση του θεσμού της υποτέλειας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321082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F5AA36F-4535-CAAB-D56E-77BA71FF8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ύπαιθρος – η «</a:t>
            </a:r>
            <a:r>
              <a:rPr lang="it-IT" b="1" u="sng" dirty="0"/>
              <a:t>villa</a:t>
            </a:r>
            <a:r>
              <a:rPr lang="el-GR" b="1" u="sng" dirty="0"/>
              <a:t>» (μεγάλη γαιοκτησία)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31E8904-C59B-FF3E-997D-9A05BDF770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Βάση του κοινωνικού συστήματος/ εργαλείο οικονομίας και πολιτικής/ επιτρέπει στην εξουσία να προσεταιριστεί τους υπηκόους της</a:t>
            </a:r>
          </a:p>
          <a:p>
            <a:r>
              <a:rPr lang="el-GR" sz="2400" dirty="0"/>
              <a:t>Χωρίζεται σε δύο τμήματα:</a:t>
            </a:r>
          </a:p>
          <a:p>
            <a:r>
              <a:rPr lang="el-GR" sz="2400" dirty="0"/>
              <a:t>Α) το ελεύθερο (</a:t>
            </a:r>
            <a:r>
              <a:rPr lang="it-IT" sz="2400" dirty="0"/>
              <a:t>reserva)</a:t>
            </a:r>
            <a:r>
              <a:rPr lang="el-GR" sz="2400" dirty="0"/>
              <a:t>: σύνολο γης που αξιοποιεί άμεσα ο κάτοχός της/ κατοικία με αυλή (</a:t>
            </a:r>
            <a:r>
              <a:rPr lang="it-IT" sz="2400" dirty="0"/>
              <a:t>curtis)</a:t>
            </a:r>
            <a:r>
              <a:rPr lang="el-GR" sz="2400" dirty="0"/>
              <a:t>, φούρνοι, μύλοι, πατητήρια, πιεστήρια, δάση, βοσκοτόπια</a:t>
            </a:r>
          </a:p>
          <a:p>
            <a:r>
              <a:rPr lang="el-GR" sz="2400" dirty="0"/>
              <a:t>Β) κλήροι (</a:t>
            </a:r>
            <a:r>
              <a:rPr lang="it-IT" sz="2400" dirty="0"/>
              <a:t>mansae</a:t>
            </a:r>
            <a:r>
              <a:rPr lang="el-GR" sz="2400" dirty="0"/>
              <a:t>, </a:t>
            </a:r>
            <a:r>
              <a:rPr lang="it-IT" sz="2400" dirty="0"/>
              <a:t>Hufe, hide, hoba)</a:t>
            </a:r>
            <a:r>
              <a:rPr lang="el-GR" sz="2400" dirty="0"/>
              <a:t>: αγροτεμάχια καλλιεργούμενα από ελεύθερους αγρολήπτες (</a:t>
            </a:r>
            <a:r>
              <a:rPr lang="it-IT" sz="2400" dirty="0"/>
              <a:t>coloni)</a:t>
            </a:r>
            <a:r>
              <a:rPr lang="el-GR" sz="2400" dirty="0"/>
              <a:t>, ή δούλους</a:t>
            </a:r>
          </a:p>
          <a:p>
            <a:r>
              <a:rPr lang="el-GR" sz="2400" dirty="0"/>
              <a:t>Αγρολήπτες: καταβάλλουν εισφορές στον κύριο της περιουσίας (αγγαρεία, είδος, σπάνια σε χρήμα)</a:t>
            </a:r>
          </a:p>
        </p:txBody>
      </p:sp>
    </p:spTree>
    <p:extLst>
      <p:ext uri="{BB962C8B-B14F-4D97-AF65-F5344CB8AC3E}">
        <p14:creationId xmlns:p14="http://schemas.microsoft.com/office/powerpoint/2010/main" val="14994036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FB08944-660D-BBDC-4C31-9DC22CD7A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πληθυσμοί της υπαίθρου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4D3F235-54CF-A1F3-62C2-4724F519B1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Η πλειοψηφία των κατοίκων της αυτοκρατορίας υπάγεται σε μια </a:t>
            </a:r>
            <a:r>
              <a:rPr lang="it-IT" dirty="0"/>
              <a:t>villa</a:t>
            </a:r>
          </a:p>
          <a:p>
            <a:r>
              <a:rPr lang="el-GR" dirty="0"/>
              <a:t>Διαχειριστής (</a:t>
            </a:r>
            <a:r>
              <a:rPr lang="it-IT" dirty="0"/>
              <a:t>villicus)</a:t>
            </a:r>
            <a:r>
              <a:rPr lang="el-GR" dirty="0"/>
              <a:t>: βοηθά τον κύριο της ιδιοκτησίας</a:t>
            </a:r>
          </a:p>
          <a:p>
            <a:r>
              <a:rPr lang="el-GR" dirty="0"/>
              <a:t>Αμβλύνονται οι διαφορές μεταξύ ελεύθερων και δούλων καλλιεργητών</a:t>
            </a:r>
          </a:p>
          <a:p>
            <a:r>
              <a:rPr lang="el-GR" dirty="0"/>
              <a:t>Οι δούλοι γίνονται σπανιότεροι</a:t>
            </a:r>
          </a:p>
          <a:p>
            <a:r>
              <a:rPr lang="el-GR" dirty="0"/>
              <a:t>Η Εκκλησία ενθαρρύνει την απελευθέρωση των δούλων και απαγορεύει τον εξανδραποδισμό ενός χριστιανού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418797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3CED9CD-772C-FBFA-BD53-A9AD42B10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Βήματα προς τη δουλοπαροικία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83100E4-2104-2B51-D09F-9A7E274E72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Δούλοι, ελεύθεροι: εγκαθίστανται σε ένα κλήρο (</a:t>
            </a:r>
            <a:r>
              <a:rPr lang="it-IT" dirty="0"/>
              <a:t>casati)</a:t>
            </a:r>
            <a:r>
              <a:rPr lang="el-GR" dirty="0"/>
              <a:t> και υπάγονται στην εξουσία ενός ισχυρού που τους προστατεύει</a:t>
            </a:r>
          </a:p>
          <a:p>
            <a:r>
              <a:rPr lang="el-GR" dirty="0"/>
              <a:t>Συγχωνεύονται και οδηγούνται βαθμιαία σε ένα καθεστώς μερικής ελευθερίας: </a:t>
            </a:r>
            <a:r>
              <a:rPr lang="el-GR" b="1" u="sng" dirty="0"/>
              <a:t>πάροικοι (</a:t>
            </a:r>
            <a:r>
              <a:rPr lang="it-IT" b="1" u="sng" dirty="0"/>
              <a:t>servus)</a:t>
            </a:r>
            <a:endParaRPr lang="el-GR" b="1" u="sng" dirty="0"/>
          </a:p>
          <a:p>
            <a:r>
              <a:rPr lang="el-GR" dirty="0"/>
              <a:t>Κτήματα ελεύθερων και ανεξάρτητων χωρικών που είναι ιδιοκτήτες των περιουσιών τους (</a:t>
            </a:r>
            <a:r>
              <a:rPr lang="it-IT" dirty="0"/>
              <a:t>allodia)</a:t>
            </a:r>
            <a:endParaRPr lang="el-GR" dirty="0"/>
          </a:p>
          <a:p>
            <a:r>
              <a:rPr lang="el-GR" dirty="0"/>
              <a:t>Σπάνιες αναφορές στις πηγές της εποχής/ η σημασία τους ΔΕΝ είναι περιορισμένη</a:t>
            </a:r>
          </a:p>
        </p:txBody>
      </p:sp>
    </p:spTree>
    <p:extLst>
      <p:ext uri="{BB962C8B-B14F-4D97-AF65-F5344CB8AC3E}">
        <p14:creationId xmlns:p14="http://schemas.microsoft.com/office/powerpoint/2010/main" val="8489480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D81BEE8-AB76-14FB-295F-4F00FD708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Οικονομία – εμπόριο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B4A591D-313E-E9C2-E368-7805BB8067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Παραγωγή: στο πλαίσιο της </a:t>
            </a:r>
            <a:r>
              <a:rPr lang="it-IT" sz="2400" dirty="0"/>
              <a:t>villa</a:t>
            </a:r>
          </a:p>
          <a:p>
            <a:r>
              <a:rPr lang="el-GR" sz="2400" dirty="0"/>
              <a:t>Τεχνίτες που κατασκευάζουν ενδύματα, εργαλεία, άλλα αντικείμενα</a:t>
            </a:r>
          </a:p>
          <a:p>
            <a:r>
              <a:rPr lang="el-GR" sz="2400" dirty="0"/>
              <a:t>Η </a:t>
            </a:r>
            <a:r>
              <a:rPr lang="it-IT" sz="2400" dirty="0"/>
              <a:t>villa </a:t>
            </a:r>
            <a:r>
              <a:rPr lang="el-GR" sz="2400" dirty="0"/>
              <a:t>εξασφαλίζει αυτάρκεια στον ιδιοκτήτη της</a:t>
            </a:r>
          </a:p>
          <a:p>
            <a:r>
              <a:rPr lang="el-GR" sz="2400" dirty="0"/>
              <a:t>Το πλεόνασμα της παραγωγής εμπορευματοποιείται</a:t>
            </a:r>
          </a:p>
          <a:p>
            <a:r>
              <a:rPr lang="el-GR" sz="2400" dirty="0"/>
              <a:t>Οι κύριοι των </a:t>
            </a:r>
            <a:r>
              <a:rPr lang="it-IT" sz="2400" dirty="0"/>
              <a:t>villae </a:t>
            </a:r>
            <a:r>
              <a:rPr lang="el-GR" sz="2400" dirty="0"/>
              <a:t>είναι υποχρεωμένοι να προμηθεύονται αγαθά όπως εργαλεία, αλάτι, κρασί που δεν παράγονται στα πλαίσια των εκμεταλλεύσεών τους</a:t>
            </a:r>
          </a:p>
          <a:p>
            <a:r>
              <a:rPr lang="el-GR" sz="2400" dirty="0"/>
              <a:t>Αυξάνουν οι τοπικές αγορές</a:t>
            </a:r>
          </a:p>
          <a:p>
            <a:r>
              <a:rPr lang="el-GR" sz="2400" dirty="0"/>
              <a:t>Το διεθνές εμπόριο τονώνεται, μέχρι τις αραβικές και νορμανδικές επιδρομές </a:t>
            </a:r>
          </a:p>
        </p:txBody>
      </p:sp>
    </p:spTree>
    <p:extLst>
      <p:ext uri="{BB962C8B-B14F-4D97-AF65-F5344CB8AC3E}">
        <p14:creationId xmlns:p14="http://schemas.microsoft.com/office/powerpoint/2010/main" val="27199994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F82D19D-49CF-C620-77FB-8895A1E47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Οικονομία – εμπόριο (2)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2FEC166-B9EA-C186-5E56-423B2370B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Ανταλλαγές προϊόντων ανάμεσα στα βασίλεια της αυτοκρατορίας και με το Βυζάντιο</a:t>
            </a:r>
          </a:p>
          <a:p>
            <a:r>
              <a:rPr lang="el-GR" dirty="0"/>
              <a:t>Γουναρικά, μπαχαρικά (από την Ανατολή), μεταξωτά, δούλοι (από το σλαβικό κόσμο και το Βορρά), ξυλεία, όπλα, δημητριακά</a:t>
            </a:r>
          </a:p>
          <a:p>
            <a:r>
              <a:rPr lang="el-GR" dirty="0"/>
              <a:t>Νέα λιμάνια: </a:t>
            </a:r>
            <a:r>
              <a:rPr lang="el-GR" dirty="0" err="1"/>
              <a:t>Κέντοβικ</a:t>
            </a:r>
            <a:r>
              <a:rPr lang="el-GR" dirty="0"/>
              <a:t>, </a:t>
            </a:r>
            <a:r>
              <a:rPr lang="el-GR" dirty="0" err="1"/>
              <a:t>Ντούρστεντε</a:t>
            </a:r>
            <a:r>
              <a:rPr lang="el-GR" dirty="0"/>
              <a:t> (Βόρεια Θάλασσα), Βενετία</a:t>
            </a:r>
          </a:p>
          <a:p>
            <a:r>
              <a:rPr lang="el-GR" dirty="0"/>
              <a:t>Παραποτάμια λιμάνια: </a:t>
            </a:r>
            <a:r>
              <a:rPr lang="el-GR" dirty="0" err="1"/>
              <a:t>Μάϊντς</a:t>
            </a:r>
            <a:r>
              <a:rPr lang="el-GR" dirty="0"/>
              <a:t>, Βερντέν, Κολωνία (Ρήνος), ιταλικές πόλεις</a:t>
            </a:r>
          </a:p>
          <a:p>
            <a:r>
              <a:rPr lang="el-GR" dirty="0"/>
              <a:t>Βασικές οικονομικές ζώνες: Βόρεια Θάλασσα, Αδριατική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130683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13F4366-A9FC-9B22-5A74-5E30A04A2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νόμισμα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37B10B5-8780-E74E-75F7-471338C8BB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sz="2400" dirty="0"/>
              <a:t>Διευρύνεται η κυκλοφορία του νομίσματος</a:t>
            </a:r>
          </a:p>
          <a:p>
            <a:r>
              <a:rPr lang="el-GR" sz="2400" dirty="0"/>
              <a:t>Υποχωρεί η χρήση του χρυσού από τον 7</a:t>
            </a:r>
            <a:r>
              <a:rPr lang="el-GR" sz="2400" baseline="30000" dirty="0"/>
              <a:t>ο</a:t>
            </a:r>
            <a:r>
              <a:rPr lang="el-GR" sz="2400" dirty="0"/>
              <a:t> αι. (αποθησαυρίζεται ή εκλείπει)</a:t>
            </a:r>
          </a:p>
          <a:p>
            <a:r>
              <a:rPr lang="el-GR" sz="2400" dirty="0"/>
              <a:t>Χρησιμοποιείται ασήμι</a:t>
            </a:r>
          </a:p>
          <a:p>
            <a:r>
              <a:rPr lang="el-GR" sz="2400" dirty="0"/>
              <a:t>794: ανατιμάται το αργυρό δηνάριο</a:t>
            </a:r>
          </a:p>
          <a:p>
            <a:r>
              <a:rPr lang="el-GR" sz="2400" dirty="0"/>
              <a:t>Νομισματικό σύστημα: </a:t>
            </a:r>
          </a:p>
          <a:p>
            <a:r>
              <a:rPr lang="el-GR" sz="2400" dirty="0"/>
              <a:t>Α) Νόμισμα με υπολογιστική αξία (λίρα, σολδίο, δηνάριο)</a:t>
            </a:r>
          </a:p>
          <a:p>
            <a:r>
              <a:rPr lang="el-GR" sz="2400" dirty="0"/>
              <a:t>1 λίρα = 20 σολδία/ 1 </a:t>
            </a:r>
            <a:r>
              <a:rPr lang="el-GR" sz="2400" dirty="0" err="1"/>
              <a:t>σολδί</a:t>
            </a:r>
            <a:r>
              <a:rPr lang="el-GR" sz="2400" dirty="0"/>
              <a:t> = 12 δηνάρια</a:t>
            </a:r>
          </a:p>
          <a:p>
            <a:r>
              <a:rPr lang="el-GR" sz="2400" dirty="0"/>
              <a:t>Β) Πραγματικό νόμισμα που κυκλοφορεί: μόνο δηνάρια</a:t>
            </a:r>
          </a:p>
          <a:p>
            <a:r>
              <a:rPr lang="el-GR" sz="2400" dirty="0"/>
              <a:t>Έκδοση νομίσματος: βασιλικό μονοπώλιο/ μικρή αγοραστική δύναμη ακόμα και για τις τοπικές αγορές </a:t>
            </a:r>
          </a:p>
        </p:txBody>
      </p:sp>
    </p:spTree>
    <p:extLst>
      <p:ext uri="{BB962C8B-B14F-4D97-AF65-F5344CB8AC3E}">
        <p14:creationId xmlns:p14="http://schemas.microsoft.com/office/powerpoint/2010/main" val="93549160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708C689-CE27-D970-3EED-ECCBCB33F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σύστημα της υποτέλειας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48D14D1-2C05-CAEE-0F47-075C102DAE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Γεννιέται στα βαρβαρικά βασίλεια, υποχωρεί με την ανασύσταση της αυτοκρατορίας</a:t>
            </a:r>
          </a:p>
          <a:p>
            <a:r>
              <a:rPr lang="el-GR" dirty="0"/>
              <a:t>Η αδύναμη διοίκηση των </a:t>
            </a:r>
            <a:r>
              <a:rPr lang="el-GR" dirty="0" err="1"/>
              <a:t>καρολιγγείων</a:t>
            </a:r>
            <a:r>
              <a:rPr lang="el-GR" dirty="0"/>
              <a:t> οδηγεί στην ιεράρχηση της κοινωνίας μέσω της υποτέλειας</a:t>
            </a:r>
          </a:p>
          <a:p>
            <a:r>
              <a:rPr lang="it-IT" dirty="0"/>
              <a:t>Vassi dominici</a:t>
            </a:r>
            <a:r>
              <a:rPr lang="el-GR" dirty="0"/>
              <a:t>: υποτελείς του βασιλιά/ έχουν τους δικούς τους υποτελείς</a:t>
            </a:r>
          </a:p>
          <a:p>
            <a:r>
              <a:rPr lang="el-GR" dirty="0"/>
              <a:t>Σύστημα «συστάσεων» </a:t>
            </a:r>
            <a:r>
              <a:rPr lang="it-IT" dirty="0"/>
              <a:t>(recommandationes)</a:t>
            </a:r>
          </a:p>
          <a:p>
            <a:r>
              <a:rPr lang="el-GR" dirty="0"/>
              <a:t>Κορυφή της πυραμίδας: ο βασιλιάς/ ελέγχει όλους τους υπηκόους του, με έναν «όρκο υποτέλειας»</a:t>
            </a:r>
          </a:p>
        </p:txBody>
      </p:sp>
    </p:spTree>
    <p:extLst>
      <p:ext uri="{BB962C8B-B14F-4D97-AF65-F5344CB8AC3E}">
        <p14:creationId xmlns:p14="http://schemas.microsoft.com/office/powerpoint/2010/main" val="24155022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F60734A-3DC7-F0D5-5C37-594D368C1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υποτέλεια (2)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881918B-EF67-FADE-1A6B-67A7059FA3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Βασιλιάς: είναι υποχρεωμένος να προστατεύει τους υποτελείς και να τους εξασφαλίζει εισοδήματα</a:t>
            </a:r>
          </a:p>
          <a:p>
            <a:r>
              <a:rPr lang="el-GR" dirty="0"/>
              <a:t>Μετά τη βασιλεία του Λουδοβίκου του Ευσεβή (814 – 840) σταματούν οι κατακτήσεις</a:t>
            </a:r>
          </a:p>
          <a:p>
            <a:r>
              <a:rPr lang="el-GR" dirty="0"/>
              <a:t>Ο αυτοκράτορας αντλεί από τα δικά του εισοδήματα για τους υποτελείς του</a:t>
            </a:r>
          </a:p>
          <a:p>
            <a:r>
              <a:rPr lang="el-GR" dirty="0"/>
              <a:t>Μείωση δημόσιων φορολογικών εισοδημάτων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449524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535ADD5-BA42-7352-37DB-2A7CE1098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υποτέλεια (3)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9AE0C27-236A-C75D-2859-0042BC699A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Εξασθένιση βασιλικής εξουσίας</a:t>
            </a:r>
          </a:p>
          <a:p>
            <a:r>
              <a:rPr lang="el-GR" dirty="0"/>
              <a:t>Δημόσια αξιώματα (</a:t>
            </a:r>
            <a:r>
              <a:rPr lang="it-IT" dirty="0"/>
              <a:t>honores)</a:t>
            </a:r>
            <a:r>
              <a:rPr lang="el-GR" dirty="0"/>
              <a:t>: μετατρέπονται σε κληρονομικά και ιδιωτικοποιούνται</a:t>
            </a:r>
          </a:p>
          <a:p>
            <a:r>
              <a:rPr lang="el-GR" dirty="0"/>
              <a:t>Ανταμοιβές υπηρεσιών (</a:t>
            </a:r>
            <a:r>
              <a:rPr lang="it-IT" dirty="0"/>
              <a:t>beneficia)</a:t>
            </a:r>
            <a:r>
              <a:rPr lang="el-GR" dirty="0"/>
              <a:t>: χάνουν τον προσωπικό τους χαρακτήρα, γίνονται μόνιμα και ιδιοκτησία των κατόχων τους</a:t>
            </a:r>
          </a:p>
          <a:p>
            <a:r>
              <a:rPr lang="el-GR" dirty="0"/>
              <a:t>Περιουσία της αριστοκρατίας που πουλάει όλο και πιο ακριβά την υποστήριξή της στους εμφύλιους μετά το θάνατο του </a:t>
            </a:r>
            <a:r>
              <a:rPr lang="el-GR" dirty="0" err="1"/>
              <a:t>Καρλομάγνου</a:t>
            </a:r>
            <a:endParaRPr lang="el-GR" dirty="0"/>
          </a:p>
          <a:p>
            <a:r>
              <a:rPr lang="el-GR" dirty="0"/>
              <a:t>Εξασθένιση κεντρικής εξουσίας – βαρβαρικές επιδρομές: οι πληθυσμοί στρέφονται προς τον πιο κοντινό δούκα </a:t>
            </a:r>
            <a:r>
              <a:rPr lang="el-GR"/>
              <a:t>ή κόμη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6046914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</TotalTime>
  <Words>1915</Words>
  <Application>Microsoft Office PowerPoint</Application>
  <PresentationFormat>Ευρεία οθόνη</PresentationFormat>
  <Paragraphs>206</Paragraphs>
  <Slides>39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39</vt:i4>
      </vt:variant>
    </vt:vector>
  </HeadingPairs>
  <TitlesOfParts>
    <vt:vector size="43" baseType="lpstr">
      <vt:lpstr>Arial</vt:lpstr>
      <vt:lpstr>Calibri</vt:lpstr>
      <vt:lpstr>Calibri Light</vt:lpstr>
      <vt:lpstr>Θέμα του Office</vt:lpstr>
      <vt:lpstr>Η καρολίγγεια αυτοκρατορία</vt:lpstr>
      <vt:lpstr>Οι Πιπινίδες</vt:lpstr>
      <vt:lpstr>Ο Κάρολος προστάτης της χριστιανοσύνης</vt:lpstr>
      <vt:lpstr>Η κληρονομιά του</vt:lpstr>
      <vt:lpstr>Από τον Πιπίνο στον Καρλομάγνο</vt:lpstr>
      <vt:lpstr>Χάρτης Ιταλίας</vt:lpstr>
      <vt:lpstr>Οι διάδοχοί του</vt:lpstr>
      <vt:lpstr> Η φραγκική επέκταση </vt:lpstr>
      <vt:lpstr>Χάρτης της εξέλιξης του φραγκικού κράτους</vt:lpstr>
      <vt:lpstr>Οι Σάξωνες και η πολιτική εκχριστιανισμού των Φράγκων</vt:lpstr>
      <vt:lpstr>Η αυτοκρατορία</vt:lpstr>
      <vt:lpstr>Το Άαχεν</vt:lpstr>
      <vt:lpstr>Κράτος και διοίκηση</vt:lpstr>
      <vt:lpstr>Η νομοθεσία</vt:lpstr>
      <vt:lpstr>Τα όργανα της διοίκησης</vt:lpstr>
      <vt:lpstr>Τα όργανα της διοίκησης (2)</vt:lpstr>
      <vt:lpstr>Τα όργανα της διοίκησης (3)</vt:lpstr>
      <vt:lpstr>Τα όργανα της διοίκησης (4)</vt:lpstr>
      <vt:lpstr>Η αποσύνθεση</vt:lpstr>
      <vt:lpstr>Η αποσύνθεση (2)</vt:lpstr>
      <vt:lpstr>Η διανομή του Βερντέν</vt:lpstr>
      <vt:lpstr>Χάρτης των εδαφών που διανεμήθηκαν</vt:lpstr>
      <vt:lpstr>Το τέλος της αυτοκρατορίας</vt:lpstr>
      <vt:lpstr>Δηνάριο της εποχής του Καρλομάγνου</vt:lpstr>
      <vt:lpstr>Άγαλμα του Καρλομάγνου στο Αμβούργο (1889)</vt:lpstr>
      <vt:lpstr>Ο πάπας ζητά βοήθεια από τον Καρλομάγνο</vt:lpstr>
      <vt:lpstr>Η στέψη του Καρλομάγνου από τον Πάπα (Χριστούγεννα 800)</vt:lpstr>
      <vt:lpstr>Ο Καρλομάγνος νουθετεί το Λουδοβίκο τον Ευσεβή</vt:lpstr>
      <vt:lpstr>Φανταστικό πορτρέτο του Καρλομάγνου (Άλμπρεχτ Ντύρερ)</vt:lpstr>
      <vt:lpstr>Η κοινωνία την εποχή των Καρολιδών</vt:lpstr>
      <vt:lpstr>Η ύπαιθρος – η «villa» (μεγάλη γαιοκτησία)</vt:lpstr>
      <vt:lpstr>Οι πληθυσμοί της υπαίθρου</vt:lpstr>
      <vt:lpstr>Βήματα προς τη δουλοπαροικία</vt:lpstr>
      <vt:lpstr>Οικονομία – εμπόριο</vt:lpstr>
      <vt:lpstr>Οικονομία – εμπόριο (2)</vt:lpstr>
      <vt:lpstr>Το νόμισμα</vt:lpstr>
      <vt:lpstr>Το σύστημα της υποτέλειας</vt:lpstr>
      <vt:lpstr>Η υποτέλεια (2)</vt:lpstr>
      <vt:lpstr>Η υποτέλεια (3)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Δώρα Μόσχου</dc:creator>
  <cp:lastModifiedBy>Δώρα Μόσχου</cp:lastModifiedBy>
  <cp:revision>121</cp:revision>
  <dcterms:created xsi:type="dcterms:W3CDTF">2023-11-20T08:57:32Z</dcterms:created>
  <dcterms:modified xsi:type="dcterms:W3CDTF">2024-11-24T13:55:36Z</dcterms:modified>
</cp:coreProperties>
</file>