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4C9877C-44E4-0242-9E44-74F89441CCD4}" v="8" dt="2020-09-25T14:00:41.80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610"/>
    <p:restoredTop sz="95909"/>
  </p:normalViewPr>
  <p:slideViewPr>
    <p:cSldViewPr snapToGrid="0" snapToObjects="1">
      <p:cViewPr varScale="1">
        <p:scale>
          <a:sx n="121" d="100"/>
          <a:sy n="121" d="100"/>
        </p:scale>
        <p:origin x="2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dirty="0"/>
              <a:t>10/15/20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dirty="0"/>
              <a:t>10/15/20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dirty="0"/>
              <a:t>10/15/20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dirty="0"/>
              <a:t>10/15/20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dirty="0"/>
              <a:t>10/15/20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dirty="0"/>
              <a:t>10/15/20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dirty="0"/>
              <a:t>10/15/20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dirty="0"/>
              <a:t>10/15/20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dirty="0"/>
              <a:t>10/15/20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dirty="0"/>
              <a:t>10/15/20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dirty="0"/>
              <a:t>10/15/20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3CBC1C18-307B-4F68-A007-B5B542270E8D}" type="datetimeFigureOut">
              <a:rPr lang="en-US" dirty="0"/>
              <a:t>10/15/20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44488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piegel.de/geschichte/ueberfall-auf-sender-gleiwitz-hitlers-vorwand-fuer-den-angriff-auf-polen-a-1283909.html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ABFF812-8866-404D-B014-5B39EC6076F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Verlauf</a:t>
            </a:r>
            <a:r>
              <a:rPr lang="en-US" dirty="0"/>
              <a:t> des </a:t>
            </a:r>
            <a:r>
              <a:rPr lang="en-US" dirty="0" err="1"/>
              <a:t>zweiten</a:t>
            </a:r>
            <a:r>
              <a:rPr lang="en-US" dirty="0"/>
              <a:t> </a:t>
            </a:r>
            <a:r>
              <a:rPr lang="en-US" dirty="0" err="1"/>
              <a:t>Weltkrieges</a:t>
            </a:r>
            <a:br>
              <a:rPr lang="en-US" dirty="0"/>
            </a:br>
            <a:br>
              <a:rPr lang="en-US" dirty="0"/>
            </a:br>
            <a:endParaRPr lang="el-GR" dirty="0"/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36EE144C-D4AB-554E-8A77-106CFE7ECDB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1939-1945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4643713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B29065F-035D-6D4E-A9FC-AB21DB20C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/>
              <a:t>Gliederung</a:t>
            </a:r>
            <a:br>
              <a:rPr lang="en-US" dirty="0"/>
            </a:b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1C4B2940-850B-9143-8913-681322AFB6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Ziele</a:t>
            </a:r>
            <a:r>
              <a:rPr lang="en-US" dirty="0"/>
              <a:t> des 2. WK</a:t>
            </a:r>
          </a:p>
          <a:p>
            <a:r>
              <a:rPr lang="en-US" dirty="0" err="1"/>
              <a:t>Erfahrungen</a:t>
            </a:r>
            <a:r>
              <a:rPr lang="en-US" dirty="0"/>
              <a:t> </a:t>
            </a:r>
            <a:r>
              <a:rPr lang="en-US" dirty="0" err="1"/>
              <a:t>durch</a:t>
            </a:r>
            <a:r>
              <a:rPr lang="en-US" dirty="0"/>
              <a:t> den 1. WK</a:t>
            </a:r>
          </a:p>
          <a:p>
            <a:r>
              <a:rPr lang="en-US" dirty="0" err="1"/>
              <a:t>Kriegsjahre</a:t>
            </a:r>
            <a:r>
              <a:rPr lang="en-US" dirty="0"/>
              <a:t> 1939 – 45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5056928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5A2C9C9-BCA2-0A4C-9401-0B519F1F81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Ziele</a:t>
            </a:r>
            <a:r>
              <a:rPr lang="en-US" dirty="0"/>
              <a:t> des 2. WK</a:t>
            </a:r>
            <a:br>
              <a:rPr lang="en-US" dirty="0"/>
            </a:b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13E1E39-602D-314A-BE4B-1B6D8248E0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Hitlers </a:t>
            </a:r>
            <a:r>
              <a:rPr lang="en-US" dirty="0" err="1"/>
              <a:t>Programm</a:t>
            </a:r>
            <a:r>
              <a:rPr lang="en-US" dirty="0"/>
              <a:t>:</a:t>
            </a:r>
          </a:p>
          <a:p>
            <a:r>
              <a:rPr lang="en-US" dirty="0" err="1"/>
              <a:t>Eroberung</a:t>
            </a:r>
            <a:r>
              <a:rPr lang="en-US" dirty="0"/>
              <a:t> der </a:t>
            </a:r>
            <a:r>
              <a:rPr lang="en-US" dirty="0" err="1"/>
              <a:t>Macht</a:t>
            </a:r>
            <a:r>
              <a:rPr lang="en-US" dirty="0"/>
              <a:t> in Deutschland</a:t>
            </a:r>
          </a:p>
          <a:p>
            <a:r>
              <a:rPr lang="en-US" dirty="0" err="1"/>
              <a:t>Eroberung</a:t>
            </a:r>
            <a:r>
              <a:rPr lang="en-US" dirty="0"/>
              <a:t> von Lebensraum </a:t>
            </a:r>
            <a:r>
              <a:rPr lang="en-US" dirty="0" err="1"/>
              <a:t>im</a:t>
            </a:r>
            <a:r>
              <a:rPr lang="en-US" dirty="0"/>
              <a:t> </a:t>
            </a:r>
            <a:r>
              <a:rPr lang="en-US" dirty="0" err="1"/>
              <a:t>Osten</a:t>
            </a:r>
            <a:endParaRPr lang="en-US" dirty="0"/>
          </a:p>
          <a:p>
            <a:r>
              <a:rPr lang="en-US" dirty="0" err="1"/>
              <a:t>Eroberung</a:t>
            </a:r>
            <a:r>
              <a:rPr lang="en-US" dirty="0"/>
              <a:t> von </a:t>
            </a:r>
            <a:r>
              <a:rPr lang="en-US" dirty="0" err="1"/>
              <a:t>Kolonie</a:t>
            </a:r>
            <a:r>
              <a:rPr lang="en-US" dirty="0"/>
              <a:t>, </a:t>
            </a:r>
            <a:r>
              <a:rPr lang="en-US" dirty="0" err="1"/>
              <a:t>Stützpunkten</a:t>
            </a:r>
            <a:r>
              <a:rPr lang="en-US" dirty="0"/>
              <a:t> </a:t>
            </a:r>
            <a:r>
              <a:rPr lang="en-US" dirty="0" err="1"/>
              <a:t>im</a:t>
            </a:r>
            <a:r>
              <a:rPr lang="en-US" dirty="0"/>
              <a:t> </a:t>
            </a:r>
            <a:r>
              <a:rPr lang="en-US" dirty="0" err="1"/>
              <a:t>Atlantik</a:t>
            </a:r>
            <a:endParaRPr lang="en-US" dirty="0"/>
          </a:p>
          <a:p>
            <a:r>
              <a:rPr lang="en-US" dirty="0" err="1"/>
              <a:t>Nächste</a:t>
            </a:r>
            <a:r>
              <a:rPr lang="en-US" dirty="0"/>
              <a:t> Generation: </a:t>
            </a:r>
            <a:r>
              <a:rPr lang="en-US" dirty="0" err="1"/>
              <a:t>Kampf</a:t>
            </a:r>
            <a:r>
              <a:rPr lang="en-US" dirty="0"/>
              <a:t> um die </a:t>
            </a:r>
            <a:r>
              <a:rPr lang="en-US" dirty="0" err="1"/>
              <a:t>Weltherrschaft</a:t>
            </a:r>
            <a:endParaRPr lang="en-US" dirty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4136646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389B4A9-AA96-4C48-B740-AEF8572CDC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Erfahrung</a:t>
            </a:r>
            <a:r>
              <a:rPr lang="en-US" dirty="0"/>
              <a:t> des 1. WK</a:t>
            </a:r>
            <a:br>
              <a:rPr lang="en-US" dirty="0"/>
            </a:b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2AF3A2E-E8DC-5C4E-B1D4-1437E64A3E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3599" y="2429803"/>
            <a:ext cx="7796540" cy="3997828"/>
          </a:xfrm>
        </p:spPr>
        <p:txBody>
          <a:bodyPr/>
          <a:lstStyle/>
          <a:p>
            <a:r>
              <a:rPr lang="en-US" dirty="0"/>
              <a:t> </a:t>
            </a:r>
            <a:r>
              <a:rPr lang="en-US" dirty="0" err="1"/>
              <a:t>Kein</a:t>
            </a:r>
            <a:r>
              <a:rPr lang="en-US" dirty="0"/>
              <a:t> 2-Frontenkrieg</a:t>
            </a:r>
          </a:p>
          <a:p>
            <a:r>
              <a:rPr lang="en-US" dirty="0" err="1"/>
              <a:t>Blitzkriegsstrategie</a:t>
            </a:r>
            <a:r>
              <a:rPr lang="en-US" dirty="0"/>
              <a:t> (</a:t>
            </a:r>
            <a:r>
              <a:rPr lang="en-US" dirty="0" err="1"/>
              <a:t>d.h.</a:t>
            </a:r>
            <a:r>
              <a:rPr lang="en-US" dirty="0"/>
              <a:t> </a:t>
            </a:r>
            <a:r>
              <a:rPr lang="en-US" dirty="0" err="1"/>
              <a:t>kein</a:t>
            </a:r>
            <a:r>
              <a:rPr lang="en-US" dirty="0"/>
              <a:t> </a:t>
            </a:r>
            <a:r>
              <a:rPr lang="en-US" dirty="0" err="1"/>
              <a:t>langer</a:t>
            </a:r>
            <a:r>
              <a:rPr lang="en-US" dirty="0"/>
              <a:t> </a:t>
            </a:r>
            <a:r>
              <a:rPr lang="en-US" dirty="0" err="1"/>
              <a:t>Wirtschaftskrieg</a:t>
            </a:r>
            <a:r>
              <a:rPr lang="en-US" dirty="0"/>
              <a:t>)</a:t>
            </a:r>
          </a:p>
          <a:p>
            <a:r>
              <a:rPr lang="en-US" dirty="0"/>
              <a:t> </a:t>
            </a:r>
            <a:r>
              <a:rPr lang="en-US" dirty="0" err="1"/>
              <a:t>Rücksicht</a:t>
            </a:r>
            <a:r>
              <a:rPr lang="en-US" dirty="0"/>
              <a:t> auf die </a:t>
            </a:r>
            <a:r>
              <a:rPr lang="en-US" dirty="0" err="1"/>
              <a:t>Heimatfront</a:t>
            </a:r>
            <a:endParaRPr lang="en-US" dirty="0"/>
          </a:p>
          <a:p>
            <a:r>
              <a:rPr lang="en-US" dirty="0"/>
              <a:t> </a:t>
            </a:r>
            <a:r>
              <a:rPr lang="en-US" dirty="0" err="1"/>
              <a:t>Voraussetzung</a:t>
            </a:r>
            <a:r>
              <a:rPr lang="en-US" dirty="0"/>
              <a:t>: Arrangement </a:t>
            </a:r>
            <a:r>
              <a:rPr lang="en-US" dirty="0" err="1"/>
              <a:t>mit</a:t>
            </a:r>
            <a:r>
              <a:rPr lang="en-US" dirty="0"/>
              <a:t> GB</a:t>
            </a:r>
          </a:p>
          <a:p>
            <a:r>
              <a:rPr lang="en-US" dirty="0"/>
              <a:t>Hitler </a:t>
            </a:r>
            <a:r>
              <a:rPr lang="en-US" dirty="0" err="1"/>
              <a:t>interpretierte</a:t>
            </a:r>
            <a:r>
              <a:rPr lang="en-US" dirty="0"/>
              <a:t> brit. appeasement-</a:t>
            </a:r>
            <a:r>
              <a:rPr lang="en-US" dirty="0" err="1"/>
              <a:t>Politik</a:t>
            </a:r>
            <a:r>
              <a:rPr lang="en-US" dirty="0"/>
              <a:t> in </a:t>
            </a:r>
            <a:r>
              <a:rPr lang="en-US" dirty="0" err="1"/>
              <a:t>diesem</a:t>
            </a:r>
            <a:r>
              <a:rPr lang="en-US" dirty="0"/>
              <a:t> </a:t>
            </a:r>
            <a:r>
              <a:rPr lang="en-US" dirty="0" err="1"/>
              <a:t>Sinne</a:t>
            </a:r>
            <a:r>
              <a:rPr lang="en-US" dirty="0"/>
              <a:t>,</a:t>
            </a:r>
          </a:p>
          <a:p>
            <a:pPr marL="0" indent="0">
              <a:buNone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2189393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B6E5537-73DC-504F-9CF8-BA40A30561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Kriegsjahr</a:t>
            </a:r>
            <a:r>
              <a:rPr lang="en-US" dirty="0"/>
              <a:t> 1939</a:t>
            </a:r>
            <a:br>
              <a:rPr lang="en-US" dirty="0"/>
            </a:b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982DAC56-554B-7A4D-AB8C-D10168898C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• Der deutsche Angriff auf </a:t>
            </a:r>
            <a:r>
              <a:rPr lang="en-US" dirty="0" err="1"/>
              <a:t>Polen</a:t>
            </a:r>
            <a:r>
              <a:rPr lang="en-US" dirty="0"/>
              <a:t> 1939</a:t>
            </a:r>
          </a:p>
          <a:p>
            <a:r>
              <a:rPr lang="en-US" dirty="0"/>
              <a:t>• </a:t>
            </a:r>
            <a:r>
              <a:rPr lang="en-US" dirty="0" err="1"/>
              <a:t>Stellungskrieg</a:t>
            </a:r>
            <a:r>
              <a:rPr lang="en-US" dirty="0"/>
              <a:t> an der </a:t>
            </a:r>
            <a:r>
              <a:rPr lang="en-US" dirty="0" err="1"/>
              <a:t>Westfront</a:t>
            </a:r>
            <a:r>
              <a:rPr lang="en-US" dirty="0"/>
              <a:t> 1939</a:t>
            </a:r>
          </a:p>
          <a:p>
            <a:r>
              <a:rPr lang="en-US" dirty="0"/>
              <a:t>• </a:t>
            </a:r>
            <a:r>
              <a:rPr lang="en-US" dirty="0" err="1"/>
              <a:t>Finnisch-Sowjetischer</a:t>
            </a:r>
            <a:r>
              <a:rPr lang="en-US" dirty="0"/>
              <a:t> </a:t>
            </a:r>
            <a:r>
              <a:rPr lang="en-US" dirty="0" err="1"/>
              <a:t>Winterkrieg</a:t>
            </a:r>
            <a:r>
              <a:rPr lang="en-US" dirty="0"/>
              <a:t> 1939/1940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https://</a:t>
            </a:r>
            <a:r>
              <a:rPr lang="en-US" dirty="0" err="1"/>
              <a:t>www.lpb-bw.de</a:t>
            </a:r>
            <a:r>
              <a:rPr lang="en-US" dirty="0"/>
              <a:t>/</a:t>
            </a:r>
            <a:r>
              <a:rPr lang="en-US" dirty="0" err="1"/>
              <a:t>beginn-zweiter-weltkrieg</a:t>
            </a:r>
            <a:endParaRPr lang="en-US" dirty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913705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91E0CB2-CEF4-0445-B956-5C644145DE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Kriegsjahr</a:t>
            </a:r>
            <a:r>
              <a:rPr lang="en-US" dirty="0"/>
              <a:t> </a:t>
            </a:r>
            <a:r>
              <a:rPr lang="el-GR" dirty="0"/>
              <a:t>1939</a:t>
            </a:r>
            <a:br>
              <a:rPr lang="el-GR" dirty="0"/>
            </a:b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6865572-72FA-AE41-97F3-B278CC8180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11808" y="2126974"/>
            <a:ext cx="7796540" cy="4340413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Der Angriff auf </a:t>
            </a:r>
            <a:r>
              <a:rPr lang="en-US" dirty="0" err="1"/>
              <a:t>Polen</a:t>
            </a:r>
            <a:r>
              <a:rPr lang="en-US" dirty="0"/>
              <a:t> 1939</a:t>
            </a:r>
          </a:p>
          <a:p>
            <a:r>
              <a:rPr lang="en-US" dirty="0"/>
              <a:t>Der </a:t>
            </a:r>
            <a:r>
              <a:rPr lang="en-US" dirty="0" err="1"/>
              <a:t>Zweite</a:t>
            </a:r>
            <a:r>
              <a:rPr lang="en-US" dirty="0"/>
              <a:t> </a:t>
            </a:r>
            <a:r>
              <a:rPr lang="en-US" dirty="0" err="1"/>
              <a:t>Weltkrieg</a:t>
            </a:r>
            <a:r>
              <a:rPr lang="en-US" dirty="0"/>
              <a:t> </a:t>
            </a:r>
            <a:r>
              <a:rPr lang="en-US" dirty="0" err="1"/>
              <a:t>wurde</a:t>
            </a:r>
            <a:r>
              <a:rPr lang="en-US" dirty="0"/>
              <a:t> in Europa </a:t>
            </a:r>
            <a:r>
              <a:rPr lang="en-US" dirty="0" err="1"/>
              <a:t>vom</a:t>
            </a:r>
            <a:r>
              <a:rPr lang="en-US" dirty="0"/>
              <a:t> </a:t>
            </a:r>
            <a:r>
              <a:rPr lang="en-US" dirty="0" err="1"/>
              <a:t>Deutschen</a:t>
            </a:r>
            <a:r>
              <a:rPr lang="en-US" dirty="0"/>
              <a:t> Reich am 1. September 1939  </a:t>
            </a:r>
            <a:r>
              <a:rPr lang="en-US" dirty="0" err="1"/>
              <a:t>mit</a:t>
            </a:r>
            <a:r>
              <a:rPr lang="en-US" dirty="0"/>
              <a:t> dem Angriff auf </a:t>
            </a:r>
            <a:r>
              <a:rPr lang="en-US" dirty="0" err="1"/>
              <a:t>Polen</a:t>
            </a:r>
            <a:r>
              <a:rPr lang="en-US" dirty="0"/>
              <a:t> </a:t>
            </a:r>
            <a:r>
              <a:rPr lang="en-US" dirty="0" err="1"/>
              <a:t>begonnen</a:t>
            </a:r>
            <a:endParaRPr lang="en-US" dirty="0"/>
          </a:p>
          <a:p>
            <a:r>
              <a:rPr lang="en-US" dirty="0"/>
              <a:t>Deutsche </a:t>
            </a:r>
            <a:r>
              <a:rPr lang="en-US" dirty="0" err="1"/>
              <a:t>Seite</a:t>
            </a:r>
            <a:r>
              <a:rPr lang="en-US" dirty="0"/>
              <a:t> </a:t>
            </a:r>
            <a:r>
              <a:rPr lang="en-US" dirty="0" err="1"/>
              <a:t>fingierte</a:t>
            </a:r>
            <a:r>
              <a:rPr lang="en-US" dirty="0"/>
              <a:t> </a:t>
            </a:r>
            <a:r>
              <a:rPr lang="en-US" dirty="0" err="1"/>
              <a:t>mehrere</a:t>
            </a:r>
            <a:r>
              <a:rPr lang="en-US" dirty="0"/>
              <a:t> </a:t>
            </a:r>
            <a:r>
              <a:rPr lang="en-US" dirty="0" err="1"/>
              <a:t>Vorfälle</a:t>
            </a:r>
            <a:r>
              <a:rPr lang="en-US" dirty="0"/>
              <a:t>.</a:t>
            </a:r>
          </a:p>
          <a:p>
            <a:r>
              <a:rPr lang="en-US" dirty="0" err="1"/>
              <a:t>Überfall</a:t>
            </a:r>
            <a:r>
              <a:rPr lang="en-US" dirty="0"/>
              <a:t> auf den Sender </a:t>
            </a:r>
            <a:r>
              <a:rPr lang="en-US" dirty="0" err="1"/>
              <a:t>Gleiwitz</a:t>
            </a:r>
            <a:r>
              <a:rPr lang="en-US" dirty="0"/>
              <a:t> (</a:t>
            </a:r>
            <a:r>
              <a:rPr lang="en-US" dirty="0">
                <a:hlinkClick r:id="rId2"/>
              </a:rPr>
              <a:t>https://www.spiegel.de/geschichte/ueberfall-auf-sender-gleiwitz-hitlers-vorwand-fuer-den-angriff-auf-polen-a-1283909.html</a:t>
            </a:r>
            <a:r>
              <a:rPr lang="en-US" dirty="0"/>
              <a:t>)</a:t>
            </a:r>
          </a:p>
          <a:p>
            <a:r>
              <a:rPr lang="en-US" dirty="0"/>
              <a:t>England und </a:t>
            </a:r>
            <a:r>
              <a:rPr lang="en-US" dirty="0" err="1"/>
              <a:t>Frankreich</a:t>
            </a:r>
            <a:r>
              <a:rPr lang="en-US" dirty="0"/>
              <a:t> </a:t>
            </a:r>
            <a:r>
              <a:rPr lang="en-US" dirty="0" err="1"/>
              <a:t>erklären</a:t>
            </a:r>
            <a:r>
              <a:rPr lang="en-US" dirty="0"/>
              <a:t> am 3. September Deutschland den Krieg.</a:t>
            </a:r>
          </a:p>
          <a:p>
            <a:r>
              <a:rPr lang="en-US" dirty="0"/>
              <a:t>Hitler – Stalin – </a:t>
            </a:r>
            <a:r>
              <a:rPr lang="en-US" dirty="0" err="1"/>
              <a:t>Pakt</a:t>
            </a:r>
            <a:r>
              <a:rPr lang="en-US" dirty="0"/>
              <a:t> </a:t>
            </a:r>
            <a:r>
              <a:rPr lang="en-US" dirty="0" err="1"/>
              <a:t>sowjetische</a:t>
            </a:r>
            <a:r>
              <a:rPr lang="en-US" dirty="0"/>
              <a:t> </a:t>
            </a:r>
            <a:r>
              <a:rPr lang="en-US" dirty="0" err="1"/>
              <a:t>BesetzungOstpolens</a:t>
            </a:r>
            <a:r>
              <a:rPr lang="en-US" dirty="0"/>
              <a:t> / deutsche </a:t>
            </a:r>
            <a:r>
              <a:rPr lang="en-US" dirty="0" err="1"/>
              <a:t>Besetzung</a:t>
            </a:r>
            <a:r>
              <a:rPr lang="en-US" dirty="0"/>
              <a:t> </a:t>
            </a:r>
            <a:r>
              <a:rPr lang="en-US" dirty="0" err="1"/>
              <a:t>Westpolens</a:t>
            </a:r>
            <a:endParaRPr lang="en-US" dirty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6012351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55A2501-AD68-6F42-9D61-4A6E2531AD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Kriegsjahr</a:t>
            </a:r>
            <a:r>
              <a:rPr lang="en-US" dirty="0"/>
              <a:t> 1940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9A421EE-8F98-A94B-8A68-67E2A1BE57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dirty="0"/>
          </a:p>
          <a:p>
            <a:r>
              <a:rPr lang="en-US" dirty="0"/>
              <a:t>Invasion der Wehrmacht in </a:t>
            </a:r>
            <a:r>
              <a:rPr lang="en-US" dirty="0" err="1"/>
              <a:t>Norwegen</a:t>
            </a:r>
            <a:r>
              <a:rPr lang="en-US" dirty="0"/>
              <a:t> und </a:t>
            </a:r>
            <a:r>
              <a:rPr lang="en-US" dirty="0" err="1"/>
              <a:t>Dänemark</a:t>
            </a:r>
            <a:r>
              <a:rPr lang="en-US" dirty="0"/>
              <a:t> am 9.April 1940</a:t>
            </a:r>
          </a:p>
          <a:p>
            <a:r>
              <a:rPr lang="en-US" dirty="0" err="1"/>
              <a:t>Dänemark</a:t>
            </a:r>
            <a:r>
              <a:rPr lang="en-US" dirty="0"/>
              <a:t> und </a:t>
            </a:r>
            <a:r>
              <a:rPr lang="en-US" dirty="0" err="1"/>
              <a:t>Norwegen</a:t>
            </a:r>
            <a:r>
              <a:rPr lang="en-US" dirty="0"/>
              <a:t> </a:t>
            </a:r>
            <a:r>
              <a:rPr lang="en-US" dirty="0" err="1"/>
              <a:t>waren</a:t>
            </a:r>
            <a:r>
              <a:rPr lang="en-US" dirty="0"/>
              <a:t> neutral,</a:t>
            </a:r>
          </a:p>
          <a:p>
            <a:r>
              <a:rPr lang="en-US" dirty="0" err="1"/>
              <a:t>Dänemark</a:t>
            </a:r>
            <a:r>
              <a:rPr lang="en-US" dirty="0"/>
              <a:t> </a:t>
            </a:r>
            <a:r>
              <a:rPr lang="en-US" dirty="0" err="1"/>
              <a:t>wurde</a:t>
            </a:r>
            <a:r>
              <a:rPr lang="en-US" dirty="0"/>
              <a:t> </a:t>
            </a:r>
            <a:r>
              <a:rPr lang="en-US" dirty="0" err="1"/>
              <a:t>nahezu</a:t>
            </a:r>
            <a:r>
              <a:rPr lang="en-US" dirty="0"/>
              <a:t> </a:t>
            </a:r>
            <a:r>
              <a:rPr lang="en-US" dirty="0" err="1"/>
              <a:t>kampflos</a:t>
            </a:r>
            <a:r>
              <a:rPr lang="en-US" dirty="0"/>
              <a:t> </a:t>
            </a:r>
            <a:r>
              <a:rPr lang="en-US" dirty="0" err="1"/>
              <a:t>annektiert</a:t>
            </a:r>
            <a:endParaRPr lang="en-US" dirty="0"/>
          </a:p>
          <a:p>
            <a:r>
              <a:rPr lang="en-US" dirty="0"/>
              <a:t>Am 17. Mai </a:t>
            </a:r>
            <a:r>
              <a:rPr lang="en-US" dirty="0" err="1"/>
              <a:t>Brüssel</a:t>
            </a:r>
            <a:r>
              <a:rPr lang="en-US" dirty="0"/>
              <a:t> </a:t>
            </a:r>
            <a:r>
              <a:rPr lang="en-US" dirty="0" err="1"/>
              <a:t>kampflos</a:t>
            </a:r>
            <a:r>
              <a:rPr lang="en-US" dirty="0"/>
              <a:t> </a:t>
            </a:r>
            <a:r>
              <a:rPr lang="en-US" dirty="0" err="1"/>
              <a:t>übergeben</a:t>
            </a:r>
            <a:endParaRPr lang="en-US" dirty="0"/>
          </a:p>
          <a:p>
            <a:r>
              <a:rPr lang="en-US" dirty="0"/>
              <a:t>Der </a:t>
            </a:r>
            <a:r>
              <a:rPr lang="en-US" dirty="0" err="1"/>
              <a:t>deutsch-französische</a:t>
            </a:r>
            <a:r>
              <a:rPr lang="en-US" dirty="0"/>
              <a:t> </a:t>
            </a:r>
            <a:r>
              <a:rPr lang="en-US" dirty="0" err="1"/>
              <a:t>Waffenstillstand</a:t>
            </a:r>
            <a:r>
              <a:rPr lang="en-US" dirty="0"/>
              <a:t> trat </a:t>
            </a:r>
            <a:r>
              <a:rPr lang="en-US" dirty="0" err="1"/>
              <a:t>erstam</a:t>
            </a:r>
            <a:r>
              <a:rPr lang="en-US" dirty="0"/>
              <a:t> 25. </a:t>
            </a:r>
            <a:r>
              <a:rPr lang="en-US" dirty="0" err="1"/>
              <a:t>Juni</a:t>
            </a:r>
            <a:r>
              <a:rPr lang="en-US" dirty="0"/>
              <a:t> in Kraft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7731401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606A204-9D30-AA49-94A6-A9BDA568EF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93C7F13D-F84E-E440-ACE4-C843A23ECA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Mittelmeerraum</a:t>
            </a:r>
            <a:r>
              <a:rPr lang="en-US" dirty="0"/>
              <a:t> 1940/1941</a:t>
            </a:r>
          </a:p>
          <a:p>
            <a:r>
              <a:rPr lang="en-US" dirty="0" err="1"/>
              <a:t>Jugoslawien</a:t>
            </a:r>
            <a:r>
              <a:rPr lang="en-US" dirty="0"/>
              <a:t> 1941</a:t>
            </a:r>
          </a:p>
          <a:p>
            <a:r>
              <a:rPr lang="en-US" dirty="0"/>
              <a:t>Krieg </a:t>
            </a:r>
            <a:r>
              <a:rPr lang="en-US" dirty="0" err="1"/>
              <a:t>gegen</a:t>
            </a:r>
            <a:r>
              <a:rPr lang="en-US" dirty="0"/>
              <a:t> </a:t>
            </a:r>
            <a:r>
              <a:rPr lang="en-US" dirty="0" err="1"/>
              <a:t>Griechenland</a:t>
            </a:r>
            <a:r>
              <a:rPr lang="en-US" dirty="0"/>
              <a:t> 1941</a:t>
            </a:r>
          </a:p>
          <a:p>
            <a:r>
              <a:rPr lang="en-US" dirty="0" err="1"/>
              <a:t>Kriegseintritt</a:t>
            </a:r>
            <a:r>
              <a:rPr lang="en-US" dirty="0"/>
              <a:t> der USA 1941</a:t>
            </a:r>
          </a:p>
          <a:p>
            <a:r>
              <a:rPr lang="en-US" dirty="0" err="1"/>
              <a:t>Kriegsschauplatz</a:t>
            </a:r>
            <a:r>
              <a:rPr lang="en-US" dirty="0"/>
              <a:t> </a:t>
            </a:r>
            <a:r>
              <a:rPr lang="en-US" dirty="0" err="1"/>
              <a:t>Nordafrika</a:t>
            </a:r>
            <a:r>
              <a:rPr lang="en-US" dirty="0"/>
              <a:t> 1940–1943</a:t>
            </a:r>
          </a:p>
          <a:p>
            <a:r>
              <a:rPr lang="en-US" dirty="0" err="1"/>
              <a:t>Kriegsangriff</a:t>
            </a:r>
            <a:r>
              <a:rPr lang="en-US" dirty="0"/>
              <a:t> auf die </a:t>
            </a:r>
            <a:r>
              <a:rPr lang="en-US" dirty="0" err="1"/>
              <a:t>Sowjetunion</a:t>
            </a:r>
            <a:r>
              <a:rPr lang="en-US" dirty="0"/>
              <a:t> 1941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0418746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2EBFBC0-DD62-E742-9061-2594C444B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9561705E-21B7-7748-8C11-547135DB81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3599" y="808056"/>
            <a:ext cx="7796540" cy="5241888"/>
          </a:xfrm>
        </p:spPr>
        <p:txBody>
          <a:bodyPr>
            <a:normAutofit/>
          </a:bodyPr>
          <a:lstStyle/>
          <a:p>
            <a:r>
              <a:rPr lang="en-US" dirty="0" err="1"/>
              <a:t>Kriegseintritt</a:t>
            </a:r>
            <a:r>
              <a:rPr lang="en-US" dirty="0"/>
              <a:t> der USA 1941. Die </a:t>
            </a:r>
            <a:r>
              <a:rPr lang="en-US" dirty="0" err="1"/>
              <a:t>Vereinigten</a:t>
            </a:r>
            <a:r>
              <a:rPr lang="en-US" dirty="0"/>
              <a:t> </a:t>
            </a:r>
            <a:r>
              <a:rPr lang="en-US" dirty="0" err="1"/>
              <a:t>Staaten</a:t>
            </a:r>
            <a:r>
              <a:rPr lang="en-US" dirty="0"/>
              <a:t> </a:t>
            </a:r>
            <a:r>
              <a:rPr lang="en-US" dirty="0" err="1"/>
              <a:t>hatten</a:t>
            </a:r>
            <a:r>
              <a:rPr lang="en-US" dirty="0"/>
              <a:t> in dem </a:t>
            </a:r>
            <a:r>
              <a:rPr lang="en-US" dirty="0" err="1"/>
              <a:t>Konflikt</a:t>
            </a:r>
            <a:r>
              <a:rPr lang="en-US" dirty="0"/>
              <a:t> </a:t>
            </a:r>
            <a:r>
              <a:rPr lang="en-US" dirty="0" err="1"/>
              <a:t>zunächst</a:t>
            </a:r>
            <a:r>
              <a:rPr lang="en-US" dirty="0"/>
              <a:t> formal </a:t>
            </a:r>
            <a:r>
              <a:rPr lang="en-US" dirty="0" err="1"/>
              <a:t>Neutralität</a:t>
            </a:r>
            <a:r>
              <a:rPr lang="en-US" dirty="0"/>
              <a:t> </a:t>
            </a:r>
            <a:r>
              <a:rPr lang="en-US" dirty="0" err="1"/>
              <a:t>gewahrt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  Japan </a:t>
            </a:r>
            <a:r>
              <a:rPr lang="en-US" dirty="0" err="1"/>
              <a:t>nutzte</a:t>
            </a:r>
            <a:r>
              <a:rPr lang="en-US" dirty="0"/>
              <a:t> dies </a:t>
            </a:r>
            <a:r>
              <a:rPr lang="en-US" dirty="0" err="1"/>
              <a:t>zur</a:t>
            </a:r>
            <a:r>
              <a:rPr lang="en-US" dirty="0"/>
              <a:t> </a:t>
            </a:r>
            <a:r>
              <a:rPr lang="en-US" dirty="0" err="1"/>
              <a:t>Besetzung</a:t>
            </a:r>
            <a:r>
              <a:rPr lang="en-US" dirty="0"/>
              <a:t> von </a:t>
            </a:r>
            <a:r>
              <a:rPr lang="en-US" dirty="0" err="1"/>
              <a:t>Französisch</a:t>
            </a:r>
            <a:r>
              <a:rPr lang="en-US" dirty="0"/>
              <a:t>-Indochina (</a:t>
            </a:r>
            <a:r>
              <a:rPr lang="en-US" dirty="0" err="1"/>
              <a:t>französischen</a:t>
            </a:r>
            <a:r>
              <a:rPr lang="en-US" dirty="0"/>
              <a:t> </a:t>
            </a:r>
            <a:r>
              <a:rPr lang="en-US" dirty="0" err="1"/>
              <a:t>Kolonialgebiete</a:t>
            </a:r>
            <a:r>
              <a:rPr lang="en-US" dirty="0"/>
              <a:t>)</a:t>
            </a:r>
          </a:p>
          <a:p>
            <a:r>
              <a:rPr lang="en-US" dirty="0"/>
              <a:t>Angriff auf </a:t>
            </a:r>
            <a:r>
              <a:rPr lang="en-US" dirty="0" err="1"/>
              <a:t>amerikanische</a:t>
            </a:r>
            <a:r>
              <a:rPr lang="en-US" dirty="0"/>
              <a:t> </a:t>
            </a:r>
            <a:r>
              <a:rPr lang="en-US" dirty="0" err="1"/>
              <a:t>Pazifikflotte</a:t>
            </a:r>
            <a:r>
              <a:rPr lang="en-US" dirty="0"/>
              <a:t> in Pearl Harbor am</a:t>
            </a:r>
          </a:p>
          <a:p>
            <a:r>
              <a:rPr lang="en-US" dirty="0"/>
              <a:t>7. </a:t>
            </a:r>
            <a:r>
              <a:rPr lang="en-US" dirty="0" err="1"/>
              <a:t>Dezember</a:t>
            </a:r>
            <a:r>
              <a:rPr lang="en-US" dirty="0"/>
              <a:t> 1941 USA- </a:t>
            </a:r>
            <a:r>
              <a:rPr lang="en-US" dirty="0" err="1"/>
              <a:t>materielle</a:t>
            </a:r>
            <a:r>
              <a:rPr lang="en-US" dirty="0"/>
              <a:t> </a:t>
            </a:r>
            <a:r>
              <a:rPr lang="en-US" dirty="0" err="1"/>
              <a:t>Unterstützung</a:t>
            </a:r>
            <a:r>
              <a:rPr lang="en-US" dirty="0"/>
              <a:t> </a:t>
            </a:r>
            <a:r>
              <a:rPr lang="en-US" dirty="0" err="1"/>
              <a:t>Großbritanniens</a:t>
            </a:r>
            <a:r>
              <a:rPr lang="en-US" dirty="0"/>
              <a:t> und der </a:t>
            </a:r>
            <a:r>
              <a:rPr lang="en-US" dirty="0" err="1"/>
              <a:t>UdSSR</a:t>
            </a:r>
            <a:endParaRPr lang="en-US" dirty="0"/>
          </a:p>
          <a:p>
            <a:r>
              <a:rPr lang="en-US" dirty="0"/>
              <a:t>USA und </a:t>
            </a:r>
            <a:r>
              <a:rPr lang="en-US" dirty="0" err="1"/>
              <a:t>Großbritannien</a:t>
            </a:r>
            <a:r>
              <a:rPr lang="en-US" dirty="0"/>
              <a:t> - „Germany first“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5280187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62A313C-A8BB-7146-B2B9-79168B29FB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Kriegsjahr</a:t>
            </a:r>
            <a:r>
              <a:rPr lang="en-US" dirty="0"/>
              <a:t> 1942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998EBFB2-2711-544D-9061-7F3642C77B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Wannseekonferenz</a:t>
            </a:r>
            <a:endParaRPr lang="en-US" dirty="0"/>
          </a:p>
          <a:p>
            <a:r>
              <a:rPr lang="en-US" dirty="0"/>
              <a:t>Die </a:t>
            </a:r>
            <a:r>
              <a:rPr lang="en-US" dirty="0" err="1"/>
              <a:t>Schlacht</a:t>
            </a:r>
            <a:r>
              <a:rPr lang="en-US" dirty="0"/>
              <a:t> von Stalingrad </a:t>
            </a:r>
            <a:r>
              <a:rPr lang="en-US" dirty="0" err="1"/>
              <a:t>psychologischer</a:t>
            </a:r>
            <a:r>
              <a:rPr lang="en-US" dirty="0"/>
              <a:t> </a:t>
            </a:r>
            <a:r>
              <a:rPr lang="en-US" dirty="0" err="1"/>
              <a:t>Wendepunkt</a:t>
            </a:r>
            <a:r>
              <a:rPr lang="en-US" dirty="0"/>
              <a:t> des </a:t>
            </a:r>
            <a:r>
              <a:rPr lang="en-US" dirty="0" err="1"/>
              <a:t>Krieges</a:t>
            </a:r>
            <a:endParaRPr lang="en-US" dirty="0"/>
          </a:p>
          <a:p>
            <a:r>
              <a:rPr lang="en-US" dirty="0"/>
              <a:t>700.000 Menschen, </a:t>
            </a:r>
            <a:r>
              <a:rPr lang="en-US" dirty="0" err="1"/>
              <a:t>Zivilisten</a:t>
            </a:r>
            <a:r>
              <a:rPr lang="en-US" dirty="0"/>
              <a:t> und </a:t>
            </a:r>
            <a:r>
              <a:rPr lang="en-US" dirty="0" err="1"/>
              <a:t>Soldaten,kamen</a:t>
            </a:r>
            <a:r>
              <a:rPr lang="en-US" dirty="0"/>
              <a:t> ums Leben</a:t>
            </a:r>
          </a:p>
          <a:p>
            <a:r>
              <a:rPr lang="en-US" dirty="0"/>
              <a:t>Der Fall von </a:t>
            </a:r>
            <a:r>
              <a:rPr lang="en-US" dirty="0" err="1"/>
              <a:t>Singapur</a:t>
            </a:r>
            <a:endParaRPr lang="en-US" dirty="0"/>
          </a:p>
          <a:p>
            <a:r>
              <a:rPr lang="en-US" dirty="0" err="1"/>
              <a:t>Nordafrika</a:t>
            </a:r>
            <a:r>
              <a:rPr lang="en-US" dirty="0"/>
              <a:t> - die </a:t>
            </a:r>
            <a:r>
              <a:rPr lang="en-US" dirty="0" err="1"/>
              <a:t>Deutschen</a:t>
            </a:r>
            <a:r>
              <a:rPr lang="en-US" dirty="0"/>
              <a:t> </a:t>
            </a:r>
            <a:r>
              <a:rPr lang="en-US" dirty="0" err="1"/>
              <a:t>müssen</a:t>
            </a:r>
            <a:r>
              <a:rPr lang="en-US" dirty="0"/>
              <a:t> </a:t>
            </a:r>
            <a:r>
              <a:rPr lang="en-US" dirty="0" err="1"/>
              <a:t>Anfang</a:t>
            </a:r>
            <a:r>
              <a:rPr lang="en-US" dirty="0"/>
              <a:t> November </a:t>
            </a:r>
            <a:r>
              <a:rPr lang="en-US" dirty="0" err="1"/>
              <a:t>einen</a:t>
            </a:r>
            <a:r>
              <a:rPr lang="en-US" dirty="0"/>
              <a:t> </a:t>
            </a:r>
            <a:r>
              <a:rPr lang="en-US" dirty="0" err="1"/>
              <a:t>weiträumigen</a:t>
            </a:r>
            <a:r>
              <a:rPr lang="en-US" dirty="0"/>
              <a:t> </a:t>
            </a:r>
            <a:r>
              <a:rPr lang="en-US" dirty="0" err="1"/>
              <a:t>Rückzug</a:t>
            </a:r>
            <a:r>
              <a:rPr lang="en-US" dirty="0"/>
              <a:t> </a:t>
            </a:r>
            <a:r>
              <a:rPr lang="en-US" dirty="0" err="1"/>
              <a:t>einleiten</a:t>
            </a:r>
            <a:endParaRPr lang="en-US" dirty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2185436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0913457-E485-E14C-92D4-78FB5562FE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Kriegsjahr</a:t>
            </a:r>
            <a:r>
              <a:rPr lang="en-US" dirty="0"/>
              <a:t> 1943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1A966CBE-4E4A-4F4E-B52A-55A65E0CA2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3599" y="2241302"/>
            <a:ext cx="7796540" cy="399782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r>
              <a:rPr lang="en-US" dirty="0"/>
              <a:t>Am 18. </a:t>
            </a:r>
            <a:r>
              <a:rPr lang="en-US" dirty="0" err="1"/>
              <a:t>Februar</a:t>
            </a:r>
            <a:r>
              <a:rPr lang="en-US" dirty="0"/>
              <a:t> </a:t>
            </a:r>
            <a:r>
              <a:rPr lang="en-US" dirty="0" err="1"/>
              <a:t>rief</a:t>
            </a:r>
            <a:r>
              <a:rPr lang="en-US" dirty="0"/>
              <a:t> </a:t>
            </a:r>
            <a:r>
              <a:rPr lang="en-US" dirty="0" err="1"/>
              <a:t>Propagandaminister</a:t>
            </a:r>
            <a:r>
              <a:rPr lang="en-US" dirty="0"/>
              <a:t> Joseph Goebbels den "</a:t>
            </a:r>
            <a:r>
              <a:rPr lang="en-US" dirty="0" err="1"/>
              <a:t>Totalen</a:t>
            </a:r>
            <a:r>
              <a:rPr lang="en-US" dirty="0"/>
              <a:t> Krieg" </a:t>
            </a:r>
            <a:r>
              <a:rPr lang="en-US" dirty="0" err="1"/>
              <a:t>aus</a:t>
            </a:r>
            <a:endParaRPr lang="en-US" dirty="0"/>
          </a:p>
          <a:p>
            <a:r>
              <a:rPr lang="en-US" dirty="0" err="1"/>
              <a:t>Risse</a:t>
            </a:r>
            <a:r>
              <a:rPr lang="en-US" dirty="0"/>
              <a:t> in der "</a:t>
            </a:r>
            <a:r>
              <a:rPr lang="en-US" dirty="0" err="1"/>
              <a:t>Festung</a:t>
            </a:r>
            <a:r>
              <a:rPr lang="en-US" dirty="0"/>
              <a:t> Europa„</a:t>
            </a:r>
          </a:p>
          <a:p>
            <a:r>
              <a:rPr lang="en-US" dirty="0" err="1"/>
              <a:t>Flächenbombardements</a:t>
            </a:r>
            <a:r>
              <a:rPr lang="en-US" dirty="0"/>
              <a:t> </a:t>
            </a:r>
            <a:r>
              <a:rPr lang="en-US" dirty="0" err="1"/>
              <a:t>über</a:t>
            </a:r>
            <a:r>
              <a:rPr lang="en-US" dirty="0"/>
              <a:t> </a:t>
            </a:r>
            <a:r>
              <a:rPr lang="en-US" dirty="0" err="1"/>
              <a:t>ganz</a:t>
            </a:r>
            <a:r>
              <a:rPr lang="en-US" dirty="0"/>
              <a:t> Deutschland </a:t>
            </a:r>
            <a:r>
              <a:rPr lang="en-US" dirty="0" err="1"/>
              <a:t>aus</a:t>
            </a:r>
            <a:endParaRPr lang="en-US" dirty="0"/>
          </a:p>
          <a:p>
            <a:r>
              <a:rPr lang="en-US" dirty="0" err="1"/>
              <a:t>Alliierte</a:t>
            </a:r>
            <a:r>
              <a:rPr lang="en-US" dirty="0"/>
              <a:t> </a:t>
            </a:r>
            <a:r>
              <a:rPr lang="en-US" dirty="0" err="1"/>
              <a:t>gewinnen</a:t>
            </a:r>
            <a:r>
              <a:rPr lang="en-US" dirty="0"/>
              <a:t> </a:t>
            </a:r>
            <a:r>
              <a:rPr lang="en-US" dirty="0" err="1"/>
              <a:t>auch</a:t>
            </a:r>
            <a:r>
              <a:rPr lang="en-US" dirty="0"/>
              <a:t> den U –Boot Krieg</a:t>
            </a:r>
          </a:p>
          <a:p>
            <a:r>
              <a:rPr lang="en-US" dirty="0" err="1"/>
              <a:t>Schlechte</a:t>
            </a:r>
            <a:r>
              <a:rPr lang="en-US" dirty="0"/>
              <a:t> </a:t>
            </a:r>
            <a:r>
              <a:rPr lang="en-US" dirty="0" err="1"/>
              <a:t>Versorgung</a:t>
            </a:r>
            <a:r>
              <a:rPr lang="en-US" dirty="0"/>
              <a:t> und </a:t>
            </a:r>
            <a:r>
              <a:rPr lang="en-US" dirty="0" err="1"/>
              <a:t>Nachschub</a:t>
            </a:r>
            <a:endParaRPr lang="en-US" dirty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9318007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00A305D-B353-C745-8FB5-BD215785CA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Kennzeichen</a:t>
            </a:r>
            <a:r>
              <a:rPr lang="en-US" dirty="0"/>
              <a:t> des TK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28B7229-45AE-0D42-8E77-36A2A18A58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90123" y="2052116"/>
            <a:ext cx="7796540" cy="399782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r>
              <a:rPr lang="en-US" dirty="0" err="1"/>
              <a:t>Totale</a:t>
            </a:r>
            <a:r>
              <a:rPr lang="en-US" dirty="0"/>
              <a:t> </a:t>
            </a:r>
            <a:r>
              <a:rPr lang="en-US" dirty="0" err="1"/>
              <a:t>Mobilisierung</a:t>
            </a:r>
            <a:r>
              <a:rPr lang="en-US" dirty="0"/>
              <a:t>: </a:t>
            </a:r>
            <a:r>
              <a:rPr lang="en-US" dirty="0" err="1"/>
              <a:t>Freisetzung</a:t>
            </a:r>
            <a:r>
              <a:rPr lang="en-US" dirty="0"/>
              <a:t> </a:t>
            </a:r>
            <a:r>
              <a:rPr lang="en-US" dirty="0" err="1"/>
              <a:t>zusätzlicher</a:t>
            </a:r>
            <a:r>
              <a:rPr lang="en-US" dirty="0"/>
              <a:t> </a:t>
            </a:r>
            <a:r>
              <a:rPr lang="en-US" dirty="0" err="1"/>
              <a:t>Kräfte</a:t>
            </a:r>
            <a:r>
              <a:rPr lang="en-US" dirty="0"/>
              <a:t> </a:t>
            </a:r>
            <a:r>
              <a:rPr lang="en-US" dirty="0" err="1"/>
              <a:t>für</a:t>
            </a:r>
            <a:r>
              <a:rPr lang="en-US" dirty="0"/>
              <a:t> die Front (Frauen </a:t>
            </a:r>
            <a:r>
              <a:rPr lang="en-US" dirty="0" err="1"/>
              <a:t>übernehmen</a:t>
            </a:r>
            <a:r>
              <a:rPr lang="en-US" dirty="0"/>
              <a:t> </a:t>
            </a:r>
            <a:r>
              <a:rPr lang="en-US" dirty="0" err="1"/>
              <a:t>z.B.</a:t>
            </a:r>
            <a:r>
              <a:rPr lang="en-US" dirty="0"/>
              <a:t> </a:t>
            </a:r>
            <a:r>
              <a:rPr lang="en-US" dirty="0" err="1"/>
              <a:t>Arbeiten</a:t>
            </a:r>
            <a:r>
              <a:rPr lang="en-US" dirty="0"/>
              <a:t> der </a:t>
            </a:r>
            <a:r>
              <a:rPr lang="en-US" dirty="0" err="1"/>
              <a:t>Männer</a:t>
            </a:r>
            <a:r>
              <a:rPr lang="en-US" dirty="0"/>
              <a:t>), </a:t>
            </a:r>
            <a:r>
              <a:rPr lang="en-US" dirty="0" err="1"/>
              <a:t>Verstärkung</a:t>
            </a:r>
            <a:r>
              <a:rPr lang="en-US" dirty="0"/>
              <a:t> der </a:t>
            </a:r>
            <a:r>
              <a:rPr lang="en-US" dirty="0" err="1"/>
              <a:t>Rüstungsanstrengungen</a:t>
            </a:r>
            <a:endParaRPr lang="en-US" dirty="0"/>
          </a:p>
          <a:p>
            <a:r>
              <a:rPr lang="en-US" dirty="0" err="1"/>
              <a:t>Totale</a:t>
            </a:r>
            <a:r>
              <a:rPr lang="en-US" dirty="0"/>
              <a:t> </a:t>
            </a:r>
            <a:r>
              <a:rPr lang="en-US" dirty="0" err="1"/>
              <a:t>Kontrolle</a:t>
            </a:r>
            <a:r>
              <a:rPr lang="en-US" dirty="0"/>
              <a:t>: Gleichschaltung des </a:t>
            </a:r>
            <a:r>
              <a:rPr lang="en-US" dirty="0" err="1"/>
              <a:t>Volkswillens</a:t>
            </a:r>
            <a:endParaRPr lang="en-US" dirty="0"/>
          </a:p>
          <a:p>
            <a:r>
              <a:rPr lang="en-US" dirty="0" err="1"/>
              <a:t>Totale</a:t>
            </a:r>
            <a:r>
              <a:rPr lang="en-US" dirty="0"/>
              <a:t> </a:t>
            </a:r>
            <a:r>
              <a:rPr lang="en-US" dirty="0" err="1"/>
              <a:t>Methoden</a:t>
            </a:r>
            <a:r>
              <a:rPr lang="en-US" dirty="0"/>
              <a:t>: </a:t>
            </a:r>
            <a:r>
              <a:rPr lang="en-US" dirty="0" err="1"/>
              <a:t>Verknüpfung</a:t>
            </a:r>
            <a:r>
              <a:rPr lang="en-US" dirty="0"/>
              <a:t> von </a:t>
            </a:r>
            <a:r>
              <a:rPr lang="en-US" dirty="0" err="1"/>
              <a:t>verschiedenen</a:t>
            </a:r>
            <a:r>
              <a:rPr lang="en-US" dirty="0"/>
              <a:t> </a:t>
            </a:r>
            <a:r>
              <a:rPr lang="en-US" dirty="0" err="1"/>
              <a:t>Waffentechniken</a:t>
            </a:r>
            <a:r>
              <a:rPr lang="en-US" dirty="0"/>
              <a:t> und -</a:t>
            </a:r>
            <a:r>
              <a:rPr lang="en-US" dirty="0" err="1"/>
              <a:t>systemen</a:t>
            </a:r>
            <a:endParaRPr lang="en-US" dirty="0"/>
          </a:p>
          <a:p>
            <a:r>
              <a:rPr lang="en-US" dirty="0" err="1"/>
              <a:t>Totale</a:t>
            </a:r>
            <a:r>
              <a:rPr lang="en-US" dirty="0"/>
              <a:t> </a:t>
            </a:r>
            <a:r>
              <a:rPr lang="en-US" dirty="0" err="1"/>
              <a:t>Kriegsziele</a:t>
            </a:r>
            <a:endParaRPr lang="en-US" dirty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8022966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B26A9BC-9012-ED4A-ABD5-000DE52D3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4" name="Θέση περιεχομένου 3">
            <a:extLst>
              <a:ext uri="{FF2B5EF4-FFF2-40B4-BE49-F238E27FC236}">
                <a16:creationId xmlns:a16="http://schemas.microsoft.com/office/drawing/2014/main" id="{515B0232-C589-B34C-A78C-7150321E0C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18919" y="2146300"/>
            <a:ext cx="27051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5722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56E4DE2-1878-1D43-8179-47F5BCE938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Kriegsjahr</a:t>
            </a:r>
            <a:r>
              <a:rPr lang="en-US" dirty="0"/>
              <a:t> 1944</a:t>
            </a:r>
            <a:br>
              <a:rPr lang="en-US" dirty="0"/>
            </a:b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5A7CB5A-CFAA-8844-BB04-C9065AAE49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Frontenverschiebung</a:t>
            </a:r>
            <a:r>
              <a:rPr lang="en-US" dirty="0"/>
              <a:t> </a:t>
            </a:r>
            <a:r>
              <a:rPr lang="en-US" dirty="0" err="1"/>
              <a:t>Richtung</a:t>
            </a:r>
            <a:r>
              <a:rPr lang="en-US" dirty="0"/>
              <a:t> Berlin</a:t>
            </a:r>
          </a:p>
          <a:p>
            <a:r>
              <a:rPr lang="en-US" dirty="0" err="1"/>
              <a:t>Kapitulation</a:t>
            </a:r>
            <a:r>
              <a:rPr lang="en-US" dirty="0"/>
              <a:t>: </a:t>
            </a:r>
            <a:r>
              <a:rPr lang="en-US" dirty="0" err="1"/>
              <a:t>Rumänien</a:t>
            </a:r>
            <a:r>
              <a:rPr lang="en-US" dirty="0"/>
              <a:t> (25. August), </a:t>
            </a:r>
            <a:r>
              <a:rPr lang="en-US" dirty="0" err="1"/>
              <a:t>Bulgarien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(8. September), </a:t>
            </a:r>
            <a:r>
              <a:rPr lang="en-US" dirty="0" err="1"/>
              <a:t>Finnland</a:t>
            </a:r>
            <a:r>
              <a:rPr lang="en-US" dirty="0"/>
              <a:t> (19. September)</a:t>
            </a:r>
          </a:p>
          <a:p>
            <a:r>
              <a:rPr lang="en-US" dirty="0"/>
              <a:t>Propaganda des "</a:t>
            </a:r>
            <a:r>
              <a:rPr lang="en-US" dirty="0" err="1"/>
              <a:t>Endsieges</a:t>
            </a:r>
            <a:endParaRPr lang="en-US" dirty="0"/>
          </a:p>
          <a:p>
            <a:r>
              <a:rPr lang="en-US" dirty="0"/>
              <a:t>6.Juni D-Day / Operation Overlord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0503407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606621F-BBB9-A040-9CEF-F3CE30FFEA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E458623-83FE-9B46-BD96-82D748A850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3599" y="1614795"/>
            <a:ext cx="7796540" cy="399782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err="1"/>
              <a:t>Kriegsjahr</a:t>
            </a:r>
            <a:r>
              <a:rPr lang="en-US" dirty="0"/>
              <a:t> 1945</a:t>
            </a:r>
          </a:p>
          <a:p>
            <a:r>
              <a:rPr lang="en-US" dirty="0"/>
              <a:t>Die </a:t>
            </a:r>
            <a:r>
              <a:rPr lang="en-US" dirty="0" err="1"/>
              <a:t>Schlacht</a:t>
            </a:r>
            <a:r>
              <a:rPr lang="en-US" dirty="0"/>
              <a:t> um Berlin</a:t>
            </a:r>
          </a:p>
          <a:p>
            <a:r>
              <a:rPr lang="en-US" dirty="0" err="1"/>
              <a:t>Kämpfe</a:t>
            </a:r>
            <a:r>
              <a:rPr lang="en-US" dirty="0"/>
              <a:t> </a:t>
            </a:r>
            <a:r>
              <a:rPr lang="en-US" dirty="0" err="1"/>
              <a:t>forderten</a:t>
            </a:r>
            <a:r>
              <a:rPr lang="en-US" dirty="0"/>
              <a:t> : 170.000 </a:t>
            </a:r>
            <a:r>
              <a:rPr lang="en-US" dirty="0" err="1"/>
              <a:t>Gefallene</a:t>
            </a:r>
            <a:r>
              <a:rPr lang="en-US" dirty="0"/>
              <a:t> und</a:t>
            </a:r>
          </a:p>
          <a:p>
            <a:r>
              <a:rPr lang="en-US" dirty="0"/>
              <a:t>500.000 </a:t>
            </a:r>
            <a:r>
              <a:rPr lang="en-US" dirty="0" err="1"/>
              <a:t>verwundete</a:t>
            </a:r>
            <a:r>
              <a:rPr lang="en-US" dirty="0"/>
              <a:t> </a:t>
            </a:r>
            <a:r>
              <a:rPr lang="en-US" dirty="0" err="1"/>
              <a:t>Soldaten</a:t>
            </a:r>
            <a:endParaRPr lang="en-US" dirty="0"/>
          </a:p>
          <a:p>
            <a:r>
              <a:rPr lang="en-US" dirty="0"/>
              <a:t>8.Mai </a:t>
            </a:r>
            <a:r>
              <a:rPr lang="en-US" dirty="0" err="1"/>
              <a:t>Kapitulation</a:t>
            </a:r>
            <a:r>
              <a:rPr lang="en-US" dirty="0"/>
              <a:t> </a:t>
            </a:r>
            <a:r>
              <a:rPr lang="en-US" dirty="0" err="1"/>
              <a:t>Deutschlands</a:t>
            </a:r>
            <a:r>
              <a:rPr lang="en-US" dirty="0"/>
              <a:t>, Ende des </a:t>
            </a:r>
            <a:r>
              <a:rPr lang="en-US" dirty="0" err="1"/>
              <a:t>Krieges</a:t>
            </a:r>
            <a:r>
              <a:rPr lang="en-US" dirty="0"/>
              <a:t> in Europa</a:t>
            </a:r>
          </a:p>
          <a:p>
            <a:r>
              <a:rPr lang="en-US" dirty="0" err="1"/>
              <a:t>Atombombenabwurf</a:t>
            </a:r>
            <a:r>
              <a:rPr lang="en-US" dirty="0"/>
              <a:t> der USA auf Japan am6.8. und 9.8.  auf Hiroshima und Nagasaki</a:t>
            </a:r>
          </a:p>
          <a:p>
            <a:r>
              <a:rPr lang="en-US" dirty="0"/>
              <a:t>2.9. Ende des 2. </a:t>
            </a:r>
            <a:r>
              <a:rPr lang="en-US" dirty="0" err="1"/>
              <a:t>Weltkrieges</a:t>
            </a:r>
            <a:endParaRPr lang="en-US" dirty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7073533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BD815BB-34DB-8745-9241-27ED0B85F0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Besatzungszonen</a:t>
            </a:r>
            <a:endParaRPr lang="el-GR" dirty="0"/>
          </a:p>
        </p:txBody>
      </p:sp>
      <p:pic>
        <p:nvPicPr>
          <p:cNvPr id="4" name="Θέση περιεχομένου 3">
            <a:extLst>
              <a:ext uri="{FF2B5EF4-FFF2-40B4-BE49-F238E27FC236}">
                <a16:creationId xmlns:a16="http://schemas.microsoft.com/office/drawing/2014/main" id="{8197BF1D-8142-9D42-939E-316395A035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21969" y="2106544"/>
            <a:ext cx="46990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15317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073E49A9-6806-2648-9500-7334E48CE41D}"/>
              </a:ext>
            </a:extLst>
          </p:cNvPr>
          <p:cNvSpPr/>
          <p:nvPr/>
        </p:nvSpPr>
        <p:spPr>
          <a:xfrm>
            <a:off x="2312503" y="1028343"/>
            <a:ext cx="7527235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>
                <a:latin typeface="Helvetica" pitchFamily="2" charset="0"/>
              </a:rPr>
              <a:t>Bilanz</a:t>
            </a:r>
            <a:endParaRPr lang="en-US" dirty="0">
              <a:latin typeface="Helvetica" pitchFamily="2" charset="0"/>
            </a:endParaRPr>
          </a:p>
          <a:p>
            <a:r>
              <a:rPr lang="en-US" dirty="0">
                <a:latin typeface="Helvetica" pitchFamily="2" charset="0"/>
              </a:rPr>
              <a:t>• Tote </a:t>
            </a:r>
            <a:r>
              <a:rPr lang="en-US" dirty="0" err="1">
                <a:latin typeface="Helvetica" pitchFamily="2" charset="0"/>
              </a:rPr>
              <a:t>insgesamt</a:t>
            </a:r>
            <a:r>
              <a:rPr lang="en-US" dirty="0">
                <a:latin typeface="Helvetica" pitchFamily="2" charset="0"/>
              </a:rPr>
              <a:t> ca. 55 </a:t>
            </a:r>
            <a:r>
              <a:rPr lang="en-US" dirty="0" err="1">
                <a:latin typeface="Helvetica" pitchFamily="2" charset="0"/>
              </a:rPr>
              <a:t>Millionen</a:t>
            </a:r>
            <a:r>
              <a:rPr lang="en-US" dirty="0">
                <a:latin typeface="Helvetica" pitchFamily="2" charset="0"/>
              </a:rPr>
              <a:t>, </a:t>
            </a:r>
            <a:r>
              <a:rPr lang="en-US" dirty="0" err="1">
                <a:latin typeface="Helvetica" pitchFamily="2" charset="0"/>
              </a:rPr>
              <a:t>davon</a:t>
            </a:r>
            <a:r>
              <a:rPr lang="en-US" dirty="0">
                <a:latin typeface="Helvetica" pitchFamily="2" charset="0"/>
              </a:rPr>
              <a:t> </a:t>
            </a:r>
            <a:r>
              <a:rPr lang="en-US" dirty="0" err="1">
                <a:latin typeface="Helvetica" pitchFamily="2" charset="0"/>
              </a:rPr>
              <a:t>zwischen</a:t>
            </a:r>
            <a:r>
              <a:rPr lang="en-US" dirty="0">
                <a:latin typeface="Helvetica" pitchFamily="2" charset="0"/>
              </a:rPr>
              <a:t> 20 und 30 Mio</a:t>
            </a:r>
          </a:p>
          <a:p>
            <a:r>
              <a:rPr lang="en-US" dirty="0" err="1">
                <a:latin typeface="Helvetica" pitchFamily="2" charset="0"/>
              </a:rPr>
              <a:t>Zivilisten</a:t>
            </a:r>
            <a:endParaRPr lang="en-US" dirty="0">
              <a:latin typeface="Helvetica" pitchFamily="2" charset="0"/>
            </a:endParaRPr>
          </a:p>
          <a:p>
            <a:r>
              <a:rPr lang="en-US" dirty="0">
                <a:latin typeface="Helvetica" pitchFamily="2" charset="0"/>
              </a:rPr>
              <a:t>• Tote in </a:t>
            </a:r>
            <a:r>
              <a:rPr lang="en-US" dirty="0" err="1">
                <a:latin typeface="Helvetica" pitchFamily="2" charset="0"/>
              </a:rPr>
              <a:t>Russland</a:t>
            </a:r>
            <a:r>
              <a:rPr lang="en-US" dirty="0">
                <a:latin typeface="Helvetica" pitchFamily="2" charset="0"/>
              </a:rPr>
              <a:t> ca. 20 </a:t>
            </a:r>
            <a:r>
              <a:rPr lang="en-US" dirty="0" err="1">
                <a:latin typeface="Helvetica" pitchFamily="2" charset="0"/>
              </a:rPr>
              <a:t>Millionen</a:t>
            </a:r>
            <a:endParaRPr lang="en-US" dirty="0">
              <a:latin typeface="Helvetica" pitchFamily="2" charset="0"/>
            </a:endParaRPr>
          </a:p>
          <a:p>
            <a:r>
              <a:rPr lang="en-US" dirty="0">
                <a:latin typeface="Helvetica" pitchFamily="2" charset="0"/>
              </a:rPr>
              <a:t>• Tote in D ca. 7.2 </a:t>
            </a:r>
            <a:r>
              <a:rPr lang="en-US" dirty="0" err="1">
                <a:latin typeface="Helvetica" pitchFamily="2" charset="0"/>
              </a:rPr>
              <a:t>Millionen</a:t>
            </a:r>
            <a:endParaRPr lang="en-US" dirty="0">
              <a:latin typeface="Helvetica" pitchFamily="2" charset="0"/>
            </a:endParaRPr>
          </a:p>
          <a:p>
            <a:r>
              <a:rPr lang="en-US" dirty="0">
                <a:latin typeface="Helvetica" pitchFamily="2" charset="0"/>
              </a:rPr>
              <a:t>• Tote in </a:t>
            </a:r>
            <a:r>
              <a:rPr lang="en-US" dirty="0" err="1">
                <a:latin typeface="Helvetica" pitchFamily="2" charset="0"/>
              </a:rPr>
              <a:t>Ostasien</a:t>
            </a:r>
            <a:r>
              <a:rPr lang="en-US" dirty="0">
                <a:latin typeface="Helvetica" pitchFamily="2" charset="0"/>
              </a:rPr>
              <a:t> ca. 14 </a:t>
            </a:r>
            <a:r>
              <a:rPr lang="en-US" dirty="0" err="1">
                <a:latin typeface="Helvetica" pitchFamily="2" charset="0"/>
              </a:rPr>
              <a:t>Millionen</a:t>
            </a:r>
            <a:endParaRPr lang="en-US" dirty="0">
              <a:latin typeface="Helvetica" pitchFamily="2" charset="0"/>
            </a:endParaRPr>
          </a:p>
          <a:p>
            <a:r>
              <a:rPr lang="en-US" dirty="0">
                <a:latin typeface="Helvetica" pitchFamily="2" charset="0"/>
              </a:rPr>
              <a:t>• </a:t>
            </a:r>
            <a:r>
              <a:rPr lang="en-US" dirty="0" err="1">
                <a:latin typeface="Helvetica" pitchFamily="2" charset="0"/>
              </a:rPr>
              <a:t>Juden-Vernichtung</a:t>
            </a:r>
            <a:r>
              <a:rPr lang="en-US" dirty="0">
                <a:latin typeface="Helvetica" pitchFamily="2" charset="0"/>
              </a:rPr>
              <a:t> ca. 6 </a:t>
            </a:r>
            <a:r>
              <a:rPr lang="en-US" dirty="0" err="1">
                <a:latin typeface="Helvetica" pitchFamily="2" charset="0"/>
              </a:rPr>
              <a:t>Millionen</a:t>
            </a:r>
            <a:endParaRPr lang="en-US" dirty="0">
              <a:latin typeface="Helvetica" pitchFamily="2" charset="0"/>
            </a:endParaRPr>
          </a:p>
          <a:p>
            <a:r>
              <a:rPr lang="en-US" dirty="0">
                <a:latin typeface="Helvetica" pitchFamily="2" charset="0"/>
              </a:rPr>
              <a:t>• </a:t>
            </a:r>
            <a:r>
              <a:rPr lang="en-US" dirty="0" err="1">
                <a:latin typeface="Helvetica" pitchFamily="2" charset="0"/>
              </a:rPr>
              <a:t>Verwundete</a:t>
            </a:r>
            <a:r>
              <a:rPr lang="en-US" dirty="0">
                <a:latin typeface="Helvetica" pitchFamily="2" charset="0"/>
              </a:rPr>
              <a:t> ca. 35 </a:t>
            </a:r>
            <a:r>
              <a:rPr lang="en-US" dirty="0" err="1">
                <a:latin typeface="Helvetica" pitchFamily="2" charset="0"/>
              </a:rPr>
              <a:t>Millionen</a:t>
            </a:r>
            <a:endParaRPr lang="en-US" dirty="0">
              <a:latin typeface="Helvetica" pitchFamily="2" charset="0"/>
            </a:endParaRPr>
          </a:p>
          <a:p>
            <a:r>
              <a:rPr lang="en-US" dirty="0">
                <a:latin typeface="Helvetica" pitchFamily="2" charset="0"/>
              </a:rPr>
              <a:t>• </a:t>
            </a:r>
            <a:r>
              <a:rPr lang="en-US" dirty="0" err="1">
                <a:latin typeface="Helvetica" pitchFamily="2" charset="0"/>
              </a:rPr>
              <a:t>Vermisste</a:t>
            </a:r>
            <a:r>
              <a:rPr lang="en-US" dirty="0">
                <a:latin typeface="Helvetica" pitchFamily="2" charset="0"/>
              </a:rPr>
              <a:t> ca. 3 </a:t>
            </a:r>
            <a:r>
              <a:rPr lang="en-US" dirty="0" err="1">
                <a:latin typeface="Helvetica" pitchFamily="2" charset="0"/>
              </a:rPr>
              <a:t>Millionen</a:t>
            </a:r>
            <a:endParaRPr lang="en-US" dirty="0">
              <a:latin typeface="Helvetica" pitchFamily="2" charset="0"/>
            </a:endParaRPr>
          </a:p>
          <a:p>
            <a:r>
              <a:rPr lang="en-US" dirty="0">
                <a:latin typeface="Helvetica" pitchFamily="2" charset="0"/>
              </a:rPr>
              <a:t>• </a:t>
            </a:r>
            <a:r>
              <a:rPr lang="en-US" dirty="0" err="1">
                <a:latin typeface="Helvetica" pitchFamily="2" charset="0"/>
              </a:rPr>
              <a:t>Vertriebene</a:t>
            </a:r>
            <a:r>
              <a:rPr lang="en-US" dirty="0">
                <a:latin typeface="Helvetica" pitchFamily="2" charset="0"/>
              </a:rPr>
              <a:t> </a:t>
            </a:r>
            <a:r>
              <a:rPr lang="en-US" dirty="0" err="1">
                <a:latin typeface="Helvetica" pitchFamily="2" charset="0"/>
              </a:rPr>
              <a:t>über</a:t>
            </a:r>
            <a:r>
              <a:rPr lang="en-US" dirty="0">
                <a:latin typeface="Helvetica" pitchFamily="2" charset="0"/>
              </a:rPr>
              <a:t> 20 </a:t>
            </a:r>
            <a:r>
              <a:rPr lang="en-US" dirty="0" err="1">
                <a:latin typeface="Helvetica" pitchFamily="2" charset="0"/>
              </a:rPr>
              <a:t>Millionen</a:t>
            </a:r>
            <a:endParaRPr lang="en-US" dirty="0">
              <a:latin typeface="Helvetica" pitchFamily="2" charset="0"/>
            </a:endParaRPr>
          </a:p>
          <a:p>
            <a:r>
              <a:rPr lang="en-US" dirty="0">
                <a:latin typeface="Helvetica" pitchFamily="2" charset="0"/>
              </a:rPr>
              <a:t>• </a:t>
            </a:r>
            <a:r>
              <a:rPr lang="en-US" dirty="0" err="1">
                <a:latin typeface="Helvetica" pitchFamily="2" charset="0"/>
              </a:rPr>
              <a:t>Kosten</a:t>
            </a:r>
            <a:r>
              <a:rPr lang="en-US" dirty="0">
                <a:latin typeface="Helvetica" pitchFamily="2" charset="0"/>
              </a:rPr>
              <a:t> ca. 1'500 </a:t>
            </a:r>
            <a:r>
              <a:rPr lang="en-US" dirty="0" err="1">
                <a:latin typeface="Helvetica" pitchFamily="2" charset="0"/>
              </a:rPr>
              <a:t>Milliarden</a:t>
            </a:r>
            <a:r>
              <a:rPr lang="en-US" dirty="0">
                <a:latin typeface="Helvetica" pitchFamily="2" charset="0"/>
              </a:rPr>
              <a:t> $</a:t>
            </a:r>
          </a:p>
          <a:p>
            <a:r>
              <a:rPr lang="en-US" dirty="0">
                <a:latin typeface="Helvetica" pitchFamily="2" charset="0"/>
              </a:rPr>
              <a:t>• In </a:t>
            </a:r>
            <a:r>
              <a:rPr lang="en-US" dirty="0" err="1">
                <a:latin typeface="Helvetica" pitchFamily="2" charset="0"/>
              </a:rPr>
              <a:t>Russland</a:t>
            </a:r>
            <a:r>
              <a:rPr lang="en-US" dirty="0">
                <a:latin typeface="Helvetica" pitchFamily="2" charset="0"/>
              </a:rPr>
              <a:t> </a:t>
            </a:r>
            <a:r>
              <a:rPr lang="en-US" dirty="0" err="1">
                <a:latin typeface="Helvetica" pitchFamily="2" charset="0"/>
              </a:rPr>
              <a:t>waren</a:t>
            </a:r>
            <a:r>
              <a:rPr lang="en-US" dirty="0">
                <a:latin typeface="Helvetica" pitchFamily="2" charset="0"/>
              </a:rPr>
              <a:t> 1700 </a:t>
            </a:r>
            <a:r>
              <a:rPr lang="en-US" dirty="0" err="1">
                <a:latin typeface="Helvetica" pitchFamily="2" charset="0"/>
              </a:rPr>
              <a:t>Städte</a:t>
            </a:r>
            <a:r>
              <a:rPr lang="en-US" dirty="0">
                <a:latin typeface="Helvetica" pitchFamily="2" charset="0"/>
              </a:rPr>
              <a:t>, 70'000 </a:t>
            </a:r>
            <a:r>
              <a:rPr lang="en-US" dirty="0" err="1">
                <a:latin typeface="Helvetica" pitchFamily="2" charset="0"/>
              </a:rPr>
              <a:t>Dörfer</a:t>
            </a:r>
            <a:r>
              <a:rPr lang="en-US" dirty="0">
                <a:latin typeface="Helvetica" pitchFamily="2" charset="0"/>
              </a:rPr>
              <a:t> und 32'000</a:t>
            </a:r>
          </a:p>
          <a:p>
            <a:r>
              <a:rPr lang="en-US" dirty="0" err="1">
                <a:latin typeface="Helvetica" pitchFamily="2" charset="0"/>
              </a:rPr>
              <a:t>Industrieanlagen</a:t>
            </a:r>
            <a:r>
              <a:rPr lang="en-US" dirty="0">
                <a:latin typeface="Helvetica" pitchFamily="2" charset="0"/>
              </a:rPr>
              <a:t> </a:t>
            </a:r>
            <a:r>
              <a:rPr lang="en-US" dirty="0" err="1">
                <a:latin typeface="Helvetica" pitchFamily="2" charset="0"/>
              </a:rPr>
              <a:t>zerstört</a:t>
            </a:r>
            <a:r>
              <a:rPr lang="en-US" dirty="0">
                <a:latin typeface="Helvetica" pitchFamily="2" charset="0"/>
              </a:rPr>
              <a:t>; in D </a:t>
            </a:r>
            <a:r>
              <a:rPr lang="en-US" dirty="0" err="1">
                <a:latin typeface="Helvetica" pitchFamily="2" charset="0"/>
              </a:rPr>
              <a:t>waren</a:t>
            </a:r>
            <a:r>
              <a:rPr lang="en-US" dirty="0">
                <a:latin typeface="Helvetica" pitchFamily="2" charset="0"/>
              </a:rPr>
              <a:t> es 50 % der </a:t>
            </a:r>
            <a:r>
              <a:rPr lang="en-US" dirty="0" err="1">
                <a:latin typeface="Helvetica" pitchFamily="2" charset="0"/>
              </a:rPr>
              <a:t>Verkehrs</a:t>
            </a:r>
            <a:r>
              <a:rPr lang="en-US" dirty="0">
                <a:latin typeface="Helvetica" pitchFamily="2" charset="0"/>
              </a:rPr>
              <a:t>- u. </a:t>
            </a:r>
            <a:r>
              <a:rPr lang="en-US" dirty="0" err="1">
                <a:latin typeface="Helvetica" pitchFamily="2" charset="0"/>
              </a:rPr>
              <a:t>Industrieanlagen</a:t>
            </a:r>
            <a:r>
              <a:rPr lang="en-US" dirty="0">
                <a:latin typeface="Helvetica" pitchFamily="2" charset="0"/>
              </a:rPr>
              <a:t>; ca. 40 % der </a:t>
            </a:r>
            <a:r>
              <a:rPr lang="en-US" dirty="0" err="1">
                <a:latin typeface="Helvetica" pitchFamily="2" charset="0"/>
              </a:rPr>
              <a:t>Deutschen</a:t>
            </a:r>
            <a:r>
              <a:rPr lang="en-US" dirty="0">
                <a:latin typeface="Helvetica" pitchFamily="2" charset="0"/>
              </a:rPr>
              <a:t> </a:t>
            </a:r>
            <a:r>
              <a:rPr lang="en-US" dirty="0" err="1">
                <a:latin typeface="Helvetica" pitchFamily="2" charset="0"/>
              </a:rPr>
              <a:t>haben</a:t>
            </a:r>
            <a:r>
              <a:rPr lang="en-US" dirty="0">
                <a:latin typeface="Helvetica" pitchFamily="2" charset="0"/>
              </a:rPr>
              <a:t> die </a:t>
            </a:r>
            <a:r>
              <a:rPr lang="en-US" dirty="0" err="1">
                <a:latin typeface="Helvetica" pitchFamily="2" charset="0"/>
              </a:rPr>
              <a:t>ganze</a:t>
            </a:r>
            <a:r>
              <a:rPr lang="en-US" dirty="0">
                <a:latin typeface="Helvetica" pitchFamily="2" charset="0"/>
              </a:rPr>
              <a:t> </a:t>
            </a:r>
            <a:r>
              <a:rPr lang="en-US" dirty="0" err="1">
                <a:latin typeface="Helvetica" pitchFamily="2" charset="0"/>
              </a:rPr>
              <a:t>Habe</a:t>
            </a:r>
            <a:r>
              <a:rPr lang="en-US" dirty="0">
                <a:latin typeface="Helvetica" pitchFamily="2" charset="0"/>
              </a:rPr>
              <a:t> </a:t>
            </a:r>
            <a:r>
              <a:rPr lang="en-US" dirty="0" err="1">
                <a:latin typeface="Helvetica" pitchFamily="2" charset="0"/>
              </a:rPr>
              <a:t>verloren</a:t>
            </a:r>
            <a:r>
              <a:rPr lang="en-US" dirty="0">
                <a:latin typeface="Helvetica" pitchFamily="2" charset="0"/>
              </a:rPr>
              <a:t>.</a:t>
            </a:r>
            <a:endParaRPr lang="en-US" dirty="0">
              <a:effectLst/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39020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Μάντισον">
  <a:themeElements>
    <a:clrScheme name="Madison">
      <a:dk1>
        <a:sysClr val="windowText" lastClr="000000"/>
      </a:dk1>
      <a:lt1>
        <a:sysClr val="window" lastClr="FFFFFF"/>
      </a:lt1>
      <a:dk2>
        <a:srgbClr val="1F2D29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6AC10936-2DFC-4054-9ADF-B5E2C5F8619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Μάντισον</Template>
  <TotalTime>49</TotalTime>
  <Words>658</Words>
  <Application>Microsoft Macintosh PowerPoint</Application>
  <PresentationFormat>Ευρεία οθόνη</PresentationFormat>
  <Paragraphs>95</Paragraphs>
  <Slides>17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5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17</vt:i4>
      </vt:variant>
    </vt:vector>
  </HeadingPairs>
  <TitlesOfParts>
    <vt:vector size="23" baseType="lpstr">
      <vt:lpstr>Arial</vt:lpstr>
      <vt:lpstr>Helvetica</vt:lpstr>
      <vt:lpstr>MS Shell Dlg 2</vt:lpstr>
      <vt:lpstr>Wingdings</vt:lpstr>
      <vt:lpstr>Wingdings 3</vt:lpstr>
      <vt:lpstr>Μάντισον</vt:lpstr>
      <vt:lpstr>Verlauf des zweiten Weltkrieges  </vt:lpstr>
      <vt:lpstr>Gliederung </vt:lpstr>
      <vt:lpstr>Ziele des 2. WK </vt:lpstr>
      <vt:lpstr>Erfahrung des 1. WK </vt:lpstr>
      <vt:lpstr>Kriegsjahr 1939 </vt:lpstr>
      <vt:lpstr>Kriegsjahr 1939 </vt:lpstr>
      <vt:lpstr>Kriegsjahr 1940</vt:lpstr>
      <vt:lpstr>Παρουσίαση του PowerPoint</vt:lpstr>
      <vt:lpstr>Παρουσίαση του PowerPoint</vt:lpstr>
      <vt:lpstr>Kriegsjahr 1942</vt:lpstr>
      <vt:lpstr>Kriegsjahr 1943</vt:lpstr>
      <vt:lpstr>Kennzeichen des TK</vt:lpstr>
      <vt:lpstr>Παρουσίαση του PowerPoint</vt:lpstr>
      <vt:lpstr>Kriegsjahr 1944 </vt:lpstr>
      <vt:lpstr>Παρουσίαση του PowerPoint</vt:lpstr>
      <vt:lpstr>Besatzungszonen</vt:lpstr>
      <vt:lpstr>Παρουσίαση του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Verlauf des zweiten Weltkrieges  </dc:title>
  <dc:subject/>
  <dc:creator>ΣΤΕΦΑΝΟΣ ΒΛΑΧΟΠΟΥΛΟΣ</dc:creator>
  <cp:keywords/>
  <dc:description/>
  <cp:lastModifiedBy>Stefanos Vlachopoulos</cp:lastModifiedBy>
  <cp:revision>2</cp:revision>
  <dcterms:created xsi:type="dcterms:W3CDTF">2020-09-25T13:12:05Z</dcterms:created>
  <dcterms:modified xsi:type="dcterms:W3CDTF">2020-10-15T19:09:54Z</dcterms:modified>
  <cp:category/>
</cp:coreProperties>
</file>