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3" r:id="rId1"/>
    <p:sldMasterId id="2147483806" r:id="rId2"/>
    <p:sldMasterId id="2147484427" r:id="rId3"/>
  </p:sldMasterIdLst>
  <p:notesMasterIdLst>
    <p:notesMasterId r:id="rId15"/>
  </p:notesMasterIdLst>
  <p:sldIdLst>
    <p:sldId id="258" r:id="rId4"/>
    <p:sldId id="756" r:id="rId5"/>
    <p:sldId id="644" r:id="rId6"/>
    <p:sldId id="645" r:id="rId7"/>
    <p:sldId id="768" r:id="rId8"/>
    <p:sldId id="650" r:id="rId9"/>
    <p:sldId id="810" r:id="rId10"/>
    <p:sldId id="802" r:id="rId11"/>
    <p:sldId id="812" r:id="rId12"/>
    <p:sldId id="813" r:id="rId13"/>
    <p:sldId id="811" r:id="rId14"/>
  </p:sldIdLst>
  <p:sldSz cx="9144000" cy="6858000" type="screen4x3"/>
  <p:notesSz cx="6858000" cy="9144000"/>
  <p:defaultTextStyle>
    <a:defPPr>
      <a:defRPr lang="el-G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Μεσαίο στυλ 3 - Έμφαση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25E5076-3810-47DD-B79F-674D7AD40C01}" styleName="Σκούρο στυλ 1 - Έμφαση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B344D84-9AFB-497E-A393-DC336BA19D2E}" styleName="Μεσαίο στυλ 3 - Έμφαση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713" autoAdjust="0"/>
  </p:normalViewPr>
  <p:slideViewPr>
    <p:cSldViewPr>
      <p:cViewPr varScale="1">
        <p:scale>
          <a:sx n="118" d="100"/>
          <a:sy n="118" d="100"/>
        </p:scale>
        <p:origin x="1326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1860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58E498A-99C2-48AE-9EA3-A38984F0251D}" type="datetimeFigureOut">
              <a:rPr lang="el-GR"/>
              <a:pPr>
                <a:defRPr/>
              </a:pPr>
              <a:t>25/5/2026</a:t>
            </a:fld>
            <a:endParaRPr lang="el-GR"/>
          </a:p>
        </p:txBody>
      </p:sp>
      <p:sp>
        <p:nvSpPr>
          <p:cNvPr id="4" name="3 - Θέση εικόνας διαφάνειας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l-GR" noProof="0"/>
          </a:p>
        </p:txBody>
      </p:sp>
      <p:sp>
        <p:nvSpPr>
          <p:cNvPr id="5" name="4 - Θέση σημειώσεων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noProof="0" smtClean="0"/>
              <a:t>Kλικ για επεξεργασία των στυλ του υποδείγματος</a:t>
            </a:r>
          </a:p>
          <a:p>
            <a:pPr lvl="1"/>
            <a:r>
              <a:rPr lang="el-GR" noProof="0" smtClean="0"/>
              <a:t>Δεύτερου επιπέδου</a:t>
            </a:r>
          </a:p>
          <a:p>
            <a:pPr lvl="2"/>
            <a:r>
              <a:rPr lang="el-GR" noProof="0" smtClean="0"/>
              <a:t>Τρίτου επιπέδου</a:t>
            </a:r>
          </a:p>
          <a:p>
            <a:pPr lvl="3"/>
            <a:r>
              <a:rPr lang="el-GR" noProof="0" smtClean="0"/>
              <a:t>Τέταρτου επιπέδου</a:t>
            </a:r>
          </a:p>
          <a:p>
            <a:pPr lvl="4"/>
            <a:r>
              <a:rPr lang="el-GR" noProof="0" smtClean="0"/>
              <a:t>Πέμπτου επιπέδου</a:t>
            </a:r>
            <a:endParaRPr lang="el-GR" noProof="0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51A3B10-F0C2-4DE3-8577-FDEAC4877A25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105592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1 - Θέση εικόνας διαφάνειας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2819" name="2 - Θέση σημειώσεων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6083" name="3 - Θέση αριθμού διαφάνειας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30C67D7-3313-4956-ADF6-E899AFC1C7FA}" type="slidenum">
              <a:rPr lang="el-GR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l-GR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57613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B4E7B21-AE48-40B4-B772-E00460A826B4}" type="slidenum">
              <a:rPr lang="el-GR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l-GR" smtClean="0">
              <a:latin typeface="Arial" charset="0"/>
              <a:cs typeface="Arial" charset="0"/>
            </a:endParaRPr>
          </a:p>
        </p:txBody>
      </p:sp>
      <p:sp>
        <p:nvSpPr>
          <p:cNvPr id="174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1171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776768-5E83-48A8-AF24-493EE28463AD}" type="datetimeFigureOut">
              <a:rPr lang="el-GR"/>
              <a:pPr>
                <a:defRPr/>
              </a:pPr>
              <a:t>25/5/2026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48AC28-DAD9-47D5-AD2F-6E17D240B898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296A4C-CE5B-4EF1-89BC-ED477D475D55}" type="datetimeFigureOut">
              <a:rPr lang="el-GR"/>
              <a:pPr>
                <a:defRPr/>
              </a:pPr>
              <a:t>25/5/2026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D1712E-3F93-42CC-91B0-274EB6F090AF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E56628-4999-487D-A795-E929F22B65BC}" type="datetimeFigureOut">
              <a:rPr lang="el-GR"/>
              <a:pPr>
                <a:defRPr/>
              </a:pPr>
              <a:t>25/5/2026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DED4F8-5B0B-4EA6-9AA1-23623965633F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8DD869-7CC3-4255-91E2-FC67A9DCCB3D}" type="datetimeFigureOut">
              <a:rPr lang="el-GR"/>
              <a:pPr>
                <a:defRPr/>
              </a:pPr>
              <a:t>25/5/2026</a:t>
            </a:fld>
            <a:endParaRPr lang="el-GR"/>
          </a:p>
        </p:txBody>
      </p:sp>
      <p:sp>
        <p:nvSpPr>
          <p:cNvPr id="6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374CE5-B5E1-4CED-9164-7D8E48300751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974435-123B-4AA6-88E3-ECDD6426522B}" type="datetimeFigureOut">
              <a:rPr lang="el-GR"/>
              <a:pPr>
                <a:defRPr/>
              </a:pPr>
              <a:t>25/5/2026</a:t>
            </a:fld>
            <a:endParaRPr lang="el-GR"/>
          </a:p>
        </p:txBody>
      </p:sp>
      <p:sp>
        <p:nvSpPr>
          <p:cNvPr id="8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9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64E98C-18C2-48D6-B78E-1DB3E14FE51E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68E721-9F0A-4D40-93FD-E07E29DA066E}" type="datetimeFigureOut">
              <a:rPr lang="el-GR"/>
              <a:pPr>
                <a:defRPr/>
              </a:pPr>
              <a:t>25/5/2026</a:t>
            </a:fld>
            <a:endParaRPr lang="el-GR"/>
          </a:p>
        </p:txBody>
      </p:sp>
      <p:sp>
        <p:nvSpPr>
          <p:cNvPr id="4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D9B2C2-446A-4197-86A8-2D2F9F01F6DC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60D552-0835-44BE-9161-EC2719580174}" type="datetimeFigureOut">
              <a:rPr lang="el-GR"/>
              <a:pPr>
                <a:defRPr/>
              </a:pPr>
              <a:t>25/5/2026</a:t>
            </a:fld>
            <a:endParaRPr lang="el-GR"/>
          </a:p>
        </p:txBody>
      </p:sp>
      <p:sp>
        <p:nvSpPr>
          <p:cNvPr id="3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4644BA-BBC2-42BD-AF4B-63B3A2F9077C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680641-A434-4C11-A6C8-98E4134B74F0}" type="datetimeFigureOut">
              <a:rPr lang="el-GR"/>
              <a:pPr>
                <a:defRPr/>
              </a:pPr>
              <a:t>25/5/2026</a:t>
            </a:fld>
            <a:endParaRPr lang="el-GR"/>
          </a:p>
        </p:txBody>
      </p:sp>
      <p:sp>
        <p:nvSpPr>
          <p:cNvPr id="6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EAA0DA-BFAE-485F-B0CE-2707E9207E59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l-GR" noProof="0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87B6D6-1803-408A-A326-090D195A6DFA}" type="datetimeFigureOut">
              <a:rPr lang="el-GR"/>
              <a:pPr>
                <a:defRPr/>
              </a:pPr>
              <a:t>25/5/2026</a:t>
            </a:fld>
            <a:endParaRPr lang="el-GR"/>
          </a:p>
        </p:txBody>
      </p:sp>
      <p:sp>
        <p:nvSpPr>
          <p:cNvPr id="6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74854C-F9E4-4280-A92F-AFB9F84CAC12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020FA5-C63B-4883-BB9B-A606389F1222}" type="datetimeFigureOut">
              <a:rPr lang="el-GR"/>
              <a:pPr>
                <a:defRPr/>
              </a:pPr>
              <a:t>25/5/2026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84600A-5AE8-4242-88C4-80FE8C52885C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C404F4-8334-4061-ADD0-F86933C58A5C}" type="datetimeFigureOut">
              <a:rPr lang="el-GR"/>
              <a:pPr>
                <a:defRPr/>
              </a:pPr>
              <a:t>25/5/2026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BBE7E6-6BF2-4068-B30F-C81B7CF29964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err="1" smtClean="0"/>
              <a:t>Click to edit Master title style</a:t>
            </a:r>
            <a:endParaRPr lang="el-GR" dirty="0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/>
              <a:t>Πάτρα 9/10/10</a:t>
            </a:r>
            <a:endParaRPr lang="el-GR" dirty="0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/>
              <a:t> 5</a:t>
            </a:r>
            <a:r>
              <a:rPr lang="el-GR" baseline="30000"/>
              <a:t>ο</a:t>
            </a:r>
            <a:r>
              <a:rPr lang="el-GR"/>
              <a:t> Πανελλήνιο Συνέδριο Οικολογίας</a:t>
            </a:r>
            <a:endParaRPr lang="el-GR" dirty="0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/>
              <a:t>1</a:t>
            </a:r>
            <a:endParaRPr lang="el-GR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7 - Ευθεία γραμμή σύνδεσης"/>
          <p:cNvCxnSpPr/>
          <p:nvPr/>
        </p:nvCxnSpPr>
        <p:spPr>
          <a:xfrm>
            <a:off x="146367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12 - Ευθεία γραμμή σύνδεσης"/>
          <p:cNvCxnSpPr/>
          <p:nvPr/>
        </p:nvCxnSpPr>
        <p:spPr>
          <a:xfrm>
            <a:off x="470852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13 - Έλλειψη"/>
          <p:cNvSpPr/>
          <p:nvPr/>
        </p:nvSpPr>
        <p:spPr>
          <a:xfrm>
            <a:off x="4540250" y="3525838"/>
            <a:ext cx="46038" cy="46037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8 - Υπότιτλος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n-US"/>
          </a:p>
        </p:txBody>
      </p:sp>
      <p:sp>
        <p:nvSpPr>
          <p:cNvPr id="18" name="17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7" name="9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/>
              <a:t>Πάτρα 9/10/10</a:t>
            </a:r>
            <a:endParaRPr lang="el-GR" dirty="0"/>
          </a:p>
        </p:txBody>
      </p:sp>
      <p:sp>
        <p:nvSpPr>
          <p:cNvPr id="8" name="10 - Θέση αριθμού διαφάνειας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/>
              <a:t>1</a:t>
            </a:r>
            <a:endParaRPr lang="el-GR" dirty="0"/>
          </a:p>
        </p:txBody>
      </p:sp>
      <p:sp>
        <p:nvSpPr>
          <p:cNvPr id="10" name="11 - Θέση υποσέλιδου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/>
              <a:t> 5</a:t>
            </a:r>
            <a:r>
              <a:rPr lang="el-GR" baseline="30000"/>
              <a:t>ο</a:t>
            </a:r>
            <a:r>
              <a:rPr lang="el-GR"/>
              <a:t> Πανελλήνιο Συνέδριο Οικολογίας</a:t>
            </a:r>
            <a:endParaRPr lang="el-GR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2 - Ευθεία γραμμή σύνδεσης"/>
          <p:cNvCxnSpPr/>
          <p:nvPr/>
        </p:nvCxnSpPr>
        <p:spPr>
          <a:xfrm>
            <a:off x="685800" y="4916488"/>
            <a:ext cx="7924800" cy="4762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lang="en-US" dirty="0" err="1" smtClean="0"/>
              <a:t>Click to edit Master title style</a:t>
            </a:r>
            <a:endParaRPr lang="en-US" dirty="0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484585-4B18-478A-9FF7-596AFD64F026}" type="datetimeFigureOut">
              <a:rPr lang="el-GR"/>
              <a:pPr>
                <a:defRPr/>
              </a:pPr>
              <a:t>25/5/2026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B03D76-58C7-4856-9A31-45C783B252D1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A499D9-4A44-4A97-918B-3B6793CB189B}" type="datetimeFigureOut">
              <a:rPr lang="el-GR"/>
              <a:pPr>
                <a:defRPr/>
              </a:pPr>
              <a:t>25/5/2026</a:t>
            </a:fld>
            <a:endParaRPr lang="el-GR"/>
          </a:p>
        </p:txBody>
      </p:sp>
      <p:sp>
        <p:nvSpPr>
          <p:cNvPr id="4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C7FBE3-CA45-4DBE-9AA9-0022A762276C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Τίτλος, Κείμενο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466A40-E6E2-4F31-97D8-AB86D4645147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E09F4A-07ED-4F09-A14A-282A007CE1D5}" type="datetimeFigureOut">
              <a:rPr lang="el-GR"/>
              <a:pPr>
                <a:defRPr/>
              </a:pPr>
              <a:t>25/5/2026</a:t>
            </a:fld>
            <a:endParaRPr lang="el-GR"/>
          </a:p>
        </p:txBody>
      </p:sp>
      <p:sp>
        <p:nvSpPr>
          <p:cNvPr id="4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74E33A-A5F5-454C-ADC3-41B5FEC1B155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F470DA-17A7-4C7D-9988-E873A3FFEEDF}" type="datetimeFigureOut">
              <a:rPr lang="el-GR"/>
              <a:pPr>
                <a:defRPr/>
              </a:pPr>
              <a:t>25/5/2026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7A60E5-0835-4E1F-8012-36FC64762A87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EA2584-5CA7-4E60-97DB-1919AD0BF8CB}" type="datetimeFigureOut">
              <a:rPr lang="el-GR"/>
              <a:pPr>
                <a:defRPr/>
              </a:pPr>
              <a:t>25/5/2026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2AF032-1BD2-409A-B910-745BE37AA0BF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E1C1A6-4C4F-49A7-AAD1-480DF4089FF2}" type="datetimeFigureOut">
              <a:rPr lang="el-GR"/>
              <a:pPr>
                <a:defRPr/>
              </a:pPr>
              <a:t>25/5/2026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4B802B-6734-4284-90F2-75EA1D382D9F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95FF0D-2FC0-42B0-8730-8AC84C021EC3}" type="datetimeFigureOut">
              <a:rPr lang="el-GR"/>
              <a:pPr>
                <a:defRPr/>
              </a:pPr>
              <a:t>25/5/2026</a:t>
            </a:fld>
            <a:endParaRPr lang="el-GR"/>
          </a:p>
        </p:txBody>
      </p:sp>
      <p:sp>
        <p:nvSpPr>
          <p:cNvPr id="6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0A451F-6906-4ECB-AD2D-9E8FAA78DD9B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7E5128-1613-4B4F-BA74-6CE254464150}" type="datetimeFigureOut">
              <a:rPr lang="el-GR"/>
              <a:pPr>
                <a:defRPr/>
              </a:pPr>
              <a:t>25/5/2026</a:t>
            </a:fld>
            <a:endParaRPr lang="el-GR"/>
          </a:p>
        </p:txBody>
      </p:sp>
      <p:sp>
        <p:nvSpPr>
          <p:cNvPr id="8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9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877B02-9977-4F28-8D44-4A4A01CF6309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E10571-846F-43E9-8D9B-9DF6EE9A8AB5}" type="datetimeFigureOut">
              <a:rPr lang="el-GR"/>
              <a:pPr>
                <a:defRPr/>
              </a:pPr>
              <a:t>25/5/2026</a:t>
            </a:fld>
            <a:endParaRPr lang="el-GR"/>
          </a:p>
        </p:txBody>
      </p:sp>
      <p:sp>
        <p:nvSpPr>
          <p:cNvPr id="4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C605D5-7FFB-4838-9BD5-8467E36EF99C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116AFB-698B-4112-8795-C6D6D8E87046}" type="datetimeFigureOut">
              <a:rPr lang="el-GR"/>
              <a:pPr>
                <a:defRPr/>
              </a:pPr>
              <a:t>25/5/2026</a:t>
            </a:fld>
            <a:endParaRPr lang="el-GR"/>
          </a:p>
        </p:txBody>
      </p:sp>
      <p:sp>
        <p:nvSpPr>
          <p:cNvPr id="3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FD6101-ABCA-471F-8781-CDCDA3679CB8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F7835C-0BEA-49CB-845F-3FCB13ED72E9}" type="datetimeFigureOut">
              <a:rPr lang="el-GR"/>
              <a:pPr>
                <a:defRPr/>
              </a:pPr>
              <a:t>25/5/2026</a:t>
            </a:fld>
            <a:endParaRPr lang="el-GR"/>
          </a:p>
        </p:txBody>
      </p:sp>
      <p:sp>
        <p:nvSpPr>
          <p:cNvPr id="6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E1F250-FB49-4491-9908-03BCDEEAC5DF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l-GR" noProof="0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073102-FF45-4526-9042-8D28E664850C}" type="datetimeFigureOut">
              <a:rPr lang="el-GR"/>
              <a:pPr>
                <a:defRPr/>
              </a:pPr>
              <a:t>25/5/2026</a:t>
            </a:fld>
            <a:endParaRPr lang="el-GR"/>
          </a:p>
        </p:txBody>
      </p:sp>
      <p:sp>
        <p:nvSpPr>
          <p:cNvPr id="6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CA4E27-22A0-4C39-B573-CFC0828B893E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C946A-17C6-4979-A97D-7DFCACEBDC33}" type="datetimeFigureOut">
              <a:rPr lang="el-GR"/>
              <a:pPr>
                <a:defRPr/>
              </a:pPr>
              <a:t>25/5/2026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B887E5-9F44-4ED8-8A49-4B543E5C8A2D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CA70FB-6AE0-41EC-82A0-B29A6EDA62A5}" type="datetimeFigureOut">
              <a:rPr lang="el-GR"/>
              <a:pPr>
                <a:defRPr/>
              </a:pPr>
              <a:t>25/5/2026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BD7FE0-DBA8-4AE3-9804-BDDED090CD39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err="1" smtClean="0"/>
              <a:t>Click to edit Master title style</a:t>
            </a:r>
            <a:endParaRPr lang="el-GR" dirty="0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/>
              <a:t>Πάτρα 9/10/10</a:t>
            </a:r>
            <a:endParaRPr lang="el-GR" dirty="0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/>
              <a:t> 5</a:t>
            </a:r>
            <a:r>
              <a:rPr lang="el-GR" baseline="30000"/>
              <a:t>ο</a:t>
            </a:r>
            <a:r>
              <a:rPr lang="el-GR"/>
              <a:t> Πανελλήνιο Συνέδριο Οικολογίας</a:t>
            </a:r>
            <a:endParaRPr lang="el-GR" dirty="0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/>
              <a:t>1</a:t>
            </a:r>
            <a:endParaRPr lang="el-GR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CEC45D-257B-4BF2-B5BA-8A2F9EEB7675}" type="datetimeFigureOut">
              <a:rPr lang="el-GR"/>
              <a:pPr>
                <a:defRPr/>
              </a:pPr>
              <a:t>25/5/2026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B48E03-B89C-45DD-B873-F0222FF9820B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0066DB-BAC6-4E0E-A836-EB373AA6986D}" type="datetimeFigureOut">
              <a:rPr lang="el-GR"/>
              <a:pPr>
                <a:defRPr/>
              </a:pPr>
              <a:t>25/5/2026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0CB4E4-C736-49C9-9B1B-0BB2B373201A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2C6AA3-AC45-4677-863C-B08AF5C5A900}" type="datetimeFigureOut">
              <a:rPr lang="el-GR"/>
              <a:pPr>
                <a:defRPr/>
              </a:pPr>
              <a:t>25/5/2026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87DB7C-DC69-4FA5-8D38-F7720B4E30C2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5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098F1B-9936-4D65-A1D4-1A9072EF19FD}" type="datetimeFigureOut">
              <a:rPr lang="el-GR"/>
              <a:pPr>
                <a:defRPr/>
              </a:pPr>
              <a:t>25/5/2026</a:t>
            </a:fld>
            <a:endParaRPr lang="el-GR"/>
          </a:p>
        </p:txBody>
      </p:sp>
      <p:sp>
        <p:nvSpPr>
          <p:cNvPr id="6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4874C7-3AAD-4008-9F5D-0DD79B233C88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7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A3D5E1-22A0-4089-94FD-8289CD6DDE8B}" type="datetimeFigureOut">
              <a:rPr lang="el-GR"/>
              <a:pPr>
                <a:defRPr/>
              </a:pPr>
              <a:t>25/5/2026</a:t>
            </a:fld>
            <a:endParaRPr lang="el-GR"/>
          </a:p>
        </p:txBody>
      </p:sp>
      <p:sp>
        <p:nvSpPr>
          <p:cNvPr id="8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9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5F0B7C-A6D7-42CE-81DF-FCB54288CA53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2530C2-6DFA-4D05-A77B-4C01A4F3FD68}" type="datetimeFigureOut">
              <a:rPr lang="el-GR"/>
              <a:pPr>
                <a:defRPr/>
              </a:pPr>
              <a:t>25/5/2026</a:t>
            </a:fld>
            <a:endParaRPr lang="el-GR"/>
          </a:p>
        </p:txBody>
      </p:sp>
      <p:sp>
        <p:nvSpPr>
          <p:cNvPr id="4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82DB95-4785-4D57-BD8E-E89FF8A32157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889AE0-B8FD-435A-BE83-4CD4C9CCCDF1}" type="datetimeFigureOut">
              <a:rPr lang="el-GR"/>
              <a:pPr>
                <a:defRPr/>
              </a:pPr>
              <a:t>25/5/2026</a:t>
            </a:fld>
            <a:endParaRPr lang="el-GR"/>
          </a:p>
        </p:txBody>
      </p:sp>
      <p:sp>
        <p:nvSpPr>
          <p:cNvPr id="3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C15DED-09B6-44FF-9CE7-49746066E83F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D84B0A-3BBE-4574-9E7D-DF5EDED2974A}" type="datetimeFigureOut">
              <a:rPr lang="el-GR"/>
              <a:pPr>
                <a:defRPr/>
              </a:pPr>
              <a:t>25/5/2026</a:t>
            </a:fld>
            <a:endParaRPr lang="el-GR"/>
          </a:p>
        </p:txBody>
      </p:sp>
      <p:sp>
        <p:nvSpPr>
          <p:cNvPr id="6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25C8A0-5BC3-4B76-8154-F3CEC17050E9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C1D6C0-CF1F-42BE-ACB2-9E97848F75F3}" type="datetimeFigureOut">
              <a:rPr lang="el-GR"/>
              <a:pPr>
                <a:defRPr/>
              </a:pPr>
              <a:t>25/5/2026</a:t>
            </a:fld>
            <a:endParaRPr lang="el-GR"/>
          </a:p>
        </p:txBody>
      </p:sp>
      <p:sp>
        <p:nvSpPr>
          <p:cNvPr id="6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5132B3-33FC-4786-ADBC-50EE771722A9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576AD6-BF90-4F4D-B652-331FF3A4A651}" type="datetimeFigureOut">
              <a:rPr lang="el-GR"/>
              <a:pPr>
                <a:defRPr/>
              </a:pPr>
              <a:t>25/5/2026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D90621-CA30-46B5-8075-E7C588C690C8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EA48D7-F040-4FA4-94FA-0EFCC1CEE646}" type="datetimeFigureOut">
              <a:rPr lang="el-GR"/>
              <a:pPr>
                <a:defRPr/>
              </a:pPr>
              <a:t>25/5/2026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EB4F52-1C4E-4072-A0FF-CA9E2EA19F42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Τίτλος, Κείμενο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070B19-93C9-4276-BF96-56223FB9BD88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1 - Θέση τίτλου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Kλικ για επεξεργασία του τίτλου</a:t>
            </a:r>
          </a:p>
        </p:txBody>
      </p:sp>
      <p:sp>
        <p:nvSpPr>
          <p:cNvPr id="2051" name="2 - Θέση κειμένου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EF915D7-9BD8-4DDF-9B6B-0705631F10A2}" type="datetimeFigureOut">
              <a:rPr lang="el-GR"/>
              <a:pPr>
                <a:defRPr/>
              </a:pPr>
              <a:t>25/5/2026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0BBB22F-F959-45A5-87D9-E69BA02AFCFC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90" r:id="rId1"/>
    <p:sldLayoutId id="2147484791" r:id="rId2"/>
    <p:sldLayoutId id="2147484792" r:id="rId3"/>
    <p:sldLayoutId id="2147484793" r:id="rId4"/>
    <p:sldLayoutId id="2147484794" r:id="rId5"/>
    <p:sldLayoutId id="2147484795" r:id="rId6"/>
    <p:sldLayoutId id="2147484796" r:id="rId7"/>
    <p:sldLayoutId id="2147484797" r:id="rId8"/>
    <p:sldLayoutId id="2147484798" r:id="rId9"/>
    <p:sldLayoutId id="2147484799" r:id="rId10"/>
    <p:sldLayoutId id="2147484800" r:id="rId11"/>
    <p:sldLayoutId id="2147484825" r:id="rId12"/>
    <p:sldLayoutId id="2147484826" r:id="rId13"/>
    <p:sldLayoutId id="2147484827" r:id="rId14"/>
    <p:sldLayoutId id="2147484801" r:id="rId15"/>
    <p:sldLayoutId id="2147484828" r:id="rId16"/>
    <p:sldLayoutId id="2147484802" r:id="rId17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1 - Θέση τίτλου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Kλικ για επεξεργασία του τίτλου</a:t>
            </a:r>
          </a:p>
        </p:txBody>
      </p:sp>
      <p:sp>
        <p:nvSpPr>
          <p:cNvPr id="3075" name="2 - Θέση κειμένου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4C63191-2B03-41A9-A69A-8F9B2917F118}" type="datetimeFigureOut">
              <a:rPr lang="el-GR"/>
              <a:pPr>
                <a:defRPr/>
              </a:pPr>
              <a:t>25/5/2026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8C88541-9C78-4186-A3BB-07950A336BB4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03" r:id="rId1"/>
    <p:sldLayoutId id="2147484804" r:id="rId2"/>
    <p:sldLayoutId id="2147484805" r:id="rId3"/>
    <p:sldLayoutId id="2147484806" r:id="rId4"/>
    <p:sldLayoutId id="2147484807" r:id="rId5"/>
    <p:sldLayoutId id="2147484808" r:id="rId6"/>
    <p:sldLayoutId id="2147484809" r:id="rId7"/>
    <p:sldLayoutId id="2147484810" r:id="rId8"/>
    <p:sldLayoutId id="2147484811" r:id="rId9"/>
    <p:sldLayoutId id="2147484812" r:id="rId10"/>
    <p:sldLayoutId id="2147484813" r:id="rId11"/>
    <p:sldLayoutId id="214748483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1 - Θέση τίτλου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Kλικ για επεξεργασία του τίτλου</a:t>
            </a:r>
            <a:endParaRPr lang="en-US" smtClean="0"/>
          </a:p>
        </p:txBody>
      </p:sp>
      <p:sp>
        <p:nvSpPr>
          <p:cNvPr id="4099" name="2 - Θέση κειμένου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smtClean="0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53BA650-7A42-43F9-BAA3-D6C5DF9EB1F4}" type="datetimeFigureOut">
              <a:rPr lang="el-GR"/>
              <a:pPr>
                <a:defRPr/>
              </a:pPr>
              <a:t>25/5/2026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5BB1755-839A-44D3-95A7-8467008B2A62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14" r:id="rId1"/>
    <p:sldLayoutId id="2147484815" r:id="rId2"/>
    <p:sldLayoutId id="2147484816" r:id="rId3"/>
    <p:sldLayoutId id="2147484817" r:id="rId4"/>
    <p:sldLayoutId id="2147484818" r:id="rId5"/>
    <p:sldLayoutId id="2147484819" r:id="rId6"/>
    <p:sldLayoutId id="2147484820" r:id="rId7"/>
    <p:sldLayoutId id="2147484821" r:id="rId8"/>
    <p:sldLayoutId id="2147484822" r:id="rId9"/>
    <p:sldLayoutId id="2147484823" r:id="rId10"/>
    <p:sldLayoutId id="2147484824" r:id="rId11"/>
    <p:sldLayoutId id="2147484831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gkarris@ionio.gr" TargetMode="External"/><Relationship Id="rId7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3.jpeg"/><Relationship Id="rId5" Type="http://schemas.openxmlformats.org/officeDocument/2006/relationships/image" Target="../media/image2.jp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4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4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4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4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  <a:alpha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Τίτλος"/>
          <p:cNvSpPr>
            <a:spLocks noGrp="1"/>
          </p:cNvSpPr>
          <p:nvPr>
            <p:ph type="title"/>
          </p:nvPr>
        </p:nvSpPr>
        <p:spPr>
          <a:xfrm>
            <a:off x="305295" y="1487476"/>
            <a:ext cx="8532813" cy="935037"/>
          </a:xfr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eaLnBrk="1" hangingPunct="1">
              <a:defRPr/>
            </a:pPr>
            <a:r>
              <a:rPr lang="el-GR" sz="2000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Μάθημα</a:t>
            </a:r>
            <a:r>
              <a:rPr lang="el-GR" sz="2000" dirty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: Βιολογία και Διαχείριση Άγριας Πανίδας</a:t>
            </a:r>
            <a:r>
              <a:rPr lang="el-GR" sz="2000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/>
            </a:r>
            <a:br>
              <a:rPr lang="el-GR" sz="2000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</a:br>
            <a:r>
              <a:rPr lang="el-GR" sz="2000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Θεματική ενότητα: </a:t>
            </a:r>
            <a:r>
              <a:rPr lang="el-GR" sz="2000" b="1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Τα Αμφίβια</a:t>
            </a:r>
            <a:endParaRPr lang="el-GR" sz="1800" b="1" dirty="0" smtClean="0">
              <a:solidFill>
                <a:srgbClr val="0070C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12291" name="1 - Θέση περιεχομένου"/>
          <p:cNvSpPr>
            <a:spLocks noGrp="1"/>
          </p:cNvSpPr>
          <p:nvPr>
            <p:ph idx="1"/>
          </p:nvPr>
        </p:nvSpPr>
        <p:spPr>
          <a:xfrm>
            <a:off x="1259632" y="5644212"/>
            <a:ext cx="6624141" cy="576262"/>
          </a:xfrm>
        </p:spPr>
        <p:txBody>
          <a:bodyPr/>
          <a:lstStyle/>
          <a:p>
            <a:pPr algn="ctr" eaLnBrk="1" hangingPunct="1">
              <a:buFont typeface="Wingdings 2" pitchFamily="18" charset="2"/>
              <a:buNone/>
            </a:pPr>
            <a:r>
              <a:rPr lang="el-GR" sz="1200" b="1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Εισηγητής: Γεώργιος Καρρής Βιολόγος</a:t>
            </a:r>
            <a:r>
              <a:rPr lang="en-US" sz="1200" b="1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sz="1200" b="1" dirty="0" err="1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MSc</a:t>
            </a:r>
            <a:r>
              <a:rPr lang="en-US" sz="1200" b="1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/PhD</a:t>
            </a:r>
            <a:endParaRPr lang="el-GR" sz="1200" b="1" dirty="0" smtClean="0">
              <a:solidFill>
                <a:srgbClr val="0070C0"/>
              </a:solidFill>
              <a:latin typeface="Tahoma" pitchFamily="34" charset="0"/>
              <a:cs typeface="Tahoma" pitchFamily="34" charset="0"/>
            </a:endParaRPr>
          </a:p>
          <a:p>
            <a:pPr algn="ctr" eaLnBrk="1" hangingPunct="1">
              <a:buNone/>
            </a:pPr>
            <a:r>
              <a:rPr lang="en-US" sz="1200" b="1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A</a:t>
            </a:r>
            <a:r>
              <a:rPr lang="el-GR" sz="1200" b="1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ναπληρωτής Καθηγητής</a:t>
            </a:r>
          </a:p>
          <a:p>
            <a:pPr algn="ctr" eaLnBrk="1" hangingPunct="1">
              <a:buNone/>
            </a:pPr>
            <a:r>
              <a:rPr lang="en-US" sz="1200" b="1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email:</a:t>
            </a:r>
            <a:r>
              <a:rPr lang="el-GR" sz="1200" b="1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sz="1200" b="1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  <a:hlinkClick r:id="rId3"/>
              </a:rPr>
              <a:t>gkarris@ionio.gr</a:t>
            </a:r>
            <a:r>
              <a:rPr lang="el-GR" sz="1200" b="1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                                                                                                               </a:t>
            </a:r>
            <a:endParaRPr lang="el-GR" sz="1600" b="1" dirty="0" smtClean="0">
              <a:solidFill>
                <a:srgbClr val="0070C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12292" name="3 - TextBox"/>
          <p:cNvSpPr txBox="1">
            <a:spLocks noChangeArrowheads="1"/>
          </p:cNvSpPr>
          <p:nvPr/>
        </p:nvSpPr>
        <p:spPr bwMode="auto">
          <a:xfrm>
            <a:off x="611560" y="6360198"/>
            <a:ext cx="7848600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200" b="1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A</a:t>
            </a:r>
            <a:r>
              <a:rPr lang="el-GR" sz="1200" b="1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κ. </a:t>
            </a:r>
            <a:r>
              <a:rPr lang="el-GR" sz="1200" b="1" dirty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έ</a:t>
            </a:r>
            <a:r>
              <a:rPr lang="el-GR" sz="1200" b="1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τος: 2025-202</a:t>
            </a:r>
            <a:r>
              <a:rPr lang="el-GR" sz="1200" b="1" dirty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6</a:t>
            </a:r>
            <a:endParaRPr lang="el-GR" sz="1200" dirty="0">
              <a:solidFill>
                <a:srgbClr val="0070C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8" name="7 - TextBox"/>
          <p:cNvSpPr txBox="1"/>
          <p:nvPr/>
        </p:nvSpPr>
        <p:spPr>
          <a:xfrm>
            <a:off x="2051720" y="476672"/>
            <a:ext cx="547260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endParaRPr lang="el-GR" b="1" dirty="0">
              <a:solidFill>
                <a:srgbClr val="0070C0"/>
              </a:solidFill>
              <a:latin typeface="Tahoma" pitchFamily="34" charset="0"/>
              <a:cs typeface="Tahoma" pitchFamily="34" charset="0"/>
            </a:endParaRPr>
          </a:p>
          <a:p>
            <a:pPr algn="ctr">
              <a:defRPr/>
            </a:pPr>
            <a:r>
              <a:rPr lang="el-GR" sz="1400" dirty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Τμήμα </a:t>
            </a:r>
            <a:r>
              <a:rPr lang="el-GR" sz="1400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Περιβάλλοντος </a:t>
            </a:r>
            <a:r>
              <a:rPr lang="el-GR" sz="1400" dirty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- Σχολή </a:t>
            </a:r>
            <a:r>
              <a:rPr lang="el-GR" sz="1400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Περιβάλλοντος </a:t>
            </a:r>
            <a:r>
              <a:rPr lang="en-US" sz="1400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–</a:t>
            </a:r>
            <a:r>
              <a:rPr lang="el-GR" sz="1400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 Ιόνιο Πανεπιστήμιο</a:t>
            </a:r>
            <a:endParaRPr lang="el-GR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296" name="Εικόνα 1" descr="ÎÏÎ¿ÏÎ­Î»ÎµÏÎ¼Î± ÎµÎ¹ÎºÏÎ½Î±Ï Î³Î¹Î± Î¹Î¿Î½Î¹Î¿ ÏÎ±Î½ÎµÏÎ¹ÏÏÎ·Î¼Î¹Î¿ ÏÎµÎ¹ Î¹Î¿Î½Î¹ÏÎ½ Î½Î·ÏÏÎ½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355004"/>
            <a:ext cx="1152128" cy="1070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61" r="13995"/>
          <a:stretch/>
        </p:blipFill>
        <p:spPr>
          <a:xfrm>
            <a:off x="107504" y="2991579"/>
            <a:ext cx="3152233" cy="2652633"/>
          </a:xfrm>
          <a:prstGeom prst="rect">
            <a:avLst/>
          </a:prstGeom>
        </p:spPr>
      </p:pic>
      <p:pic>
        <p:nvPicPr>
          <p:cNvPr id="5" name="Picture 2" descr="No photo description available.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3721" y="2522166"/>
            <a:ext cx="1737840" cy="3089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25545" y="3068960"/>
            <a:ext cx="2997565" cy="22774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r="20530"/>
          <a:stretch/>
        </p:blipFill>
        <p:spPr>
          <a:xfrm>
            <a:off x="0" y="-7543"/>
            <a:ext cx="5220072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220072" y="6332066"/>
            <a:ext cx="3720998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900" dirty="0">
                <a:latin typeface="UB-HelveticaCond"/>
              </a:rPr>
              <a:t>Το πιο απειλούμενο άνουρο </a:t>
            </a:r>
            <a:r>
              <a:rPr lang="el-GR" sz="900" dirty="0" smtClean="0">
                <a:latin typeface="UB-HelveticaCond"/>
              </a:rPr>
              <a:t>αμφίβιο </a:t>
            </a:r>
            <a:r>
              <a:rPr lang="el-GR" sz="900" dirty="0">
                <a:latin typeface="UB-HelveticaCond"/>
              </a:rPr>
              <a:t>της </a:t>
            </a:r>
            <a:endParaRPr lang="en-US" sz="900" dirty="0" smtClean="0">
              <a:latin typeface="UB-HelveticaCond"/>
            </a:endParaRPr>
          </a:p>
          <a:p>
            <a:r>
              <a:rPr lang="el-GR" sz="900" dirty="0" smtClean="0">
                <a:latin typeface="UB-HelveticaCond"/>
              </a:rPr>
              <a:t>Ευρώπης</a:t>
            </a:r>
            <a:r>
              <a:rPr lang="el-GR" sz="900" dirty="0">
                <a:latin typeface="UB-HelveticaCond"/>
              </a:rPr>
              <a:t>, ο ενδημικός βάτραχος της Καρπάθου</a:t>
            </a:r>
          </a:p>
          <a:p>
            <a:r>
              <a:rPr lang="en-US" sz="900" dirty="0">
                <a:latin typeface="UB-HelveticaCond"/>
              </a:rPr>
              <a:t>(</a:t>
            </a:r>
            <a:r>
              <a:rPr lang="en-US" sz="900" i="1" dirty="0" err="1">
                <a:latin typeface="UB-HelveticaCond-Italic"/>
              </a:rPr>
              <a:t>Pelophylax</a:t>
            </a:r>
            <a:r>
              <a:rPr lang="en-US" sz="900" i="1" dirty="0">
                <a:latin typeface="UB-HelveticaCond-Italic"/>
              </a:rPr>
              <a:t> </a:t>
            </a:r>
            <a:r>
              <a:rPr lang="en-US" sz="900" i="1" dirty="0" err="1">
                <a:latin typeface="UB-HelveticaCond-Italic"/>
              </a:rPr>
              <a:t>cerigensis</a:t>
            </a:r>
            <a:r>
              <a:rPr lang="en-US" sz="900" dirty="0">
                <a:latin typeface="UB-HelveticaCond"/>
              </a:rPr>
              <a:t>) (</a:t>
            </a:r>
            <a:r>
              <a:rPr lang="el-GR" sz="900" dirty="0">
                <a:latin typeface="UB-HelveticaCond"/>
              </a:rPr>
              <a:t>φωτ. Π. Παφίλης).</a:t>
            </a:r>
            <a:endParaRPr lang="el-GR" dirty="0"/>
          </a:p>
        </p:txBody>
      </p:sp>
      <p:sp>
        <p:nvSpPr>
          <p:cNvPr id="6" name="Rectangle 5"/>
          <p:cNvSpPr/>
          <p:nvPr/>
        </p:nvSpPr>
        <p:spPr>
          <a:xfrm>
            <a:off x="5220072" y="1196752"/>
            <a:ext cx="3923928" cy="249299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l-GR" sz="1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Γενικές πληροφορίες</a:t>
            </a:r>
          </a:p>
          <a:p>
            <a:r>
              <a:rPr lang="el-GR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Η </a:t>
            </a:r>
            <a:r>
              <a:rPr lang="el-GR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χώρα μας διαθέτει μια εξαιρετικά ενδιαφέρουσα πανίδα Αμφιβίων με </a:t>
            </a:r>
            <a:r>
              <a:rPr lang="el-GR" sz="1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υψηλό ενδημισμό </a:t>
            </a:r>
            <a:r>
              <a:rPr lang="el-GR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αναλογικά</a:t>
            </a:r>
          </a:p>
          <a:p>
            <a:r>
              <a:rPr lang="el-GR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με τη γεωγραφική της έκταση, ενώ αποτελεί το </a:t>
            </a:r>
            <a:r>
              <a:rPr lang="el-GR" sz="1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ακρότατο όριο εξάπλωσης αρκετών ειδών με </a:t>
            </a:r>
            <a:r>
              <a:rPr lang="el-GR" sz="1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κεντρο-ευρωπαϊκή </a:t>
            </a:r>
            <a:r>
              <a:rPr lang="el-GR" sz="1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και ασιατική κατανομή</a:t>
            </a:r>
            <a:r>
              <a:rPr lang="el-GR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Γι’ αυτή την εντυπωσιακή ποικιλότητα ευθύνεται η γεωγραφική </a:t>
            </a:r>
            <a:r>
              <a:rPr lang="el-GR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θέση </a:t>
            </a:r>
            <a:r>
              <a:rPr lang="el-GR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και η γεωλογική ιστορία του ελλαδικού χώρου. Τα Αμφίβια στην Ελλάδα απαντώνται σχεδόν σε </a:t>
            </a:r>
            <a:r>
              <a:rPr lang="el-GR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κάθε </a:t>
            </a:r>
            <a:r>
              <a:rPr lang="el-GR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τύπο υδάτινου και χερσαίου ενδιαιτήματος, ενώ συχνά οι πληθυσμοί τους εμφανίζουν </a:t>
            </a:r>
            <a:r>
              <a:rPr lang="el-GR" sz="1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μεγάλες </a:t>
            </a:r>
            <a:r>
              <a:rPr lang="el-GR" sz="1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τοπικές </a:t>
            </a:r>
            <a:r>
              <a:rPr lang="el-GR" sz="1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απομονώσεις με επακόλουθη υψηλή ενδοειδική διαφοροποίηση</a:t>
            </a:r>
            <a:r>
              <a:rPr lang="el-GR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368" name="Picture 8" descr="978992557505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016" y="116632"/>
            <a:ext cx="4355976" cy="5941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11 - TextBox"/>
          <p:cNvSpPr txBox="1"/>
          <p:nvPr/>
        </p:nvSpPr>
        <p:spPr>
          <a:xfrm>
            <a:off x="91794" y="6027003"/>
            <a:ext cx="44081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200" dirty="0">
                <a:latin typeface="Tahoma" pitchFamily="34" charset="0"/>
                <a:ea typeface="Tahoma" pitchFamily="34" charset="0"/>
                <a:cs typeface="Tahoma" pitchFamily="34" charset="0"/>
              </a:rPr>
              <a:t>Η Πανίδα της Ελλάδας-Βιολογία και Διαχείριση της Άγριας </a:t>
            </a:r>
            <a:r>
              <a:rPr lang="el-GR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Πανίδας 2020. </a:t>
            </a:r>
            <a:r>
              <a:rPr lang="el-GR" sz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Παφίλης</a:t>
            </a:r>
            <a:r>
              <a:rPr lang="el-GR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Π. (Γενική Επιμέλεια – Συντονιστής Έκδοσης), 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BROKEN </a:t>
            </a:r>
            <a:r>
              <a:rPr lang="en-US" sz="1200" dirty="0">
                <a:latin typeface="Tahoma" pitchFamily="34" charset="0"/>
                <a:ea typeface="Tahoma" pitchFamily="34" charset="0"/>
                <a:cs typeface="Tahoma" pitchFamily="34" charset="0"/>
              </a:rPr>
              <a:t>HILL PUBLISHERS LTD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r>
              <a:rPr lang="el-GR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Ι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SBN: </a:t>
            </a:r>
            <a:r>
              <a:rPr lang="el-GR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9789925575053</a:t>
            </a:r>
            <a:endParaRPr lang="el-G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38975" t="8001" r="24013" b="3800"/>
          <a:stretch/>
        </p:blipFill>
        <p:spPr>
          <a:xfrm>
            <a:off x="4574737" y="116631"/>
            <a:ext cx="4432699" cy="594170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0" y="0"/>
            <a:ext cx="8363272" cy="504056"/>
          </a:xfrm>
        </p:spPr>
        <p:txBody>
          <a:bodyPr/>
          <a:lstStyle/>
          <a:p>
            <a:r>
              <a:rPr lang="el-GR" sz="3200" dirty="0" smtClean="0"/>
              <a:t>Βιβλιογραφία για τα Αμφίβια</a:t>
            </a:r>
            <a:endParaRPr lang="el-GR" sz="3200" dirty="0"/>
          </a:p>
        </p:txBody>
      </p:sp>
      <p:pic>
        <p:nvPicPr>
          <p:cNvPr id="2062" name="Picture 14" descr="Αμφίβια και ερπετά της Ελλάδας. Οδηγός αναγνώρισης - Εκδόσεις Πατάκη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340768"/>
            <a:ext cx="2838112" cy="4149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42125" t="8000" r="31100" b="20601"/>
          <a:stretch/>
        </p:blipFill>
        <p:spPr>
          <a:xfrm>
            <a:off x="4644008" y="1281228"/>
            <a:ext cx="2808312" cy="42124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490066"/>
          </a:xfrm>
        </p:spPr>
        <p:txBody>
          <a:bodyPr/>
          <a:lstStyle/>
          <a:p>
            <a:r>
              <a:rPr lang="el-GR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Το προφιλ των </a:t>
            </a:r>
            <a:r>
              <a:rPr lang="el-GR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ΑΜΦΙΒΙΩΝ </a:t>
            </a:r>
            <a:r>
              <a:rPr lang="el-GR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στην Ελλάδα</a:t>
            </a:r>
            <a:endParaRPr lang="el-GR" sz="3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51520" y="692696"/>
            <a:ext cx="8640960" cy="6048672"/>
          </a:xfrm>
          <a:ln/>
          <a:effectLst>
            <a:glow rad="2286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el-GR" sz="1600" dirty="0" smtClean="0">
                <a:latin typeface="UB-Helvetica"/>
              </a:rPr>
              <a:t>Η </a:t>
            </a:r>
            <a:r>
              <a:rPr lang="el-GR" sz="1600" dirty="0">
                <a:latin typeface="UB-Helvetica"/>
              </a:rPr>
              <a:t>μελέτη των</a:t>
            </a:r>
            <a:r>
              <a:rPr lang="el-GR" sz="1600" dirty="0">
                <a:solidFill>
                  <a:srgbClr val="FF0000"/>
                </a:solidFill>
                <a:latin typeface="UB-Helvetica"/>
              </a:rPr>
              <a:t> </a:t>
            </a:r>
            <a:r>
              <a:rPr lang="el-GR" sz="1600" b="1" dirty="0">
                <a:solidFill>
                  <a:srgbClr val="FF0000"/>
                </a:solidFill>
                <a:latin typeface="UB-Helvetica"/>
              </a:rPr>
              <a:t>Ερπετών</a:t>
            </a:r>
            <a:r>
              <a:rPr lang="el-GR" sz="1600" dirty="0">
                <a:solidFill>
                  <a:srgbClr val="FF0000"/>
                </a:solidFill>
                <a:latin typeface="UB-Helvetica"/>
              </a:rPr>
              <a:t> </a:t>
            </a:r>
            <a:r>
              <a:rPr lang="el-GR" sz="1600" dirty="0">
                <a:latin typeface="UB-Helvetica"/>
              </a:rPr>
              <a:t>είναι ιστορικά </a:t>
            </a:r>
            <a:r>
              <a:rPr lang="el-GR" sz="1600" dirty="0" smtClean="0">
                <a:latin typeface="UB-Helvetica"/>
              </a:rPr>
              <a:t>συνυφασμένη με </a:t>
            </a:r>
            <a:r>
              <a:rPr lang="el-GR" sz="1600" dirty="0">
                <a:latin typeface="UB-Helvetica"/>
              </a:rPr>
              <a:t>αυτή των </a:t>
            </a:r>
            <a:r>
              <a:rPr lang="el-GR" sz="1600" b="1" dirty="0">
                <a:solidFill>
                  <a:srgbClr val="FF0000"/>
                </a:solidFill>
                <a:latin typeface="UB-Helvetica"/>
              </a:rPr>
              <a:t>Αμφιβίων</a:t>
            </a:r>
            <a:r>
              <a:rPr lang="el-GR" sz="1600" dirty="0">
                <a:latin typeface="UB-Helvetica"/>
              </a:rPr>
              <a:t>. Εν μέρει αυτό οφείλεται </a:t>
            </a:r>
            <a:r>
              <a:rPr lang="el-GR" sz="1600" dirty="0" smtClean="0">
                <a:latin typeface="UB-Helvetica"/>
              </a:rPr>
              <a:t>σε κάποια </a:t>
            </a:r>
            <a:r>
              <a:rPr lang="el-GR" sz="1600" dirty="0">
                <a:latin typeface="UB-Helvetica"/>
              </a:rPr>
              <a:t>χαρακτηριστικά, όπως η </a:t>
            </a:r>
            <a:r>
              <a:rPr lang="el-GR" sz="1600" b="1" dirty="0">
                <a:latin typeface="UB-Helvetica"/>
              </a:rPr>
              <a:t>εξωθερμία</a:t>
            </a:r>
            <a:r>
              <a:rPr lang="el-GR" sz="1600" dirty="0">
                <a:latin typeface="UB-Helvetica"/>
              </a:rPr>
              <a:t>, που </a:t>
            </a:r>
            <a:r>
              <a:rPr lang="el-GR" sz="1600" dirty="0" smtClean="0">
                <a:latin typeface="UB-Helvetica"/>
              </a:rPr>
              <a:t>μοιράζονται </a:t>
            </a:r>
            <a:r>
              <a:rPr lang="el-GR" sz="1600" dirty="0">
                <a:latin typeface="UB-Helvetica"/>
              </a:rPr>
              <a:t>οι δύο ομοταξίες. </a:t>
            </a:r>
            <a:endParaRPr lang="el-GR" sz="1600" dirty="0" smtClean="0">
              <a:latin typeface="UB-Helvetica"/>
            </a:endParaRPr>
          </a:p>
          <a:p>
            <a:r>
              <a:rPr lang="el-GR" sz="1600" dirty="0" smtClean="0">
                <a:latin typeface="UB-Helvetica"/>
              </a:rPr>
              <a:t>Χρήση των </a:t>
            </a:r>
            <a:r>
              <a:rPr lang="el-GR" sz="1600" dirty="0">
                <a:latin typeface="UB-Helvetica"/>
              </a:rPr>
              <a:t>όρων «</a:t>
            </a:r>
            <a:r>
              <a:rPr lang="el-GR" sz="1600" b="1" dirty="0">
                <a:latin typeface="UB-Helvetica"/>
              </a:rPr>
              <a:t>ερπετοπανίδα</a:t>
            </a:r>
            <a:r>
              <a:rPr lang="el-GR" sz="1600" dirty="0">
                <a:latin typeface="UB-Helvetica"/>
              </a:rPr>
              <a:t>» και «</a:t>
            </a:r>
            <a:r>
              <a:rPr lang="el-GR" sz="1600" b="1" dirty="0">
                <a:latin typeface="UB-Helvetica"/>
              </a:rPr>
              <a:t>ερπετολογία</a:t>
            </a:r>
            <a:r>
              <a:rPr lang="el-GR" sz="1600" dirty="0">
                <a:latin typeface="UB-Helvetica"/>
              </a:rPr>
              <a:t>» οι </a:t>
            </a:r>
            <a:r>
              <a:rPr lang="el-GR" sz="1600" dirty="0" smtClean="0">
                <a:latin typeface="UB-Helvetica"/>
              </a:rPr>
              <a:t>οποίοι </a:t>
            </a:r>
            <a:r>
              <a:rPr lang="el-GR" sz="1600" dirty="0">
                <a:latin typeface="UB-Helvetica"/>
              </a:rPr>
              <a:t>αφορούν και τις δύο ομάδες</a:t>
            </a:r>
            <a:r>
              <a:rPr lang="el-GR" sz="1600" dirty="0" smtClean="0">
                <a:latin typeface="UB-Helvetica"/>
              </a:rPr>
              <a:t>.</a:t>
            </a:r>
          </a:p>
          <a:p>
            <a:r>
              <a:rPr lang="el-GR" sz="1600" dirty="0">
                <a:latin typeface="UB-Helvetica"/>
              </a:rPr>
              <a:t>Η Ομοταξία των Αμφιβίων (</a:t>
            </a:r>
            <a:r>
              <a:rPr lang="el-GR" sz="1600" b="1" dirty="0">
                <a:latin typeface="UB-Helvetica"/>
              </a:rPr>
              <a:t>Amphibia, ελλ. αμφί </a:t>
            </a:r>
            <a:r>
              <a:rPr lang="el-GR" sz="1600" b="1" dirty="0" smtClean="0">
                <a:latin typeface="UB-Helvetica"/>
              </a:rPr>
              <a:t>και βίος = ο ζων διπλή ζωή</a:t>
            </a:r>
            <a:r>
              <a:rPr lang="el-GR" sz="1600" dirty="0" smtClean="0">
                <a:latin typeface="UB-Helvetica"/>
              </a:rPr>
              <a:t>) συγκροτεί μια μονοφυλετική ομάδα </a:t>
            </a:r>
            <a:r>
              <a:rPr lang="el-GR" sz="1600" dirty="0">
                <a:latin typeface="UB-Helvetica"/>
              </a:rPr>
              <a:t>εντός της ομάδας των τετράποδων </a:t>
            </a:r>
            <a:r>
              <a:rPr lang="el-GR" sz="1600" dirty="0" smtClean="0">
                <a:latin typeface="UB-Helvetica"/>
              </a:rPr>
              <a:t>Σπονδυλοζώων </a:t>
            </a:r>
            <a:r>
              <a:rPr lang="el-GR" sz="1600" dirty="0">
                <a:latin typeface="UB-Helvetica"/>
              </a:rPr>
              <a:t>με περισσότερα από 8.000 περιγεγραμμένα </a:t>
            </a:r>
            <a:r>
              <a:rPr lang="el-GR" sz="1600" dirty="0" smtClean="0">
                <a:latin typeface="UB-Helvetica"/>
              </a:rPr>
              <a:t>είδη παγκοσμίως</a:t>
            </a:r>
            <a:r>
              <a:rPr lang="el-GR" sz="1600" dirty="0">
                <a:latin typeface="UB-Helvetica"/>
              </a:rPr>
              <a:t>.</a:t>
            </a:r>
          </a:p>
          <a:p>
            <a:r>
              <a:rPr lang="el-GR" sz="1600" dirty="0">
                <a:latin typeface="UB-Helvetica"/>
              </a:rPr>
              <a:t>Τα μέλη της Ομοταξίας χαρακτηρίζονται από </a:t>
            </a:r>
            <a:r>
              <a:rPr lang="el-GR" sz="1600" dirty="0" smtClean="0">
                <a:latin typeface="UB-Helvetica"/>
              </a:rPr>
              <a:t>την ικανότητά </a:t>
            </a:r>
            <a:r>
              <a:rPr lang="el-GR" sz="1600" dirty="0">
                <a:latin typeface="UB-Helvetica"/>
              </a:rPr>
              <a:t>τους </a:t>
            </a:r>
            <a:r>
              <a:rPr lang="el-GR" sz="1600" b="1" dirty="0">
                <a:latin typeface="UB-Helvetica"/>
              </a:rPr>
              <a:t>να εκμεταλλεύονται τόσο υδάτινα </a:t>
            </a:r>
            <a:r>
              <a:rPr lang="el-GR" sz="1600" b="1" dirty="0" smtClean="0">
                <a:latin typeface="UB-Helvetica"/>
              </a:rPr>
              <a:t>όσο και </a:t>
            </a:r>
            <a:r>
              <a:rPr lang="el-GR" sz="1600" b="1" dirty="0">
                <a:latin typeface="UB-Helvetica"/>
              </a:rPr>
              <a:t>χερσαία ενδιαιτήματα</a:t>
            </a:r>
            <a:r>
              <a:rPr lang="el-GR" sz="1600" dirty="0">
                <a:latin typeface="UB-Helvetica"/>
              </a:rPr>
              <a:t>. Έτσι, τα περισσότερα </a:t>
            </a:r>
            <a:r>
              <a:rPr lang="el-GR" sz="1600" dirty="0" smtClean="0">
                <a:latin typeface="UB-Helvetica"/>
              </a:rPr>
              <a:t>είδη εμφανίζουν </a:t>
            </a:r>
            <a:r>
              <a:rPr lang="el-GR" sz="1600" dirty="0">
                <a:latin typeface="UB-Helvetica"/>
              </a:rPr>
              <a:t>έναν διφασικό τρόπο διαβίωσης ο </a:t>
            </a:r>
            <a:r>
              <a:rPr lang="el-GR" sz="1600" dirty="0" smtClean="0">
                <a:latin typeface="UB-Helvetica"/>
              </a:rPr>
              <a:t>οποίος χαρακτηρίζεται </a:t>
            </a:r>
            <a:r>
              <a:rPr lang="el-GR" sz="1600" dirty="0">
                <a:latin typeface="UB-Helvetica"/>
              </a:rPr>
              <a:t>από ένα </a:t>
            </a:r>
            <a:r>
              <a:rPr lang="el-GR" sz="1600" b="1" dirty="0">
                <a:latin typeface="UB-Helvetica"/>
              </a:rPr>
              <a:t>υδρόβιο στάδιο </a:t>
            </a:r>
            <a:r>
              <a:rPr lang="el-GR" sz="1600" dirty="0">
                <a:latin typeface="UB-Helvetica"/>
              </a:rPr>
              <a:t>(π.χ. </a:t>
            </a:r>
            <a:r>
              <a:rPr lang="el-GR" sz="1600" dirty="0" smtClean="0">
                <a:latin typeface="UB-Helvetica"/>
              </a:rPr>
              <a:t>γυρίνος, προνύμφη</a:t>
            </a:r>
            <a:r>
              <a:rPr lang="el-GR" sz="1600" dirty="0">
                <a:latin typeface="UB-Helvetica"/>
              </a:rPr>
              <a:t>) το οποίο ακολουθείται από </a:t>
            </a:r>
            <a:r>
              <a:rPr lang="el-GR" sz="1600" dirty="0" smtClean="0">
                <a:latin typeface="UB-Helvetica"/>
              </a:rPr>
              <a:t>μεταμόρφωση σε </a:t>
            </a:r>
            <a:r>
              <a:rPr lang="el-GR" sz="1600" dirty="0">
                <a:latin typeface="UB-Helvetica"/>
              </a:rPr>
              <a:t>μια </a:t>
            </a:r>
            <a:r>
              <a:rPr lang="el-GR" sz="1600" b="1" dirty="0">
                <a:latin typeface="UB-Helvetica"/>
              </a:rPr>
              <a:t>χερσαία </a:t>
            </a:r>
            <a:r>
              <a:rPr lang="el-GR" sz="1600" b="1" dirty="0" smtClean="0">
                <a:latin typeface="UB-Helvetica"/>
              </a:rPr>
              <a:t>μορφή</a:t>
            </a:r>
            <a:r>
              <a:rPr lang="el-GR" sz="1600" dirty="0" smtClean="0">
                <a:latin typeface="UB-Helvetica"/>
              </a:rPr>
              <a:t>.</a:t>
            </a:r>
          </a:p>
          <a:p>
            <a:r>
              <a:rPr lang="el-GR" sz="1600" dirty="0">
                <a:latin typeface="UB-Helvetica"/>
              </a:rPr>
              <a:t>Κ</a:t>
            </a:r>
            <a:r>
              <a:rPr lang="el-GR" sz="1600" dirty="0" smtClean="0">
                <a:latin typeface="UB-Helvetica"/>
              </a:rPr>
              <a:t>άποια </a:t>
            </a:r>
            <a:r>
              <a:rPr lang="el-GR" sz="1600" dirty="0">
                <a:latin typeface="UB-Helvetica"/>
              </a:rPr>
              <a:t>είδη είναι </a:t>
            </a:r>
            <a:r>
              <a:rPr lang="el-GR" sz="1600" dirty="0" smtClean="0">
                <a:latin typeface="UB-Helvetica"/>
              </a:rPr>
              <a:t>αποκλειστικά </a:t>
            </a:r>
            <a:r>
              <a:rPr lang="el-GR" sz="1600" dirty="0">
                <a:latin typeface="UB-Helvetica"/>
              </a:rPr>
              <a:t>χερσόβια ενώ άλλα ακολουθούν έναν </a:t>
            </a:r>
            <a:r>
              <a:rPr lang="el-GR" sz="1600" dirty="0" smtClean="0">
                <a:latin typeface="UB-Helvetica"/>
              </a:rPr>
              <a:t>πλήρως </a:t>
            </a:r>
            <a:r>
              <a:rPr lang="el-GR" sz="1600" dirty="0">
                <a:latin typeface="UB-Helvetica"/>
              </a:rPr>
              <a:t>υδάτινο κύκλο ζωής.</a:t>
            </a:r>
          </a:p>
          <a:p>
            <a:r>
              <a:rPr lang="el-GR" sz="1600" dirty="0">
                <a:latin typeface="UB-Helvetica"/>
              </a:rPr>
              <a:t>Η εξελικτική και φυλογενετική ιστορία των </a:t>
            </a:r>
            <a:r>
              <a:rPr lang="el-GR" sz="1600" dirty="0" smtClean="0">
                <a:latin typeface="UB-Helvetica"/>
              </a:rPr>
              <a:t>Αμφιβίων </a:t>
            </a:r>
            <a:r>
              <a:rPr lang="el-GR" sz="1600" dirty="0">
                <a:latin typeface="UB-Helvetica"/>
              </a:rPr>
              <a:t>εκτείνεται περίπου </a:t>
            </a:r>
            <a:r>
              <a:rPr lang="el-GR" sz="1600" b="1" dirty="0">
                <a:latin typeface="UB-Helvetica"/>
              </a:rPr>
              <a:t>365 εκατομμύρια χρόνια </a:t>
            </a:r>
            <a:r>
              <a:rPr lang="el-GR" sz="1600" b="1" dirty="0" smtClean="0">
                <a:latin typeface="UB-Helvetica"/>
              </a:rPr>
              <a:t>πίσω στο </a:t>
            </a:r>
            <a:r>
              <a:rPr lang="el-GR" sz="1600" b="1" dirty="0">
                <a:latin typeface="UB-Helvetica"/>
              </a:rPr>
              <a:t>χρόνο</a:t>
            </a:r>
            <a:r>
              <a:rPr lang="el-GR" sz="1600" dirty="0">
                <a:latin typeface="UB-Helvetica"/>
              </a:rPr>
              <a:t>. Τα Αμφίβια εξελίχθηκαν είτε από </a:t>
            </a:r>
            <a:r>
              <a:rPr lang="el-GR" sz="1600" dirty="0" smtClean="0">
                <a:latin typeface="UB-Helvetica"/>
              </a:rPr>
              <a:t>Σαρκοπτερύγιους </a:t>
            </a:r>
            <a:r>
              <a:rPr lang="el-GR" sz="1600" dirty="0">
                <a:latin typeface="UB-Helvetica"/>
              </a:rPr>
              <a:t>είτε από Δίπνοους προγονικούς </a:t>
            </a:r>
            <a:r>
              <a:rPr lang="el-GR" sz="1600" dirty="0" smtClean="0">
                <a:latin typeface="UB-Helvetica"/>
              </a:rPr>
              <a:t>Ιχθύες, κατά </a:t>
            </a:r>
            <a:r>
              <a:rPr lang="el-GR" sz="1600" dirty="0">
                <a:latin typeface="UB-Helvetica"/>
              </a:rPr>
              <a:t>την κατώτερη Δεβόνιο περίοδο του </a:t>
            </a:r>
            <a:r>
              <a:rPr lang="el-GR" sz="1600" dirty="0" smtClean="0">
                <a:latin typeface="UB-Helvetica"/>
              </a:rPr>
              <a:t>Παλαιοζωικού </a:t>
            </a:r>
            <a:r>
              <a:rPr lang="el-GR" sz="1600" dirty="0">
                <a:latin typeface="UB-Helvetica"/>
              </a:rPr>
              <a:t>αιώνα, και αντιπροσωπεύουν ένα μεταβατικό </a:t>
            </a:r>
            <a:r>
              <a:rPr lang="el-GR" sz="1600" dirty="0" smtClean="0">
                <a:latin typeface="UB-Helvetica"/>
              </a:rPr>
              <a:t>βήμα </a:t>
            </a:r>
            <a:r>
              <a:rPr lang="el-GR" sz="1600" dirty="0">
                <a:latin typeface="UB-Helvetica"/>
              </a:rPr>
              <a:t>στην εξέλιξη των τετραπόδων κατά τη </a:t>
            </a:r>
            <a:r>
              <a:rPr lang="el-GR" sz="1600" dirty="0" smtClean="0">
                <a:latin typeface="UB-Helvetica"/>
              </a:rPr>
              <a:t>μετάβαση από </a:t>
            </a:r>
            <a:r>
              <a:rPr lang="el-GR" sz="1600" dirty="0">
                <a:latin typeface="UB-Helvetica"/>
              </a:rPr>
              <a:t>το υδάτινο μέσο στην </a:t>
            </a:r>
            <a:r>
              <a:rPr lang="el-GR" sz="1600" dirty="0" smtClean="0">
                <a:latin typeface="UB-Helvetica"/>
              </a:rPr>
              <a:t>χέρσο. Έκτοτε</a:t>
            </a:r>
            <a:r>
              <a:rPr lang="el-GR" sz="1600" dirty="0">
                <a:latin typeface="UB-Helvetica"/>
              </a:rPr>
              <a:t>, τα Αμφίβια διαμορφώθηκαν υπό την </a:t>
            </a:r>
            <a:r>
              <a:rPr lang="el-GR" sz="1600" b="1" dirty="0">
                <a:latin typeface="UB-Helvetica"/>
              </a:rPr>
              <a:t>επίδραση </a:t>
            </a:r>
            <a:r>
              <a:rPr lang="el-GR" sz="1600" b="1" dirty="0" smtClean="0">
                <a:latin typeface="UB-Helvetica"/>
              </a:rPr>
              <a:t>ποικίλων </a:t>
            </a:r>
            <a:r>
              <a:rPr lang="el-GR" sz="1600" b="1" dirty="0">
                <a:latin typeface="UB-Helvetica"/>
              </a:rPr>
              <a:t>επιλεκτικών πιέσεων </a:t>
            </a:r>
            <a:r>
              <a:rPr lang="el-GR" sz="1600" dirty="0">
                <a:latin typeface="UB-Helvetica"/>
              </a:rPr>
              <a:t>διαφοροποιούμενα σε </a:t>
            </a:r>
            <a:r>
              <a:rPr lang="el-GR" sz="1600" dirty="0" smtClean="0">
                <a:latin typeface="UB-Helvetica"/>
              </a:rPr>
              <a:t>διακριτές </a:t>
            </a:r>
            <a:r>
              <a:rPr lang="el-GR" sz="1600" dirty="0">
                <a:latin typeface="UB-Helvetica"/>
              </a:rPr>
              <a:t>και χαρακτηριστικές σωματικές μορφές </a:t>
            </a:r>
            <a:r>
              <a:rPr lang="el-GR" sz="1600" dirty="0" smtClean="0">
                <a:latin typeface="UB-Helvetica"/>
              </a:rPr>
              <a:t>και ιστορίες </a:t>
            </a:r>
            <a:r>
              <a:rPr lang="el-GR" sz="1600" dirty="0">
                <a:latin typeface="UB-Helvetica"/>
              </a:rPr>
              <a:t>ζωής.</a:t>
            </a:r>
            <a:endParaRPr lang="el-GR" sz="1600" dirty="0">
              <a:latin typeface="UB-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4126549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1 - Τίτλος"/>
          <p:cNvSpPr>
            <a:spLocks noGrp="1"/>
          </p:cNvSpPr>
          <p:nvPr>
            <p:ph type="title"/>
          </p:nvPr>
        </p:nvSpPr>
        <p:spPr>
          <a:xfrm>
            <a:off x="197768" y="192097"/>
            <a:ext cx="8892480" cy="332656"/>
          </a:xfrm>
        </p:spPr>
        <p:txBody>
          <a:bodyPr/>
          <a:lstStyle/>
          <a:p>
            <a:pPr algn="ctr"/>
            <a:r>
              <a:rPr lang="el-GR" sz="1600" dirty="0" smtClean="0">
                <a:latin typeface="Tahoma" pitchFamily="34" charset="0"/>
                <a:cs typeface="Tahoma" pitchFamily="34" charset="0"/>
              </a:rPr>
              <a:t>Διακυμάνσεις στη βιοποικιλότητα ανά γεωλογική περίοδο:                                               Η εμφάνιση των </a:t>
            </a:r>
            <a:r>
              <a:rPr lang="en-US" sz="1600" dirty="0" smtClean="0">
                <a:latin typeface="Tahoma" pitchFamily="34" charset="0"/>
                <a:cs typeface="Tahoma" pitchFamily="34" charset="0"/>
              </a:rPr>
              <a:t>E</a:t>
            </a:r>
            <a:r>
              <a:rPr lang="el-GR" sz="1600" dirty="0" smtClean="0">
                <a:latin typeface="Tahoma" pitchFamily="34" charset="0"/>
                <a:cs typeface="Tahoma" pitchFamily="34" charset="0"/>
              </a:rPr>
              <a:t>ρπετών και Αμφιβίων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quarter" idx="1"/>
          </p:nvPr>
        </p:nvSpPr>
        <p:spPr>
          <a:xfrm>
            <a:off x="4860032" y="692696"/>
            <a:ext cx="4127376" cy="4267200"/>
          </a:xfrm>
        </p:spPr>
        <p:txBody>
          <a:bodyPr/>
          <a:lstStyle/>
          <a:p>
            <a:r>
              <a:rPr lang="el-GR" sz="1600" dirty="0" smtClean="0">
                <a:latin typeface="Tahoma" pitchFamily="34" charset="0"/>
                <a:cs typeface="Tahoma" pitchFamily="34" charset="0"/>
              </a:rPr>
              <a:t>Έκρηξη βιοποικιλότητας στην περίοδο του </a:t>
            </a:r>
            <a:r>
              <a:rPr lang="el-GR" sz="1600" b="1" dirty="0" smtClean="0">
                <a:latin typeface="Tahoma" pitchFamily="34" charset="0"/>
                <a:cs typeface="Tahoma" pitchFamily="34" charset="0"/>
              </a:rPr>
              <a:t>Καμβρίου </a:t>
            </a:r>
            <a:r>
              <a:rPr lang="el-GR" sz="1600" dirty="0" smtClean="0">
                <a:latin typeface="Tahoma" pitchFamily="34" charset="0"/>
                <a:cs typeface="Tahoma" pitchFamily="34" charset="0"/>
              </a:rPr>
              <a:t>(πριν από 550 εκ χρόνια), η οποία δε συνεχίστηκε και σε άλλη γεωλογική περίοδο</a:t>
            </a:r>
          </a:p>
          <a:p>
            <a:r>
              <a:rPr lang="el-GR" sz="1600" dirty="0" smtClean="0">
                <a:latin typeface="Tahoma" pitchFamily="34" charset="0"/>
                <a:cs typeface="Tahoma" pitchFamily="34" charset="0"/>
              </a:rPr>
              <a:t>Υπήρχαν σχετικά λίγα είδη κατά τη διάρκεια του </a:t>
            </a:r>
            <a:r>
              <a:rPr lang="el-GR" sz="1600" b="1" dirty="0" smtClean="0">
                <a:latin typeface="Tahoma" pitchFamily="34" charset="0"/>
                <a:cs typeface="Tahoma" pitchFamily="34" charset="0"/>
              </a:rPr>
              <a:t>Παλαιοζωικού  </a:t>
            </a:r>
            <a:r>
              <a:rPr lang="el-GR" sz="1600" dirty="0" smtClean="0">
                <a:latin typeface="Tahoma" pitchFamily="34" charset="0"/>
                <a:cs typeface="Tahoma" pitchFamily="34" charset="0"/>
              </a:rPr>
              <a:t>και στις αρχές του </a:t>
            </a:r>
            <a:r>
              <a:rPr lang="el-GR" sz="1600" b="1" dirty="0" smtClean="0">
                <a:latin typeface="Tahoma" pitchFamily="34" charset="0"/>
                <a:cs typeface="Tahoma" pitchFamily="34" charset="0"/>
              </a:rPr>
              <a:t>Μεσοζωικού </a:t>
            </a:r>
            <a:r>
              <a:rPr lang="el-GR" sz="1600" dirty="0" smtClean="0">
                <a:latin typeface="Tahoma" pitchFamily="34" charset="0"/>
                <a:cs typeface="Tahoma" pitchFamily="34" charset="0"/>
              </a:rPr>
              <a:t> αιώνα (αν και οι απόψεις διίστανται)</a:t>
            </a:r>
          </a:p>
          <a:p>
            <a:r>
              <a:rPr lang="el-GR" sz="1600" dirty="0" smtClean="0">
                <a:latin typeface="Tahoma" pitchFamily="34" charset="0"/>
                <a:cs typeface="Tahoma" pitchFamily="34" charset="0"/>
              </a:rPr>
              <a:t>Στο τέλος του </a:t>
            </a:r>
            <a:r>
              <a:rPr lang="el-GR" sz="1600" b="1" dirty="0" smtClean="0">
                <a:latin typeface="Tahoma" pitchFamily="34" charset="0"/>
                <a:cs typeface="Tahoma" pitchFamily="34" charset="0"/>
              </a:rPr>
              <a:t>Τριτογενούς </a:t>
            </a:r>
            <a:r>
              <a:rPr lang="el-GR" sz="1600" dirty="0" smtClean="0">
                <a:latin typeface="Tahoma" pitchFamily="34" charset="0"/>
                <a:cs typeface="Tahoma" pitchFamily="34" charset="0"/>
              </a:rPr>
              <a:t>και στην αρχή του </a:t>
            </a:r>
            <a:r>
              <a:rPr lang="el-GR" sz="1600" b="1" dirty="0" smtClean="0">
                <a:latin typeface="Tahoma" pitchFamily="34" charset="0"/>
                <a:cs typeface="Tahoma" pitchFamily="34" charset="0"/>
              </a:rPr>
              <a:t>Τεταρτογενούς  </a:t>
            </a:r>
            <a:r>
              <a:rPr lang="el-GR" sz="1600" dirty="0" smtClean="0">
                <a:latin typeface="Tahoma" pitchFamily="34" charset="0"/>
                <a:cs typeface="Tahoma" pitchFamily="34" charset="0"/>
              </a:rPr>
              <a:t>(Πλειστόκαινο) κορυφώθηκε η αύξηση της βιοποικιλότητας, με την παρουσία περισσότερων ειδών και ανώτερων ταξινομικών ομάδων πανίδας και χλωρίδας (χερσαίων και θαλάσσιων ζωικών και φυτικών οργανισμών), από οποιαδήποτε άλλη περίοδο στο παρελθόν</a:t>
            </a:r>
          </a:p>
          <a:p>
            <a:r>
              <a:rPr lang="el-GR" sz="1600" dirty="0" smtClean="0">
                <a:latin typeface="Tahoma" pitchFamily="34" charset="0"/>
                <a:cs typeface="Tahoma" pitchFamily="34" charset="0"/>
              </a:rPr>
              <a:t>Σήμερα ζούμε στο </a:t>
            </a:r>
            <a:r>
              <a:rPr lang="el-GR" sz="1600" b="1" dirty="0" smtClean="0">
                <a:latin typeface="Tahoma" pitchFamily="34" charset="0"/>
                <a:cs typeface="Tahoma" pitchFamily="34" charset="0"/>
              </a:rPr>
              <a:t>Τεταρτογενές</a:t>
            </a:r>
            <a:r>
              <a:rPr lang="el-GR" sz="1600" dirty="0" smtClean="0">
                <a:latin typeface="Tahoma" pitchFamily="34" charset="0"/>
                <a:cs typeface="Tahoma" pitchFamily="34" charset="0"/>
              </a:rPr>
              <a:t>, εποχή που χαρακτηρίζεται από μείωση της βιοποικιλότητας, η οποία σχετίζεται με τις αλλαγές του κλίματος και με την ολοένα αυξανόμενη και περισσότερο πολύπλοκη ανθρώπινη δραστηριότητα </a:t>
            </a:r>
          </a:p>
          <a:p>
            <a:endParaRPr lang="el-GR" sz="1600" dirty="0" smtClean="0">
              <a:latin typeface="Tahoma" pitchFamily="34" charset="0"/>
              <a:cs typeface="Tahoma" pitchFamily="34" charset="0"/>
            </a:endParaRPr>
          </a:p>
        </p:txBody>
      </p:sp>
      <p:pic>
        <p:nvPicPr>
          <p:cNvPr id="5" name="Picture 2" descr="http://www.detectingdesign.com/images/FossilRecord/Time%20Scal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6672"/>
            <a:ext cx="4724400" cy="6243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- Ορθογώνιο"/>
          <p:cNvSpPr/>
          <p:nvPr/>
        </p:nvSpPr>
        <p:spPr>
          <a:xfrm>
            <a:off x="755576" y="4005064"/>
            <a:ext cx="3888432" cy="57606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37401" t="44400" r="35825" b="27600"/>
          <a:stretch/>
        </p:blipFill>
        <p:spPr>
          <a:xfrm>
            <a:off x="1619672" y="188640"/>
            <a:ext cx="6487921" cy="381642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691679" y="4005064"/>
            <a:ext cx="6415913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Ichthyostega</a:t>
            </a:r>
            <a:r>
              <a:rPr lang="en-U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el-GR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ένα πρώιμο </a:t>
            </a:r>
            <a:r>
              <a:rPr lang="el-GR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Αμφίβιο</a:t>
            </a:r>
            <a:r>
              <a:rPr lang="el-GR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Απολιθώματα αυτού του πρώιμου </a:t>
            </a:r>
            <a:r>
              <a:rPr lang="el-GR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Αμφιβίου </a:t>
            </a:r>
            <a:r>
              <a:rPr lang="el-GR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ανακαλύφθηκαν στην </a:t>
            </a:r>
            <a:r>
              <a:rPr lang="el-GR" sz="1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ανατολική </a:t>
            </a:r>
            <a:r>
              <a:rPr lang="el-GR" sz="1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Γροιλανδία σε </a:t>
            </a:r>
            <a:r>
              <a:rPr lang="el-GR" sz="1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αποθέσεις της ανώτερης Δεβονίου</a:t>
            </a:r>
            <a:r>
              <a:rPr lang="el-GR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Το </a:t>
            </a:r>
            <a:r>
              <a:rPr lang="el-GR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ανακατασκευασμένο </a:t>
            </a:r>
            <a:r>
              <a:rPr lang="el-GR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δείγμα έχει συνολικό </a:t>
            </a:r>
            <a:r>
              <a:rPr lang="el-GR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μήκος περί </a:t>
            </a:r>
            <a:r>
              <a:rPr lang="el-GR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τα </a:t>
            </a:r>
            <a:r>
              <a:rPr lang="el-GR" sz="1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65 εκ</a:t>
            </a:r>
            <a:r>
              <a:rPr lang="el-GR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Οι χερσαίες προσαρμογές </a:t>
            </a:r>
            <a:r>
              <a:rPr lang="el-GR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έγκεινται </a:t>
            </a:r>
            <a:r>
              <a:rPr lang="el-GR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στην ύπαρξη </a:t>
            </a:r>
            <a:r>
              <a:rPr lang="el-GR" sz="1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ισχυρής θωρακικής </a:t>
            </a:r>
            <a:r>
              <a:rPr lang="el-GR" sz="1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και πυελικής </a:t>
            </a:r>
            <a:r>
              <a:rPr lang="el-GR" sz="1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ζώνης και άκρων που ενδέχεται </a:t>
            </a:r>
            <a:r>
              <a:rPr lang="el-GR" sz="1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να υποβοηθούσαν </a:t>
            </a:r>
            <a:r>
              <a:rPr lang="el-GR" sz="1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την ώθηση του σώματος </a:t>
            </a:r>
            <a:r>
              <a:rPr lang="el-GR" sz="1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πάνω από </a:t>
            </a:r>
            <a:r>
              <a:rPr lang="el-GR" sz="1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το έδαφος</a:t>
            </a:r>
            <a:r>
              <a:rPr lang="el-GR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Η </a:t>
            </a:r>
            <a:r>
              <a:rPr lang="el-GR" sz="1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παρουσία ισχυρών </a:t>
            </a:r>
            <a:r>
              <a:rPr lang="el-GR" sz="1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γνάθων </a:t>
            </a:r>
            <a:r>
              <a:rPr lang="el-GR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υποδηλώνει </a:t>
            </a:r>
            <a:r>
              <a:rPr lang="el-GR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πως το είδος θήρευε σε ρηχά </a:t>
            </a:r>
            <a:r>
              <a:rPr lang="el-GR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νερά</a:t>
            </a:r>
            <a:r>
              <a:rPr lang="el-GR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ίσως πλησίον της ακτογραμμής. Στους </a:t>
            </a:r>
            <a:r>
              <a:rPr lang="el-GR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υπόλοιπους </a:t>
            </a:r>
            <a:r>
              <a:rPr lang="el-GR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χαρακτήρες περιλαμβάνεται ένα </a:t>
            </a:r>
            <a:r>
              <a:rPr lang="el-GR" sz="1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κρανίο παρόμοιας </a:t>
            </a:r>
            <a:r>
              <a:rPr lang="el-GR" sz="1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δομής με εκείνο των αρχαίων </a:t>
            </a:r>
            <a:r>
              <a:rPr lang="el-GR" sz="1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Σαρκοπτερύγιων </a:t>
            </a:r>
            <a:r>
              <a:rPr lang="el-GR" sz="1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Ιχθύων </a:t>
            </a:r>
            <a:r>
              <a:rPr lang="el-GR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καθώς και η </a:t>
            </a:r>
            <a:r>
              <a:rPr lang="el-GR" sz="1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πτερυγιόμορφη </a:t>
            </a:r>
            <a:r>
              <a:rPr lang="el-GR" sz="1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ουρά. </a:t>
            </a:r>
            <a:r>
              <a:rPr lang="el-GR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Αξιοσημείωτη είναι η </a:t>
            </a:r>
            <a:r>
              <a:rPr lang="el-GR" sz="1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παρουσία </a:t>
            </a:r>
            <a:r>
              <a:rPr lang="el-GR" sz="1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οστέινων </a:t>
            </a:r>
            <a:r>
              <a:rPr lang="el-GR" sz="1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ακτίνων </a:t>
            </a:r>
            <a:r>
              <a:rPr lang="el-GR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στη ραχιαία πλευρά των </a:t>
            </a:r>
            <a:r>
              <a:rPr lang="el-GR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σπονδυλικών </a:t>
            </a:r>
            <a:r>
              <a:rPr lang="el-GR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ακάνθων οι οποίες υποστήριζαν το </a:t>
            </a:r>
            <a:r>
              <a:rPr lang="el-GR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ουραίο πτερύγιο</a:t>
            </a:r>
            <a:r>
              <a:rPr lang="el-GR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Το πρότυπο αυτό προσομοιάζει τη </a:t>
            </a:r>
            <a:r>
              <a:rPr lang="el-GR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δομή </a:t>
            </a:r>
            <a:r>
              <a:rPr lang="el-GR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των ραχιαίων πτερυγίων των ψαριών και δεν συναντάται σε κανένα άλλο τετράποδο. Η διάταξη των οστέινων τμημάτων στο απομακρυσμένο </a:t>
            </a:r>
            <a:r>
              <a:rPr lang="el-GR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τμήμα του </a:t>
            </a:r>
            <a:r>
              <a:rPr lang="el-GR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πρόσθιου σκέλους παραμένει άγνωστη. (Από Ζωολογία Miller Εικόνα 19.2).</a:t>
            </a:r>
          </a:p>
        </p:txBody>
      </p:sp>
    </p:spTree>
    <p:extLst>
      <p:ext uri="{BB962C8B-B14F-4D97-AF65-F5344CB8AC3E}">
        <p14:creationId xmlns:p14="http://schemas.microsoft.com/office/powerpoint/2010/main" val="40271469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562074"/>
          </a:xfrm>
        </p:spPr>
        <p:txBody>
          <a:bodyPr/>
          <a:lstStyle/>
          <a:p>
            <a:r>
              <a:rPr lang="el-GR" sz="18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Ομοταξία των </a:t>
            </a:r>
            <a:r>
              <a:rPr lang="el-GR" sz="18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Αμφιβίων</a:t>
            </a:r>
            <a:r>
              <a:rPr lang="el-GR" sz="18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l-GR" sz="18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(βασικά χαρακτηριστικά Ι)</a:t>
            </a:r>
            <a:endParaRPr lang="el-GR" sz="1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67544" y="508512"/>
            <a:ext cx="7884368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Τα </a:t>
            </a: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αρτίγονα Αμφίβια έχουν διαφοροποιηθεί </a:t>
            </a:r>
            <a:r>
              <a:rPr lang="el-GR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σε </a:t>
            </a:r>
            <a:r>
              <a:rPr lang="el-GR" sz="1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τρεις </a:t>
            </a:r>
            <a:r>
              <a:rPr lang="el-GR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Τάξεις με διακριτά ανατομικά χαρακτηριστικά</a:t>
            </a: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Οι </a:t>
            </a:r>
            <a:r>
              <a:rPr lang="el-GR" sz="14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βάτραχοι και οι φρύνοι </a:t>
            </a: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l-GR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Τάξη Άνουρα, Anura</a:t>
            </a: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</a:t>
            </a:r>
            <a:r>
              <a:rPr lang="el-GR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στερούνται </a:t>
            </a: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ουράς και φέρουν δύο ζεύγη άκρων, εκ </a:t>
            </a:r>
            <a:r>
              <a:rPr lang="el-GR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των οποίων </a:t>
            </a: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τα οπίσθια είναι συχνά επιμηκυμένα και </a:t>
            </a:r>
            <a:r>
              <a:rPr lang="el-GR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τροποποιημένα </a:t>
            </a: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για άλματα (Εικόνα 13.2). </a:t>
            </a:r>
            <a:endParaRPr lang="el-GR" sz="1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</a:t>
            </a:r>
            <a:r>
              <a:rPr lang="el-GR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 </a:t>
            </a:r>
            <a:r>
              <a:rPr lang="el-GR" sz="14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καικίλια</a:t>
            </a: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</a:t>
            </a:r>
            <a:r>
              <a:rPr lang="el-GR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Τάξη Γυμνοφίονα, Gymnophiona</a:t>
            </a: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</a:t>
            </a:r>
            <a:r>
              <a:rPr lang="el-GR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είναι άποδα</a:t>
            </a: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σκωληκόμορφα και προσαρμοσμένα σε </a:t>
            </a:r>
            <a:r>
              <a:rPr lang="el-GR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έναν σκαπτικό </a:t>
            </a: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τρόπο </a:t>
            </a:r>
            <a:r>
              <a:rPr lang="el-GR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διαβίωσης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Οι </a:t>
            </a:r>
            <a:r>
              <a:rPr lang="el-GR" sz="1400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τρίτωνες </a:t>
            </a:r>
            <a:r>
              <a:rPr lang="el-GR" sz="14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και οι σαλαμάνδρες </a:t>
            </a: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l-GR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Τάξη Ουρόδηλα, Caudata</a:t>
            </a:r>
            <a:r>
              <a:rPr lang="el-GR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), φέρουν </a:t>
            </a: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καλά ανεπτυγμένη ουρά και δύο </a:t>
            </a:r>
            <a:r>
              <a:rPr lang="el-GR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ζεύγη βαδιστικών </a:t>
            </a: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άκρων παρόμοιου </a:t>
            </a:r>
            <a:r>
              <a:rPr lang="el-GR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μεγέθους.</a:t>
            </a:r>
            <a:endParaRPr lang="el-GR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</a:t>
            </a:r>
            <a:r>
              <a:rPr lang="el-GR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 </a:t>
            </a:r>
            <a:r>
              <a:rPr lang="el-GR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Άνουρα εμφανίζουν τη </a:t>
            </a:r>
            <a:r>
              <a:rPr lang="el-GR" sz="1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μεγαλύτερη </a:t>
            </a:r>
            <a:r>
              <a:rPr lang="el-GR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εξάπλωση</a:t>
            </a: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στις περισσότερες </a:t>
            </a:r>
            <a:r>
              <a:rPr lang="el-GR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βιογεωγραφικές περιοχές </a:t>
            </a: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με την υψηλότερη ποικιλότητα στην </a:t>
            </a:r>
            <a:r>
              <a:rPr lang="el-GR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ανατολική</a:t>
            </a: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νεοτροπική και αφροτροπική περιοχή. </a:t>
            </a:r>
            <a:endParaRPr lang="el-GR" sz="1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Η </a:t>
            </a:r>
            <a:r>
              <a:rPr lang="el-GR" sz="1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διαφοροποίηση </a:t>
            </a:r>
            <a:r>
              <a:rPr lang="el-GR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των Ουρόδηλων είναι προεξέχουσα στη </a:t>
            </a:r>
            <a:r>
              <a:rPr lang="el-GR" sz="1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νεαρκτική </a:t>
            </a:r>
            <a:r>
              <a:rPr lang="el-GR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και νεοτροπική περιοχή</a:t>
            </a: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ενώ τα καικίλια </a:t>
            </a:r>
            <a:r>
              <a:rPr lang="el-GR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περιορίζονται </a:t>
            </a: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σε τροπικά και υγρά βιόματα, με κύρια </a:t>
            </a:r>
            <a:r>
              <a:rPr lang="el-GR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διαφοροποίηση </a:t>
            </a: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στη νεοτροπική και ανατολική περιοχή</a:t>
            </a:r>
            <a:r>
              <a:rPr lang="el-GR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3933056"/>
            <a:ext cx="4167592" cy="28436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030603" y="6268922"/>
            <a:ext cx="4572000" cy="5078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l-GR" sz="900" dirty="0">
                <a:latin typeface="UB-HelveticaCond"/>
              </a:rPr>
              <a:t>Γυμνοφίονο. Το ροδοκέφαλο καικίλιο (</a:t>
            </a:r>
            <a:r>
              <a:rPr lang="en-US" sz="900" i="1" dirty="0" err="1">
                <a:latin typeface="UB-HelveticaCond-Italic"/>
              </a:rPr>
              <a:t>Herpele</a:t>
            </a:r>
            <a:r>
              <a:rPr lang="en-US" sz="900" i="1" dirty="0">
                <a:latin typeface="UB-HelveticaCond-Italic"/>
              </a:rPr>
              <a:t> </a:t>
            </a:r>
            <a:r>
              <a:rPr lang="en-US" sz="900" i="1" dirty="0" err="1">
                <a:latin typeface="UB-HelveticaCond-Italic"/>
              </a:rPr>
              <a:t>multiplicata</a:t>
            </a:r>
            <a:r>
              <a:rPr lang="en-US" sz="900" dirty="0">
                <a:latin typeface="UB-HelveticaCond"/>
              </a:rPr>
              <a:t>),</a:t>
            </a:r>
          </a:p>
          <a:p>
            <a:r>
              <a:rPr lang="el-GR" sz="900" dirty="0">
                <a:latin typeface="UB-HelveticaCond"/>
              </a:rPr>
              <a:t>αυτόχθονο της δυτικής Αφρικής. (Εικόνα 17.4Β από Hickman et al</a:t>
            </a:r>
          </a:p>
          <a:p>
            <a:r>
              <a:rPr lang="el-GR" sz="900" dirty="0">
                <a:latin typeface="UB-HelveticaCond"/>
              </a:rPr>
              <a:t>2020, Ζωική Ποικολότητα, Εκδόσεις Broken Hill Ltd.).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3182098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92928"/>
            <a:ext cx="9144000" cy="467214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5586" y="5765072"/>
            <a:ext cx="912841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900" dirty="0">
                <a:latin typeface="UB-HelveticaCond"/>
              </a:rPr>
              <a:t>Συνάθροιση ενήλικων Σαλαμανδρών (</a:t>
            </a:r>
            <a:r>
              <a:rPr lang="el-GR" sz="900" i="1" dirty="0">
                <a:latin typeface="UB-HelveticaCond-Italic"/>
              </a:rPr>
              <a:t>Salamandra salamandra</a:t>
            </a:r>
            <a:r>
              <a:rPr lang="el-GR" sz="900" dirty="0">
                <a:latin typeface="UB-HelveticaCond"/>
              </a:rPr>
              <a:t>). Χαρακτηριστικό γνώρισμα των Ουρόδηλων Αμφιβίων είναι η καλά ανε-</a:t>
            </a:r>
          </a:p>
          <a:p>
            <a:r>
              <a:rPr lang="el-GR" sz="900" dirty="0">
                <a:latin typeface="UB-HelveticaCond"/>
              </a:rPr>
              <a:t>πτυγμένη ουρά και τα τέσσερα σχεδόν ισομεγέθη βαδιστικά άκρα (φωτ. Κ. Σωτηρόπουλος).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7005420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3537" t="7126" r="9838" b="2451"/>
          <a:stretch/>
        </p:blipFill>
        <p:spPr>
          <a:xfrm>
            <a:off x="395536" y="0"/>
            <a:ext cx="8100392" cy="618575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51520" y="6206027"/>
            <a:ext cx="8568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900" dirty="0">
                <a:latin typeface="UB-HelveticaCond"/>
              </a:rPr>
              <a:t>Αρσενικός </a:t>
            </a:r>
            <a:r>
              <a:rPr lang="el-GR" sz="900" dirty="0" smtClean="0">
                <a:latin typeface="UB-HelveticaCond"/>
              </a:rPr>
              <a:t>μακεδονικός </a:t>
            </a:r>
            <a:r>
              <a:rPr lang="el-GR" sz="900" dirty="0">
                <a:latin typeface="UB-HelveticaCond"/>
              </a:rPr>
              <a:t>τρίτωνας (</a:t>
            </a:r>
            <a:r>
              <a:rPr lang="en-US" sz="900" i="1" dirty="0" err="1">
                <a:latin typeface="UB-HelveticaCond-Italic"/>
              </a:rPr>
              <a:t>Triturus</a:t>
            </a:r>
            <a:r>
              <a:rPr lang="en-US" sz="900" i="1" dirty="0">
                <a:latin typeface="UB-HelveticaCond-Italic"/>
              </a:rPr>
              <a:t> </a:t>
            </a:r>
            <a:r>
              <a:rPr lang="en-US" sz="900" i="1" dirty="0" err="1" smtClean="0">
                <a:latin typeface="UB-HelveticaCond-Italic"/>
              </a:rPr>
              <a:t>macedonicus</a:t>
            </a:r>
            <a:r>
              <a:rPr lang="en-US" sz="900" dirty="0" smtClean="0">
                <a:latin typeface="UB-HelveticaCond"/>
              </a:rPr>
              <a:t>)</a:t>
            </a:r>
            <a:r>
              <a:rPr lang="el-GR" sz="900" dirty="0" smtClean="0">
                <a:latin typeface="UB-HelveticaCond"/>
              </a:rPr>
              <a:t> σε </a:t>
            </a:r>
            <a:r>
              <a:rPr lang="el-GR" sz="900" dirty="0">
                <a:latin typeface="UB-HelveticaCond"/>
              </a:rPr>
              <a:t>χερσαία φάση. Μόλις </a:t>
            </a:r>
            <a:r>
              <a:rPr lang="el-GR" sz="900" dirty="0" smtClean="0">
                <a:latin typeface="UB-HelveticaCond"/>
              </a:rPr>
              <a:t>ενοχληθεί λαμβάνει </a:t>
            </a:r>
            <a:r>
              <a:rPr lang="el-GR" sz="900" dirty="0">
                <a:latin typeface="UB-HelveticaCond"/>
              </a:rPr>
              <a:t>αυτή την αντιθηρευτική </a:t>
            </a:r>
            <a:r>
              <a:rPr lang="el-GR" sz="900" dirty="0" smtClean="0">
                <a:latin typeface="UB-HelveticaCond"/>
              </a:rPr>
              <a:t>στάση προβάλλοντας </a:t>
            </a:r>
            <a:r>
              <a:rPr lang="el-GR" sz="900" dirty="0">
                <a:latin typeface="UB-HelveticaCond"/>
              </a:rPr>
              <a:t>το πίσω μέρος του </a:t>
            </a:r>
            <a:r>
              <a:rPr lang="el-GR" sz="900" dirty="0" smtClean="0">
                <a:latin typeface="UB-HelveticaCond"/>
              </a:rPr>
              <a:t>σώματός </a:t>
            </a:r>
            <a:r>
              <a:rPr lang="el-GR" sz="900" dirty="0">
                <a:latin typeface="UB-HelveticaCond"/>
              </a:rPr>
              <a:t>του, τεντώνοντας τα πόδια </a:t>
            </a:r>
            <a:r>
              <a:rPr lang="el-GR" sz="900" dirty="0" smtClean="0">
                <a:latin typeface="UB-HelveticaCond"/>
              </a:rPr>
              <a:t>και ανασηκώνοντας </a:t>
            </a:r>
            <a:r>
              <a:rPr lang="el-GR" sz="900" dirty="0">
                <a:latin typeface="UB-HelveticaCond"/>
              </a:rPr>
              <a:t>την αμάρα, </a:t>
            </a:r>
            <a:r>
              <a:rPr lang="el-GR" sz="900" dirty="0" smtClean="0">
                <a:latin typeface="UB-HelveticaCond"/>
              </a:rPr>
              <a:t>περιελίσσει </a:t>
            </a:r>
            <a:r>
              <a:rPr lang="el-GR" sz="900" dirty="0">
                <a:latin typeface="UB-HelveticaCond"/>
              </a:rPr>
              <a:t>την ουρά και στρέφει προς τα </a:t>
            </a:r>
            <a:r>
              <a:rPr lang="el-GR" sz="900" dirty="0" smtClean="0">
                <a:latin typeface="UB-HelveticaCond"/>
              </a:rPr>
              <a:t>πίσω το </a:t>
            </a:r>
            <a:r>
              <a:rPr lang="el-GR" sz="900" dirty="0">
                <a:latin typeface="UB-HelveticaCond"/>
              </a:rPr>
              <a:t>κεφάλι φουσκώνοντας τον </a:t>
            </a:r>
            <a:r>
              <a:rPr lang="el-GR" sz="900" dirty="0" smtClean="0">
                <a:latin typeface="UB-HelveticaCond"/>
              </a:rPr>
              <a:t>λαιμό. Έτσι </a:t>
            </a:r>
            <a:r>
              <a:rPr lang="el-GR" sz="900" dirty="0">
                <a:latin typeface="UB-HelveticaCond"/>
              </a:rPr>
              <a:t>δημιουργεί μια τρομακτική </a:t>
            </a:r>
            <a:r>
              <a:rPr lang="el-GR" sz="900" dirty="0" smtClean="0">
                <a:latin typeface="UB-HelveticaCond"/>
              </a:rPr>
              <a:t>εικόνα και </a:t>
            </a:r>
            <a:r>
              <a:rPr lang="el-GR" sz="900" dirty="0">
                <a:latin typeface="UB-HelveticaCond"/>
              </a:rPr>
              <a:t>ταυτόχρονα προβάλλει τους </a:t>
            </a:r>
            <a:r>
              <a:rPr lang="el-GR" sz="900" dirty="0" smtClean="0">
                <a:latin typeface="UB-HelveticaCond"/>
              </a:rPr>
              <a:t>αποσηματικούς </a:t>
            </a:r>
            <a:r>
              <a:rPr lang="el-GR" sz="900" dirty="0">
                <a:latin typeface="UB-HelveticaCond"/>
              </a:rPr>
              <a:t>χρωματισμούς της </a:t>
            </a:r>
            <a:r>
              <a:rPr lang="el-GR" sz="900" dirty="0" smtClean="0">
                <a:latin typeface="UB-HelveticaCond"/>
              </a:rPr>
              <a:t>κοιλιακής περιοχής </a:t>
            </a:r>
            <a:r>
              <a:rPr lang="el-GR" sz="900" dirty="0">
                <a:latin typeface="UB-HelveticaCond"/>
              </a:rPr>
              <a:t>δηλώνοντας στον </a:t>
            </a:r>
            <a:r>
              <a:rPr lang="el-GR" sz="900" dirty="0" smtClean="0">
                <a:latin typeface="UB-HelveticaCond"/>
              </a:rPr>
              <a:t>επίδοξο θηρευτή </a:t>
            </a:r>
            <a:r>
              <a:rPr lang="el-GR" sz="900" dirty="0">
                <a:latin typeface="UB-HelveticaCond"/>
              </a:rPr>
              <a:t>του την ακαταλληλότητά </a:t>
            </a:r>
            <a:r>
              <a:rPr lang="el-GR" sz="900" dirty="0" smtClean="0">
                <a:latin typeface="UB-HelveticaCond"/>
              </a:rPr>
              <a:t>του ως </a:t>
            </a:r>
            <a:r>
              <a:rPr lang="el-GR" sz="900" dirty="0">
                <a:latin typeface="UB-HelveticaCond"/>
              </a:rPr>
              <a:t>γεύμα (φωτ. Κ. Σωτηρόπουλος).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5571855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562074"/>
          </a:xfrm>
        </p:spPr>
        <p:txBody>
          <a:bodyPr/>
          <a:lstStyle/>
          <a:p>
            <a:r>
              <a:rPr lang="el-GR" sz="18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Ομοταξία των </a:t>
            </a:r>
            <a:r>
              <a:rPr lang="el-GR" sz="18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Αμφιβίων</a:t>
            </a:r>
            <a:r>
              <a:rPr lang="el-GR" sz="18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l-GR" sz="18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(βασικά χαρακτηριστικά Ι)</a:t>
            </a:r>
            <a:endParaRPr lang="el-GR" sz="1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67544" y="508512"/>
            <a:ext cx="7884368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Όλα τα αρτίγονα Αμφίβια εμφανίζουν </a:t>
            </a:r>
            <a:r>
              <a:rPr lang="el-GR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ορισμένα κοινά </a:t>
            </a:r>
            <a:r>
              <a:rPr lang="el-GR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και μοναδικά γνωρίσματα που τα </a:t>
            </a:r>
            <a:r>
              <a:rPr lang="el-GR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διαφοροποιούν </a:t>
            </a:r>
            <a:r>
              <a:rPr lang="el-GR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από τις υπόλοιπες ομάδες των τετραπόδων. </a:t>
            </a:r>
            <a:endParaRPr lang="el-GR" sz="1400" dirty="0" smtClean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Όλοι οι </a:t>
            </a:r>
            <a:r>
              <a:rPr lang="el-GR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αντιπρόσωποι διαθέτουν υγρό δέρμα χωρίς </a:t>
            </a:r>
            <a:r>
              <a:rPr lang="el-GR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φολίδες</a:t>
            </a:r>
            <a:r>
              <a:rPr lang="el-GR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Παρόλο που το δέρμα των Αμφιβίων περιέχει </a:t>
            </a:r>
            <a:r>
              <a:rPr lang="el-GR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κερατίνη</a:t>
            </a:r>
            <a:r>
              <a:rPr lang="el-GR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όπως άλλωστε το δέρμα, οι φολίδες, τα </a:t>
            </a:r>
            <a:r>
              <a:rPr lang="el-GR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φτερά</a:t>
            </a:r>
            <a:r>
              <a:rPr lang="el-GR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οι τρίχες και τα νύχια των τετραπόδων </a:t>
            </a:r>
            <a:r>
              <a:rPr lang="el-GR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σπονδυλωτών</a:t>
            </a:r>
            <a:r>
              <a:rPr lang="el-GR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η μορφή της κερατίνης των Αμφιβίων είναι </a:t>
            </a:r>
            <a:r>
              <a:rPr lang="el-GR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μειωμένης </a:t>
            </a:r>
            <a:r>
              <a:rPr lang="el-GR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σκληρότητας επιτρέποντας τη διέλευση </a:t>
            </a:r>
            <a:r>
              <a:rPr lang="el-GR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του νερού</a:t>
            </a:r>
            <a:r>
              <a:rPr lang="el-GR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endParaRPr lang="el-GR" sz="1400" dirty="0" smtClean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Το </a:t>
            </a:r>
            <a:r>
              <a:rPr lang="el-GR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εκτεταμένο δίκτυο αγγείων </a:t>
            </a:r>
            <a:r>
              <a:rPr lang="el-GR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διευκολύνει </a:t>
            </a:r>
            <a:r>
              <a:rPr lang="el-GR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την αναπνευστική ανταλλαγή οξυγόνου </a:t>
            </a:r>
            <a:r>
              <a:rPr lang="el-GR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και διοξειδίου </a:t>
            </a:r>
            <a:r>
              <a:rPr lang="el-GR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του άνθρακα με το εξωτερικό </a:t>
            </a:r>
            <a:r>
              <a:rPr lang="el-GR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περιβάλλον (η </a:t>
            </a:r>
            <a:r>
              <a:rPr lang="el-GR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επονομαζόμενη «δερμική αναπνοή</a:t>
            </a:r>
            <a:r>
              <a:rPr lang="el-GR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»).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Το </a:t>
            </a:r>
            <a:r>
              <a:rPr lang="el-GR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δέρμα των </a:t>
            </a:r>
            <a:r>
              <a:rPr lang="el-GR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Αμφιβίων είναι σημαντικό </a:t>
            </a:r>
            <a:r>
              <a:rPr lang="el-GR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όργανο για την αναπνοή, την </a:t>
            </a:r>
            <a:r>
              <a:rPr lang="el-GR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οσμορρύθμιση </a:t>
            </a:r>
            <a:r>
              <a:rPr lang="el-GR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και, σε μικρότερο βαθμό, για την θερμορύθμιση. </a:t>
            </a:r>
            <a:endParaRPr lang="el-GR" sz="1400" dirty="0" smtClean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Η </a:t>
            </a:r>
            <a:r>
              <a:rPr lang="el-GR" sz="1400" dirty="0" smtClean="0">
                <a:latin typeface="UB-Helvetica"/>
              </a:rPr>
              <a:t>παρουσία </a:t>
            </a:r>
            <a:r>
              <a:rPr lang="el-GR" sz="1400" dirty="0">
                <a:latin typeface="UB-Helvetica"/>
              </a:rPr>
              <a:t>πολυάριθμων χρωματοφόρων </a:t>
            </a:r>
            <a:r>
              <a:rPr lang="el-GR" sz="1400" dirty="0" smtClean="0">
                <a:latin typeface="UB-Helvetica"/>
              </a:rPr>
              <a:t>κυττάρων στο </a:t>
            </a:r>
            <a:r>
              <a:rPr lang="el-GR" sz="1400" dirty="0">
                <a:latin typeface="UB-Helvetica"/>
              </a:rPr>
              <a:t>δέρμα των Αμφιβίων ευθύνεται για την </a:t>
            </a:r>
            <a:r>
              <a:rPr lang="el-GR" sz="1400" dirty="0" smtClean="0">
                <a:latin typeface="UB-Helvetica"/>
              </a:rPr>
              <a:t>αξιοσημείωτη </a:t>
            </a:r>
            <a:r>
              <a:rPr lang="el-GR" sz="1400" dirty="0">
                <a:latin typeface="UB-Helvetica"/>
              </a:rPr>
              <a:t>ποικιλία χρωμάτων και προτύπων που αυτά </a:t>
            </a:r>
            <a:r>
              <a:rPr lang="el-GR" sz="1400" dirty="0" smtClean="0">
                <a:latin typeface="UB-Helvetica"/>
              </a:rPr>
              <a:t>εμφανίζουν</a:t>
            </a:r>
            <a:r>
              <a:rPr lang="el-GR" sz="1400" dirty="0">
                <a:latin typeface="UB-Helvetica"/>
              </a:rPr>
              <a:t>. Πολυάριθμοι είναι και οι αδένες που </a:t>
            </a:r>
            <a:r>
              <a:rPr lang="el-GR" sz="1400" dirty="0" smtClean="0">
                <a:latin typeface="UB-Helvetica"/>
              </a:rPr>
              <a:t>παράγουν </a:t>
            </a:r>
            <a:r>
              <a:rPr lang="el-GR" sz="1400" dirty="0">
                <a:latin typeface="UB-Helvetica"/>
              </a:rPr>
              <a:t>τοξίνες, κάποιες σε θανατηφόρες δόσεις για </a:t>
            </a:r>
            <a:r>
              <a:rPr lang="el-GR" sz="1400" dirty="0" smtClean="0">
                <a:latin typeface="UB-Helvetica"/>
              </a:rPr>
              <a:t>άλλα </a:t>
            </a:r>
            <a:r>
              <a:rPr lang="el-GR" sz="1400" dirty="0">
                <a:latin typeface="UB-Helvetica"/>
              </a:rPr>
              <a:t>Σπονδυλόζωα, κυρίως για τους επίδοξους </a:t>
            </a:r>
            <a:r>
              <a:rPr lang="el-GR" sz="1400" dirty="0" smtClean="0">
                <a:latin typeface="UB-Helvetica"/>
              </a:rPr>
              <a:t>θηρευτές</a:t>
            </a:r>
            <a:r>
              <a:rPr lang="el-GR" sz="1400" dirty="0">
                <a:latin typeface="UB-Helvetica"/>
              </a:rPr>
              <a:t>. </a:t>
            </a:r>
            <a:endParaRPr lang="el-GR" sz="1400" dirty="0" smtClean="0">
              <a:latin typeface="UB-Helvetic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400" dirty="0" smtClean="0">
                <a:latin typeface="UB-Helvetica"/>
              </a:rPr>
              <a:t>Τα </a:t>
            </a:r>
            <a:r>
              <a:rPr lang="el-GR" sz="1400" dirty="0">
                <a:latin typeface="UB-Helvetica"/>
              </a:rPr>
              <a:t>Αμφίβια κατά κανόνα εξαρτώνται από </a:t>
            </a:r>
            <a:r>
              <a:rPr lang="el-GR" sz="1400" dirty="0" smtClean="0">
                <a:latin typeface="UB-Helvetica"/>
              </a:rPr>
              <a:t>υγρές συνθήκες </a:t>
            </a:r>
            <a:r>
              <a:rPr lang="el-GR" sz="1400" dirty="0">
                <a:latin typeface="UB-Helvetica"/>
              </a:rPr>
              <a:t>και υψηλή υγρασία, γεγονός που </a:t>
            </a:r>
            <a:r>
              <a:rPr lang="el-GR" sz="1400" dirty="0" smtClean="0">
                <a:latin typeface="UB-Helvetica"/>
              </a:rPr>
              <a:t>ερμηνεύει την </a:t>
            </a:r>
            <a:r>
              <a:rPr lang="el-GR" sz="1400" dirty="0">
                <a:latin typeface="UB-Helvetica"/>
              </a:rPr>
              <a:t>αυξημένη ποικιλότητά τους σε περιοχές με </a:t>
            </a:r>
            <a:r>
              <a:rPr lang="el-GR" sz="1400" dirty="0" smtClean="0">
                <a:latin typeface="UB-Helvetica"/>
              </a:rPr>
              <a:t>υψηλά </a:t>
            </a:r>
            <a:r>
              <a:rPr lang="el-GR" sz="1400" dirty="0">
                <a:latin typeface="UB-Helvetica"/>
              </a:rPr>
              <a:t>επίπεδα βροχοπτώσεων και/ή χαμηλά </a:t>
            </a:r>
            <a:r>
              <a:rPr lang="el-GR" sz="1400" dirty="0" smtClean="0">
                <a:latin typeface="UB-Helvetica"/>
              </a:rPr>
              <a:t>επίπεδα εξάτμισης </a:t>
            </a:r>
            <a:r>
              <a:rPr lang="el-GR" sz="1400" dirty="0">
                <a:latin typeface="UB-Helvetica"/>
              </a:rPr>
              <a:t>του νερού. </a:t>
            </a:r>
            <a:endParaRPr lang="el-GR" sz="1400" dirty="0" smtClean="0">
              <a:latin typeface="UB-Helvetic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400" dirty="0" smtClean="0">
                <a:latin typeface="UB-Helvetica"/>
              </a:rPr>
              <a:t>Αρκετά </a:t>
            </a:r>
            <a:r>
              <a:rPr lang="el-GR" sz="1400" dirty="0">
                <a:latin typeface="UB-Helvetica"/>
              </a:rPr>
              <a:t>είδη απαιτούν </a:t>
            </a:r>
            <a:r>
              <a:rPr lang="el-GR" sz="1400" dirty="0" smtClean="0">
                <a:latin typeface="UB-Helvetica"/>
              </a:rPr>
              <a:t>εσωτερικά </a:t>
            </a:r>
            <a:r>
              <a:rPr lang="el-GR" sz="1400" dirty="0">
                <a:latin typeface="UB-Helvetica"/>
              </a:rPr>
              <a:t>ύδατα για την αναπαραγωγή και την </a:t>
            </a:r>
            <a:r>
              <a:rPr lang="el-GR" sz="1400" dirty="0" smtClean="0">
                <a:latin typeface="UB-Helvetica"/>
              </a:rPr>
              <a:t>ανάπτυξή τους</a:t>
            </a:r>
            <a:r>
              <a:rPr lang="el-GR" sz="1400" dirty="0">
                <a:latin typeface="UB-Helvetica"/>
              </a:rPr>
              <a:t>, ενώ άλλα έχουν απωλέσει τα προνυμφικά </a:t>
            </a:r>
            <a:r>
              <a:rPr lang="el-GR" sz="1400" dirty="0" smtClean="0">
                <a:latin typeface="UB-Helvetica"/>
              </a:rPr>
              <a:t>τους στάδια </a:t>
            </a:r>
            <a:r>
              <a:rPr lang="el-GR" sz="1400" dirty="0">
                <a:latin typeface="UB-Helvetica"/>
              </a:rPr>
              <a:t>και ζουν μια αποκλειστικά χερσαία ζωή. </a:t>
            </a:r>
            <a:endParaRPr lang="el-GR" sz="1400" dirty="0" smtClean="0">
              <a:latin typeface="UB-Helvetic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400" dirty="0" smtClean="0">
                <a:latin typeface="UB-Helvetica"/>
              </a:rPr>
              <a:t>Τα Αμφίβια </a:t>
            </a:r>
            <a:r>
              <a:rPr lang="el-GR" sz="1400" dirty="0">
                <a:latin typeface="UB-Helvetica"/>
              </a:rPr>
              <a:t>καταλαμβάνουν χερσαίες, υδάτινες (</a:t>
            </a:r>
            <a:r>
              <a:rPr lang="el-GR" sz="1400" dirty="0" smtClean="0">
                <a:latin typeface="UB-Helvetica"/>
              </a:rPr>
              <a:t>ρέοντα και </a:t>
            </a:r>
            <a:r>
              <a:rPr lang="el-GR" sz="1400" dirty="0">
                <a:latin typeface="UB-Helvetica"/>
              </a:rPr>
              <a:t>στάσιμα ύδατα), και υπεδάφιες οικοθέσεις (</a:t>
            </a:r>
            <a:r>
              <a:rPr lang="el-GR" sz="1400" dirty="0" smtClean="0">
                <a:latin typeface="UB-Helvetica"/>
              </a:rPr>
              <a:t>φυλοστρωμνή</a:t>
            </a:r>
            <a:r>
              <a:rPr lang="el-GR" sz="1400" dirty="0">
                <a:latin typeface="UB-Helvetica"/>
              </a:rPr>
              <a:t>, οργανικό έδαφος), στον Παλαιό και </a:t>
            </a:r>
            <a:r>
              <a:rPr lang="el-GR" sz="1400" dirty="0" smtClean="0">
                <a:latin typeface="UB-Helvetica"/>
              </a:rPr>
              <a:t>στο Νέο </a:t>
            </a:r>
            <a:r>
              <a:rPr lang="el-GR" sz="1400" dirty="0">
                <a:latin typeface="UB-Helvetica"/>
              </a:rPr>
              <a:t>Κόσμο. Επιπλέον, απαντώνται κατά μήκος </a:t>
            </a:r>
            <a:r>
              <a:rPr lang="el-GR" sz="1400" dirty="0" smtClean="0">
                <a:latin typeface="UB-Helvetica"/>
              </a:rPr>
              <a:t>ευρύτατων </a:t>
            </a:r>
            <a:r>
              <a:rPr lang="el-GR" sz="1400" dirty="0">
                <a:latin typeface="UB-Helvetica"/>
              </a:rPr>
              <a:t>υψομετρικών διαβαθμίσεων στις </a:t>
            </a:r>
            <a:r>
              <a:rPr lang="el-GR" sz="1400" dirty="0" smtClean="0">
                <a:latin typeface="UB-Helvetica"/>
              </a:rPr>
              <a:t>τροπικές, υποτροπικές </a:t>
            </a:r>
            <a:r>
              <a:rPr lang="el-GR" sz="1400" dirty="0">
                <a:latin typeface="UB-Helvetica"/>
              </a:rPr>
              <a:t>και εύκρατες περιοχές. </a:t>
            </a:r>
            <a:endParaRPr lang="el-GR" sz="1400" dirty="0" smtClean="0">
              <a:latin typeface="UB-Helvetic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400" dirty="0" smtClean="0">
                <a:latin typeface="UB-Helvetica"/>
              </a:rPr>
              <a:t>39 διαφορετικά πρότυπα </a:t>
            </a:r>
            <a:r>
              <a:rPr lang="el-GR" sz="1400" dirty="0">
                <a:latin typeface="UB-Helvetica"/>
              </a:rPr>
              <a:t>αναπαραγωγής και ανάπτυξης έχουν </a:t>
            </a:r>
            <a:r>
              <a:rPr lang="el-GR" sz="1400" dirty="0" smtClean="0">
                <a:latin typeface="UB-Helvetica"/>
              </a:rPr>
              <a:t>παρατηρηθεί </a:t>
            </a:r>
            <a:r>
              <a:rPr lang="el-GR" sz="1400" dirty="0">
                <a:latin typeface="UB-Helvetica"/>
              </a:rPr>
              <a:t>μεταξύ των Αμφιβίων, </a:t>
            </a:r>
            <a:r>
              <a:rPr lang="el-GR" sz="1400" dirty="0" smtClean="0">
                <a:latin typeface="UB-Helvetica"/>
              </a:rPr>
              <a:t>συμπεριλαμβανομένων της </a:t>
            </a:r>
            <a:r>
              <a:rPr lang="el-GR" sz="1400" dirty="0">
                <a:latin typeface="UB-Helvetica"/>
              </a:rPr>
              <a:t>γονικής φροντίδας, της ζωοτοκίας, καθώς και </a:t>
            </a:r>
            <a:r>
              <a:rPr lang="el-GR" sz="1400" dirty="0" smtClean="0">
                <a:latin typeface="UB-Helvetica"/>
              </a:rPr>
              <a:t>της άμεσης ανάπτυξης.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400" dirty="0" smtClean="0">
                <a:latin typeface="UB-Helvetica"/>
              </a:rPr>
              <a:t>Τα </a:t>
            </a:r>
            <a:r>
              <a:rPr lang="el-GR" sz="1400" dirty="0">
                <a:latin typeface="UB-Helvetica"/>
              </a:rPr>
              <a:t>περισσότερα Αμφίβια είναι γενικευμένοι </a:t>
            </a:r>
            <a:r>
              <a:rPr lang="el-GR" sz="1400" dirty="0" smtClean="0">
                <a:latin typeface="UB-Helvetica"/>
              </a:rPr>
              <a:t>καταναλωτές </a:t>
            </a:r>
            <a:r>
              <a:rPr lang="el-GR" sz="1400" dirty="0">
                <a:latin typeface="UB-Helvetica"/>
              </a:rPr>
              <a:t>Εντόμων, παρόλο που ορισμένα είδη </a:t>
            </a:r>
            <a:r>
              <a:rPr lang="el-GR" sz="1400" dirty="0" smtClean="0">
                <a:latin typeface="UB-Helvetica"/>
              </a:rPr>
              <a:t>είναι γνωστά </a:t>
            </a:r>
            <a:r>
              <a:rPr lang="el-GR" sz="1400" dirty="0">
                <a:latin typeface="UB-Helvetica"/>
              </a:rPr>
              <a:t>ως εξειδικευμένοι θηρευτές </a:t>
            </a:r>
            <a:r>
              <a:rPr lang="el-GR" sz="1400" dirty="0" smtClean="0">
                <a:latin typeface="UB-Helvetica"/>
              </a:rPr>
              <a:t>Γαστερόποδων Μαλακίων</a:t>
            </a:r>
            <a:r>
              <a:rPr lang="el-GR" sz="1400" dirty="0">
                <a:latin typeface="UB-Helvetica"/>
              </a:rPr>
              <a:t>, Δακτυλιοσκώληκων, μυρμηγκιών και </a:t>
            </a:r>
            <a:r>
              <a:rPr lang="el-GR" sz="1400" dirty="0" smtClean="0">
                <a:latin typeface="UB-Helvetica"/>
              </a:rPr>
              <a:t>τερμιτών</a:t>
            </a:r>
            <a:r>
              <a:rPr lang="el-GR" sz="1400" dirty="0">
                <a:latin typeface="UB-Helvetica"/>
              </a:rPr>
              <a:t>.</a:t>
            </a:r>
            <a:endParaRPr lang="el-GR" sz="1400" dirty="0" smtClean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9174570"/>
      </p:ext>
    </p:extLst>
  </p:cSld>
  <p:clrMapOvr>
    <a:masterClrMapping/>
  </p:clrMapOvr>
</p:sld>
</file>

<file path=ppt/theme/theme1.xml><?xml version="1.0" encoding="utf-8"?>
<a:theme xmlns:a="http://schemas.openxmlformats.org/drawingml/2006/main" name="Προσαρμοσμένη σχεδίαση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Προσαρμοσμένη σχεδίαση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8763</TotalTime>
  <Words>1320</Words>
  <Application>Microsoft Office PowerPoint</Application>
  <PresentationFormat>On-screen Show (4:3)</PresentationFormat>
  <Paragraphs>54</Paragraphs>
  <Slides>11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11</vt:i4>
      </vt:variant>
    </vt:vector>
  </HeadingPairs>
  <TitlesOfParts>
    <vt:vector size="21" baseType="lpstr">
      <vt:lpstr>Arial</vt:lpstr>
      <vt:lpstr>Calibri</vt:lpstr>
      <vt:lpstr>Tahoma</vt:lpstr>
      <vt:lpstr>UB-Helvetica</vt:lpstr>
      <vt:lpstr>UB-HelveticaCond</vt:lpstr>
      <vt:lpstr>UB-HelveticaCond-Italic</vt:lpstr>
      <vt:lpstr>Wingdings 2</vt:lpstr>
      <vt:lpstr>Προσαρμοσμένη σχεδίαση</vt:lpstr>
      <vt:lpstr>1_Προσαρμοσμένη σχεδίαση</vt:lpstr>
      <vt:lpstr>Θέμα του Office</vt:lpstr>
      <vt:lpstr>Μάθημα: Βιολογία και Διαχείριση Άγριας Πανίδας Θεματική ενότητα: Τα Αμφίβια</vt:lpstr>
      <vt:lpstr>PowerPoint Presentation</vt:lpstr>
      <vt:lpstr>PowerPoint Presentation</vt:lpstr>
      <vt:lpstr>Βιβλιογραφία για τα Αμφίβια</vt:lpstr>
      <vt:lpstr>Το προφιλ των ΑΜΦΙΒΙΩΝ στην Ελλάδα</vt:lpstr>
      <vt:lpstr>Διακυμάνσεις στη βιοποικιλότητα ανά γεωλογική περίοδο:                                               Η εμφάνιση των Eρπετών και Αμφιβίων</vt:lpstr>
      <vt:lpstr>PowerPoint Presentation</vt:lpstr>
      <vt:lpstr>Ομοταξία των Αμφιβίων (βασικά χαρακτηριστικά Ι)</vt:lpstr>
      <vt:lpstr>PowerPoint Presentation</vt:lpstr>
      <vt:lpstr>PowerPoint Presentation</vt:lpstr>
      <vt:lpstr>Ομοταξία των Αμφιβίων (βασικά χαρακτηριστικά Ι)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 χρήση του θαλάσσιου χώρου και το μεταναστευτικό πρότυπο των Αρτέμηδων</dc:title>
  <dc:creator>Γιώργος Καρρής</dc:creator>
  <cp:lastModifiedBy>user</cp:lastModifiedBy>
  <cp:revision>565</cp:revision>
  <dcterms:modified xsi:type="dcterms:W3CDTF">2026-05-25T21:09:10Z</dcterms:modified>
</cp:coreProperties>
</file>