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6" r:id="rId6"/>
    <p:sldId id="260" r:id="rId7"/>
    <p:sldId id="267" r:id="rId8"/>
    <p:sldId id="268" r:id="rId9"/>
    <p:sldId id="269" r:id="rId10"/>
    <p:sldId id="261" r:id="rId11"/>
    <p:sldId id="270" r:id="rId12"/>
    <p:sldId id="271" r:id="rId13"/>
    <p:sldId id="263" r:id="rId14"/>
    <p:sldId id="273" r:id="rId15"/>
    <p:sldId id="272" r:id="rId16"/>
    <p:sldId id="274" r:id="rId17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882" y="-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9787387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41dcd50cf2_3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41dcd50cf2_3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61e2dcc982_1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61e2dcc982_1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7f59dd5ae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27f59dd5ae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7f59dd5ae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27f59dd5ae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070687fe4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2070687fe4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070687fe4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2070687fe4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070687fe4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2070687fe4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070687fe4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2070687fe4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7ebcba80a_1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37ebcba80a_1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7ebcba80a_1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37ebcba80a_1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7ebcba80a_1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37ebcba80a_1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2070687fe4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2070687fe4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2070687fe4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2070687fe4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2070687fe4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2070687fe4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2070687fe4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2070687fe4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/>
          <p:nvPr/>
        </p:nvSpPr>
        <p:spPr>
          <a:xfrm>
            <a:off x="0" y="506163"/>
            <a:ext cx="9144000" cy="3687300"/>
          </a:xfrm>
          <a:prstGeom prst="rect">
            <a:avLst/>
          </a:prstGeom>
          <a:solidFill>
            <a:srgbClr val="0061A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 txBox="1"/>
          <p:nvPr/>
        </p:nvSpPr>
        <p:spPr>
          <a:xfrm>
            <a:off x="0" y="85450"/>
            <a:ext cx="9144000" cy="3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0061A1"/>
                </a:solidFill>
                <a:latin typeface="Arial Narrow"/>
                <a:ea typeface="Arial Narrow"/>
                <a:cs typeface="Arial Narrow"/>
                <a:sym typeface="Arial Narrow"/>
              </a:rPr>
              <a:t>REGIONAL EXPERIENCE SHARING WORKSHOP OF THE MEDPAN NETWORK - 12-14 NOVEMBER 2019, AKYAKA, TURKEY</a:t>
            </a:r>
            <a:endParaRPr>
              <a:solidFill>
                <a:srgbClr val="0061A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3" name="Google Shape;13;p2"/>
          <p:cNvSpPr txBox="1"/>
          <p:nvPr/>
        </p:nvSpPr>
        <p:spPr>
          <a:xfrm>
            <a:off x="368525" y="1196900"/>
            <a:ext cx="8520600" cy="16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5000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rPr>
              <a:t>Managing highly mobile species</a:t>
            </a:r>
            <a:r>
              <a:rPr lang="fr" sz="5500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fr" sz="3700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rPr>
              <a:t/>
            </a:r>
            <a:br>
              <a:rPr lang="fr" sz="3700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rPr>
            </a:br>
            <a:r>
              <a:rPr lang="fr" sz="3000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rPr>
              <a:t>across Mediterranean Marine Protected Areas</a:t>
            </a:r>
            <a:endParaRPr sz="3000">
              <a:solidFill>
                <a:srgbClr val="FFFF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4" name="Google Shape;14;p2"/>
          <p:cNvSpPr/>
          <p:nvPr/>
        </p:nvSpPr>
        <p:spPr>
          <a:xfrm>
            <a:off x="-75" y="6532075"/>
            <a:ext cx="9144000" cy="3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5" name="Google Shape;15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9225" y="4551800"/>
            <a:ext cx="8832297" cy="20999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/>
          <p:nvPr/>
        </p:nvSpPr>
        <p:spPr>
          <a:xfrm>
            <a:off x="0" y="6588300"/>
            <a:ext cx="9144000" cy="2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900">
                <a:solidFill>
                  <a:srgbClr val="FFFFFF"/>
                </a:solidFill>
              </a:rPr>
              <a:t>REGIONAL EXPERIENCE SHARING WORKSHOP OF THE MEDPAN NETWORK - 12-14  NOVEMBER 2019, AKYAKA, TURKEY</a:t>
            </a:r>
            <a:endParaRPr sz="90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>
            <a:spLocks noGrp="1"/>
          </p:cNvSpPr>
          <p:nvPr>
            <p:ph type="title"/>
          </p:nvPr>
        </p:nvSpPr>
        <p:spPr>
          <a:xfrm>
            <a:off x="255050" y="143500"/>
            <a:ext cx="8577300" cy="111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body" idx="1"/>
          </p:nvPr>
        </p:nvSpPr>
        <p:spPr>
          <a:xfrm>
            <a:off x="261375" y="1233025"/>
            <a:ext cx="8577300" cy="519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1pPr>
            <a:lvl2pPr marL="914400" lvl="1" indent="-3429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30200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4290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1" name="Google Shape;21;p4"/>
          <p:cNvSpPr txBox="1"/>
          <p:nvPr/>
        </p:nvSpPr>
        <p:spPr>
          <a:xfrm>
            <a:off x="0" y="6588300"/>
            <a:ext cx="9144000" cy="2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900">
                <a:solidFill>
                  <a:schemeClr val="lt1"/>
                </a:solidFill>
              </a:rPr>
              <a:t>REGIONAL EXPERIENCE EXCHANGE WORKSHOP OF THE MEDPAN NETWORK - 12/14  NOVEMBER 2019, AKYAKA, TURKEY</a:t>
            </a:r>
            <a:endParaRPr sz="9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90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>
            <a:spLocks noGrp="1"/>
          </p:cNvSpPr>
          <p:nvPr>
            <p:ph type="title"/>
          </p:nvPr>
        </p:nvSpPr>
        <p:spPr>
          <a:xfrm>
            <a:off x="255050" y="143500"/>
            <a:ext cx="8577300" cy="111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2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6" name="Google Shape;26;p5"/>
          <p:cNvSpPr txBox="1"/>
          <p:nvPr/>
        </p:nvSpPr>
        <p:spPr>
          <a:xfrm>
            <a:off x="0" y="6588300"/>
            <a:ext cx="9144000" cy="2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900">
                <a:solidFill>
                  <a:schemeClr val="lt1"/>
                </a:solidFill>
              </a:rPr>
              <a:t>REGIONAL EXPERIENCE EXCHANGE WORKSHOP OF THE MEDPAN NETWORK - 12/14  NOVEMBER 2019, AKYAKA, TURKEY</a:t>
            </a:r>
            <a:endParaRPr sz="9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90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>
            <a:spLocks noGrp="1"/>
          </p:cNvSpPr>
          <p:nvPr>
            <p:ph type="title"/>
          </p:nvPr>
        </p:nvSpPr>
        <p:spPr>
          <a:xfrm>
            <a:off x="255050" y="143500"/>
            <a:ext cx="8577300" cy="111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/>
          <p:nvPr/>
        </p:nvSpPr>
        <p:spPr>
          <a:xfrm>
            <a:off x="0" y="6588300"/>
            <a:ext cx="9144000" cy="2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900">
                <a:solidFill>
                  <a:schemeClr val="lt1"/>
                </a:solidFill>
              </a:rPr>
              <a:t>REGIONAL EXPERIENCE EXCHANGE WORKSHOP OF THE MEDPAN NETWORK - 12/14  NOVEMBER 2019, AKYAKA, TURKEY</a:t>
            </a:r>
            <a:endParaRPr sz="9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90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 txBox="1">
            <a:spLocks noGrp="1"/>
          </p:cNvSpPr>
          <p:nvPr>
            <p:ph type="body" idx="1"/>
          </p:nvPr>
        </p:nvSpPr>
        <p:spPr>
          <a:xfrm>
            <a:off x="311700" y="938400"/>
            <a:ext cx="3882300" cy="559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2" name="Google Shape;32;p7"/>
          <p:cNvSpPr txBox="1"/>
          <p:nvPr/>
        </p:nvSpPr>
        <p:spPr>
          <a:xfrm>
            <a:off x="0" y="6588300"/>
            <a:ext cx="9144000" cy="2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900">
                <a:solidFill>
                  <a:schemeClr val="lt1"/>
                </a:solidFill>
              </a:rPr>
              <a:t>REGIONAL EXPERIENCE EXCHANGE WORKSHOP OF THE MEDPAN NETWORK - 12/14  NOVEMBER 2019, AKYAKA, TURKEY</a:t>
            </a:r>
            <a:endParaRPr sz="9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90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7"/>
          <p:cNvSpPr txBox="1">
            <a:spLocks noGrp="1"/>
          </p:cNvSpPr>
          <p:nvPr>
            <p:ph type="title"/>
          </p:nvPr>
        </p:nvSpPr>
        <p:spPr>
          <a:xfrm>
            <a:off x="255050" y="143500"/>
            <a:ext cx="8577300" cy="111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8"/>
          <p:cNvSpPr txBox="1">
            <a:spLocks noGrp="1"/>
          </p:cNvSpPr>
          <p:nvPr>
            <p:ph type="title"/>
          </p:nvPr>
        </p:nvSpPr>
        <p:spPr>
          <a:xfrm>
            <a:off x="490250" y="600200"/>
            <a:ext cx="8389200" cy="545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6" name="Google Shape;36;p8"/>
          <p:cNvSpPr txBox="1"/>
          <p:nvPr/>
        </p:nvSpPr>
        <p:spPr>
          <a:xfrm>
            <a:off x="0" y="6588300"/>
            <a:ext cx="9144000" cy="2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900">
                <a:solidFill>
                  <a:schemeClr val="lt1"/>
                </a:solidFill>
              </a:rPr>
              <a:t>REGIONAL EXPERIENCE EXCHANGE WORKSHOP OF THE MEDPAN NETWORK - 12/14  NOVEMBER 2019, AKYAKA, TURKEY</a:t>
            </a:r>
            <a:endParaRPr sz="9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90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/>
          <p:nvPr/>
        </p:nvSpPr>
        <p:spPr>
          <a:xfrm>
            <a:off x="4572000" y="122175"/>
            <a:ext cx="4572000" cy="6466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ubTitle" idx="1"/>
          </p:nvPr>
        </p:nvSpPr>
        <p:spPr>
          <a:xfrm>
            <a:off x="265500" y="3737433"/>
            <a:ext cx="4045200" cy="164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body" idx="2"/>
          </p:nvPr>
        </p:nvSpPr>
        <p:spPr>
          <a:xfrm>
            <a:off x="4939500" y="965433"/>
            <a:ext cx="3837000" cy="492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93700">
              <a:spcBef>
                <a:spcPts val="0"/>
              </a:spcBef>
              <a:spcAft>
                <a:spcPts val="0"/>
              </a:spcAft>
              <a:buSzPts val="2600"/>
              <a:buChar char="●"/>
              <a:defRPr/>
            </a:lvl1pPr>
            <a:lvl2pPr marL="914400" lvl="1" indent="-368300">
              <a:spcBef>
                <a:spcPts val="1600"/>
              </a:spcBef>
              <a:spcAft>
                <a:spcPts val="0"/>
              </a:spcAft>
              <a:buSzPts val="2200"/>
              <a:buChar char="○"/>
              <a:defRPr/>
            </a:lvl2pPr>
            <a:lvl3pPr marL="1371600" lvl="2" indent="-355600">
              <a:spcBef>
                <a:spcPts val="160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4290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30200">
              <a:spcBef>
                <a:spcPts val="1600"/>
              </a:spcBef>
              <a:spcAft>
                <a:spcPts val="0"/>
              </a:spcAft>
              <a:buSzPts val="16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43" name="Google Shape;43;p9"/>
          <p:cNvSpPr txBox="1"/>
          <p:nvPr/>
        </p:nvSpPr>
        <p:spPr>
          <a:xfrm>
            <a:off x="0" y="6588300"/>
            <a:ext cx="9144000" cy="2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900">
                <a:solidFill>
                  <a:schemeClr val="lt1"/>
                </a:solidFill>
              </a:rPr>
              <a:t>REGIONAL EXPERIENCE EXCHANGE WORKSHOP OF THE MEDPAN NETWORK - 12/14  NOVEMBER 2019, AKYAKA, TURKEY</a:t>
            </a:r>
            <a:endParaRPr sz="9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90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0"/>
          <p:cNvSpPr txBox="1">
            <a:spLocks noGrp="1"/>
          </p:cNvSpPr>
          <p:nvPr>
            <p:ph type="body" idx="1"/>
          </p:nvPr>
        </p:nvSpPr>
        <p:spPr>
          <a:xfrm>
            <a:off x="311700" y="5640775"/>
            <a:ext cx="8709600" cy="8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</a:lstStyle>
          <a:p>
            <a:endParaRPr/>
          </a:p>
        </p:txBody>
      </p:sp>
      <p:sp>
        <p:nvSpPr>
          <p:cNvPr id="46" name="Google Shape;46;p10"/>
          <p:cNvSpPr txBox="1"/>
          <p:nvPr/>
        </p:nvSpPr>
        <p:spPr>
          <a:xfrm>
            <a:off x="0" y="6588300"/>
            <a:ext cx="9144000" cy="2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900">
                <a:solidFill>
                  <a:schemeClr val="lt1"/>
                </a:solidFill>
              </a:rPr>
              <a:t>REGIONAL EXPERIENCE EXCHANGE WORKSHOP OF THE MEDPAN NETWORK - 12/14  NOVEMBER 2019, AKYAKA, TURKEY</a:t>
            </a:r>
            <a:endParaRPr sz="9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90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474833"/>
            <a:ext cx="8520600" cy="2618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9" name="Google Shape;49;p11"/>
          <p:cNvSpPr txBox="1">
            <a:spLocks noGrp="1"/>
          </p:cNvSpPr>
          <p:nvPr>
            <p:ph type="body" idx="1"/>
          </p:nvPr>
        </p:nvSpPr>
        <p:spPr>
          <a:xfrm>
            <a:off x="311700" y="4202967"/>
            <a:ext cx="8520600" cy="173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93700" algn="ctr">
              <a:spcBef>
                <a:spcPts val="0"/>
              </a:spcBef>
              <a:spcAft>
                <a:spcPts val="0"/>
              </a:spcAft>
              <a:buSzPts val="2600"/>
              <a:buChar char="●"/>
              <a:defRPr/>
            </a:lvl1pPr>
            <a:lvl2pPr marL="914400" lvl="1" indent="-368300" algn="ctr">
              <a:spcBef>
                <a:spcPts val="1600"/>
              </a:spcBef>
              <a:spcAft>
                <a:spcPts val="0"/>
              </a:spcAft>
              <a:buSzPts val="2200"/>
              <a:buChar char="○"/>
              <a:defRPr/>
            </a:lvl2pPr>
            <a:lvl3pPr marL="1371600" lvl="2" indent="-355600" algn="ctr">
              <a:spcBef>
                <a:spcPts val="160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42900" algn="ctr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30200" algn="ctr">
              <a:spcBef>
                <a:spcPts val="1600"/>
              </a:spcBef>
              <a:spcAft>
                <a:spcPts val="0"/>
              </a:spcAft>
              <a:buSzPts val="16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51" name="Google Shape;51;p11"/>
          <p:cNvSpPr txBox="1"/>
          <p:nvPr/>
        </p:nvSpPr>
        <p:spPr>
          <a:xfrm>
            <a:off x="0" y="6588300"/>
            <a:ext cx="9144000" cy="2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900">
                <a:solidFill>
                  <a:schemeClr val="lt1"/>
                </a:solidFill>
              </a:rPr>
              <a:t>REGIONAL EXPERIENCE EXCHANGE WORKSHOP OF THE MEDPAN NETWORK - 12/14  NOVEMBER 2019, AKYAKA, TURKEY</a:t>
            </a:r>
            <a:endParaRPr sz="9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90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54" name="Google Shape;54;p12"/>
          <p:cNvSpPr txBox="1"/>
          <p:nvPr/>
        </p:nvSpPr>
        <p:spPr>
          <a:xfrm>
            <a:off x="0" y="6588300"/>
            <a:ext cx="9144000" cy="2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900">
                <a:solidFill>
                  <a:schemeClr val="lt1"/>
                </a:solidFill>
              </a:rPr>
              <a:t>REGIONAL EXPERIENCE EXCHANGE WORKSHOP OF THE MEDPAN NETWORK - 12/14  NOVEMBER 2019, AKYAKA, TURKEY</a:t>
            </a:r>
            <a:endParaRPr sz="9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90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55050" y="143500"/>
            <a:ext cx="8577300" cy="111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0061A1"/>
              </a:buClr>
              <a:buSzPts val="3200"/>
              <a:buFont typeface="Arial Narrow"/>
              <a:buNone/>
              <a:defRPr sz="3200">
                <a:solidFill>
                  <a:srgbClr val="0061A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261375" y="928225"/>
            <a:ext cx="8577300" cy="51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937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Arial Narrow"/>
              <a:buChar char="●"/>
              <a:defRPr sz="2600">
                <a:solidFill>
                  <a:schemeClr val="dk2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914400" lvl="1" indent="-3683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Arial Narrow"/>
              <a:buChar char="○"/>
              <a:defRPr sz="2200">
                <a:solidFill>
                  <a:schemeClr val="dk2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1371600" lvl="2" indent="-355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 Narrow"/>
              <a:buChar char="■"/>
              <a:defRPr sz="2000">
                <a:solidFill>
                  <a:schemeClr val="dk2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828800" lvl="3" indent="-3429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 Narrow"/>
              <a:buChar char="●"/>
              <a:defRPr sz="1800">
                <a:solidFill>
                  <a:schemeClr val="dk2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2286000" lvl="4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 Narrow"/>
              <a:buChar char="○"/>
              <a:defRPr sz="1600">
                <a:solidFill>
                  <a:schemeClr val="dk2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 Narrow"/>
              <a:buChar char="■"/>
              <a:defRPr>
                <a:solidFill>
                  <a:schemeClr val="dk2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 Narrow"/>
              <a:buChar char="●"/>
              <a:defRPr>
                <a:solidFill>
                  <a:schemeClr val="dk2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 Narrow"/>
              <a:buChar char="○"/>
              <a:defRPr>
                <a:solidFill>
                  <a:schemeClr val="dk2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 Narrow"/>
              <a:buChar char="■"/>
              <a:defRPr>
                <a:solidFill>
                  <a:schemeClr val="dk2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endParaRPr/>
          </a:p>
        </p:txBody>
      </p:sp>
      <p:pic>
        <p:nvPicPr>
          <p:cNvPr id="8" name="Google Shape;8;p1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0" y="6599750"/>
            <a:ext cx="9144000" cy="258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9;p1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0" y="0"/>
            <a:ext cx="9175625" cy="982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 txBox="1">
            <a:spLocks noGrp="1"/>
          </p:cNvSpPr>
          <p:nvPr>
            <p:ph type="title" idx="4294967295"/>
          </p:nvPr>
        </p:nvSpPr>
        <p:spPr>
          <a:xfrm>
            <a:off x="311700" y="200800"/>
            <a:ext cx="8520600" cy="46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 b="0">
                <a:solidFill>
                  <a:srgbClr val="999999"/>
                </a:solidFill>
                <a:latin typeface="Arial Narrow"/>
                <a:ea typeface="Arial Narrow"/>
                <a:cs typeface="Arial Narrow"/>
                <a:sym typeface="Arial Narrow"/>
              </a:rPr>
              <a:t>DS</a:t>
            </a:r>
            <a:r>
              <a:rPr lang="fr" sz="1800">
                <a:solidFill>
                  <a:srgbClr val="999999"/>
                </a:solidFill>
              </a:rPr>
              <a:t>08</a:t>
            </a:r>
            <a:endParaRPr sz="1800" b="0">
              <a:solidFill>
                <a:srgbClr val="999999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cxnSp>
        <p:nvCxnSpPr>
          <p:cNvPr id="65" name="Google Shape;65;p14"/>
          <p:cNvCxnSpPr/>
          <p:nvPr/>
        </p:nvCxnSpPr>
        <p:spPr>
          <a:xfrm>
            <a:off x="230200" y="1049150"/>
            <a:ext cx="87312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6" name="Google Shape;66;p14"/>
          <p:cNvSpPr txBox="1"/>
          <p:nvPr/>
        </p:nvSpPr>
        <p:spPr>
          <a:xfrm>
            <a:off x="230200" y="1215638"/>
            <a:ext cx="8731200" cy="302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en-US" sz="4000" b="1" dirty="0"/>
              <a:t>DS08: Managing wildlife watching and related activities: setting guidelines and best practices</a:t>
            </a:r>
            <a:endParaRPr lang="en-US" sz="40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0" dirty="0">
              <a:solidFill>
                <a:srgbClr val="0061A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400" dirty="0">
              <a:solidFill>
                <a:srgbClr val="0061A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 dirty="0">
              <a:solidFill>
                <a:srgbClr val="0061A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 dirty="0">
              <a:solidFill>
                <a:srgbClr val="0061A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0061A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7" name="Google Shape;67;p14"/>
          <p:cNvCxnSpPr/>
          <p:nvPr/>
        </p:nvCxnSpPr>
        <p:spPr>
          <a:xfrm>
            <a:off x="206400" y="4402800"/>
            <a:ext cx="87312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9" name="Google Shape;69;p14"/>
          <p:cNvSpPr txBox="1"/>
          <p:nvPr/>
        </p:nvSpPr>
        <p:spPr>
          <a:xfrm>
            <a:off x="230200" y="4567875"/>
            <a:ext cx="8797200" cy="108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>
              <a:buClr>
                <a:schemeClr val="dk1"/>
              </a:buClr>
              <a:buSzPts val="1100"/>
            </a:pPr>
            <a:r>
              <a:rPr lang="fr-FR" sz="2400" dirty="0">
                <a:solidFill>
                  <a:srgbClr val="0061A1"/>
                </a:solidFill>
                <a:latin typeface="Arial Narrow"/>
                <a:ea typeface="Arial Narrow"/>
                <a:cs typeface="Arial Narrow"/>
                <a:sym typeface="Arial Narrow"/>
              </a:rPr>
              <a:t>Hélène </a:t>
            </a:r>
            <a:r>
              <a:rPr lang="fr-FR" sz="2400" dirty="0" err="1">
                <a:solidFill>
                  <a:srgbClr val="0061A1"/>
                </a:solidFill>
                <a:latin typeface="Arial Narrow"/>
                <a:ea typeface="Arial Narrow"/>
                <a:cs typeface="Arial Narrow"/>
                <a:sym typeface="Arial Narrow"/>
              </a:rPr>
              <a:t>Labach</a:t>
            </a:r>
            <a:r>
              <a:rPr lang="fr-FR" sz="2400" dirty="0">
                <a:solidFill>
                  <a:srgbClr val="0061A1"/>
                </a:solidFill>
                <a:latin typeface="Arial Narrow"/>
                <a:ea typeface="Arial Narrow"/>
                <a:cs typeface="Arial Narrow"/>
                <a:sym typeface="Arial Narrow"/>
              </a:rPr>
              <a:t> (AFB / </a:t>
            </a:r>
            <a:r>
              <a:rPr lang="fr-FR" sz="2400" dirty="0" smtClean="0">
                <a:solidFill>
                  <a:srgbClr val="0061A1"/>
                </a:solidFill>
                <a:latin typeface="Arial Narrow"/>
                <a:ea typeface="Arial Narrow"/>
                <a:cs typeface="Arial Narrow"/>
                <a:sym typeface="Arial Narrow"/>
              </a:rPr>
              <a:t>GIS3M,France)</a:t>
            </a:r>
          </a:p>
          <a:p>
            <a:pPr lvl="0" algn="ctr">
              <a:buClr>
                <a:schemeClr val="dk1"/>
              </a:buClr>
              <a:buSzPts val="1100"/>
            </a:pPr>
            <a:r>
              <a:rPr lang="fr" sz="1800" dirty="0" smtClean="0">
                <a:solidFill>
                  <a:srgbClr val="0061A1"/>
                </a:solidFill>
                <a:latin typeface="Arial Narrow"/>
                <a:ea typeface="Arial Narrow"/>
                <a:cs typeface="Arial Narrow"/>
                <a:sym typeface="Arial Narrow"/>
              </a:rPr>
              <a:t>Organisation(s) of coordinator(s)</a:t>
            </a:r>
            <a:endParaRPr sz="1800" dirty="0" smtClean="0">
              <a:solidFill>
                <a:srgbClr val="0061A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 dirty="0" smtClean="0">
                <a:solidFill>
                  <a:srgbClr val="0061A1"/>
                </a:solidFill>
                <a:latin typeface="Arial Narrow"/>
                <a:ea typeface="Arial Narrow"/>
                <a:cs typeface="Arial Narrow"/>
                <a:sym typeface="Arial Narrow"/>
              </a:rPr>
              <a:t>Country(ies</a:t>
            </a:r>
            <a:r>
              <a:rPr lang="fr" sz="1800" dirty="0">
                <a:solidFill>
                  <a:srgbClr val="0061A1"/>
                </a:solidFill>
                <a:latin typeface="Arial Narrow"/>
                <a:ea typeface="Arial Narrow"/>
                <a:cs typeface="Arial Narrow"/>
                <a:sym typeface="Arial Narrow"/>
              </a:rPr>
              <a:t>) </a:t>
            </a:r>
            <a:endParaRPr dirty="0"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2" name="AutoShape 2" descr="Image result for GIS3M λογο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748" y="4438650"/>
            <a:ext cx="2266950" cy="201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m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21291"/>
            <a:ext cx="2880320" cy="2160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4" name="Google Shape;74;p15"/>
          <p:cNvSpPr txBox="1">
            <a:spLocks noGrp="1"/>
          </p:cNvSpPr>
          <p:nvPr>
            <p:ph type="title" idx="4294967295"/>
          </p:nvPr>
        </p:nvSpPr>
        <p:spPr>
          <a:xfrm>
            <a:off x="311700" y="200800"/>
            <a:ext cx="8520600" cy="46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en-US" sz="1400" b="1" dirty="0"/>
              <a:t>Managing wildlife watching and related activities: setting guidelines and best practices</a:t>
            </a:r>
            <a:endParaRPr sz="1800" b="0" dirty="0">
              <a:solidFill>
                <a:srgbClr val="999999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cxnSp>
        <p:nvCxnSpPr>
          <p:cNvPr id="75" name="Google Shape;75;p15"/>
          <p:cNvCxnSpPr/>
          <p:nvPr/>
        </p:nvCxnSpPr>
        <p:spPr>
          <a:xfrm>
            <a:off x="230200" y="1049150"/>
            <a:ext cx="87312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6" name="Google Shape;76;p15"/>
          <p:cNvSpPr txBox="1"/>
          <p:nvPr/>
        </p:nvSpPr>
        <p:spPr>
          <a:xfrm>
            <a:off x="230200" y="1215638"/>
            <a:ext cx="8731200" cy="302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3200" b="1" dirty="0" smtClean="0"/>
              <a:t>Effectiveness </a:t>
            </a:r>
            <a:r>
              <a:rPr lang="en-US" sz="3200" b="1" dirty="0"/>
              <a:t>of management of marine turtles' watching activity within the international and national legal framework: The case of the National Marine Park of </a:t>
            </a:r>
            <a:r>
              <a:rPr lang="en-US" sz="3200" b="1" dirty="0" err="1"/>
              <a:t>Zakynthos</a:t>
            </a:r>
            <a:endParaRPr lang="en-US" sz="32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rgbClr val="0061A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rgbClr val="0061A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rgbClr val="0061A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rgbClr val="0061A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rgbClr val="0061A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7" name="Google Shape;77;p15"/>
          <p:cNvCxnSpPr/>
          <p:nvPr/>
        </p:nvCxnSpPr>
        <p:spPr>
          <a:xfrm>
            <a:off x="206400" y="4402800"/>
            <a:ext cx="87312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9" name="Google Shape;79;p15"/>
          <p:cNvSpPr txBox="1"/>
          <p:nvPr/>
        </p:nvSpPr>
        <p:spPr>
          <a:xfrm>
            <a:off x="230200" y="4567875"/>
            <a:ext cx="8797200" cy="108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 dirty="0" smtClean="0">
                <a:solidFill>
                  <a:srgbClr val="0061A1"/>
                </a:solidFill>
                <a:latin typeface="Arial Narrow"/>
                <a:ea typeface="Arial Narrow"/>
                <a:cs typeface="Arial Narrow"/>
                <a:sym typeface="Arial Narrow"/>
              </a:rPr>
              <a:t>National </a:t>
            </a:r>
            <a:r>
              <a:rPr lang="fr" sz="1800" dirty="0" smtClean="0">
                <a:solidFill>
                  <a:srgbClr val="0061A1"/>
                </a:solidFill>
                <a:latin typeface="Arial Narrow"/>
                <a:ea typeface="Arial Narrow"/>
                <a:cs typeface="Arial Narrow"/>
                <a:sym typeface="Arial Narrow"/>
              </a:rPr>
              <a:t>Marine Park of Zakynthos</a:t>
            </a:r>
            <a:endParaRPr sz="1800" dirty="0">
              <a:solidFill>
                <a:srgbClr val="0061A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 dirty="0" smtClean="0">
                <a:solidFill>
                  <a:srgbClr val="0061A1"/>
                </a:solidFill>
                <a:latin typeface="Arial Narrow"/>
                <a:ea typeface="Arial Narrow"/>
                <a:cs typeface="Arial Narrow"/>
                <a:sym typeface="Arial Narrow"/>
              </a:rPr>
              <a:t>Greece</a:t>
            </a:r>
            <a:endParaRPr dirty="0"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6"/>
          <p:cNvSpPr txBox="1">
            <a:spLocks noGrp="1"/>
          </p:cNvSpPr>
          <p:nvPr>
            <p:ph type="title"/>
          </p:nvPr>
        </p:nvSpPr>
        <p:spPr>
          <a:xfrm>
            <a:off x="255050" y="143500"/>
            <a:ext cx="8577300" cy="111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/>
              <a:t>MPA/Organisation profile</a:t>
            </a:r>
            <a:endParaRPr sz="3000"/>
          </a:p>
        </p:txBody>
      </p:sp>
      <p:sp>
        <p:nvSpPr>
          <p:cNvPr id="5" name="Rectangle 17"/>
          <p:cNvSpPr>
            <a:spLocks noChangeArrowheads="1"/>
          </p:cNvSpPr>
          <p:nvPr/>
        </p:nvSpPr>
        <p:spPr bwMode="auto">
          <a:xfrm>
            <a:off x="32108" y="828477"/>
            <a:ext cx="4899932" cy="600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en-US" sz="1600" b="1" dirty="0">
                <a:solidFill>
                  <a:schemeClr val="accent5"/>
                </a:solidFill>
              </a:rPr>
              <a:t>PROTECTED </a:t>
            </a:r>
            <a:r>
              <a:rPr lang="en-US" sz="1600" b="1" dirty="0" smtClean="0">
                <a:solidFill>
                  <a:schemeClr val="accent5"/>
                </a:solidFill>
              </a:rPr>
              <a:t>AREA</a:t>
            </a:r>
          </a:p>
          <a:p>
            <a:pPr algn="just"/>
            <a:endParaRPr lang="en-US" sz="1600" b="1" dirty="0"/>
          </a:p>
          <a:p>
            <a:pPr algn="just">
              <a:buFont typeface="Wingdings" pitchFamily="2" charset="2"/>
              <a:buChar char="§"/>
            </a:pPr>
            <a:r>
              <a:rPr lang="en-US" sz="1600" b="1" dirty="0"/>
              <a:t> Marine area : </a:t>
            </a:r>
            <a:r>
              <a:rPr lang="en-US" sz="1600" b="1" dirty="0">
                <a:solidFill>
                  <a:schemeClr val="accent5"/>
                </a:solidFill>
              </a:rPr>
              <a:t>89 km</a:t>
            </a:r>
            <a:r>
              <a:rPr lang="en-US" sz="1600" b="1" baseline="30000" dirty="0">
                <a:solidFill>
                  <a:schemeClr val="accent5"/>
                </a:solidFill>
              </a:rPr>
              <a:t>2</a:t>
            </a:r>
          </a:p>
          <a:p>
            <a:pPr algn="just">
              <a:buFont typeface="Wingdings" pitchFamily="2" charset="2"/>
              <a:buChar char="§"/>
            </a:pPr>
            <a:r>
              <a:rPr lang="en-US" sz="1600" b="1" dirty="0"/>
              <a:t> Terrestrial area : </a:t>
            </a:r>
            <a:r>
              <a:rPr lang="en-US" sz="1600" b="1" dirty="0">
                <a:solidFill>
                  <a:schemeClr val="accent5"/>
                </a:solidFill>
              </a:rPr>
              <a:t>14.2 km</a:t>
            </a:r>
            <a:r>
              <a:rPr lang="en-US" sz="1600" b="1" baseline="30000" dirty="0">
                <a:solidFill>
                  <a:schemeClr val="accent5"/>
                </a:solidFill>
              </a:rPr>
              <a:t>2</a:t>
            </a:r>
          </a:p>
          <a:p>
            <a:pPr algn="just">
              <a:buFont typeface="Wingdings" pitchFamily="2" charset="2"/>
              <a:buChar char="§"/>
            </a:pPr>
            <a:r>
              <a:rPr lang="en-US" sz="1600" b="1" dirty="0"/>
              <a:t> Peripheral area: </a:t>
            </a:r>
            <a:r>
              <a:rPr lang="en-US" sz="1600" b="1" dirty="0">
                <a:solidFill>
                  <a:schemeClr val="accent5"/>
                </a:solidFill>
              </a:rPr>
              <a:t>31 km</a:t>
            </a:r>
            <a:r>
              <a:rPr lang="en-US" sz="1600" b="1" baseline="30000" dirty="0">
                <a:solidFill>
                  <a:schemeClr val="accent5"/>
                </a:solidFill>
              </a:rPr>
              <a:t>2</a:t>
            </a:r>
          </a:p>
          <a:p>
            <a:pPr algn="just">
              <a:buFont typeface="Wingdings" pitchFamily="2" charset="2"/>
              <a:buChar char="§"/>
            </a:pPr>
            <a:r>
              <a:rPr lang="en-US" sz="1600" b="1" dirty="0"/>
              <a:t> </a:t>
            </a:r>
            <a:r>
              <a:rPr lang="en-US" sz="1600" b="1" dirty="0" err="1"/>
              <a:t>Natura</a:t>
            </a:r>
            <a:r>
              <a:rPr lang="en-US" sz="1600" b="1" dirty="0"/>
              <a:t> 2000: </a:t>
            </a:r>
            <a:r>
              <a:rPr lang="en-US" sz="1600" b="1" dirty="0">
                <a:solidFill>
                  <a:schemeClr val="accent5"/>
                </a:solidFill>
              </a:rPr>
              <a:t>2 Site of Community interest</a:t>
            </a:r>
          </a:p>
          <a:p>
            <a:pPr algn="just">
              <a:buFont typeface="Wingdings" pitchFamily="2" charset="2"/>
              <a:buNone/>
            </a:pPr>
            <a:r>
              <a:rPr lang="en-US" sz="1600" b="1" dirty="0">
                <a:solidFill>
                  <a:schemeClr val="accent5"/>
                </a:solidFill>
              </a:rPr>
              <a:t>                          1 Site Special Protected </a:t>
            </a:r>
            <a:r>
              <a:rPr lang="en-US" sz="1600" b="1" dirty="0" smtClean="0">
                <a:solidFill>
                  <a:schemeClr val="accent5"/>
                </a:solidFill>
              </a:rPr>
              <a:t>Area</a:t>
            </a:r>
          </a:p>
          <a:p>
            <a:pPr algn="just">
              <a:buFont typeface="Wingdings" pitchFamily="2" charset="2"/>
              <a:buNone/>
            </a:pPr>
            <a:endParaRPr lang="en-US" sz="1600" b="1" dirty="0"/>
          </a:p>
          <a:p>
            <a:pPr algn="just">
              <a:buFont typeface="Wingdings" pitchFamily="2" charset="2"/>
              <a:buChar char="§"/>
            </a:pPr>
            <a:r>
              <a:rPr lang="en-US" sz="1600" b="1" dirty="0"/>
              <a:t> Priority </a:t>
            </a:r>
            <a:r>
              <a:rPr lang="en-US" sz="1600" b="1" dirty="0" smtClean="0"/>
              <a:t>species: </a:t>
            </a:r>
            <a:r>
              <a:rPr lang="en-US" sz="1600" b="1" dirty="0">
                <a:solidFill>
                  <a:schemeClr val="accent5"/>
                </a:solidFill>
              </a:rPr>
              <a:t>Loggerhead Sea Turtle</a:t>
            </a:r>
            <a:r>
              <a:rPr lang="en-US" sz="1600" dirty="0"/>
              <a:t> (</a:t>
            </a:r>
            <a:r>
              <a:rPr lang="en-US" sz="1600" i="1" dirty="0" err="1"/>
              <a:t>Caretta</a:t>
            </a:r>
            <a:r>
              <a:rPr lang="en-US" sz="1600" i="1" dirty="0"/>
              <a:t> </a:t>
            </a:r>
            <a:r>
              <a:rPr lang="en-US" sz="1600" i="1" dirty="0" err="1"/>
              <a:t>caretta</a:t>
            </a:r>
            <a:r>
              <a:rPr lang="en-US" sz="1600" dirty="0"/>
              <a:t>), </a:t>
            </a:r>
            <a:r>
              <a:rPr lang="en-US" sz="1600" b="1" dirty="0">
                <a:solidFill>
                  <a:schemeClr val="accent5"/>
                </a:solidFill>
              </a:rPr>
              <a:t>Monk seal </a:t>
            </a:r>
            <a:r>
              <a:rPr lang="en-US" sz="1600" dirty="0"/>
              <a:t>(</a:t>
            </a:r>
            <a:r>
              <a:rPr lang="en-US" sz="1600" i="1" dirty="0" err="1"/>
              <a:t>Monachus</a:t>
            </a:r>
            <a:r>
              <a:rPr lang="en-US" sz="1600" i="1" dirty="0"/>
              <a:t> </a:t>
            </a:r>
            <a:r>
              <a:rPr lang="en-US" sz="1600" i="1" dirty="0" err="1"/>
              <a:t>monachus</a:t>
            </a:r>
            <a:r>
              <a:rPr lang="en-US" sz="1600" dirty="0"/>
              <a:t>), </a:t>
            </a:r>
            <a:r>
              <a:rPr lang="en-GB" sz="1600" b="1" dirty="0">
                <a:solidFill>
                  <a:schemeClr val="accent5"/>
                </a:solidFill>
              </a:rPr>
              <a:t>Cory's shearwater </a:t>
            </a:r>
            <a:r>
              <a:rPr lang="en-GB" sz="1600" dirty="0"/>
              <a:t>(</a:t>
            </a:r>
            <a:r>
              <a:rPr lang="en-GB" sz="1600" i="1" dirty="0" err="1"/>
              <a:t>Calonectris</a:t>
            </a:r>
            <a:r>
              <a:rPr lang="en-GB" sz="1600" i="1" dirty="0"/>
              <a:t> </a:t>
            </a:r>
            <a:r>
              <a:rPr lang="en-GB" sz="1600" i="1" dirty="0" err="1"/>
              <a:t>diomeda</a:t>
            </a:r>
            <a:r>
              <a:rPr lang="en-GB" sz="1600" dirty="0"/>
              <a:t>), </a:t>
            </a:r>
            <a:r>
              <a:rPr lang="en-US" sz="1600" b="1" dirty="0" err="1">
                <a:solidFill>
                  <a:schemeClr val="accent5"/>
                </a:solidFill>
              </a:rPr>
              <a:t>Eleonora’s</a:t>
            </a:r>
            <a:r>
              <a:rPr lang="en-US" sz="1600" b="1" dirty="0">
                <a:solidFill>
                  <a:schemeClr val="accent5"/>
                </a:solidFill>
              </a:rPr>
              <a:t> falcon </a:t>
            </a:r>
            <a:r>
              <a:rPr lang="en-US" sz="1600" dirty="0"/>
              <a:t>(</a:t>
            </a:r>
            <a:r>
              <a:rPr lang="el-GR" sz="1600" i="1" dirty="0" err="1"/>
              <a:t>Falco</a:t>
            </a:r>
            <a:r>
              <a:rPr lang="el-GR" sz="1600" i="1" dirty="0"/>
              <a:t> </a:t>
            </a:r>
            <a:r>
              <a:rPr lang="el-GR" sz="1600" i="1" dirty="0" err="1"/>
              <a:t>eleonora</a:t>
            </a:r>
            <a:r>
              <a:rPr lang="en-US" sz="1600" dirty="0"/>
              <a:t>)</a:t>
            </a:r>
            <a:r>
              <a:rPr lang="en-GB" sz="1600" dirty="0"/>
              <a:t> </a:t>
            </a:r>
            <a:endParaRPr lang="en-GB" sz="1600" dirty="0" smtClean="0"/>
          </a:p>
          <a:p>
            <a:pPr algn="just"/>
            <a:endParaRPr lang="en-GB" sz="1600" dirty="0"/>
          </a:p>
          <a:p>
            <a:pPr algn="just">
              <a:buFont typeface="Wingdings" pitchFamily="2" charset="2"/>
              <a:buChar char="§"/>
            </a:pPr>
            <a:r>
              <a:rPr lang="en-GB" sz="1600" b="1" dirty="0"/>
              <a:t> Priority habitats : </a:t>
            </a:r>
            <a:r>
              <a:rPr lang="en-GB" sz="1600" b="1" dirty="0" err="1">
                <a:solidFill>
                  <a:schemeClr val="accent5"/>
                </a:solidFill>
              </a:rPr>
              <a:t>Posidonia</a:t>
            </a:r>
            <a:r>
              <a:rPr lang="en-GB" sz="1600" b="1" dirty="0">
                <a:solidFill>
                  <a:schemeClr val="accent5"/>
                </a:solidFill>
              </a:rPr>
              <a:t> beds, </a:t>
            </a:r>
            <a:r>
              <a:rPr lang="en-US" sz="1600" b="1" dirty="0">
                <a:solidFill>
                  <a:schemeClr val="accent5"/>
                </a:solidFill>
              </a:rPr>
              <a:t>Calcareous fens with </a:t>
            </a:r>
            <a:r>
              <a:rPr lang="en-US" sz="1600" i="1" dirty="0" err="1">
                <a:solidFill>
                  <a:schemeClr val="accent5"/>
                </a:solidFill>
              </a:rPr>
              <a:t>Cladium</a:t>
            </a:r>
            <a:r>
              <a:rPr lang="en-US" sz="1600" i="1" dirty="0">
                <a:solidFill>
                  <a:schemeClr val="accent5"/>
                </a:solidFill>
              </a:rPr>
              <a:t> </a:t>
            </a:r>
            <a:r>
              <a:rPr lang="en-US" sz="1600" i="1" dirty="0" err="1" smtClean="0">
                <a:solidFill>
                  <a:schemeClr val="accent5"/>
                </a:solidFill>
              </a:rPr>
              <a:t>mariscus</a:t>
            </a:r>
            <a:endParaRPr lang="en-US" sz="1600" i="1" dirty="0" smtClean="0">
              <a:solidFill>
                <a:schemeClr val="accent5"/>
              </a:solidFill>
            </a:endParaRPr>
          </a:p>
          <a:p>
            <a:pPr algn="just"/>
            <a:endParaRPr lang="en-US" sz="1600" i="1" dirty="0"/>
          </a:p>
          <a:p>
            <a:pPr algn="just">
              <a:buFont typeface="Wingdings" pitchFamily="2" charset="2"/>
              <a:buChar char="§"/>
            </a:pPr>
            <a:r>
              <a:rPr lang="en-US" sz="1600" b="1" dirty="0"/>
              <a:t>Number of Loggerhead Sea Turtle nests (average): </a:t>
            </a:r>
            <a:r>
              <a:rPr lang="en-US" sz="1600" b="1" dirty="0" smtClean="0">
                <a:solidFill>
                  <a:schemeClr val="accent5"/>
                </a:solidFill>
              </a:rPr>
              <a:t>1200</a:t>
            </a:r>
          </a:p>
          <a:p>
            <a:pPr algn="just"/>
            <a:endParaRPr lang="en-US" sz="1600" b="1" dirty="0"/>
          </a:p>
          <a:p>
            <a:pPr algn="just">
              <a:buFont typeface="Wingdings" pitchFamily="2" charset="2"/>
              <a:buChar char="§"/>
            </a:pPr>
            <a:r>
              <a:rPr lang="en-US" sz="1600" b="1" dirty="0"/>
              <a:t> Importance nesting </a:t>
            </a:r>
            <a:r>
              <a:rPr lang="en-US" sz="1600" b="1" dirty="0" smtClean="0"/>
              <a:t>activity: </a:t>
            </a:r>
            <a:r>
              <a:rPr lang="en-US" sz="1600" b="1" dirty="0">
                <a:solidFill>
                  <a:schemeClr val="accent5"/>
                </a:solidFill>
              </a:rPr>
              <a:t>It is estimated that </a:t>
            </a:r>
            <a:r>
              <a:rPr lang="en-US" sz="1600" b="1" dirty="0" err="1">
                <a:solidFill>
                  <a:schemeClr val="accent5"/>
                </a:solidFill>
              </a:rPr>
              <a:t>Zakynthos</a:t>
            </a:r>
            <a:r>
              <a:rPr lang="en-US" sz="1600" b="1" dirty="0">
                <a:solidFill>
                  <a:schemeClr val="accent5"/>
                </a:solidFill>
              </a:rPr>
              <a:t> hold about</a:t>
            </a:r>
            <a:r>
              <a:rPr lang="el-GR" sz="1600" b="1" dirty="0">
                <a:solidFill>
                  <a:schemeClr val="accent5"/>
                </a:solidFill>
              </a:rPr>
              <a:t> </a:t>
            </a:r>
            <a:r>
              <a:rPr lang="en-US" sz="1600" b="1" dirty="0" smtClean="0">
                <a:solidFill>
                  <a:schemeClr val="accent5"/>
                </a:solidFill>
              </a:rPr>
              <a:t>30 - 40 </a:t>
            </a:r>
            <a:r>
              <a:rPr lang="el-GR" sz="1600" b="1" dirty="0">
                <a:solidFill>
                  <a:schemeClr val="accent5"/>
                </a:solidFill>
              </a:rPr>
              <a:t>% </a:t>
            </a:r>
            <a:r>
              <a:rPr lang="en-US" sz="1600" b="1" dirty="0">
                <a:solidFill>
                  <a:schemeClr val="accent5"/>
                </a:solidFill>
              </a:rPr>
              <a:t>of the Greek nests and about </a:t>
            </a:r>
            <a:r>
              <a:rPr lang="el-GR" sz="1600" b="1" dirty="0">
                <a:solidFill>
                  <a:schemeClr val="accent5"/>
                </a:solidFill>
              </a:rPr>
              <a:t>2</a:t>
            </a:r>
            <a:r>
              <a:rPr lang="en-US" sz="1600" b="1" dirty="0">
                <a:solidFill>
                  <a:schemeClr val="accent5"/>
                </a:solidFill>
              </a:rPr>
              <a:t>0</a:t>
            </a:r>
            <a:r>
              <a:rPr lang="el-GR" sz="1600" b="1" dirty="0">
                <a:solidFill>
                  <a:schemeClr val="accent5"/>
                </a:solidFill>
              </a:rPr>
              <a:t>% </a:t>
            </a:r>
            <a:r>
              <a:rPr lang="en-US" sz="1600" b="1" dirty="0">
                <a:solidFill>
                  <a:schemeClr val="accent5"/>
                </a:solidFill>
              </a:rPr>
              <a:t>of the nesting effort in the </a:t>
            </a:r>
            <a:r>
              <a:rPr lang="en-US" sz="1600" b="1" dirty="0" smtClean="0">
                <a:solidFill>
                  <a:schemeClr val="accent5"/>
                </a:solidFill>
              </a:rPr>
              <a:t>Mediterranean</a:t>
            </a:r>
            <a:endParaRPr lang="el-GR" sz="1600" b="1" dirty="0">
              <a:solidFill>
                <a:schemeClr val="accent5"/>
              </a:solidFill>
            </a:endParaRPr>
          </a:p>
          <a:p>
            <a:pPr algn="just">
              <a:buFont typeface="Wingdings" pitchFamily="2" charset="2"/>
              <a:buChar char="§"/>
            </a:pPr>
            <a:endParaRPr lang="el-GR" sz="1600" b="1" dirty="0"/>
          </a:p>
        </p:txBody>
      </p:sp>
      <p:sp>
        <p:nvSpPr>
          <p:cNvPr id="6" name="Rectangle 18"/>
          <p:cNvSpPr>
            <a:spLocks noChangeArrowheads="1"/>
          </p:cNvSpPr>
          <p:nvPr/>
        </p:nvSpPr>
        <p:spPr bwMode="auto">
          <a:xfrm>
            <a:off x="4932040" y="260648"/>
            <a:ext cx="4062842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1600" b="1" dirty="0"/>
              <a:t>MANAGEMENT AGENCY (</a:t>
            </a:r>
            <a:r>
              <a:rPr lang="en-US" sz="1600" b="1" dirty="0">
                <a:solidFill>
                  <a:schemeClr val="accent5"/>
                </a:solidFill>
              </a:rPr>
              <a:t>established in 2000</a:t>
            </a:r>
            <a:r>
              <a:rPr lang="en-US" sz="1600" b="1" dirty="0"/>
              <a:t>)</a:t>
            </a:r>
          </a:p>
          <a:p>
            <a:pPr>
              <a:buFont typeface="Wingdings" pitchFamily="2" charset="2"/>
              <a:buChar char="§"/>
            </a:pPr>
            <a:r>
              <a:rPr lang="en-US" sz="1600" b="1" dirty="0"/>
              <a:t> Administrative and scientific staff : </a:t>
            </a:r>
            <a:r>
              <a:rPr lang="en-US" sz="1600" b="1" dirty="0">
                <a:solidFill>
                  <a:schemeClr val="accent5"/>
                </a:solidFill>
              </a:rPr>
              <a:t>13</a:t>
            </a:r>
          </a:p>
          <a:p>
            <a:pPr>
              <a:buFont typeface="Wingdings" pitchFamily="2" charset="2"/>
              <a:buChar char="§"/>
            </a:pPr>
            <a:r>
              <a:rPr lang="en-US" sz="1600" b="1" dirty="0"/>
              <a:t> Wardens: </a:t>
            </a:r>
            <a:r>
              <a:rPr lang="en-US" sz="1600" b="1" dirty="0">
                <a:solidFill>
                  <a:schemeClr val="accent5"/>
                </a:solidFill>
              </a:rPr>
              <a:t>19 + 23 seasonal wardens</a:t>
            </a:r>
          </a:p>
          <a:p>
            <a:pPr>
              <a:buFont typeface="Wingdings" pitchFamily="2" charset="2"/>
              <a:buChar char="§"/>
            </a:pPr>
            <a:r>
              <a:rPr lang="en-US" sz="1600" b="1" dirty="0"/>
              <a:t> Management Board : </a:t>
            </a:r>
            <a:r>
              <a:rPr lang="en-US" sz="1600" b="1" dirty="0">
                <a:solidFill>
                  <a:schemeClr val="accent5"/>
                </a:solidFill>
              </a:rPr>
              <a:t>1 president, 10 members</a:t>
            </a:r>
          </a:p>
          <a:p>
            <a:pPr>
              <a:buFont typeface="Wingdings" pitchFamily="2" charset="2"/>
              <a:buChar char="§"/>
            </a:pPr>
            <a:endParaRPr lang="el-GR" sz="1600" b="1" dirty="0"/>
          </a:p>
          <a:p>
            <a:pPr>
              <a:buFont typeface="Wingdings" pitchFamily="2" charset="2"/>
              <a:buChar char="§"/>
            </a:pPr>
            <a:endParaRPr lang="el-GR" sz="1600" b="1" dirty="0"/>
          </a:p>
        </p:txBody>
      </p:sp>
      <p:pic>
        <p:nvPicPr>
          <p:cNvPr id="3074" name="Picture 2" descr="C:\Users\user\Desktop\General maps_stigmata_1810201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7325" y="1844824"/>
            <a:ext cx="4037557" cy="3028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D:\paper\nematodes turtle nests\revised\figs\Figure_1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956" t="73198"/>
          <a:stretch/>
        </p:blipFill>
        <p:spPr bwMode="auto">
          <a:xfrm>
            <a:off x="5724128" y="5013176"/>
            <a:ext cx="2856630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60338"/>
            <a:ext cx="2457450" cy="186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5" name="Google Shape;85;p16"/>
          <p:cNvSpPr txBox="1">
            <a:spLocks noGrp="1"/>
          </p:cNvSpPr>
          <p:nvPr>
            <p:ph type="title"/>
          </p:nvPr>
        </p:nvSpPr>
        <p:spPr>
          <a:xfrm>
            <a:off x="255050" y="143500"/>
            <a:ext cx="8577300" cy="111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 dirty="0"/>
              <a:t>MPA/Organisation profile</a:t>
            </a:r>
            <a:endParaRPr sz="3000" dirty="0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2700338" y="2997200"/>
            <a:ext cx="2305050" cy="222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sz="2000" b="1" dirty="0"/>
              <a:t>CONSERVATION</a:t>
            </a:r>
          </a:p>
          <a:p>
            <a:pPr algn="ctr" eaLnBrk="1" hangingPunct="1"/>
            <a:r>
              <a:rPr lang="en-US" sz="2000" b="1" dirty="0"/>
              <a:t>MANAGEMENT</a:t>
            </a:r>
          </a:p>
          <a:p>
            <a:pPr algn="ctr" eaLnBrk="1" hangingPunct="1"/>
            <a:r>
              <a:rPr lang="en-US" sz="2000" b="1" dirty="0"/>
              <a:t>PROMOTION</a:t>
            </a:r>
          </a:p>
          <a:p>
            <a:pPr algn="ctr" eaLnBrk="1" hangingPunct="1"/>
            <a:r>
              <a:rPr lang="en-US" sz="2000" b="1" dirty="0"/>
              <a:t>SUSTAINABLE DEVELOPMENT</a:t>
            </a:r>
          </a:p>
          <a:p>
            <a:pPr algn="ctr" eaLnBrk="1" hangingPunct="1"/>
            <a:r>
              <a:rPr lang="en-US" sz="2000" b="1" dirty="0"/>
              <a:t>COOPERATION</a:t>
            </a:r>
          </a:p>
          <a:p>
            <a:pPr algn="ctr" eaLnBrk="1" hangingPunct="1"/>
            <a:r>
              <a:rPr lang="en-US" sz="2000" b="1" dirty="0"/>
              <a:t>NETWORK</a:t>
            </a:r>
            <a:endParaRPr lang="el-GR" sz="2000" b="1" dirty="0"/>
          </a:p>
        </p:txBody>
      </p:sp>
      <p:sp>
        <p:nvSpPr>
          <p:cNvPr id="8" name="AutoShape 17"/>
          <p:cNvSpPr>
            <a:spLocks noChangeArrowheads="1"/>
          </p:cNvSpPr>
          <p:nvPr/>
        </p:nvSpPr>
        <p:spPr bwMode="auto">
          <a:xfrm rot="5400000">
            <a:off x="3060700" y="1339850"/>
            <a:ext cx="935038" cy="1944688"/>
          </a:xfrm>
          <a:prstGeom prst="upDownArrow">
            <a:avLst>
              <a:gd name="adj1" fmla="val 50000"/>
              <a:gd name="adj2" fmla="val 4159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fr-FR"/>
          </a:p>
        </p:txBody>
      </p:sp>
      <p:sp>
        <p:nvSpPr>
          <p:cNvPr id="9" name="AutoShape 18"/>
          <p:cNvSpPr>
            <a:spLocks noChangeArrowheads="1"/>
          </p:cNvSpPr>
          <p:nvPr/>
        </p:nvSpPr>
        <p:spPr bwMode="auto">
          <a:xfrm rot="8948395">
            <a:off x="1547813" y="3644900"/>
            <a:ext cx="935037" cy="1657350"/>
          </a:xfrm>
          <a:prstGeom prst="upDownArrow">
            <a:avLst>
              <a:gd name="adj1" fmla="val 50000"/>
              <a:gd name="adj2" fmla="val 354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fr-FR"/>
          </a:p>
        </p:txBody>
      </p:sp>
      <p:sp>
        <p:nvSpPr>
          <p:cNvPr id="10" name="AutoShape 19"/>
          <p:cNvSpPr>
            <a:spLocks noChangeArrowheads="1"/>
          </p:cNvSpPr>
          <p:nvPr/>
        </p:nvSpPr>
        <p:spPr bwMode="auto">
          <a:xfrm rot="2233016">
            <a:off x="5219700" y="3213100"/>
            <a:ext cx="935038" cy="2089150"/>
          </a:xfrm>
          <a:prstGeom prst="upDownArrow">
            <a:avLst>
              <a:gd name="adj1" fmla="val 50000"/>
              <a:gd name="adj2" fmla="val 4468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fr-FR"/>
          </a:p>
        </p:txBody>
      </p:sp>
      <p:sp>
        <p:nvSpPr>
          <p:cNvPr id="11" name="Rectangle 20"/>
          <p:cNvSpPr>
            <a:spLocks noChangeArrowheads="1"/>
          </p:cNvSpPr>
          <p:nvPr/>
        </p:nvSpPr>
        <p:spPr bwMode="auto">
          <a:xfrm>
            <a:off x="250825" y="1946736"/>
            <a:ext cx="2305050" cy="146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b="1" dirty="0"/>
              <a:t>Presidential Decree </a:t>
            </a:r>
          </a:p>
          <a:p>
            <a:r>
              <a:rPr lang="en-US" b="1" dirty="0"/>
              <a:t>906/D/1999 </a:t>
            </a:r>
            <a:r>
              <a:rPr lang="en-US" b="1" dirty="0" err="1"/>
              <a:t>Zakynthos</a:t>
            </a:r>
            <a:r>
              <a:rPr lang="en-US" b="1" dirty="0"/>
              <a:t> </a:t>
            </a:r>
          </a:p>
          <a:p>
            <a:r>
              <a:rPr lang="en-US" b="1" dirty="0"/>
              <a:t>National Marine Park</a:t>
            </a:r>
          </a:p>
        </p:txBody>
      </p:sp>
      <p:sp>
        <p:nvSpPr>
          <p:cNvPr id="13" name="Rectangle 22"/>
          <p:cNvSpPr>
            <a:spLocks noChangeArrowheads="1"/>
          </p:cNvSpPr>
          <p:nvPr/>
        </p:nvSpPr>
        <p:spPr bwMode="auto">
          <a:xfrm>
            <a:off x="1331640" y="5300663"/>
            <a:ext cx="552636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1600" b="1" i="1" dirty="0"/>
              <a:t>Directive 92/43/EEC on the conservation of natural habitats and of wild fauna and </a:t>
            </a:r>
            <a:r>
              <a:rPr lang="en-US" sz="1600" b="1" i="1" dirty="0" smtClean="0"/>
              <a:t>flora</a:t>
            </a:r>
            <a:endParaRPr lang="en-US" sz="1600" b="1" i="1" dirty="0"/>
          </a:p>
          <a:p>
            <a:r>
              <a:rPr lang="en-US" sz="1600" b="1" i="1" dirty="0"/>
              <a:t>Directive 79/409/EEC on the conservation of wild birds</a:t>
            </a:r>
          </a:p>
          <a:p>
            <a:r>
              <a:rPr lang="en-US" sz="1600" b="1" i="1" dirty="0"/>
              <a:t>Directive 2008/56/EC  on Marine Strategy</a:t>
            </a:r>
          </a:p>
        </p:txBody>
      </p:sp>
      <p:sp>
        <p:nvSpPr>
          <p:cNvPr id="14" name="Rectangle 12"/>
          <p:cNvSpPr>
            <a:spLocks noChangeArrowheads="1"/>
          </p:cNvSpPr>
          <p:nvPr/>
        </p:nvSpPr>
        <p:spPr bwMode="auto">
          <a:xfrm>
            <a:off x="1566863" y="834232"/>
            <a:ext cx="45720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To protect </a:t>
            </a:r>
            <a:r>
              <a:rPr lang="en-US" dirty="0"/>
              <a:t>and manage one of the most important loggerhead sea turtle nesting beaches in the Mediterranean while maintaining and developing economic activities in a sustainable way</a:t>
            </a:r>
            <a:endParaRPr lang="el-G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673747"/>
            <a:ext cx="1597237" cy="908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utoShape 4" descr="Image result for legal statu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Rectangle 21"/>
          <p:cNvSpPr>
            <a:spLocks noChangeArrowheads="1"/>
          </p:cNvSpPr>
          <p:nvPr/>
        </p:nvSpPr>
        <p:spPr bwMode="auto">
          <a:xfrm>
            <a:off x="4572000" y="1916113"/>
            <a:ext cx="45720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sz="1400" b="1" i="1" dirty="0"/>
              <a:t>1650/86 Law  for the protection of the environment</a:t>
            </a:r>
          </a:p>
          <a:p>
            <a:r>
              <a:rPr lang="en-GB" sz="1400" b="1" i="1" dirty="0"/>
              <a:t>2742/99 Law on "Spatial Planning and Sustainable Development“</a:t>
            </a:r>
          </a:p>
          <a:p>
            <a:r>
              <a:rPr lang="en-GB" sz="1400" b="1" i="1" dirty="0"/>
              <a:t>3937/2011 Law on “Biodiversity conservation”</a:t>
            </a:r>
            <a:r>
              <a:rPr lang="el-GR" sz="1400" dirty="0"/>
              <a:t> </a:t>
            </a:r>
          </a:p>
        </p:txBody>
      </p:sp>
      <p:sp>
        <p:nvSpPr>
          <p:cNvPr id="3" name="AutoShape 8" descr="Image result for target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7815" y="3300413"/>
            <a:ext cx="2286000" cy="200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4" descr="Hom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9817" y="5273378"/>
            <a:ext cx="1707825" cy="1280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0033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-26653" y="4974985"/>
            <a:ext cx="9170653" cy="162236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637432"/>
            <a:ext cx="6677025" cy="139960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Google Shape;92;p17"/>
          <p:cNvSpPr txBox="1">
            <a:spLocks noGrp="1"/>
          </p:cNvSpPr>
          <p:nvPr>
            <p:ph type="title"/>
          </p:nvPr>
        </p:nvSpPr>
        <p:spPr>
          <a:xfrm>
            <a:off x="255050" y="44624"/>
            <a:ext cx="8577300" cy="111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 dirty="0"/>
              <a:t>Context and issue</a:t>
            </a:r>
            <a:endParaRPr sz="3000" dirty="0"/>
          </a:p>
        </p:txBody>
      </p:sp>
      <p:sp>
        <p:nvSpPr>
          <p:cNvPr id="2" name="Rectangle 1"/>
          <p:cNvSpPr/>
          <p:nvPr/>
        </p:nvSpPr>
        <p:spPr>
          <a:xfrm>
            <a:off x="179512" y="764704"/>
            <a:ext cx="63367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800" dirty="0">
                <a:solidFill>
                  <a:schemeClr val="bg1"/>
                </a:solidFill>
              </a:rPr>
              <a:t>Marine turtles are considered charismatic animals; combined with federal and global protection laws and the potential to provide a service through ecotourism, marine turtles are excellent candidates for economic valuation.</a:t>
            </a:r>
            <a:endParaRPr lang="en-US" sz="1800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75" y="2258579"/>
            <a:ext cx="7776864" cy="25111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AutoShape 4" descr="Image result for money talk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8819" y="4749502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359532" y="5324503"/>
            <a:ext cx="59766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800" dirty="0" smtClean="0">
                <a:solidFill>
                  <a:schemeClr val="bg1"/>
                </a:solidFill>
              </a:rPr>
              <a:t>Demand </a:t>
            </a:r>
            <a:r>
              <a:rPr lang="en-GB" sz="1800" dirty="0">
                <a:solidFill>
                  <a:schemeClr val="bg1"/>
                </a:solidFill>
              </a:rPr>
              <a:t>for wildlife tourism can require the maintenance of sizeable populations of wildlife, and this can result in positive outcomes from the viewpoint of conservation.</a:t>
            </a: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7" name="AutoShape 7" descr="Image result for glass bottom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8390" y="637432"/>
            <a:ext cx="2499302" cy="1399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93" y="4538617"/>
            <a:ext cx="4532088" cy="2070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" name="Google Shape;92;p17"/>
          <p:cNvSpPr txBox="1">
            <a:spLocks noGrp="1"/>
          </p:cNvSpPr>
          <p:nvPr>
            <p:ph type="title"/>
          </p:nvPr>
        </p:nvSpPr>
        <p:spPr>
          <a:xfrm>
            <a:off x="255050" y="143500"/>
            <a:ext cx="8577300" cy="111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3000" dirty="0" smtClean="0"/>
              <a:t>Assessment </a:t>
            </a:r>
            <a:r>
              <a:rPr lang="en-US" sz="3000" dirty="0"/>
              <a:t>of tourism activity in </a:t>
            </a:r>
            <a:r>
              <a:rPr lang="en-US" sz="3000" dirty="0" err="1"/>
              <a:t>Zakynthos</a:t>
            </a:r>
            <a:endParaRPr sz="3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808610"/>
            <a:ext cx="7277922" cy="36056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6084168" y="1455167"/>
            <a:ext cx="20168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Flight arrivals</a:t>
            </a:r>
          </a:p>
        </p:txBody>
      </p:sp>
      <p:sp>
        <p:nvSpPr>
          <p:cNvPr id="3" name="AutoShape 4" descr="Image result for fligh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7546" y="3284984"/>
            <a:ext cx="1984854" cy="11115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4242" y="4561468"/>
            <a:ext cx="2238375" cy="204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8503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4" y="4005063"/>
            <a:ext cx="4314582" cy="2593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" name="Google Shape;92;p17"/>
          <p:cNvSpPr txBox="1">
            <a:spLocks noGrp="1"/>
          </p:cNvSpPr>
          <p:nvPr>
            <p:ph type="title"/>
          </p:nvPr>
        </p:nvSpPr>
        <p:spPr>
          <a:xfrm>
            <a:off x="255050" y="143500"/>
            <a:ext cx="8577300" cy="111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3000" dirty="0" smtClean="0"/>
              <a:t>Assessment </a:t>
            </a:r>
            <a:r>
              <a:rPr lang="en-US" sz="3000" dirty="0"/>
              <a:t>of tourism activity in </a:t>
            </a:r>
            <a:r>
              <a:rPr lang="en-US" sz="3000" dirty="0" err="1"/>
              <a:t>Zakynthos</a:t>
            </a:r>
            <a:endParaRPr sz="3000" dirty="0"/>
          </a:p>
        </p:txBody>
      </p:sp>
      <p:sp>
        <p:nvSpPr>
          <p:cNvPr id="3" name="AutoShape 4" descr="Image result for fligh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876" y="980727"/>
            <a:ext cx="8302572" cy="28486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3927" y="4005064"/>
            <a:ext cx="4330229" cy="2593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32404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>
            <a:spLocks noGrp="1"/>
          </p:cNvSpPr>
          <p:nvPr>
            <p:ph type="title"/>
          </p:nvPr>
        </p:nvSpPr>
        <p:spPr>
          <a:xfrm>
            <a:off x="255050" y="143500"/>
            <a:ext cx="8577300" cy="111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3000" dirty="0" smtClean="0"/>
              <a:t>Assessment </a:t>
            </a:r>
            <a:r>
              <a:rPr lang="en-US" sz="3000" dirty="0"/>
              <a:t>of tourism activity in </a:t>
            </a:r>
            <a:r>
              <a:rPr lang="en-US" sz="3000" dirty="0" err="1"/>
              <a:t>Zakynthos</a:t>
            </a:r>
            <a:endParaRPr sz="3000" dirty="0"/>
          </a:p>
        </p:txBody>
      </p:sp>
      <p:sp>
        <p:nvSpPr>
          <p:cNvPr id="3" name="AutoShape 4" descr="Image result for fligh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62" t="25969" r="19657" b="17157"/>
          <a:stretch/>
        </p:blipFill>
        <p:spPr bwMode="auto">
          <a:xfrm>
            <a:off x="0" y="1490856"/>
            <a:ext cx="5865553" cy="416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 descr="D:\paper\turtle book chapter\revised\figure 1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452" t="88227" b="2337"/>
          <a:stretch/>
        </p:blipFill>
        <p:spPr bwMode="auto">
          <a:xfrm>
            <a:off x="2597401" y="5504892"/>
            <a:ext cx="4768326" cy="948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D:\paper\turtle book chapter\revised\figure 1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08" t="67068" r="9535" b="29046"/>
          <a:stretch/>
        </p:blipFill>
        <p:spPr bwMode="auto">
          <a:xfrm>
            <a:off x="2604258" y="5005380"/>
            <a:ext cx="3791968" cy="43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978838"/>
            <a:ext cx="2877415" cy="2882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6166580" y="3933056"/>
            <a:ext cx="27259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altLang="fr-FR" sz="1600" b="1" dirty="0"/>
              <a:t>Home range of breeding turtles in the NMPZ’ area</a:t>
            </a:r>
          </a:p>
        </p:txBody>
      </p:sp>
    </p:spTree>
    <p:extLst>
      <p:ext uri="{BB962C8B-B14F-4D97-AF65-F5344CB8AC3E}">
        <p14:creationId xmlns:p14="http://schemas.microsoft.com/office/powerpoint/2010/main" val="385546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8"/>
          <p:cNvSpPr txBox="1">
            <a:spLocks noGrp="1"/>
          </p:cNvSpPr>
          <p:nvPr>
            <p:ph type="title"/>
          </p:nvPr>
        </p:nvSpPr>
        <p:spPr>
          <a:xfrm>
            <a:off x="255050" y="143500"/>
            <a:ext cx="8577300" cy="111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/>
              <a:t>Strategy and actions implemented</a:t>
            </a:r>
            <a:endParaRPr sz="300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10" y="940856"/>
            <a:ext cx="2199495" cy="158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 descr="D:\turtle watching\fakelos parathrisi thal xelonas\Kodikoi_odigies\parakolouthisi xelonas 201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705" y="1150801"/>
            <a:ext cx="4572000" cy="4576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51613" y="5764138"/>
            <a:ext cx="839218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/>
              <a:t>Since 2018 </a:t>
            </a:r>
            <a:r>
              <a:rPr lang="en-US" sz="1800" dirty="0" smtClean="0"/>
              <a:t>a code of conduct regarding turtle watching is </a:t>
            </a:r>
            <a:r>
              <a:rPr lang="en-US" sz="1800" dirty="0"/>
              <a:t>a legally enforceable regulation </a:t>
            </a:r>
            <a:r>
              <a:rPr lang="en-US" sz="1800" dirty="0" smtClean="0"/>
              <a:t>(</a:t>
            </a:r>
            <a:r>
              <a:rPr lang="en-US" sz="1800" dirty="0"/>
              <a:t>no. 2131.13 / 2063 / 29-5-2018). </a:t>
            </a: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8542" y="104087"/>
            <a:ext cx="2799835" cy="1956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400" y="2276872"/>
            <a:ext cx="9169400" cy="1368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400" y="905931"/>
            <a:ext cx="9169400" cy="1226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9" name="Google Shape;99;p18"/>
          <p:cNvSpPr txBox="1">
            <a:spLocks noGrp="1"/>
          </p:cNvSpPr>
          <p:nvPr>
            <p:ph type="title"/>
          </p:nvPr>
        </p:nvSpPr>
        <p:spPr>
          <a:xfrm>
            <a:off x="255050" y="143500"/>
            <a:ext cx="8577300" cy="111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 dirty="0"/>
              <a:t>Strategy and actions implemented</a:t>
            </a:r>
            <a:endParaRPr sz="3000" dirty="0"/>
          </a:p>
        </p:txBody>
      </p:sp>
      <p:pic>
        <p:nvPicPr>
          <p:cNvPr id="5" name="Picture 6" descr="paratiris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76872"/>
            <a:ext cx="1696870" cy="1368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262187" y="980728"/>
            <a:ext cx="639804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Since 2018 </a:t>
            </a:r>
            <a:r>
              <a:rPr lang="en-US" sz="2000" b="1" dirty="0" smtClean="0">
                <a:solidFill>
                  <a:schemeClr val="bg1"/>
                </a:solidFill>
              </a:rPr>
              <a:t>an effort to implement a specialized agreement between boat owners and the MPA authority has started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627784" y="2607005"/>
            <a:ext cx="55730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The MPA has copyrighted an Eco-label for the official MPA collaborators </a:t>
            </a:r>
            <a:endParaRPr lang="en-US" sz="2000" b="1" dirty="0">
              <a:solidFill>
                <a:schemeClr val="bg1"/>
              </a:solidFill>
            </a:endParaRP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884648"/>
            <a:ext cx="1907704" cy="1269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349597" y="5445224"/>
            <a:ext cx="209384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specialized agreement</a:t>
            </a:r>
            <a:endParaRPr lang="en-US" dirty="0"/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053" y="3977618"/>
            <a:ext cx="3544947" cy="2337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Rectangle 17"/>
          <p:cNvSpPr/>
          <p:nvPr/>
        </p:nvSpPr>
        <p:spPr>
          <a:xfrm>
            <a:off x="4535044" y="3956686"/>
            <a:ext cx="414141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solidFill>
                  <a:schemeClr val="tx1"/>
                </a:solidFill>
              </a:rPr>
              <a:t>Evaluation process is needed !</a:t>
            </a:r>
            <a:endParaRPr lang="en-US" sz="2000" b="1" dirty="0">
              <a:solidFill>
                <a:schemeClr val="tx1"/>
              </a:solidFill>
            </a:endParaRPr>
          </a:p>
        </p:txBody>
      </p:sp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4290" y="4356796"/>
            <a:ext cx="2143125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91677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8"/>
          <p:cNvSpPr txBox="1">
            <a:spLocks noGrp="1"/>
          </p:cNvSpPr>
          <p:nvPr>
            <p:ph type="title"/>
          </p:nvPr>
        </p:nvSpPr>
        <p:spPr>
          <a:xfrm>
            <a:off x="255050" y="143500"/>
            <a:ext cx="8577300" cy="111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 dirty="0"/>
              <a:t>Strategy and actions implemented</a:t>
            </a:r>
            <a:endParaRPr sz="3000" dirty="0"/>
          </a:p>
        </p:txBody>
      </p:sp>
      <p:sp>
        <p:nvSpPr>
          <p:cNvPr id="11" name="Rectangle 10"/>
          <p:cNvSpPr/>
          <p:nvPr/>
        </p:nvSpPr>
        <p:spPr>
          <a:xfrm>
            <a:off x="297579" y="836712"/>
            <a:ext cx="84786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 smtClean="0"/>
              <a:t>Contributing in </a:t>
            </a:r>
            <a:r>
              <a:rPr lang="en-US" sz="1800" dirty="0"/>
              <a:t>the creation of an ecotourism product that will be characterized by a strong environmental, recreational and educational element and will be based on the principles of sea turtles’ protection and sustainable </a:t>
            </a:r>
            <a:r>
              <a:rPr lang="en-US" sz="1800" dirty="0" smtClean="0"/>
              <a:t>management</a:t>
            </a:r>
            <a:endParaRPr lang="en-US" sz="1800" dirty="0"/>
          </a:p>
        </p:txBody>
      </p:sp>
      <p:sp>
        <p:nvSpPr>
          <p:cNvPr id="12" name="Rectangle 11"/>
          <p:cNvSpPr/>
          <p:nvPr/>
        </p:nvSpPr>
        <p:spPr>
          <a:xfrm>
            <a:off x="349597" y="5013176"/>
            <a:ext cx="844919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 smtClean="0"/>
              <a:t>Revision of  </a:t>
            </a:r>
            <a:r>
              <a:rPr lang="en-US" sz="1800" dirty="0"/>
              <a:t>the existing business practices, </a:t>
            </a:r>
            <a:r>
              <a:rPr lang="en-US" sz="1800" dirty="0" smtClean="0"/>
              <a:t>promotion of </a:t>
            </a:r>
            <a:r>
              <a:rPr lang="en-US" sz="1800" dirty="0"/>
              <a:t>the principles of sustainable tourism development, secure the compliance of the relevant legislation in the area of the National Marine Park and adopt a common long-term strategy </a:t>
            </a:r>
            <a:r>
              <a:rPr lang="en-US" sz="1800" dirty="0" smtClean="0"/>
              <a:t>in line sustainable </a:t>
            </a:r>
            <a:r>
              <a:rPr lang="en-US" sz="1800" dirty="0"/>
              <a:t>management and protection of the sea turtle. 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853" y="2060848"/>
            <a:ext cx="3384376" cy="268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2088171"/>
            <a:ext cx="4431148" cy="26586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6264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0"/>
          <p:cNvSpPr txBox="1">
            <a:spLocks noGrp="1"/>
          </p:cNvSpPr>
          <p:nvPr>
            <p:ph type="title"/>
          </p:nvPr>
        </p:nvSpPr>
        <p:spPr>
          <a:xfrm>
            <a:off x="255050" y="143500"/>
            <a:ext cx="8577300" cy="111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/>
              <a:t>Lessons learned and recommendations</a:t>
            </a:r>
            <a:endParaRPr sz="3000"/>
          </a:p>
        </p:txBody>
      </p:sp>
      <p:sp>
        <p:nvSpPr>
          <p:cNvPr id="2" name="Rectangle 1"/>
          <p:cNvSpPr/>
          <p:nvPr/>
        </p:nvSpPr>
        <p:spPr>
          <a:xfrm>
            <a:off x="1559714" y="1676055"/>
            <a:ext cx="387638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/>
              <a:t>Design </a:t>
            </a:r>
            <a:r>
              <a:rPr lang="en-US" sz="1600" dirty="0"/>
              <a:t>and deploy funding mechanisms </a:t>
            </a:r>
          </a:p>
        </p:txBody>
      </p:sp>
      <p:sp>
        <p:nvSpPr>
          <p:cNvPr id="3" name="Rectangle 2"/>
          <p:cNvSpPr/>
          <p:nvPr/>
        </p:nvSpPr>
        <p:spPr>
          <a:xfrm>
            <a:off x="1452742" y="3356992"/>
            <a:ext cx="441540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/>
              <a:t>Asset </a:t>
            </a:r>
            <a:r>
              <a:rPr lang="en-US" sz="1600" dirty="0"/>
              <a:t>carrying capacity of the marine area of the </a:t>
            </a:r>
            <a:r>
              <a:rPr lang="en-US" sz="1600" dirty="0" smtClean="0"/>
              <a:t>MPA</a:t>
            </a:r>
            <a:endParaRPr lang="en-US" sz="1600" dirty="0"/>
          </a:p>
        </p:txBody>
      </p:sp>
      <p:sp>
        <p:nvSpPr>
          <p:cNvPr id="4" name="Rectangle 3"/>
          <p:cNvSpPr/>
          <p:nvPr/>
        </p:nvSpPr>
        <p:spPr>
          <a:xfrm>
            <a:off x="1562557" y="5150873"/>
            <a:ext cx="344743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/>
              <a:t>Review </a:t>
            </a:r>
            <a:r>
              <a:rPr lang="en-US" sz="1600" dirty="0"/>
              <a:t>zoning </a:t>
            </a:r>
            <a:r>
              <a:rPr lang="en-US" sz="1600" dirty="0" smtClean="0"/>
              <a:t>system and turtle watching areas</a:t>
            </a:r>
            <a:endParaRPr lang="en-US" sz="16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917585"/>
            <a:ext cx="1905000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1350" y="2857467"/>
            <a:ext cx="3059491" cy="16761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533624"/>
            <a:ext cx="2514600" cy="181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204421"/>
            <a:ext cx="1361312" cy="1331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0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386" y="3162146"/>
            <a:ext cx="1071563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1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302" y="4870689"/>
            <a:ext cx="1145144" cy="1145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633615">
            <a:off x="4866600" y="4046856"/>
            <a:ext cx="1442531" cy="14425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498661">
            <a:off x="2981232" y="4069392"/>
            <a:ext cx="1442531" cy="14425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3" name="Google Shape;113;p20"/>
          <p:cNvSpPr txBox="1">
            <a:spLocks noGrp="1"/>
          </p:cNvSpPr>
          <p:nvPr>
            <p:ph type="title"/>
          </p:nvPr>
        </p:nvSpPr>
        <p:spPr>
          <a:xfrm>
            <a:off x="255050" y="143500"/>
            <a:ext cx="8577300" cy="111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/>
              <a:t>Lessons learned and recommendations</a:t>
            </a:r>
            <a:endParaRPr sz="3000"/>
          </a:p>
        </p:txBody>
      </p:sp>
      <p:sp>
        <p:nvSpPr>
          <p:cNvPr id="5" name="Rectangle 4"/>
          <p:cNvSpPr/>
          <p:nvPr/>
        </p:nvSpPr>
        <p:spPr>
          <a:xfrm>
            <a:off x="1668151" y="1889824"/>
            <a:ext cx="232627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/>
              <a:t>Eco-label development </a:t>
            </a:r>
          </a:p>
        </p:txBody>
      </p:sp>
      <p:sp>
        <p:nvSpPr>
          <p:cNvPr id="6" name="Rectangle 5"/>
          <p:cNvSpPr/>
          <p:nvPr/>
        </p:nvSpPr>
        <p:spPr>
          <a:xfrm>
            <a:off x="1668151" y="3573016"/>
            <a:ext cx="65824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Development of synergies between the </a:t>
            </a:r>
            <a:r>
              <a:rPr lang="en-US" sz="1600" dirty="0" smtClean="0"/>
              <a:t>MPA </a:t>
            </a:r>
            <a:r>
              <a:rPr lang="en-US" sz="1600" dirty="0"/>
              <a:t>Management Agency and activity operators</a:t>
            </a:r>
          </a:p>
        </p:txBody>
      </p:sp>
      <p:sp>
        <p:nvSpPr>
          <p:cNvPr id="7" name="Rectangle 6"/>
          <p:cNvSpPr/>
          <p:nvPr/>
        </p:nvSpPr>
        <p:spPr>
          <a:xfrm>
            <a:off x="827584" y="5456562"/>
            <a:ext cx="32656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/>
              <a:t>Identification of potential partners </a:t>
            </a:r>
          </a:p>
        </p:txBody>
      </p:sp>
      <p:sp>
        <p:nvSpPr>
          <p:cNvPr id="8" name="Rectangle 7"/>
          <p:cNvSpPr/>
          <p:nvPr/>
        </p:nvSpPr>
        <p:spPr>
          <a:xfrm>
            <a:off x="5375611" y="5422262"/>
            <a:ext cx="342273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/>
              <a:t>Signing of cooperation agreements </a:t>
            </a:r>
          </a:p>
        </p:txBody>
      </p:sp>
      <p:pic>
        <p:nvPicPr>
          <p:cNvPr id="9218" name="Picture 2" descr="D:\turtle watching\fakelos parathrisi thal xelonas\symfonitika\ticke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9428" y="1093333"/>
            <a:ext cx="3531190" cy="1870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234" y="1262806"/>
            <a:ext cx="1531565" cy="1531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825" y="3288834"/>
            <a:ext cx="1153137" cy="1153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19771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0"/>
          <p:cNvSpPr txBox="1">
            <a:spLocks noGrp="1"/>
          </p:cNvSpPr>
          <p:nvPr>
            <p:ph type="title"/>
          </p:nvPr>
        </p:nvSpPr>
        <p:spPr>
          <a:xfrm>
            <a:off x="255050" y="143500"/>
            <a:ext cx="8577300" cy="111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/>
              <a:t>Lessons learned and recommendations</a:t>
            </a:r>
            <a:endParaRPr sz="3000"/>
          </a:p>
        </p:txBody>
      </p:sp>
      <p:sp>
        <p:nvSpPr>
          <p:cNvPr id="9" name="Rectangle 8"/>
          <p:cNvSpPr/>
          <p:nvPr/>
        </p:nvSpPr>
        <p:spPr>
          <a:xfrm>
            <a:off x="1604807" y="1540780"/>
            <a:ext cx="47309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/>
              <a:t>Educate </a:t>
            </a:r>
            <a:r>
              <a:rPr lang="en-US" sz="1600" dirty="0"/>
              <a:t>and increase awareness to visitors, stakeholders and the local community </a:t>
            </a:r>
          </a:p>
        </p:txBody>
      </p:sp>
      <p:sp>
        <p:nvSpPr>
          <p:cNvPr id="10" name="Rectangle 9"/>
          <p:cNvSpPr/>
          <p:nvPr/>
        </p:nvSpPr>
        <p:spPr>
          <a:xfrm>
            <a:off x="1763732" y="3356992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dirty="0" smtClean="0"/>
              <a:t>Engage </a:t>
            </a:r>
            <a:r>
              <a:rPr lang="en-US" sz="1600" dirty="0"/>
              <a:t>stakeholders in collecting and sharing data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846188" y="5131930"/>
            <a:ext cx="41659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/>
              <a:t>Monitoring and evaluation of </a:t>
            </a:r>
            <a:r>
              <a:rPr lang="en-US" sz="1600" dirty="0"/>
              <a:t>the ecotourism activities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264537"/>
            <a:ext cx="1137263" cy="1137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643" y="3080705"/>
            <a:ext cx="1080164" cy="1080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943" y="4765426"/>
            <a:ext cx="1071563" cy="1071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247616"/>
            <a:ext cx="28575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3380" y="4824254"/>
            <a:ext cx="2863749" cy="1200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1683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0"/>
          <p:cNvSpPr txBox="1">
            <a:spLocks noGrp="1"/>
          </p:cNvSpPr>
          <p:nvPr>
            <p:ph type="title"/>
          </p:nvPr>
        </p:nvSpPr>
        <p:spPr>
          <a:xfrm>
            <a:off x="255050" y="143500"/>
            <a:ext cx="8577300" cy="111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/>
              <a:t>Lessons learned and recommendations</a:t>
            </a:r>
            <a:endParaRPr sz="3000"/>
          </a:p>
        </p:txBody>
      </p:sp>
      <p:sp>
        <p:nvSpPr>
          <p:cNvPr id="11" name="Rectangle 10"/>
          <p:cNvSpPr/>
          <p:nvPr/>
        </p:nvSpPr>
        <p:spPr>
          <a:xfrm>
            <a:off x="1619672" y="1844824"/>
            <a:ext cx="32880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 smtClean="0"/>
              <a:t>Enforcement </a:t>
            </a:r>
            <a:r>
              <a:rPr lang="en-US" sz="1800" dirty="0"/>
              <a:t>of the legislation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870793" y="3861048"/>
            <a:ext cx="18646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 smtClean="0"/>
              <a:t>Threat </a:t>
            </a:r>
            <a:r>
              <a:rPr lang="en-US" sz="1800" dirty="0"/>
              <a:t>reduction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825744" y="5589240"/>
            <a:ext cx="40190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/>
              <a:t>Promotion of the ecotourism activities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62930"/>
            <a:ext cx="1071563" cy="1071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872041"/>
            <a:ext cx="1945566" cy="1945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428999"/>
            <a:ext cx="1071563" cy="1071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2403" y="2978118"/>
            <a:ext cx="1879264" cy="17658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109" y="5053458"/>
            <a:ext cx="1071563" cy="1071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1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4793" y="4500562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54770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</TotalTime>
  <Words>640</Words>
  <Application>Microsoft Office PowerPoint</Application>
  <PresentationFormat>On-screen Show (4:3)</PresentationFormat>
  <Paragraphs>87</Paragraphs>
  <Slides>16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Simple Light</vt:lpstr>
      <vt:lpstr>PowerPoint Presentation</vt:lpstr>
      <vt:lpstr>DS08</vt:lpstr>
      <vt:lpstr>Managing wildlife watching and related activities: setting guidelines and best practices</vt:lpstr>
      <vt:lpstr>MPA/Organisation profile</vt:lpstr>
      <vt:lpstr>MPA/Organisation profile</vt:lpstr>
      <vt:lpstr>Context and issue</vt:lpstr>
      <vt:lpstr>Assessment of tourism activity in Zakynthos</vt:lpstr>
      <vt:lpstr>Assessment of tourism activity in Zakynthos</vt:lpstr>
      <vt:lpstr>Assessment of tourism activity in Zakynthos</vt:lpstr>
      <vt:lpstr>Strategy and actions implemented</vt:lpstr>
      <vt:lpstr>Strategy and actions implemented</vt:lpstr>
      <vt:lpstr>Strategy and actions implemented</vt:lpstr>
      <vt:lpstr>Lessons learned and recommendations</vt:lpstr>
      <vt:lpstr>Lessons learned and recommendations</vt:lpstr>
      <vt:lpstr>Lessons learned and recommendations</vt:lpstr>
      <vt:lpstr>Lessons learned and recommendations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C.Dimitriadis</cp:lastModifiedBy>
  <cp:revision>23</cp:revision>
  <dcterms:modified xsi:type="dcterms:W3CDTF">2020-01-08T13:20:38Z</dcterms:modified>
</cp:coreProperties>
</file>