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7" r:id="rId12"/>
    <p:sldId id="266" r:id="rId13"/>
    <p:sldId id="268" r:id="rId14"/>
    <p:sldId id="269" r:id="rId15"/>
    <p:sldId id="270" r:id="rId16"/>
    <p:sldId id="271" r:id="rId17"/>
    <p:sldId id="274" r:id="rId18"/>
    <p:sldId id="272" r:id="rId19"/>
    <p:sldId id="273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97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</p:sldIdLst>
  <p:sldSz cx="12192000" cy="6858000"/>
  <p:notesSz cx="6858000" cy="9144000"/>
  <p:defaultTextStyle>
    <a:defPPr>
      <a:defRPr lang="el-G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>
        <p:scale>
          <a:sx n="110" d="100"/>
          <a:sy n="110" d="100"/>
        </p:scale>
        <p:origin x="63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Διαφάνεια τίτλου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2A45D56-C656-21E7-8E42-3AFE1D3E23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Υπότιτλος 2">
            <a:extLst>
              <a:ext uri="{FF2B5EF4-FFF2-40B4-BE49-F238E27FC236}">
                <a16:creationId xmlns:a16="http://schemas.microsoft.com/office/drawing/2014/main" id="{B6AB2828-9B6A-8D02-0743-1199A50C9A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l-GR"/>
              <a:t>Κάντε κλικ για να επεξεργαστείτε τον υπότιτλο του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AA70B60D-5AF4-5306-A339-8348EC5AD3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E0D62EA-63D9-95F8-03CD-ECC3E8458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DDF456B2-1A16-4CD3-0650-A81A6AEC64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9942862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Τίτλος και περιεχό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67D065B-8C75-D382-25EC-1DFA2C78D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98041FE5-EB19-B622-3215-D9FD37089B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81AC751E-C782-3B0A-3E7D-9FE1B5C2C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BA2DC823-9AAD-55FF-0307-204E87ED8D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66DDA22-9356-CAF9-37A6-6964DE177A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4094320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Κεφαλίδα ενότητα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BA43968-6B95-495B-43B9-E28CB98693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1B130AA9-9B19-5B7E-5035-6D3551B550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6D8F86CB-B004-363C-488C-37C4E2FBFA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28F5524C-F00B-696E-23C0-D3C89DE7D6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958E47B4-DAF0-2572-EAAA-6328A7DD55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756335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Δύο περιεχόμεν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1A9B57-034C-4B09-D9E4-7D6644C3B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DEB79E7-D6AF-A938-7FB7-E0D298B34A5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C2DF5B1F-F914-3C12-FABE-52B7AFD739F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AD57EA3B-395F-B04B-0279-FF86A90979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2ABA875E-AEB0-9563-8C73-17A438FC3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F5412E3-2AC3-0E7E-76E3-24B6667ED6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6718322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Σύγκρισ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AD22F41-AD14-490B-73F8-3E0BFB7310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80843867-BB01-C2B6-9FEB-77F2EB6262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4" name="Θέση περιεχομένου 3">
            <a:extLst>
              <a:ext uri="{FF2B5EF4-FFF2-40B4-BE49-F238E27FC236}">
                <a16:creationId xmlns:a16="http://schemas.microsoft.com/office/drawing/2014/main" id="{88BC5AE1-8609-B8FD-6F94-16B710F9A97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1D1F1900-5E4F-B8E0-D31D-F0C0DEAD79A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7AD47BFF-30E9-2FCA-7973-8E58A79ECF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7" name="Θέση ημερομηνίας 6">
            <a:extLst>
              <a:ext uri="{FF2B5EF4-FFF2-40B4-BE49-F238E27FC236}">
                <a16:creationId xmlns:a16="http://schemas.microsoft.com/office/drawing/2014/main" id="{CD86308F-2DD9-C6BB-2FDD-1ACC83E9E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8" name="Θέση υποσέλιδου 7">
            <a:extLst>
              <a:ext uri="{FF2B5EF4-FFF2-40B4-BE49-F238E27FC236}">
                <a16:creationId xmlns:a16="http://schemas.microsoft.com/office/drawing/2014/main" id="{E68944D2-300B-883C-39B8-A1D7572A4C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9" name="Θέση αριθμού διαφάνειας 8">
            <a:extLst>
              <a:ext uri="{FF2B5EF4-FFF2-40B4-BE49-F238E27FC236}">
                <a16:creationId xmlns:a16="http://schemas.microsoft.com/office/drawing/2014/main" id="{7A55C27A-B415-30DB-F942-90E79A834A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2647070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Μόνο τίτλο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7C92FF2-38D5-75E3-C408-6DFDCB918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ημερομηνίας 2">
            <a:extLst>
              <a:ext uri="{FF2B5EF4-FFF2-40B4-BE49-F238E27FC236}">
                <a16:creationId xmlns:a16="http://schemas.microsoft.com/office/drawing/2014/main" id="{8D46B215-F8FE-5BD8-250D-08BCEA81CF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4" name="Θέση υποσέλιδου 3">
            <a:extLst>
              <a:ext uri="{FF2B5EF4-FFF2-40B4-BE49-F238E27FC236}">
                <a16:creationId xmlns:a16="http://schemas.microsoft.com/office/drawing/2014/main" id="{E395F2BA-E68C-F95D-0704-C5EE2C9BBE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5" name="Θέση αριθμού διαφάνειας 4">
            <a:extLst>
              <a:ext uri="{FF2B5EF4-FFF2-40B4-BE49-F238E27FC236}">
                <a16:creationId xmlns:a16="http://schemas.microsoft.com/office/drawing/2014/main" id="{0CBEE1F3-20C6-A49F-2380-3EC92F6AC3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0119703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Κεν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ημερομηνίας 1">
            <a:extLst>
              <a:ext uri="{FF2B5EF4-FFF2-40B4-BE49-F238E27FC236}">
                <a16:creationId xmlns:a16="http://schemas.microsoft.com/office/drawing/2014/main" id="{ECE6537C-F92E-AA70-ABFA-841900AB76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3" name="Θέση υποσέλιδου 2">
            <a:extLst>
              <a:ext uri="{FF2B5EF4-FFF2-40B4-BE49-F238E27FC236}">
                <a16:creationId xmlns:a16="http://schemas.microsoft.com/office/drawing/2014/main" id="{F83BFEE4-3490-0473-237F-8B5CFA6C07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4" name="Θέση αριθμού διαφάνειας 3">
            <a:extLst>
              <a:ext uri="{FF2B5EF4-FFF2-40B4-BE49-F238E27FC236}">
                <a16:creationId xmlns:a16="http://schemas.microsoft.com/office/drawing/2014/main" id="{42F52746-0523-573F-C6B1-FB50EF370B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17324956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Περιεχόμενο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EBDE5B-2598-A66A-98CA-B8B6AFE8B8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9BDE3E4-42DD-7CC9-3CA2-FB18CD72FD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A91A6A3F-B59E-4A5A-AF05-702CF15203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FBB91A17-9B34-360E-0EA4-A22D888907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684D1F70-5218-F6A2-F887-E5F0B3F2A4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3C0C48BB-B755-82D8-93F2-FCD4B3374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1988382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Εικόνα με λεζάντ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6F65B1-092B-198C-C4DE-B9C8D726DA9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εικόνας 2">
            <a:extLst>
              <a:ext uri="{FF2B5EF4-FFF2-40B4-BE49-F238E27FC236}">
                <a16:creationId xmlns:a16="http://schemas.microsoft.com/office/drawing/2014/main" id="{E7B4795C-54F0-455B-DD4F-8BA8450CD24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l-GR"/>
          </a:p>
        </p:txBody>
      </p:sp>
      <p:sp>
        <p:nvSpPr>
          <p:cNvPr id="4" name="Θέση κειμένου 3">
            <a:extLst>
              <a:ext uri="{FF2B5EF4-FFF2-40B4-BE49-F238E27FC236}">
                <a16:creationId xmlns:a16="http://schemas.microsoft.com/office/drawing/2014/main" id="{F9B756DD-9E44-EE66-647D-33781EDC3E6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l-GR"/>
              <a:t>Στυλ κειμένου υποδείγματος</a:t>
            </a:r>
          </a:p>
        </p:txBody>
      </p:sp>
      <p:sp>
        <p:nvSpPr>
          <p:cNvPr id="5" name="Θέση ημερομηνίας 4">
            <a:extLst>
              <a:ext uri="{FF2B5EF4-FFF2-40B4-BE49-F238E27FC236}">
                <a16:creationId xmlns:a16="http://schemas.microsoft.com/office/drawing/2014/main" id="{57D90604-CE06-D4B9-2420-009B6BAA9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6" name="Θέση υποσέλιδου 5">
            <a:extLst>
              <a:ext uri="{FF2B5EF4-FFF2-40B4-BE49-F238E27FC236}">
                <a16:creationId xmlns:a16="http://schemas.microsoft.com/office/drawing/2014/main" id="{D076119F-A41D-5EF7-9F45-4437CE9047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7" name="Θέση αριθμού διαφάνειας 6">
            <a:extLst>
              <a:ext uri="{FF2B5EF4-FFF2-40B4-BE49-F238E27FC236}">
                <a16:creationId xmlns:a16="http://schemas.microsoft.com/office/drawing/2014/main" id="{5653B949-D723-65EC-8D71-59E9E1993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308191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Τίτλος και Κατακόρυφο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A4C0EA1-1737-1B11-9E2E-15B957EF55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1506A5AD-CAA9-DF38-EBA9-119001B252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1E4BF5A0-49B3-4A66-7ED2-0318958F3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373BBE1A-B189-4F54-A49C-3AE287C5BE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261938CF-F480-61C8-EA5E-CE5A7E52FC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710760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Κατακόρυφος τίτλος και Κείμεν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Κατακόρυφος τίτλος 1">
            <a:extLst>
              <a:ext uri="{FF2B5EF4-FFF2-40B4-BE49-F238E27FC236}">
                <a16:creationId xmlns:a16="http://schemas.microsoft.com/office/drawing/2014/main" id="{8B1ABD1B-CAF1-D03D-9C0C-6A11A0B6876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ατακόρυφου κειμένου 2">
            <a:extLst>
              <a:ext uri="{FF2B5EF4-FFF2-40B4-BE49-F238E27FC236}">
                <a16:creationId xmlns:a16="http://schemas.microsoft.com/office/drawing/2014/main" id="{D91A69C6-AE5B-516C-D872-C3BEF978FA6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F39956A2-BC1A-E52A-3051-E2D52B6EEB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0AA4A173-0767-A512-401B-59CACA41D7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75F5E20F-399D-4BF8-DA54-08E8F534F4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22420215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Θέση τίτλου 1">
            <a:extLst>
              <a:ext uri="{FF2B5EF4-FFF2-40B4-BE49-F238E27FC236}">
                <a16:creationId xmlns:a16="http://schemas.microsoft.com/office/drawing/2014/main" id="{ACFEB05E-3DE2-DB35-060C-55CB1FBA24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l-GR"/>
              <a:t>Κάντε κλικ για να επεξεργαστείτε τον τίτλο υποδείγματος</a:t>
            </a:r>
          </a:p>
        </p:txBody>
      </p:sp>
      <p:sp>
        <p:nvSpPr>
          <p:cNvPr id="3" name="Θέση κειμένου 2">
            <a:extLst>
              <a:ext uri="{FF2B5EF4-FFF2-40B4-BE49-F238E27FC236}">
                <a16:creationId xmlns:a16="http://schemas.microsoft.com/office/drawing/2014/main" id="{96003AA5-0EAA-A741-663C-310A985BA0B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l-GR"/>
              <a:t>Στυλ κειμένου υποδείγματος</a:t>
            </a:r>
          </a:p>
          <a:p>
            <a:pPr lvl="1"/>
            <a:r>
              <a:rPr lang="el-GR"/>
              <a:t>Δεύτερο επίπεδο</a:t>
            </a:r>
          </a:p>
          <a:p>
            <a:pPr lvl="2"/>
            <a:r>
              <a:rPr lang="el-GR"/>
              <a:t>Τρίτο επίπεδο</a:t>
            </a:r>
          </a:p>
          <a:p>
            <a:pPr lvl="3"/>
            <a:r>
              <a:rPr lang="el-GR"/>
              <a:t>Τέταρτο επίπεδο</a:t>
            </a:r>
          </a:p>
          <a:p>
            <a:pPr lvl="4"/>
            <a:r>
              <a:rPr lang="el-GR"/>
              <a:t>Πέμπτο επίπεδο</a:t>
            </a:r>
          </a:p>
        </p:txBody>
      </p:sp>
      <p:sp>
        <p:nvSpPr>
          <p:cNvPr id="4" name="Θέση ημερομηνίας 3">
            <a:extLst>
              <a:ext uri="{FF2B5EF4-FFF2-40B4-BE49-F238E27FC236}">
                <a16:creationId xmlns:a16="http://schemas.microsoft.com/office/drawing/2014/main" id="{541CB193-F3F0-F179-6249-8EA3F2ABD8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35A201-F2C0-4811-9839-9E33D6F7FE36}" type="datetimeFigureOut">
              <a:rPr lang="el-GR" smtClean="0"/>
              <a:t>12/1/2025</a:t>
            </a:fld>
            <a:endParaRPr lang="el-GR"/>
          </a:p>
        </p:txBody>
      </p:sp>
      <p:sp>
        <p:nvSpPr>
          <p:cNvPr id="5" name="Θέση υποσέλιδου 4">
            <a:extLst>
              <a:ext uri="{FF2B5EF4-FFF2-40B4-BE49-F238E27FC236}">
                <a16:creationId xmlns:a16="http://schemas.microsoft.com/office/drawing/2014/main" id="{A00D79CA-7DE2-E324-11D7-B6A26989CC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l-GR"/>
          </a:p>
        </p:txBody>
      </p:sp>
      <p:sp>
        <p:nvSpPr>
          <p:cNvPr id="6" name="Θέση αριθμού διαφάνειας 5">
            <a:extLst>
              <a:ext uri="{FF2B5EF4-FFF2-40B4-BE49-F238E27FC236}">
                <a16:creationId xmlns:a16="http://schemas.microsoft.com/office/drawing/2014/main" id="{49F9D487-BDA9-00E3-96F2-7A764CA0423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1BEE26-1233-48E1-A5BE-141D57DF191C}" type="slidenum">
              <a:rPr lang="el-GR" smtClean="0"/>
              <a:t>‹#›</a:t>
            </a:fld>
            <a:endParaRPr lang="el-GR"/>
          </a:p>
        </p:txBody>
      </p:sp>
    </p:spTree>
    <p:extLst>
      <p:ext uri="{BB962C8B-B14F-4D97-AF65-F5344CB8AC3E}">
        <p14:creationId xmlns:p14="http://schemas.microsoft.com/office/powerpoint/2010/main" val="33858569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l-G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5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393EE6B8-D789-CD2A-0DE6-E999A29140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παρακμή των πόλεων στον πρώιμο Μεσαίωνα</a:t>
            </a:r>
          </a:p>
        </p:txBody>
      </p:sp>
      <p:sp>
        <p:nvSpPr>
          <p:cNvPr id="6" name="Θέση περιεχομένου 5">
            <a:extLst>
              <a:ext uri="{FF2B5EF4-FFF2-40B4-BE49-F238E27FC236}">
                <a16:creationId xmlns:a16="http://schemas.microsoft.com/office/drawing/2014/main" id="{40F3A402-324B-E58F-B191-CE30689CB70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b="1" u="sng" dirty="0"/>
          </a:p>
          <a:p>
            <a:r>
              <a:rPr lang="el-GR" b="1" u="sng" dirty="0"/>
              <a:t>Τί πιστεύαμε: </a:t>
            </a:r>
            <a:r>
              <a:rPr lang="el-GR" dirty="0"/>
              <a:t>κατά τον πρώιμο Μεσαίωνα, όλες οι πόλεις της δυτικής Ευρώπης παρακμάζουν, ακόμα και πριν από την κατάλυση του </a:t>
            </a:r>
            <a:r>
              <a:rPr lang="el-GR" dirty="0" err="1"/>
              <a:t>δυτ</a:t>
            </a:r>
            <a:r>
              <a:rPr lang="el-GR" dirty="0"/>
              <a:t>. τμήματος της Ρωμαϊκής αυτοκρατορίας</a:t>
            </a:r>
          </a:p>
          <a:p>
            <a:r>
              <a:rPr lang="el-GR" b="1" u="sng" dirty="0"/>
              <a:t>Τί γνωρίζουμε: </a:t>
            </a:r>
            <a:r>
              <a:rPr lang="el-GR" dirty="0"/>
              <a:t>το φαινόμενο υπάρχει αλλά δεν είναι γενικευμένο στο βαθμό που πιστεύαμε κάποτε </a:t>
            </a:r>
          </a:p>
          <a:p>
            <a:r>
              <a:rPr lang="el-GR" b="1" u="sng" dirty="0"/>
              <a:t>Προβηγκία: </a:t>
            </a:r>
            <a:r>
              <a:rPr lang="el-GR" dirty="0"/>
              <a:t>οι πόλεις εξακολουθούν να ανθίζουν και να αναπτύσσουν εμπορικές δραστηριότητες </a:t>
            </a:r>
            <a:endParaRPr lang="el-GR" b="1" u="sng" dirty="0"/>
          </a:p>
          <a:p>
            <a:endParaRPr lang="el-GR" b="1" u="sng" dirty="0"/>
          </a:p>
        </p:txBody>
      </p:sp>
    </p:spTree>
    <p:extLst>
      <p:ext uri="{BB962C8B-B14F-4D97-AF65-F5344CB8AC3E}">
        <p14:creationId xmlns:p14="http://schemas.microsoft.com/office/powerpoint/2010/main" val="11901207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EDAD56B-0759-9E9E-5769-69D0395C65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Προβηγκίας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DED0FAC2-32A6-F0F9-5886-984080DC20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-3336173" y="1825625"/>
            <a:ext cx="18252532" cy="6791420"/>
          </a:xfrm>
        </p:spPr>
        <p:txBody>
          <a:bodyPr/>
          <a:lstStyle/>
          <a:p>
            <a:endParaRPr lang="el-GR" dirty="0"/>
          </a:p>
          <a:p>
            <a:endParaRPr lang="el-GR" dirty="0"/>
          </a:p>
        </p:txBody>
      </p:sp>
      <p:pic>
        <p:nvPicPr>
          <p:cNvPr id="2050" name="Picture 2" descr="Η περιοχή της Προβηγκίας-Άλπεις-Κυανή Ακτή">
            <a:extLst>
              <a:ext uri="{FF2B5EF4-FFF2-40B4-BE49-F238E27FC236}">
                <a16:creationId xmlns:a16="http://schemas.microsoft.com/office/drawing/2014/main" id="{674FC3CC-C201-E60F-207C-B447FA9E54A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7273" y="2528888"/>
            <a:ext cx="3306618" cy="28097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806142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F3BC8BB-5486-A2A2-AB4C-6694B1B5F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Μια παρέκβαση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0E96F26-2677-E8F3-4D58-391B749424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b="1" u="sng" dirty="0"/>
              <a:t>Πόλη: </a:t>
            </a:r>
            <a:r>
              <a:rPr lang="el-GR" dirty="0"/>
              <a:t>στην Ιστορία, ως πόλη δεν εννοείται μόνο ο </a:t>
            </a:r>
            <a:r>
              <a:rPr lang="el-GR" dirty="0" err="1"/>
              <a:t>οικούμενος</a:t>
            </a:r>
            <a:r>
              <a:rPr lang="el-GR" dirty="0"/>
              <a:t> χώρος, αλλά και οι οικονομικές δραστηριότητες και οι σχέσεις παραγωγής που αναπτύσσονται μέσα σε αυτήν</a:t>
            </a:r>
          </a:p>
          <a:p>
            <a:r>
              <a:rPr lang="el-GR" b="1" u="sng" dirty="0"/>
              <a:t>Αστικές οικονομικές δραστηριότητες: </a:t>
            </a:r>
            <a:r>
              <a:rPr lang="el-GR" dirty="0"/>
              <a:t>εμπόριο, μεταποίηση (βιοτεχνία, βιομηχανία)</a:t>
            </a:r>
          </a:p>
          <a:p>
            <a:r>
              <a:rPr lang="el-GR" b="1" u="sng" dirty="0"/>
              <a:t>Σχέσεις παραγωγής: </a:t>
            </a:r>
            <a:r>
              <a:rPr lang="el-GR" dirty="0"/>
              <a:t>δουλοκτητικού τύπου στην αρχαιότητα, </a:t>
            </a:r>
            <a:r>
              <a:rPr lang="el-GR" dirty="0">
                <a:solidFill>
                  <a:srgbClr val="C00000"/>
                </a:solidFill>
              </a:rPr>
              <a:t>συντεχνιακό σύστημα στο Μεσαίωνα, </a:t>
            </a:r>
            <a:r>
              <a:rPr lang="el-GR" dirty="0">
                <a:solidFill>
                  <a:schemeClr val="tx1">
                    <a:lumMod val="95000"/>
                    <a:lumOff val="5000"/>
                  </a:schemeClr>
                </a:solidFill>
              </a:rPr>
              <a:t>καπιταλισμός στα νεότερα χρόνια</a:t>
            </a:r>
            <a:endParaRPr lang="el-GR" b="1" u="sng" dirty="0"/>
          </a:p>
        </p:txBody>
      </p:sp>
    </p:spTree>
    <p:extLst>
      <p:ext uri="{BB962C8B-B14F-4D97-AF65-F5344CB8AC3E}">
        <p14:creationId xmlns:p14="http://schemas.microsoft.com/office/powerpoint/2010/main" val="1842483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EDAC79B-4C67-9B15-0F04-66C6AC3301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Αίτια της παρακμής των πόλεων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B87A48FF-6DF7-5DD9-4B21-923DC17B70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Α) Οι βαρβαρικές επιδρομές και η ανασφάλεια που δημιουργούν</a:t>
            </a:r>
          </a:p>
          <a:p>
            <a:r>
              <a:rPr lang="el-GR" dirty="0"/>
              <a:t>Β) Η αδυναμία του φτωχού, ελεύθερου πληθυσμού να βρει δουλειά</a:t>
            </a:r>
          </a:p>
          <a:p>
            <a:r>
              <a:rPr lang="el-GR" dirty="0"/>
              <a:t>Γ) Πολλοί απελεύθεροι δούλοι, επίσης μη βρίσκοντας δουλειά, καταφεύγουν στην ύπαιθρο</a:t>
            </a:r>
          </a:p>
          <a:p>
            <a:r>
              <a:rPr lang="el-GR" dirty="0"/>
              <a:t>Δ) Κατά τον πρώιμο Μεσαίωνα, η αποσύνθεση των δουλοκτητικών σχέσεων παραγωγής και η προοδευτική διαμόρφωση του δουλοκτητικού συστήματος οδηγούν σε «κλειστή» οικονομία και παρακμή των αγορών</a:t>
            </a:r>
          </a:p>
        </p:txBody>
      </p:sp>
    </p:spTree>
    <p:extLst>
      <p:ext uri="{BB962C8B-B14F-4D97-AF65-F5344CB8AC3E}">
        <p14:creationId xmlns:p14="http://schemas.microsoft.com/office/powerpoint/2010/main" val="11807791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480A3D-516E-8BB0-8288-64194745DF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δεύτερο κύμα των βαρβαρικών επιδρομών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2F010A1-84F7-3ED8-409F-DC6EE69EED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Νορμανδοί, </a:t>
            </a:r>
            <a:r>
              <a:rPr lang="el-GR" dirty="0" err="1"/>
              <a:t>Σλαύοι</a:t>
            </a:r>
            <a:r>
              <a:rPr lang="el-GR" dirty="0"/>
              <a:t>, Ούγγροι, Σαρακηνοί: επιδρούν περισσότερο από το πρώτο (γερμανικά φύλα) στην παρακμή των πόλεων, χωρίς να εγκαθίστανται σε συγκεκριμένες περιοχές</a:t>
            </a:r>
          </a:p>
          <a:p>
            <a:r>
              <a:rPr lang="el-GR" dirty="0"/>
              <a:t>Λεηλασίες, πειρατεία, πυρπολήσεις, διαρπαγές</a:t>
            </a:r>
          </a:p>
          <a:p>
            <a:r>
              <a:rPr lang="el-GR" dirty="0"/>
              <a:t>Οι κάτοικοι των πόλεων και των μοναστικών συγκροτημάτων οδηγούνται σε καταφύγια 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7153198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CD56F2B-919F-C6D1-BAA9-03BB0CFB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ρωμαϊκή πόλη αλλάζει μορφή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EBF7736-EAE7-80BD-E5AF-55DD1012DE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Ρωμαϊκές πόλεις (δρόμοι, δημόσιος χώρος): γεωμετρική σχεδίαση</a:t>
            </a:r>
          </a:p>
          <a:p>
            <a:r>
              <a:rPr lang="el-GR" dirty="0"/>
              <a:t>Διάδοση χριστιανισμού: ιδρύονται καθεδρικοί ναοί εντός των τειχών/ η γεωμετρική σχεδίαση αναστατώνεται</a:t>
            </a:r>
          </a:p>
          <a:p>
            <a:r>
              <a:rPr lang="el-GR" dirty="0"/>
              <a:t>Πριν από το 300: οι ιδιωτικές καταπατήσεις συντελούν επίσης στην αλλοίωση του αστικού ιστού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5431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7A7ACD0-4E8A-8772-62C9-248CE6B878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μεσογειακός κόσμος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94554C8-EA1D-7542-3AFF-37630E34CF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Εντοπίζονται οι μεγαλύτερες αλλαγές: </a:t>
            </a:r>
          </a:p>
          <a:p>
            <a:r>
              <a:rPr lang="el-GR" b="1" u="sng" dirty="0"/>
              <a:t>Α) Ιβηρική χερσόνησος: </a:t>
            </a:r>
            <a:r>
              <a:rPr lang="el-GR" dirty="0"/>
              <a:t>οι </a:t>
            </a:r>
            <a:r>
              <a:rPr lang="el-GR" dirty="0" err="1"/>
              <a:t>βησιγοτθικές</a:t>
            </a:r>
            <a:r>
              <a:rPr lang="el-GR" dirty="0"/>
              <a:t> επιδρομές προκαλούν μεγάλες εξόδους και καταστροφές, ιδιαίτερα σε μεγάλα αστικά κέντρα και εκκλησιαστικές διοικήσεις</a:t>
            </a:r>
          </a:p>
          <a:p>
            <a:r>
              <a:rPr lang="el-GR" b="1" u="sng" dirty="0"/>
              <a:t>Β) Ιταλική χερσόνησος: </a:t>
            </a:r>
            <a:r>
              <a:rPr lang="el-GR" dirty="0"/>
              <a:t>Βενετία, </a:t>
            </a:r>
            <a:r>
              <a:rPr lang="el-GR" dirty="0" err="1"/>
              <a:t>Ίστρια</a:t>
            </a:r>
            <a:r>
              <a:rPr lang="el-GR" dirty="0"/>
              <a:t>: από 25 πόλεις στην 10</a:t>
            </a:r>
            <a:r>
              <a:rPr lang="el-GR" baseline="30000" dirty="0"/>
              <a:t>η</a:t>
            </a:r>
            <a:r>
              <a:rPr lang="el-GR" dirty="0"/>
              <a:t> Περιφέρεια (</a:t>
            </a:r>
            <a:r>
              <a:rPr lang="it-IT" dirty="0"/>
              <a:t>Regio X)</a:t>
            </a:r>
            <a:r>
              <a:rPr lang="el-GR" dirty="0"/>
              <a:t> του ρωμαϊκού κράτους εξαφανίζονται 7, με στρατηγική θέση στις θαλάσσιες και ποτάμιες συγκοινωνίες</a:t>
            </a:r>
          </a:p>
          <a:p>
            <a:r>
              <a:rPr lang="el-GR" b="1" u="sng" dirty="0"/>
              <a:t>Αίτια: </a:t>
            </a:r>
            <a:r>
              <a:rPr lang="el-GR" dirty="0"/>
              <a:t>γοτθική και </a:t>
            </a:r>
            <a:r>
              <a:rPr lang="el-GR" dirty="0" err="1"/>
              <a:t>λομβαρδική</a:t>
            </a:r>
            <a:r>
              <a:rPr lang="el-GR" dirty="0"/>
              <a:t> κάθοδος, βυζαντινή παρουσία στη Ραβέννα/ τα νέα βυζαντινά σύνορα αναδιανέμουν τους ρόλους ανάμεσα στις εμπορικές πόλεις</a:t>
            </a:r>
            <a:endParaRPr lang="el-GR" b="1" u="sng" dirty="0"/>
          </a:p>
        </p:txBody>
      </p:sp>
    </p:spTree>
    <p:extLst>
      <p:ext uri="{BB962C8B-B14F-4D97-AF65-F5344CB8AC3E}">
        <p14:creationId xmlns:p14="http://schemas.microsoft.com/office/powerpoint/2010/main" val="3605417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C41E2565-88A1-F378-7C4F-D31780AA84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μεσογειακός κόσμος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92E1286-C413-4996-8827-2D7894564CC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 err="1"/>
              <a:t>Λιγουρία</a:t>
            </a:r>
            <a:r>
              <a:rPr lang="el-GR" dirty="0"/>
              <a:t>, Τοσκάνη, </a:t>
            </a:r>
            <a:r>
              <a:rPr lang="el-GR" dirty="0" err="1"/>
              <a:t>Ούμβρια</a:t>
            </a:r>
            <a:r>
              <a:rPr lang="el-GR" dirty="0"/>
              <a:t>: ερειπωμένες και οριστικά εγκαταλειμμένες πόλεις</a:t>
            </a:r>
          </a:p>
          <a:p>
            <a:r>
              <a:rPr lang="el-GR" dirty="0"/>
              <a:t>Αίτια: χάραξη νέων συνόρων, νέες εμπορικές αρτηρίες, εξάπλωση ελών</a:t>
            </a:r>
          </a:p>
          <a:p>
            <a:r>
              <a:rPr lang="el-GR" dirty="0"/>
              <a:t>Οι αρχαίες πόλεις δεν χάνονται εντελώς/ στα υπολείμματα ενός αρχαίου αστικού κέντρου συνεχίζεται μια ημιαστική ζωή/ σημείο αναφοράς για τους επισκόπους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3667167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CE1CB7-549D-9B2A-C0C9-7F25F23FE0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Ιταλίας</a:t>
            </a:r>
          </a:p>
        </p:txBody>
      </p:sp>
      <p:pic>
        <p:nvPicPr>
          <p:cNvPr id="3074" name="Picture 2" descr="Χάρτης της Ιταλίας - διανυσματική απεικόνιση Απεικόνιση αποθεμάτων ...">
            <a:extLst>
              <a:ext uri="{FF2B5EF4-FFF2-40B4-BE49-F238E27FC236}">
                <a16:creationId xmlns:a16="http://schemas.microsoft.com/office/drawing/2014/main" id="{44E9CD2C-D72F-36EB-D720-ACB004EFFC50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1087" y="1690688"/>
            <a:ext cx="357776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047539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5AC5131-7CA1-A4AF-6987-0FACEC9330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Ρηνανία και Γερμανία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56A63B-5EDD-42DB-8FCF-B4DD73FDFEA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Πόλεις κτισμένες κατά μήκος των συνόρων (</a:t>
            </a:r>
            <a:r>
              <a:rPr lang="it-IT" dirty="0"/>
              <a:t>limes)</a:t>
            </a:r>
            <a:r>
              <a:rPr lang="el-GR" dirty="0"/>
              <a:t>: πιέζονται από τους λαούς της άλλης πλευράς του Δούναβη και του Ρήνου/ πολλές πόλεις της </a:t>
            </a:r>
            <a:r>
              <a:rPr lang="el-GR" dirty="0" err="1"/>
              <a:t>δυτ</a:t>
            </a:r>
            <a:r>
              <a:rPr lang="el-GR" dirty="0"/>
              <a:t>. όχθης του Ρήνου καταστρέφονται οριστικά (Αλαμανοί)</a:t>
            </a:r>
          </a:p>
          <a:p>
            <a:r>
              <a:rPr lang="el-GR" dirty="0"/>
              <a:t>Δούναβης: πέφτουν οχυρά, μεταξύ των οποίων και η Βιέννη</a:t>
            </a:r>
          </a:p>
          <a:p>
            <a:r>
              <a:rPr lang="el-GR" dirty="0"/>
              <a:t>Ορισμένες πόλεις διατηρούν τις βασικές λειτουργίες τους, αλλάζοντας τοποθεσία και χτίζοντας νέα τείχη/ εγκαταλείπονται τα παλιά ρωμαϊκά στρατόπεδα</a:t>
            </a:r>
          </a:p>
          <a:p>
            <a:r>
              <a:rPr lang="el-GR" dirty="0"/>
              <a:t>Άλλες πόλεις διατηρούν την παλιά τους, ρωμαϊκή τοποθεσία</a:t>
            </a:r>
          </a:p>
        </p:txBody>
      </p:sp>
    </p:spTree>
    <p:extLst>
      <p:ext uri="{BB962C8B-B14F-4D97-AF65-F5344CB8AC3E}">
        <p14:creationId xmlns:p14="http://schemas.microsoft.com/office/powerpoint/2010/main" val="424078038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107C41E6-C3BC-D869-AB83-3AD5B4A1F7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</a:t>
            </a:r>
            <a:r>
              <a:rPr lang="it-IT" b="1" u="sng" dirty="0"/>
              <a:t>limes </a:t>
            </a:r>
            <a:r>
              <a:rPr lang="el-GR" b="1" u="sng" dirty="0"/>
              <a:t>(όριο)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4E446BFC-4131-B1C2-3A9A-E78E43311E93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80395" y="1825625"/>
            <a:ext cx="683120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35044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452179E-8B81-139C-CD44-AA1C8714F0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ποταμοί Ρήνος και Δούναβης</a:t>
            </a:r>
          </a:p>
        </p:txBody>
      </p:sp>
      <p:pic>
        <p:nvPicPr>
          <p:cNvPr id="4098" name="Picture 2" descr="iakovos jazz: Η Γεωστρατηγική της Ρωμαϊκής Αυτοκρατορίας">
            <a:extLst>
              <a:ext uri="{FF2B5EF4-FFF2-40B4-BE49-F238E27FC236}">
                <a16:creationId xmlns:a16="http://schemas.microsoft.com/office/drawing/2014/main" id="{9AEEC740-4391-0143-54C8-7778EB2DF0AA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73015" y="1825625"/>
            <a:ext cx="6245969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331329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CD55118-E68D-F73B-FCA2-C580EA52B9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Βαρβαρικές επιδρομές και διαμόρφωση των πόλεων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5FFFFD6-F0BC-DB03-013F-086171C264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Οι απειλούμενοι πληθυσμοί μπροστά στον κίνδυνο της δουλείας καταφεύγουν σε οχυρωμένες πόλεις ή στην ενδοχώρα</a:t>
            </a:r>
          </a:p>
          <a:p>
            <a:r>
              <a:rPr lang="el-GR" sz="2400" dirty="0"/>
              <a:t>Οι πόλεις δυσκολεύονται να φιλοξενήσουν νέους πληθυσμούς</a:t>
            </a:r>
          </a:p>
          <a:p>
            <a:r>
              <a:rPr lang="el-GR" sz="2400" dirty="0"/>
              <a:t>Συγκρούσεις και αναταραχές</a:t>
            </a:r>
          </a:p>
          <a:p>
            <a:r>
              <a:rPr lang="el-GR" sz="2400" dirty="0"/>
              <a:t>Σχηματισμός νέων κατοικημένων χώρων μετά την απομάκρυνση του κινδύνου (</a:t>
            </a:r>
            <a:r>
              <a:rPr lang="it-IT" sz="2400" dirty="0"/>
              <a:t>suburbia)</a:t>
            </a:r>
          </a:p>
          <a:p>
            <a:r>
              <a:rPr lang="el-GR" sz="2400" dirty="0"/>
              <a:t>Μεταφέρονται ολόκληρες γειτονιές</a:t>
            </a:r>
          </a:p>
          <a:p>
            <a:r>
              <a:rPr lang="el-GR" sz="2400" dirty="0"/>
              <a:t>Αναζήτηση καταφυγίου σε ύψωμα (όχι πάντοτε – περιπτώσεις μετακίνησης προς τις ακτές)</a:t>
            </a:r>
          </a:p>
          <a:p>
            <a:r>
              <a:rPr lang="el-GR" sz="2400" dirty="0"/>
              <a:t>Επέκταση του τειχισμένου χώρου</a:t>
            </a:r>
          </a:p>
        </p:txBody>
      </p:sp>
    </p:spTree>
    <p:extLst>
      <p:ext uri="{BB962C8B-B14F-4D97-AF65-F5344CB8AC3E}">
        <p14:creationId xmlns:p14="http://schemas.microsoft.com/office/powerpoint/2010/main" val="22732400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3D6AAB5-4140-B3CE-4027-108F4E80C2F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Άλλοι παράγοντες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8235B6B3-3A0C-0833-8BA0-2E419D302F6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Εμφύλιες συγκρούσεις</a:t>
            </a:r>
          </a:p>
          <a:p>
            <a:r>
              <a:rPr lang="el-GR" dirty="0"/>
              <a:t>Γενικευμένη ληστεία</a:t>
            </a:r>
          </a:p>
          <a:p>
            <a:r>
              <a:rPr lang="el-GR" dirty="0"/>
              <a:t>Επέκταση ελών</a:t>
            </a:r>
          </a:p>
          <a:p>
            <a:r>
              <a:rPr lang="el-GR" dirty="0"/>
              <a:t>Ελονοσία (Τυρρηνική ακτή, Αδριατική)</a:t>
            </a:r>
          </a:p>
          <a:p>
            <a:r>
              <a:rPr lang="el-GR" dirty="0"/>
              <a:t>Εκχείλιση ποταμών</a:t>
            </a:r>
          </a:p>
          <a:p>
            <a:r>
              <a:rPr lang="el-GR" dirty="0"/>
              <a:t>Εκτροπή κοίτης ποταμών (Πάδος)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5855765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0CA165-7039-A965-9091-6C928AE43C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ρόλος του Βυζαντίου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247F1CDC-CE8C-8511-477D-86016609E98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i="1" dirty="0"/>
          </a:p>
          <a:p>
            <a:r>
              <a:rPr lang="el-GR" dirty="0"/>
              <a:t>Βυζαντινό αμυντικό σύστημα: πόλεις στρατιωτικής υποστήριξης/ δυνατότητα καταφυγίου</a:t>
            </a:r>
          </a:p>
          <a:p>
            <a:r>
              <a:rPr lang="el-GR" dirty="0"/>
              <a:t>Γένοβα (βυζαντινή ως το 641): το 569 υποδέχεται μια ομάδα μιλανέζων/ εγκαθίστανται κάτω από το ρωμαϊκό τείχος, κτίζουν την εκκλησία τους και λατρεύουν τον προστάτη τους, Άγιο Αμβρόσιο</a:t>
            </a:r>
          </a:p>
          <a:p>
            <a:r>
              <a:rPr lang="el-GR" i="1" dirty="0"/>
              <a:t>1204: ο επίσκοπος του Μιλάνου στέλνει πληρεξούσιο στη Γένοβα για να υπερασπίζεται τις ιδιοκτησίες της παροικίας</a:t>
            </a:r>
          </a:p>
          <a:p>
            <a:endParaRPr lang="el-GR" i="1" dirty="0"/>
          </a:p>
        </p:txBody>
      </p:sp>
    </p:spTree>
    <p:extLst>
      <p:ext uri="{BB962C8B-B14F-4D97-AF65-F5344CB8AC3E}">
        <p14:creationId xmlns:p14="http://schemas.microsoft.com/office/powerpoint/2010/main" val="42517644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B97EA41-193C-9DAE-2B7C-88E796AA6F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Γειά σου, χαρά σου Βενετιά</a:t>
            </a:r>
          </a:p>
        </p:txBody>
      </p:sp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6DCE67FE-4903-1470-095D-30ABA093F6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Νησιά, λιμνοθάλασσα: κατοικημένα από τα ρωμαϊκά χρόνια/ καλύβια, ψαράδες, αλυκές/ στοιχειώδεις ανταλλαγές με τους κατοίκους της στεριάς</a:t>
            </a:r>
          </a:p>
          <a:p>
            <a:r>
              <a:rPr lang="el-GR" dirty="0"/>
              <a:t>453 – 454: πρώτοι πρόσφυγες λόγω των επιδρομών των </a:t>
            </a:r>
            <a:r>
              <a:rPr lang="el-GR" dirty="0" err="1"/>
              <a:t>Ούννων</a:t>
            </a:r>
            <a:endParaRPr lang="el-GR" dirty="0"/>
          </a:p>
          <a:p>
            <a:r>
              <a:rPr lang="el-GR" dirty="0"/>
              <a:t>Λομβαρδοί, Βούλγαροι, πιθανώς </a:t>
            </a:r>
            <a:r>
              <a:rPr lang="el-GR" dirty="0" err="1"/>
              <a:t>Σάξωνες</a:t>
            </a:r>
            <a:r>
              <a:rPr lang="el-GR" dirty="0"/>
              <a:t>: ωθούν σε εγκατάσταση νέους πληθυσμούς στην περιοχή που προστατεύεται από το Βυζάντιο/ μεταβολή πληθυσμιακής σύνθεσης</a:t>
            </a:r>
          </a:p>
          <a:p>
            <a:r>
              <a:rPr lang="el-GR" dirty="0"/>
              <a:t>Πρόσφυγες από το </a:t>
            </a:r>
            <a:r>
              <a:rPr lang="el-GR" dirty="0" err="1"/>
              <a:t>Άζολο</a:t>
            </a:r>
            <a:r>
              <a:rPr lang="el-GR" dirty="0"/>
              <a:t> (</a:t>
            </a:r>
            <a:r>
              <a:rPr lang="el-GR" dirty="0" err="1"/>
              <a:t>Προάλπεις</a:t>
            </a:r>
            <a:r>
              <a:rPr lang="el-GR" dirty="0"/>
              <a:t>) ιδρύουν το </a:t>
            </a:r>
            <a:r>
              <a:rPr lang="el-GR" dirty="0" err="1"/>
              <a:t>Γιέζολο</a:t>
            </a:r>
            <a:r>
              <a:rPr lang="el-GR" dirty="0"/>
              <a:t> (παράλια)</a:t>
            </a:r>
          </a:p>
          <a:p>
            <a:r>
              <a:rPr lang="el-GR" dirty="0" err="1"/>
              <a:t>Τορτσέλλο</a:t>
            </a:r>
            <a:r>
              <a:rPr lang="el-GR" dirty="0"/>
              <a:t>: το 640, δέχεται τους πρόσφυγες  από την πτώση του βυζαντινού οχυρού του </a:t>
            </a:r>
            <a:r>
              <a:rPr lang="el-GR" dirty="0" err="1"/>
              <a:t>Οπιτέργιου</a:t>
            </a:r>
            <a:endParaRPr lang="el-GR" dirty="0"/>
          </a:p>
          <a:p>
            <a:endParaRPr lang="it-IT" dirty="0"/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8850710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3688550-ADCD-45D0-22B0-7F0FA7971E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Γειά σου, χαρά σου Βενετιά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78AAF26-6D0B-78D4-E337-4C33741AE58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Ενοποιητικό στοιχείο των οικισμών: το Μεγάλο Κανάλι (</a:t>
            </a:r>
            <a:r>
              <a:rPr lang="it-IT" dirty="0"/>
              <a:t>Canal Grande)</a:t>
            </a:r>
            <a:endParaRPr lang="el-GR" dirty="0"/>
          </a:p>
          <a:p>
            <a:r>
              <a:rPr lang="el-GR" dirty="0"/>
              <a:t>Χωρίζει 2 νησιά (</a:t>
            </a:r>
            <a:r>
              <a:rPr lang="el-GR" dirty="0" err="1"/>
              <a:t>Ριάλτο</a:t>
            </a:r>
            <a:r>
              <a:rPr lang="el-GR" dirty="0"/>
              <a:t> και </a:t>
            </a:r>
            <a:r>
              <a:rPr lang="el-GR" dirty="0" err="1"/>
              <a:t>Λούπριο</a:t>
            </a:r>
            <a:r>
              <a:rPr lang="el-GR" dirty="0"/>
              <a:t>)</a:t>
            </a:r>
          </a:p>
          <a:p>
            <a:r>
              <a:rPr lang="el-GR" dirty="0"/>
              <a:t>Ευκολίες ελλιμενισμού για μεγάλα σκάφη</a:t>
            </a:r>
          </a:p>
          <a:p>
            <a:r>
              <a:rPr lang="el-GR" dirty="0"/>
              <a:t>Πληθυσμιακή πυκνότητα</a:t>
            </a:r>
          </a:p>
          <a:p>
            <a:r>
              <a:rPr lang="el-GR" dirty="0"/>
              <a:t>Ανάπτυξη διοικητικού μηχανισμού</a:t>
            </a:r>
          </a:p>
          <a:p>
            <a:r>
              <a:rPr lang="el-GR" dirty="0"/>
              <a:t>Προσέλευση κατοίκων άλλων κοινοτήτων</a:t>
            </a:r>
          </a:p>
          <a:p>
            <a:r>
              <a:rPr lang="el-GR" dirty="0"/>
              <a:t>Εγκατάσταση στο </a:t>
            </a:r>
            <a:r>
              <a:rPr lang="el-GR" dirty="0" err="1"/>
              <a:t>Ντορσοντούρο</a:t>
            </a:r>
            <a:r>
              <a:rPr lang="el-GR" dirty="0"/>
              <a:t> και στο </a:t>
            </a:r>
            <a:r>
              <a:rPr lang="el-GR" dirty="0" err="1"/>
              <a:t>Καναλέτο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097151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14905FA-EED6-4D7D-C506-D6E735BBD0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Βενετίας</a:t>
            </a:r>
          </a:p>
        </p:txBody>
      </p:sp>
      <p:pic>
        <p:nvPicPr>
          <p:cNvPr id="4" name="Θέση περιεχομένου 4" descr="Εικόνα που περιέχει κείμενο, χάρτης, Άτλας&#10;&#10;Περιγραφή που δημιουργήθηκε αυτόματα">
            <a:extLst>
              <a:ext uri="{FF2B5EF4-FFF2-40B4-BE49-F238E27FC236}">
                <a16:creationId xmlns:a16="http://schemas.microsoft.com/office/drawing/2014/main" id="{E474E957-31B8-465B-33E1-CBE7C88D1AA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6596" y="1975867"/>
            <a:ext cx="7140657" cy="4351338"/>
          </a:xfrm>
        </p:spPr>
      </p:pic>
    </p:spTree>
    <p:extLst>
      <p:ext uri="{BB962C8B-B14F-4D97-AF65-F5344CB8AC3E}">
        <p14:creationId xmlns:p14="http://schemas.microsoft.com/office/powerpoint/2010/main" val="40580106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38A27172-D416-2A7B-4387-AC03C01911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νησί </a:t>
            </a:r>
            <a:r>
              <a:rPr lang="el-GR" b="1" u="sng" dirty="0" err="1"/>
              <a:t>Τορτσέλλο</a:t>
            </a:r>
            <a:endParaRPr lang="el-GR" b="1" u="sng" dirty="0"/>
          </a:p>
        </p:txBody>
      </p:sp>
      <p:pic>
        <p:nvPicPr>
          <p:cNvPr id="5" name="Θέση περιεχομένου 4" descr="Εικόνα που περιέχει κείμενο, χάρτης, Άτλας&#10;&#10;Περιγραφή που δημιουργήθηκε αυτόματα">
            <a:extLst>
              <a:ext uri="{FF2B5EF4-FFF2-40B4-BE49-F238E27FC236}">
                <a16:creationId xmlns:a16="http://schemas.microsoft.com/office/drawing/2014/main" id="{B5A9E911-B6B0-7C25-A880-FE0C6F9ABB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94310" y="1690688"/>
            <a:ext cx="6852427" cy="4351338"/>
          </a:xfrm>
        </p:spPr>
      </p:pic>
    </p:spTree>
    <p:extLst>
      <p:ext uri="{BB962C8B-B14F-4D97-AF65-F5344CB8AC3E}">
        <p14:creationId xmlns:p14="http://schemas.microsoft.com/office/powerpoint/2010/main" val="43592858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60C2831B-0BBA-D910-1E85-01D118C497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βαρβαρική πόλη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9FA21D5-DB1C-4FF1-9F52-8F1EB1D640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Ρωμαϊκές επιβιώσεις/ πολιτική </a:t>
            </a:r>
            <a:r>
              <a:rPr lang="el-GR" dirty="0" err="1"/>
              <a:t>Μεροβιγγείων</a:t>
            </a:r>
            <a:r>
              <a:rPr lang="el-GR" dirty="0"/>
              <a:t> – </a:t>
            </a:r>
            <a:r>
              <a:rPr lang="el-GR" dirty="0" err="1"/>
              <a:t>Καρολιδών</a:t>
            </a:r>
            <a:endParaRPr lang="el-GR" dirty="0"/>
          </a:p>
          <a:p>
            <a:r>
              <a:rPr lang="el-GR" dirty="0"/>
              <a:t>Αναδιοργάνωση εμπνευσμένη από το Ρωμαϊκό παρελθόν</a:t>
            </a:r>
          </a:p>
          <a:p>
            <a:r>
              <a:rPr lang="el-GR" dirty="0"/>
              <a:t>Βάρβαροι βασιλείς: δεν περιφρονούν πάντα τις πόλεις</a:t>
            </a:r>
          </a:p>
          <a:p>
            <a:r>
              <a:rPr lang="el-GR" dirty="0"/>
              <a:t>Νέα φυσιογνωμία πόλεων: εγκατάσταση επισκόπων, ανέγερση ναών, άνοιγμα εμπορικών δρόμων προς το Βορρά και την Ανατολή</a:t>
            </a:r>
          </a:p>
          <a:p>
            <a:r>
              <a:rPr lang="el-GR" dirty="0"/>
              <a:t>Νέες γειτονιές, αποθήκες, βιοτεχνίες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21512755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4FDD2C83-B9E9-FF9A-1008-B28C60D04A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Ορισμένες περιπτώσεις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45726B25-4701-B647-5073-34072C64FA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Τολέδο: πρωτεύουσα των Βησιγότθων, μετά από </a:t>
            </a:r>
            <a:r>
              <a:rPr lang="el-GR" dirty="0" err="1"/>
              <a:t>Μπορντώ</a:t>
            </a:r>
            <a:r>
              <a:rPr lang="el-GR" dirty="0"/>
              <a:t>, </a:t>
            </a:r>
            <a:r>
              <a:rPr lang="el-GR" dirty="0" err="1"/>
              <a:t>Τουλούζ</a:t>
            </a:r>
            <a:r>
              <a:rPr lang="el-GR" dirty="0"/>
              <a:t>, </a:t>
            </a:r>
            <a:r>
              <a:rPr lang="el-GR" dirty="0" err="1"/>
              <a:t>Ναρβόννη</a:t>
            </a:r>
            <a:r>
              <a:rPr lang="el-GR" dirty="0"/>
              <a:t>/ 568 – 586: καθεδρικός αφιερωμένος στην Παναγία, ναός Πέτρου και Παύλου</a:t>
            </a:r>
          </a:p>
          <a:p>
            <a:r>
              <a:rPr lang="el-GR" dirty="0"/>
              <a:t>Γενεύη: </a:t>
            </a:r>
            <a:r>
              <a:rPr lang="el-GR" dirty="0" err="1"/>
              <a:t>Βουργουνδοί</a:t>
            </a:r>
            <a:endParaRPr lang="el-GR" dirty="0"/>
          </a:p>
          <a:p>
            <a:r>
              <a:rPr lang="el-GR" dirty="0"/>
              <a:t>Φράγκοι: βασιλικά παλάτια σε Τουρνέ. </a:t>
            </a:r>
            <a:r>
              <a:rPr lang="el-GR" dirty="0" err="1"/>
              <a:t>Σενλί</a:t>
            </a:r>
            <a:r>
              <a:rPr lang="el-GR" dirty="0"/>
              <a:t>, Παρίσι/ δεν αναμειγνύονται με τοπικούς πληθυσμούς – αξιοποιούν δευτερεύοντα αστικά κέντρα</a:t>
            </a:r>
          </a:p>
          <a:p>
            <a:r>
              <a:rPr lang="el-GR" dirty="0" err="1"/>
              <a:t>Οστρογότθοι</a:t>
            </a:r>
            <a:r>
              <a:rPr lang="el-GR" dirty="0"/>
              <a:t>: προτιμούν τα ήδη οργανωμένα αστικά κέντρα, όπως η Ραβέννα</a:t>
            </a:r>
          </a:p>
        </p:txBody>
      </p:sp>
    </p:spTree>
    <p:extLst>
      <p:ext uri="{BB962C8B-B14F-4D97-AF65-F5344CB8AC3E}">
        <p14:creationId xmlns:p14="http://schemas.microsoft.com/office/powerpoint/2010/main" val="12821573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2569E00-674A-615A-D4E8-6C495DD217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οργάνωση της πόλης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CB39A79-67C2-749D-6400-3865CDEBEE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Παλάτι: χρησιμοποιεί τα κτίρια της ρωμαϊκής διοίκησης σε πόλη και ύπαιθρο</a:t>
            </a:r>
          </a:p>
          <a:p>
            <a:r>
              <a:rPr lang="el-GR" sz="2400" dirty="0"/>
              <a:t>Βασιλική εγκατάσταση: ακόμα και σε μικρή πόλη, προσελκύει τεχνίτες και προμηθευτές/ μικρή πρωτεύουσα</a:t>
            </a:r>
          </a:p>
          <a:p>
            <a:r>
              <a:rPr lang="el-GR" sz="2400" dirty="0"/>
              <a:t>Δούκες, </a:t>
            </a:r>
            <a:r>
              <a:rPr lang="el-GR" sz="2400" dirty="0" err="1"/>
              <a:t>κόμητες</a:t>
            </a:r>
            <a:r>
              <a:rPr lang="el-GR" sz="2400" dirty="0"/>
              <a:t>: εγκαθίστανται σε ρωμαϊκά κτίρια/ συντηρούν βασιλικούς ναούς, χρησιμοποιούν θέρμες, στρατόπεδα, σιταποθήκες</a:t>
            </a:r>
          </a:p>
          <a:p>
            <a:r>
              <a:rPr lang="el-GR" sz="2400" dirty="0"/>
              <a:t>Χ</a:t>
            </a:r>
            <a:r>
              <a:rPr lang="el-GR" sz="2400"/>
              <a:t>τίζονται </a:t>
            </a:r>
            <a:r>
              <a:rPr lang="el-GR" sz="2400" dirty="0"/>
              <a:t>νέες πόλεις, συντηρούνται οι παλιές</a:t>
            </a:r>
          </a:p>
          <a:p>
            <a:r>
              <a:rPr lang="el-GR" sz="2400" dirty="0"/>
              <a:t>Έδρα διοίκησης: αποκτούν μνημειακό χαρακτήρα</a:t>
            </a:r>
          </a:p>
          <a:p>
            <a:r>
              <a:rPr lang="el-GR" sz="2400" dirty="0" err="1"/>
              <a:t>Σουασόν</a:t>
            </a:r>
            <a:r>
              <a:rPr lang="el-GR" sz="2400" dirty="0"/>
              <a:t>: πρωτεύουσα του </a:t>
            </a:r>
            <a:r>
              <a:rPr lang="el-GR" sz="2400" dirty="0" err="1"/>
              <a:t>Κλόβι</a:t>
            </a:r>
            <a:r>
              <a:rPr lang="el-GR" sz="2400" dirty="0"/>
              <a:t> </a:t>
            </a:r>
          </a:p>
          <a:p>
            <a:r>
              <a:rPr lang="el-GR" sz="2400" dirty="0"/>
              <a:t>Παβία (</a:t>
            </a:r>
            <a:r>
              <a:rPr lang="it-IT" sz="2400" dirty="0"/>
              <a:t>Tricinum)</a:t>
            </a:r>
            <a:r>
              <a:rPr lang="el-GR" sz="2400" dirty="0"/>
              <a:t>: οι Γότθοι κτίζουν θέρμες, παλάτι, αμφιθέατρο/ 632: πρωτεύουσα των Λομβαρδών μετά τη </a:t>
            </a:r>
            <a:r>
              <a:rPr lang="el-GR" sz="2400" dirty="0" err="1"/>
              <a:t>Μόντσα</a:t>
            </a:r>
            <a:r>
              <a:rPr lang="el-GR" sz="2400" dirty="0"/>
              <a:t> και το Μιλάνο</a:t>
            </a:r>
          </a:p>
          <a:p>
            <a:endParaRPr lang="el-GR" sz="2400" dirty="0"/>
          </a:p>
        </p:txBody>
      </p:sp>
    </p:spTree>
    <p:extLst>
      <p:ext uri="{BB962C8B-B14F-4D97-AF65-F5344CB8AC3E}">
        <p14:creationId xmlns:p14="http://schemas.microsoft.com/office/powerpoint/2010/main" val="118797136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D3B55B7A-022C-807B-1AFF-0F25B5FF387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</a:t>
            </a:r>
            <a:r>
              <a:rPr lang="el-GR" b="1" u="sng" dirty="0" err="1"/>
              <a:t>καρολίγγεια</a:t>
            </a:r>
            <a:r>
              <a:rPr lang="el-GR" b="1" u="sng" dirty="0"/>
              <a:t> πόλη – </a:t>
            </a:r>
            <a:r>
              <a:rPr lang="el-GR" b="1" u="sng" dirty="0" err="1"/>
              <a:t>Κομπιέν</a:t>
            </a:r>
            <a:r>
              <a:rPr lang="el-GR" b="1" u="sng" dirty="0"/>
              <a:t>, Άαχεν</a:t>
            </a:r>
          </a:p>
        </p:txBody>
      </p:sp>
      <p:pic>
        <p:nvPicPr>
          <p:cNvPr id="6" name="Picture 4" descr="η Λειψανοθήκη: 40 - Το φυλαχτό του Καρλομάγνου">
            <a:extLst>
              <a:ext uri="{FF2B5EF4-FFF2-40B4-BE49-F238E27FC236}">
                <a16:creationId xmlns:a16="http://schemas.microsoft.com/office/drawing/2014/main" id="{14A416AA-D163-5B95-0875-F7E5F850FBB2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914400" y="2060275"/>
            <a:ext cx="5181600" cy="3262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Θέση περιεχομένου 6">
            <a:extLst>
              <a:ext uri="{FF2B5EF4-FFF2-40B4-BE49-F238E27FC236}">
                <a16:creationId xmlns:a16="http://schemas.microsoft.com/office/drawing/2014/main" id="{12A52AD5-EC84-808A-0ED2-1F91260E157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el-GR" b="1" u="sng" dirty="0"/>
              <a:t>Τα παλάτια</a:t>
            </a:r>
          </a:p>
          <a:p>
            <a:r>
              <a:rPr lang="el-GR" dirty="0"/>
              <a:t>Ναοί και παλάτια όπου υπηρετούν ιερείς και φυλάσσονται ιερά λείψανα</a:t>
            </a:r>
          </a:p>
          <a:p>
            <a:r>
              <a:rPr lang="el-GR" dirty="0"/>
              <a:t>Κτισμένα σε δάσος (χώρος κυνηγιού και ξυλείας, σε κομβικά σημεία δρόμων)</a:t>
            </a:r>
          </a:p>
          <a:p>
            <a:r>
              <a:rPr lang="el-GR" dirty="0"/>
              <a:t>Σχεδόν πανομοιότυπα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0769516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E01B7418-9121-0B05-2653-67423CD9E4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διάταξη των παλατιών</a:t>
            </a:r>
          </a:p>
        </p:txBody>
      </p:sp>
      <p:sp>
        <p:nvSpPr>
          <p:cNvPr id="5" name="Θέση περιεχομένου 4">
            <a:extLst>
              <a:ext uri="{FF2B5EF4-FFF2-40B4-BE49-F238E27FC236}">
                <a16:creationId xmlns:a16="http://schemas.microsoft.com/office/drawing/2014/main" id="{40205301-15F4-74DA-135E-CA91B9B37F6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2 σύνολα: α) καθαυτό βασιλική κατοικία με πύργο στο Βορρά – β) βασιλικός ναός και τα παραρτήματά του στο Νότο</a:t>
            </a:r>
          </a:p>
          <a:p>
            <a:r>
              <a:rPr lang="el-GR" dirty="0"/>
              <a:t>Ανατολικά: θέρμες, λουτρά, στάβλοι, αυλές, χώροι για τους εμπόρους και τους βιοτέχνες</a:t>
            </a:r>
          </a:p>
          <a:p>
            <a:r>
              <a:rPr lang="el-GR" dirty="0"/>
              <a:t>Επιβλητικό σύνολο, δεσπόζει σε πόλη με προδιαγραφές πρωτεύουσας</a:t>
            </a:r>
          </a:p>
          <a:p>
            <a:r>
              <a:rPr lang="el-GR" dirty="0"/>
              <a:t>Κομπιένη: νομισματοκοπείο, ζυθοποιία, ταβέρνες/ πόλη στέψεων, ταφής και ανακήρυξης βασιλιάδων</a:t>
            </a:r>
          </a:p>
        </p:txBody>
      </p:sp>
    </p:spTree>
    <p:extLst>
      <p:ext uri="{BB962C8B-B14F-4D97-AF65-F5344CB8AC3E}">
        <p14:creationId xmlns:p14="http://schemas.microsoft.com/office/powerpoint/2010/main" val="23793483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D244535-D56E-FEC6-F27A-843F41992D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πόλη και η άμυνα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A06C48A-D687-64B9-13CC-C6991A5A63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sz="2400" dirty="0"/>
              <a:t>Ρωμαϊκή κληρονομιά – συνεχίζεται από τους </a:t>
            </a:r>
            <a:r>
              <a:rPr lang="el-GR" sz="2400" dirty="0" err="1"/>
              <a:t>καρολίγγειους</a:t>
            </a:r>
            <a:endParaRPr lang="el-GR" sz="2400" dirty="0"/>
          </a:p>
          <a:p>
            <a:r>
              <a:rPr lang="el-GR" sz="2400" dirty="0"/>
              <a:t>Δεν υπάρχει αμυντικό κρατικό σύνορο</a:t>
            </a:r>
          </a:p>
          <a:p>
            <a:r>
              <a:rPr lang="el-GR" sz="2400" dirty="0"/>
              <a:t>Σύστημα αμυντικών κόμβων, φρουρίων, σημείων υποστήριξης, κέντρων συγκέντρωσης στρατευσίμων, σημείων </a:t>
            </a:r>
            <a:r>
              <a:rPr lang="el-GR" sz="2400" dirty="0" err="1"/>
              <a:t>εκστρατεύσεων</a:t>
            </a:r>
            <a:r>
              <a:rPr lang="el-GR" sz="2400" dirty="0"/>
              <a:t>, καταφυγίων</a:t>
            </a:r>
          </a:p>
          <a:p>
            <a:r>
              <a:rPr lang="el-GR" sz="2400" dirty="0"/>
              <a:t>Σαξονικοί πόλεμοι: δημιουργούνται πολλές νέες εγκαταστάσεις, κυρίως φρούρια</a:t>
            </a:r>
          </a:p>
          <a:p>
            <a:r>
              <a:rPr lang="el-GR" sz="2400" dirty="0"/>
              <a:t>Όσα βρίσκονται σε κομβικά σημεία (αμυντικά ή οδικά) εξελίσσονται σε επισκοπές ή πολιτείες </a:t>
            </a:r>
            <a:r>
              <a:rPr lang="it-IT" sz="2400" dirty="0"/>
              <a:t>(civitates)</a:t>
            </a:r>
            <a:endParaRPr lang="el-GR" sz="2400" dirty="0"/>
          </a:p>
          <a:p>
            <a:r>
              <a:rPr lang="el-GR" sz="2400" dirty="0"/>
              <a:t>Μέσα στα φρούρια, συχνά χτίζεται ένα μοναστήρι</a:t>
            </a:r>
          </a:p>
        </p:txBody>
      </p:sp>
    </p:spTree>
    <p:extLst>
      <p:ext uri="{BB962C8B-B14F-4D97-AF65-F5344CB8AC3E}">
        <p14:creationId xmlns:p14="http://schemas.microsoft.com/office/powerpoint/2010/main" val="459413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7CDE42EC-0C61-D397-B947-339454DA6D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Άγιος </a:t>
            </a:r>
            <a:r>
              <a:rPr lang="el-GR" b="1" u="sng" dirty="0" err="1"/>
              <a:t>Βονιφάτιος</a:t>
            </a:r>
            <a:r>
              <a:rPr lang="el-GR" b="1" u="sng" dirty="0"/>
              <a:t> και η επισκοπή του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3417DCB-CDD7-B276-62B1-09734BCC261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1) </a:t>
            </a:r>
            <a:r>
              <a:rPr lang="el-GR" dirty="0" err="1"/>
              <a:t>Βύρτσμπουργκ</a:t>
            </a:r>
            <a:r>
              <a:rPr lang="el-GR" dirty="0"/>
              <a:t>, 2) </a:t>
            </a:r>
            <a:r>
              <a:rPr lang="el-GR" dirty="0" err="1"/>
              <a:t>Έρφουρτ</a:t>
            </a:r>
            <a:r>
              <a:rPr lang="el-GR" dirty="0"/>
              <a:t>, 3) </a:t>
            </a:r>
            <a:r>
              <a:rPr lang="el-GR" dirty="0" err="1"/>
              <a:t>Μπύραμπουργκ</a:t>
            </a:r>
            <a:r>
              <a:rPr lang="el-GR" dirty="0"/>
              <a:t> (ενιαία επισκοπή)</a:t>
            </a:r>
          </a:p>
          <a:p>
            <a:r>
              <a:rPr lang="el-GR" dirty="0"/>
              <a:t>Βασικό κύτταρο: το κάστρο</a:t>
            </a:r>
          </a:p>
          <a:p>
            <a:r>
              <a:rPr lang="el-GR" dirty="0"/>
              <a:t>1) </a:t>
            </a:r>
            <a:r>
              <a:rPr lang="el-GR" dirty="0" err="1"/>
              <a:t>Καστέλλο</a:t>
            </a:r>
            <a:r>
              <a:rPr lang="el-GR" dirty="0"/>
              <a:t> από το 740 (από </a:t>
            </a:r>
            <a:r>
              <a:rPr lang="el-GR" dirty="0" err="1"/>
              <a:t>δουκική</a:t>
            </a:r>
            <a:r>
              <a:rPr lang="el-GR" dirty="0"/>
              <a:t> οικογένεια)/ ο ναός γίνεται καθεδρικός/ σχηματίζεται βασιλική αυλή/ διερχόμενοι έμποροι: τελωνείο, νομίσματα/μόνιμη έδρα επισκόπου/ η πόλη αποκτά διοικητικές αρμοδιότητες</a:t>
            </a:r>
          </a:p>
          <a:p>
            <a:r>
              <a:rPr lang="el-GR" dirty="0"/>
              <a:t>2) Κωμόπολη που περιβάλλεται από φρούριο και περιλαμβάνει μοναστήρι και μερικές εκκλησίες/ περιοδική φιλοξενία επισκόπου/ βασιλική αυλή, αποθήκες για την εξυπηρέτηση των εμπόρων/ νέες οικοδομές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10318119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CB5E6E0-2EF7-BEE4-50D0-78C14E3260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 Άγιος </a:t>
            </a:r>
            <a:r>
              <a:rPr lang="el-GR" b="1" u="sng" dirty="0" err="1"/>
              <a:t>Βονιφάτιος</a:t>
            </a:r>
            <a:r>
              <a:rPr lang="el-GR" b="1" u="sng" dirty="0"/>
              <a:t> και η επισκοπή του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CFC6D74D-A6DB-D82E-5974-23607E26635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3) Φρούριο (</a:t>
            </a:r>
            <a:r>
              <a:rPr lang="it-IT" dirty="0"/>
              <a:t>oppidum)</a:t>
            </a:r>
            <a:r>
              <a:rPr lang="el-GR" dirty="0"/>
              <a:t> χτισμένο γύρω στα 700</a:t>
            </a:r>
          </a:p>
          <a:p>
            <a:r>
              <a:rPr lang="el-GR" dirty="0"/>
              <a:t>Καμμιά επέκταση της αρχικής εγκατάστασης</a:t>
            </a:r>
          </a:p>
          <a:p>
            <a:r>
              <a:rPr lang="el-GR" dirty="0"/>
              <a:t>746: μόνιμη διαμονή επισκόπου για λίγα χρόνια</a:t>
            </a:r>
          </a:p>
          <a:p>
            <a:r>
              <a:rPr lang="el-GR" dirty="0"/>
              <a:t>Το φρούριο (100 μέτρα πάνω από το ποτάμι) εγκαταλείπεται λόγω των πολέμων</a:t>
            </a:r>
          </a:p>
          <a:p>
            <a:r>
              <a:rPr lang="el-GR" dirty="0"/>
              <a:t>Αναπτύσσεται στην κοιλάδα μια νέα πόλη, το </a:t>
            </a:r>
            <a:r>
              <a:rPr lang="el-GR" dirty="0" err="1"/>
              <a:t>Φρίτζλαρ</a:t>
            </a:r>
            <a:endParaRPr lang="el-GR" dirty="0"/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27494624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3" name="Rectangle 1032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5" name="Rectangle 1034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7" name="Rectangle 1036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39" name="Freeform: Shape 1038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Τίτλος 1">
            <a:extLst>
              <a:ext uri="{FF2B5EF4-FFF2-40B4-BE49-F238E27FC236}">
                <a16:creationId xmlns:a16="http://schemas.microsoft.com/office/drawing/2014/main" id="{7C17651D-550F-AE48-3412-D14AE51647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4000" b="1" u="sng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Χάρτης Γερμανίας</a:t>
            </a:r>
          </a:p>
        </p:txBody>
      </p:sp>
      <p:pic>
        <p:nvPicPr>
          <p:cNvPr id="1026" name="Picture 2" descr="Alemanha Mapa Político Estados República Federal Alemanha Com Capital ...">
            <a:extLst>
              <a:ext uri="{FF2B5EF4-FFF2-40B4-BE49-F238E27FC236}">
                <a16:creationId xmlns:a16="http://schemas.microsoft.com/office/drawing/2014/main" id="{61F12378-3667-EB21-2ECE-155CFB7DF527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553352" y="467208"/>
            <a:ext cx="5123900" cy="5923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766936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527EC2-F6EE-E260-FC9E-6CF8DFFC15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dirty="0"/>
              <a:t>Οι πόλεις στην Αγγλία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982424-7379-E3EF-765B-F6B9DD75DDD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Μετά το 850, επισκευάζονται τα παλιά τείχη ή κτίζονται καινούργια</a:t>
            </a:r>
          </a:p>
          <a:p>
            <a:r>
              <a:rPr lang="el-GR" dirty="0"/>
              <a:t>Οι πόλεις μετατρέπονται σε απλούς οικισμούς (</a:t>
            </a:r>
            <a:r>
              <a:rPr lang="en-US" dirty="0"/>
              <a:t>burghs)</a:t>
            </a:r>
          </a:p>
          <a:p>
            <a:r>
              <a:rPr lang="el-GR" dirty="0"/>
              <a:t>Ανατολική Αγγλία: οι Δανοί ενισχύουν τα τείχη της Υόρκης και ιδρύουν νοτιότερα 5 οικισμούς (</a:t>
            </a:r>
            <a:r>
              <a:rPr lang="en-US" dirty="0" err="1"/>
              <a:t>buroughs</a:t>
            </a:r>
            <a:r>
              <a:rPr lang="en-US" dirty="0"/>
              <a:t>)</a:t>
            </a:r>
            <a:r>
              <a:rPr lang="el-GR" dirty="0"/>
              <a:t>: Στάνφορντ, </a:t>
            </a:r>
            <a:r>
              <a:rPr lang="el-GR" dirty="0" err="1"/>
              <a:t>Νότιγχαμ</a:t>
            </a:r>
            <a:r>
              <a:rPr lang="el-GR" dirty="0"/>
              <a:t>, Ντέρμπυ, Λίνκολν, </a:t>
            </a:r>
            <a:r>
              <a:rPr lang="el-GR" dirty="0" err="1"/>
              <a:t>Λέιτσεστερ</a:t>
            </a:r>
            <a:endParaRPr lang="el-GR" dirty="0"/>
          </a:p>
          <a:p>
            <a:r>
              <a:rPr lang="el-GR" dirty="0"/>
              <a:t>Βασιλείς </a:t>
            </a:r>
            <a:r>
              <a:rPr lang="el-GR" dirty="0" err="1"/>
              <a:t>Ουέσσεξ</a:t>
            </a:r>
            <a:r>
              <a:rPr lang="el-GR" dirty="0"/>
              <a:t>: ενισχύουν τα τείχη της πρωτεύουσάς τους (</a:t>
            </a:r>
            <a:r>
              <a:rPr lang="el-GR" dirty="0" err="1"/>
              <a:t>Ουϊντσεστερ</a:t>
            </a:r>
            <a:r>
              <a:rPr lang="el-GR" dirty="0"/>
              <a:t>)/ χτίζουν παντού φρούρια που δεν απέχουν μεταξύ τους πάνω από 20 μίλια</a:t>
            </a:r>
          </a:p>
        </p:txBody>
      </p:sp>
    </p:spTree>
    <p:extLst>
      <p:ext uri="{BB962C8B-B14F-4D97-AF65-F5344CB8AC3E}">
        <p14:creationId xmlns:p14="http://schemas.microsoft.com/office/powerpoint/2010/main" val="9483467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B184C992-9890-75DA-57B6-49288E88C0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 πόλεις στην Αγγλία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6763ED0-8AB3-713C-D116-8DEDD906C7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Πολιτική βούληση  για το σχεδιασμό ή την ανανέωση ενός δικτύου πόλεων</a:t>
            </a:r>
          </a:p>
          <a:p>
            <a:r>
              <a:rPr lang="el-GR" dirty="0"/>
              <a:t>Οι νέες πόλεις υποστηρίζουν το βασιλιά/ τις χρησιμοποιεί ως καταφύγιο, για τη διαμονή του, για τις συνελεύσεις του και για τη φρουρά του</a:t>
            </a:r>
          </a:p>
          <a:p>
            <a:r>
              <a:rPr lang="el-GR" dirty="0"/>
              <a:t>Αποφεύγεται η δημιουργία πρωτεύουσας για να κατανέμονται οι διοικητικές αρμοδιότητες σε περισσότερα κέντρα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385741309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F56DB48F-D08E-FF87-6C33-B13B3684EA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βρετανικών νησιών</a:t>
            </a:r>
          </a:p>
        </p:txBody>
      </p:sp>
      <p:pic>
        <p:nvPicPr>
          <p:cNvPr id="4" name="Picture 2" descr="Great Britain: Sustrans/CycleCity Cycling Maps of Great Britain ...">
            <a:extLst>
              <a:ext uri="{FF2B5EF4-FFF2-40B4-BE49-F238E27FC236}">
                <a16:creationId xmlns:a16="http://schemas.microsoft.com/office/drawing/2014/main" id="{F3B62D62-3ECC-FD69-3BBA-CE42F8F13E82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21609" y="1825625"/>
            <a:ext cx="2758131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73489311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002133CE-9543-BDD9-AB34-9E4A21320A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πόλη και ο επίσκοπος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72B90ED-EB30-C37D-4ACE-44A81AE4F33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l-GR" sz="2400" dirty="0"/>
              <a:t>Σημαντικός ρόλος για τη συνέχεια της επιβίωσης και την ανάπτυξη της πόλης</a:t>
            </a:r>
          </a:p>
          <a:p>
            <a:r>
              <a:rPr lang="el-GR" sz="2400" dirty="0"/>
              <a:t>Η ανάπτυξη των πόλεων που προέκυψαν μετά από κατάκτηση ξεκινά γύρω από μια συνήθως οχυρωμένη επισκοπική εγκατάσταση</a:t>
            </a:r>
          </a:p>
          <a:p>
            <a:r>
              <a:rPr lang="el-GR" sz="2400" dirty="0"/>
              <a:t>Ο καθεδρικός και τα παραρτήματά του, οι οχυρωμένες μονές και τα προσκυνήματα λειτουργούν ως καταφύγια για τον πληθυσμό</a:t>
            </a:r>
          </a:p>
          <a:p>
            <a:r>
              <a:rPr lang="el-GR" sz="2400" dirty="0"/>
              <a:t>Λείψανα: ασκούν έλξη στον πληθυσμό, αλλά και στον ίδιο τον επίσκοπο που εγκαταλείπει τη μόνιμη έδρα του</a:t>
            </a:r>
          </a:p>
          <a:p>
            <a:r>
              <a:rPr lang="el-GR" sz="2400" dirty="0"/>
              <a:t>Ιδρύονται ναοί, μοναστήρια, νοσοκομεία, ενοριακοί ναοί</a:t>
            </a:r>
          </a:p>
          <a:p>
            <a:r>
              <a:rPr lang="el-GR" sz="2400" dirty="0"/>
              <a:t>Οι καθεδρικοί μετατρέπονται σε οικιστικά σύνολα</a:t>
            </a:r>
          </a:p>
          <a:p>
            <a:r>
              <a:rPr lang="el-GR" sz="2400" dirty="0"/>
              <a:t>Μονές έξω από τα τείχη μετατρέπονται σε πυρήνες προαστίων</a:t>
            </a:r>
          </a:p>
        </p:txBody>
      </p:sp>
    </p:spTree>
    <p:extLst>
      <p:ext uri="{BB962C8B-B14F-4D97-AF65-F5344CB8AC3E}">
        <p14:creationId xmlns:p14="http://schemas.microsoft.com/office/powerpoint/2010/main" val="306851135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88CAA8E-A733-9FE2-C446-4897183C6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πόλη και το εμπόριο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030E9F8-564F-C733-0801-6C49C7075C6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Ανάπτυξη πόλεων γύρω από εμπορικές δραστηριότητες (λιμάνια ή εμπορικές εγκαταστάσεις</a:t>
            </a:r>
          </a:p>
          <a:p>
            <a:r>
              <a:rPr lang="el-GR" dirty="0"/>
              <a:t>Παρακμάζει το εμπόριο των πολυτελών προϊόντων και των μεγάλων, χερσαίων και θαλάσσιων, εμπορικών οδών</a:t>
            </a:r>
          </a:p>
          <a:p>
            <a:r>
              <a:rPr lang="el-GR" dirty="0"/>
              <a:t>Συνεχίζεται (και κυριαρχεί) το εμπόριο προϊόντων καθημερινής χρήσης (τροφίμων και υφασμάτων)</a:t>
            </a:r>
          </a:p>
          <a:p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423827316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8A8EA71-62A9-D562-0E34-F3F9824A33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πόλη και το εμπόριο (2)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DE40802-E2BE-919E-6965-CA224826025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l-GR" dirty="0"/>
              <a:t>Δυσκολίες στην ανάπτυξη του εμπορίου: περιπέτειες, ανταγωνισμός, αλλαγή δρόμων</a:t>
            </a:r>
          </a:p>
          <a:p>
            <a:r>
              <a:rPr lang="el-GR" dirty="0"/>
              <a:t>Μεγαλύτερη δυσκολία στις θαλάσσιες επικοινωνίες (σύνδεση Βόρειας Θάλασσας με Μάγχη και Βαλτική)</a:t>
            </a:r>
          </a:p>
          <a:p>
            <a:r>
              <a:rPr lang="el-GR" dirty="0"/>
              <a:t>Τα ποτάμια είναι οι βασικοί δρόμοι σύνδεσης με την ηπειρωτική Ευρώπη</a:t>
            </a:r>
          </a:p>
          <a:p>
            <a:r>
              <a:rPr lang="el-GR" dirty="0"/>
              <a:t>9</a:t>
            </a:r>
            <a:r>
              <a:rPr lang="el-GR" baseline="30000" dirty="0"/>
              <a:t>ος</a:t>
            </a:r>
            <a:r>
              <a:rPr lang="el-GR" dirty="0"/>
              <a:t> αι.: χάνονται οι εμπορικοί σταθμοί που συγκέντρωναν ξένους εμπόρους, χωρίς ρίζες στο ντόπιο πληθυσμό (</a:t>
            </a:r>
            <a:r>
              <a:rPr lang="el-GR" dirty="0" err="1"/>
              <a:t>Σάξωνες</a:t>
            </a:r>
            <a:r>
              <a:rPr lang="el-GR" dirty="0"/>
              <a:t>, </a:t>
            </a:r>
            <a:r>
              <a:rPr lang="el-GR" dirty="0" err="1"/>
              <a:t>Φρίσσιοι</a:t>
            </a:r>
            <a:r>
              <a:rPr lang="el-GR" dirty="0"/>
              <a:t>, Εβραίοι)</a:t>
            </a:r>
          </a:p>
          <a:p>
            <a:r>
              <a:rPr lang="el-GR" dirty="0"/>
              <a:t>Οι πόλεις – αποβάθρες, δημιουργημένες για τις ανάγκες του εμπορίου, είναι εφήμερες</a:t>
            </a:r>
          </a:p>
        </p:txBody>
      </p:sp>
    </p:spTree>
    <p:extLst>
      <p:ext uri="{BB962C8B-B14F-4D97-AF65-F5344CB8AC3E}">
        <p14:creationId xmlns:p14="http://schemas.microsoft.com/office/powerpoint/2010/main" val="239774930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BE70044D-E897-47A1-AF2B-5F4EDA98DC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Βαλτική και η Βόρεια Θάλασσα</a:t>
            </a:r>
          </a:p>
        </p:txBody>
      </p:sp>
      <p:pic>
        <p:nvPicPr>
          <p:cNvPr id="7" name="Picture 2" descr="Large detailed map of North Sea with cities and towns">
            <a:extLst>
              <a:ext uri="{FF2B5EF4-FFF2-40B4-BE49-F238E27FC236}">
                <a16:creationId xmlns:a16="http://schemas.microsoft.com/office/drawing/2014/main" id="{6D063C6E-ECCB-2A0B-78DD-C3EC64F07743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1075" y="1568450"/>
            <a:ext cx="3974326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7BA970A5-0AD3-3B60-8D80-6F0D761D899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7463" y="1643857"/>
            <a:ext cx="4065424" cy="4351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751952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F2D2AFD-523E-9FE3-953B-7242F1F0F2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πόλη και το εμπόριο (3)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530FE0D4-874F-63B0-D8EB-31D04704453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Επιβιώνουν οι πόλεις – στρατηγικά σημεία/ βασιλείς ή </a:t>
            </a:r>
            <a:r>
              <a:rPr lang="el-GR" dirty="0" err="1"/>
              <a:t>κόμητες</a:t>
            </a:r>
            <a:r>
              <a:rPr lang="el-GR" dirty="0"/>
              <a:t> τις ενισχύουν με φρούρια για την προστασία των κατοίκων</a:t>
            </a:r>
          </a:p>
          <a:p>
            <a:r>
              <a:rPr lang="el-GR" dirty="0"/>
              <a:t>Μάαστριχτ, </a:t>
            </a:r>
            <a:r>
              <a:rPr lang="el-GR" dirty="0" err="1"/>
              <a:t>Ρουέν</a:t>
            </a:r>
            <a:r>
              <a:rPr lang="el-GR" dirty="0"/>
              <a:t>, Αμιένη, </a:t>
            </a:r>
            <a:r>
              <a:rPr lang="el-GR" dirty="0" err="1"/>
              <a:t>Μοντρέ</a:t>
            </a:r>
            <a:r>
              <a:rPr lang="el-GR" dirty="0"/>
              <a:t> – </a:t>
            </a:r>
            <a:r>
              <a:rPr lang="el-GR" dirty="0" err="1"/>
              <a:t>συρ</a:t>
            </a:r>
            <a:r>
              <a:rPr lang="el-GR" dirty="0"/>
              <a:t> – </a:t>
            </a:r>
            <a:r>
              <a:rPr lang="el-GR" dirty="0" err="1"/>
              <a:t>Μερ</a:t>
            </a:r>
            <a:r>
              <a:rPr lang="el-GR" dirty="0"/>
              <a:t>, </a:t>
            </a:r>
            <a:r>
              <a:rPr lang="el-GR" dirty="0" err="1"/>
              <a:t>Ντέβεντερ</a:t>
            </a:r>
            <a:r>
              <a:rPr lang="el-GR" dirty="0"/>
              <a:t>, </a:t>
            </a:r>
            <a:r>
              <a:rPr lang="el-GR" dirty="0" err="1"/>
              <a:t>Μπρυζ</a:t>
            </a:r>
            <a:r>
              <a:rPr lang="el-GR" dirty="0"/>
              <a:t>, Αμβέρσα</a:t>
            </a:r>
          </a:p>
          <a:p>
            <a:r>
              <a:rPr lang="el-GR" dirty="0"/>
              <a:t>Μεγάλες εγκαταστάσεις αναπτύσσονται σε ξεχωριστούς τομείς των μεγάλων πόλεων</a:t>
            </a:r>
          </a:p>
          <a:p>
            <a:r>
              <a:rPr lang="el-GR" dirty="0"/>
              <a:t>Προτεραιότητα στις πόλεις της κοιλάδας του Ρήνου – μεγάλη παράδοση σε αστικές εγκαταστάσεις (</a:t>
            </a:r>
            <a:r>
              <a:rPr lang="el-GR" dirty="0" err="1"/>
              <a:t>Βορμς</a:t>
            </a:r>
            <a:r>
              <a:rPr lang="el-GR" dirty="0"/>
              <a:t>, Μαγεντία)</a:t>
            </a:r>
          </a:p>
        </p:txBody>
      </p:sp>
    </p:spTree>
    <p:extLst>
      <p:ext uri="{BB962C8B-B14F-4D97-AF65-F5344CB8AC3E}">
        <p14:creationId xmlns:p14="http://schemas.microsoft.com/office/powerpoint/2010/main" val="41271839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Τίτλος 3">
            <a:extLst>
              <a:ext uri="{FF2B5EF4-FFF2-40B4-BE49-F238E27FC236}">
                <a16:creationId xmlns:a16="http://schemas.microsoft.com/office/drawing/2014/main" id="{BA8F7F9D-7591-7BAB-F3CA-8857A73F65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Χάρτης Γαλλίας – Χάρτης Ολλανδίας</a:t>
            </a:r>
          </a:p>
        </p:txBody>
      </p:sp>
      <p:sp>
        <p:nvSpPr>
          <p:cNvPr id="5" name="Θέση κειμένου 4">
            <a:extLst>
              <a:ext uri="{FF2B5EF4-FFF2-40B4-BE49-F238E27FC236}">
                <a16:creationId xmlns:a16="http://schemas.microsoft.com/office/drawing/2014/main" id="{EF84397D-7970-C0EF-751A-814DB57B3F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u="sng" dirty="0"/>
              <a:t>Γαλλία</a:t>
            </a:r>
          </a:p>
        </p:txBody>
      </p:sp>
      <p:sp>
        <p:nvSpPr>
          <p:cNvPr id="7" name="Θέση κειμένου 6">
            <a:extLst>
              <a:ext uri="{FF2B5EF4-FFF2-40B4-BE49-F238E27FC236}">
                <a16:creationId xmlns:a16="http://schemas.microsoft.com/office/drawing/2014/main" id="{7AA08F51-D7D1-3FC4-FF05-80F0EC7BFA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l-GR" u="sng" dirty="0"/>
              <a:t>Ολλανδία</a:t>
            </a:r>
          </a:p>
        </p:txBody>
      </p:sp>
      <p:pic>
        <p:nvPicPr>
          <p:cNvPr id="8194" name="Picture 2" descr="Ολλανδία πόλεις χάρτης - Χάρτης των κάτω χωρών με τις πόλεις (Δυτική ...">
            <a:extLst>
              <a:ext uri="{FF2B5EF4-FFF2-40B4-BE49-F238E27FC236}">
                <a16:creationId xmlns:a16="http://schemas.microsoft.com/office/drawing/2014/main" id="{A9FA8374-C2DB-555B-36F7-CA837D6EC368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31037" y="2505075"/>
            <a:ext cx="3265513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Ο χάρτης της Γαλλίας">
            <a:extLst>
              <a:ext uri="{FF2B5EF4-FFF2-40B4-BE49-F238E27FC236}">
                <a16:creationId xmlns:a16="http://schemas.microsoft.com/office/drawing/2014/main" id="{41D69FE0-802A-5A4E-B28B-07934DA7D09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3841" y="2505075"/>
            <a:ext cx="3169681" cy="3684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5754743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Τίτλος 6">
            <a:extLst>
              <a:ext uri="{FF2B5EF4-FFF2-40B4-BE49-F238E27FC236}">
                <a16:creationId xmlns:a16="http://schemas.microsoft.com/office/drawing/2014/main" id="{A20AFDF3-98F8-4BB6-1BBE-1BFDF5BF18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Παράγοντες ανάπτυξης των πόλεων του Ρήνου</a:t>
            </a:r>
          </a:p>
        </p:txBody>
      </p:sp>
      <p:sp>
        <p:nvSpPr>
          <p:cNvPr id="8" name="Θέση περιεχομένου 7">
            <a:extLst>
              <a:ext uri="{FF2B5EF4-FFF2-40B4-BE49-F238E27FC236}">
                <a16:creationId xmlns:a16="http://schemas.microsoft.com/office/drawing/2014/main" id="{AE0A023E-FE77-6732-6E13-C7EC08B77A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</a:t>
            </a:r>
            <a:r>
              <a:rPr lang="el-GR" dirty="0" err="1"/>
              <a:t>Καρολίγγειοι</a:t>
            </a:r>
            <a:r>
              <a:rPr lang="el-GR" dirty="0"/>
              <a:t> ευνοούν την αξιοποίηση των εσωτερικών εμπορικών δρόμων</a:t>
            </a:r>
          </a:p>
          <a:p>
            <a:r>
              <a:rPr lang="el-GR" dirty="0"/>
              <a:t>Οι πόλεις αυτές βρίσκονται πάνω στον κυριότερο από αυτούς τους δρόμους</a:t>
            </a:r>
          </a:p>
          <a:p>
            <a:r>
              <a:rPr lang="el-GR" dirty="0"/>
              <a:t>Πλούσια αγροτική παραγωγή στον περίγυρό τους/ δημιουργία τοπικής αγοράς</a:t>
            </a:r>
          </a:p>
          <a:p>
            <a:r>
              <a:rPr lang="el-GR" dirty="0"/>
              <a:t>Φροντίδα από τη διοίκηση</a:t>
            </a:r>
          </a:p>
          <a:p>
            <a:r>
              <a:rPr lang="el-GR" dirty="0"/>
              <a:t>Εκμετάλλευση ορυχείων και λατομείων</a:t>
            </a:r>
          </a:p>
          <a:p>
            <a:r>
              <a:rPr lang="el-GR" dirty="0"/>
              <a:t>Οι έμποροι είναι κυρίως </a:t>
            </a:r>
            <a:r>
              <a:rPr lang="el-GR" dirty="0" err="1"/>
              <a:t>Φρίσσιοι</a:t>
            </a: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1577229738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837A69FB-A311-51E9-7DE4-DE5793433F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εμπόριο στα ανατολικά της αυτοκρατορίας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6C9367C4-FA9E-4EA8-EC37-967AE2E4038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Οι έμποροι ακολουθούν τον πόλεμο, τους προμηθευτές του στρατού και τα μοναστήρια (βάσεις εποικισμού)</a:t>
            </a:r>
          </a:p>
          <a:p>
            <a:r>
              <a:rPr lang="el-GR" dirty="0"/>
              <a:t>Συναλλαγές με </a:t>
            </a:r>
            <a:r>
              <a:rPr lang="el-GR" dirty="0" err="1"/>
              <a:t>Σάξωνες</a:t>
            </a:r>
            <a:r>
              <a:rPr lang="el-GR" dirty="0"/>
              <a:t> και </a:t>
            </a:r>
            <a:r>
              <a:rPr lang="el-GR" dirty="0" err="1"/>
              <a:t>Σλαύους</a:t>
            </a:r>
            <a:endParaRPr lang="el-GR" dirty="0"/>
          </a:p>
          <a:p>
            <a:r>
              <a:rPr lang="el-GR" dirty="0"/>
              <a:t>Η εμπορική δραστηριότητα συνδέεται με τη διοικητική και τη στρατιωτική</a:t>
            </a:r>
          </a:p>
          <a:p>
            <a:r>
              <a:rPr lang="el-GR" dirty="0"/>
              <a:t>Γειτονιά των εμπόρων και βασιλικός οικισμός αποτελούν ένα ενιαίο σύνολο από την εποχή του </a:t>
            </a:r>
            <a:r>
              <a:rPr lang="el-GR" dirty="0" err="1"/>
              <a:t>Καρλομάγνου</a:t>
            </a:r>
            <a:endParaRPr lang="el-GR" dirty="0"/>
          </a:p>
          <a:p>
            <a:r>
              <a:rPr lang="el-GR" dirty="0"/>
              <a:t>Στρατιωτική προώθηση: δημιουργεί νέες συναλλαγές και νέες εγκαταστάσεις</a:t>
            </a:r>
          </a:p>
        </p:txBody>
      </p:sp>
    </p:spTree>
    <p:extLst>
      <p:ext uri="{BB962C8B-B14F-4D97-AF65-F5344CB8AC3E}">
        <p14:creationId xmlns:p14="http://schemas.microsoft.com/office/powerpoint/2010/main" val="98037762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20A6F5DE-D5E3-C182-6B38-756FBE6380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Η όψη μιας μεσαιωνικής πόλης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1E2124BF-3C99-EACA-45FC-61206B2D65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l-GR" dirty="0"/>
              <a:t>Ψηλά τείχη, ξύλινα ή πέτρινα, πύργοι, </a:t>
            </a:r>
            <a:r>
              <a:rPr lang="el-GR" dirty="0" err="1"/>
              <a:t>βαρειές</a:t>
            </a:r>
            <a:r>
              <a:rPr lang="el-GR" dirty="0"/>
              <a:t> πύλες και τάφροι</a:t>
            </a:r>
          </a:p>
          <a:p>
            <a:r>
              <a:rPr lang="el-GR" dirty="0"/>
              <a:t>Βιοτέχνες και έμποροι: συγκροτούν την πολιτοφυλακή για την άμυνα της πόλης</a:t>
            </a:r>
          </a:p>
          <a:p>
            <a:r>
              <a:rPr lang="el-GR" dirty="0"/>
              <a:t>Ο περιτειχισμένος χώρος δεν επαρκεί/ δημιουργούνται προάστια έξω από τα τείχη/ κατοικούν κυρίως βιοτέχνες, χωρισμένοι κατά ειδικότητα</a:t>
            </a:r>
          </a:p>
          <a:p>
            <a:r>
              <a:rPr lang="el-GR" dirty="0"/>
              <a:t>Προοδευτικά, τα προάστια περιβάλλονται από δεύτερη σειρά τειχών και οχυρώσεων</a:t>
            </a:r>
          </a:p>
          <a:p>
            <a:r>
              <a:rPr lang="el-GR" dirty="0"/>
              <a:t>Πληθυσμός: 3.000 – 5.000 κάτοικοι/ Σε σπάνιες περιπτώσεις γύρω στις 10.000</a:t>
            </a:r>
          </a:p>
        </p:txBody>
      </p:sp>
    </p:spTree>
    <p:extLst>
      <p:ext uri="{BB962C8B-B14F-4D97-AF65-F5344CB8AC3E}">
        <p14:creationId xmlns:p14="http://schemas.microsoft.com/office/powerpoint/2010/main" val="303087238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EA3FE40-11F9-7E29-3372-5171A6E75B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Οικονομικές δραστηριότητες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78E23FE0-C20B-8908-7E82-3D3D6FB9DB6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l-GR" dirty="0"/>
          </a:p>
          <a:p>
            <a:r>
              <a:rPr lang="el-GR" dirty="0"/>
              <a:t>Η πλειοψηφία ασχολείται με εμπόριο – βιοτεχνία</a:t>
            </a:r>
          </a:p>
          <a:p>
            <a:r>
              <a:rPr lang="el-GR" dirty="0"/>
              <a:t>Ορισμένοι διατηρούν χωράφια και λαχανόκηπους έξω από τα τείχη ή και μέσα στην ίδια την πόλη</a:t>
            </a:r>
          </a:p>
          <a:p>
            <a:r>
              <a:rPr lang="el-GR" dirty="0"/>
              <a:t>Εκτρέφονται ζώα είτε έξω από την πόλη είτε μέσα (γουρούνια που βρίσκουν άφθονη τροφή λόγω των απορριμμάτων)</a:t>
            </a:r>
          </a:p>
          <a:p>
            <a:pPr marL="0" indent="0">
              <a:buNone/>
            </a:pPr>
            <a:endParaRPr lang="el-GR" dirty="0"/>
          </a:p>
        </p:txBody>
      </p:sp>
    </p:spTree>
    <p:extLst>
      <p:ext uri="{BB962C8B-B14F-4D97-AF65-F5344CB8AC3E}">
        <p14:creationId xmlns:p14="http://schemas.microsoft.com/office/powerpoint/2010/main" val="2449284250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Τίτλος 1">
            <a:extLst>
              <a:ext uri="{FF2B5EF4-FFF2-40B4-BE49-F238E27FC236}">
                <a16:creationId xmlns:a16="http://schemas.microsoft.com/office/drawing/2014/main" id="{585843C8-75C6-CBE7-84EF-78E71A5272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l-GR" b="1" u="sng" dirty="0"/>
              <a:t>Το αστικό τοπίο και οι συνθήκες ζωής</a:t>
            </a:r>
          </a:p>
        </p:txBody>
      </p:sp>
      <p:sp>
        <p:nvSpPr>
          <p:cNvPr id="3" name="Θέση περιεχομένου 2">
            <a:extLst>
              <a:ext uri="{FF2B5EF4-FFF2-40B4-BE49-F238E27FC236}">
                <a16:creationId xmlns:a16="http://schemas.microsoft.com/office/drawing/2014/main" id="{0C9CFCD9-00C0-BF69-9181-884CCD0184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l-GR" dirty="0"/>
              <a:t>Η πόλη χτίζεται συνήθως πάνω σε γη που ανήκει σε φεουδάρχη</a:t>
            </a:r>
          </a:p>
          <a:p>
            <a:r>
              <a:rPr lang="el-GR" dirty="0"/>
              <a:t>Στο κέντρο βρίσκεται η πλατεία της αγοράς και ο καθεδρικός ναός</a:t>
            </a:r>
          </a:p>
          <a:p>
            <a:r>
              <a:rPr lang="el-GR" dirty="0"/>
              <a:t>Στενοί, στραβοί και σκοτεινοί δρόμοι</a:t>
            </a:r>
          </a:p>
          <a:p>
            <a:r>
              <a:rPr lang="el-GR" dirty="0"/>
              <a:t>Σπίτια των οποίων ο επάνω όροφος είναι μια απλή προεξοχή σε σχέση με το ισόγειο/ οι στέγες των σπιτιών ακουμπάνε μεταξύ τους</a:t>
            </a:r>
          </a:p>
          <a:p>
            <a:r>
              <a:rPr lang="el-GR" dirty="0"/>
              <a:t>Συχνές πυρκαγιές</a:t>
            </a:r>
          </a:p>
          <a:p>
            <a:r>
              <a:rPr lang="el-GR" dirty="0"/>
              <a:t>Ανθυγιεινές συνθήκες/ επιδημίες, μεγάλη θνησιμότητα</a:t>
            </a:r>
          </a:p>
        </p:txBody>
      </p:sp>
    </p:spTree>
    <p:extLst>
      <p:ext uri="{BB962C8B-B14F-4D97-AF65-F5344CB8AC3E}">
        <p14:creationId xmlns:p14="http://schemas.microsoft.com/office/powerpoint/2010/main" val="1145621042"/>
      </p:ext>
    </p:extLst>
  </p:cSld>
  <p:clrMapOvr>
    <a:masterClrMapping/>
  </p:clrMapOvr>
</p:sld>
</file>

<file path=ppt/theme/theme1.xml><?xml version="1.0" encoding="utf-8"?>
<a:theme xmlns:a="http://schemas.openxmlformats.org/drawingml/2006/main" name="Θέμα του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2091</Words>
  <Application>Microsoft Office PowerPoint</Application>
  <PresentationFormat>Ευρεία οθόνη</PresentationFormat>
  <Paragraphs>200</Paragraphs>
  <Slides>42</Slides>
  <Notes>0</Notes>
  <HiddenSlides>0</HiddenSlides>
  <MMClips>0</MMClips>
  <ScaleCrop>false</ScaleCrop>
  <HeadingPairs>
    <vt:vector size="6" baseType="variant">
      <vt:variant>
        <vt:lpstr>Γραμματοσειρές που χρησιμοποιούνται</vt:lpstr>
      </vt:variant>
      <vt:variant>
        <vt:i4>3</vt:i4>
      </vt:variant>
      <vt:variant>
        <vt:lpstr>Θέμα</vt:lpstr>
      </vt:variant>
      <vt:variant>
        <vt:i4>1</vt:i4>
      </vt:variant>
      <vt:variant>
        <vt:lpstr>Τίτλοι διαφανειών</vt:lpstr>
      </vt:variant>
      <vt:variant>
        <vt:i4>42</vt:i4>
      </vt:variant>
    </vt:vector>
  </HeadingPairs>
  <TitlesOfParts>
    <vt:vector size="46" baseType="lpstr">
      <vt:lpstr>Arial</vt:lpstr>
      <vt:lpstr>Calibri</vt:lpstr>
      <vt:lpstr>Calibri Light</vt:lpstr>
      <vt:lpstr>Θέμα του Office</vt:lpstr>
      <vt:lpstr>Η παρακμή των πόλεων στον πρώιμο Μεσαίωνα</vt:lpstr>
      <vt:lpstr>Χάρτης Προβηγκίας</vt:lpstr>
      <vt:lpstr>Μια παρέκβαση</vt:lpstr>
      <vt:lpstr>Αίτια της παρακμής των πόλεων</vt:lpstr>
      <vt:lpstr>Το δεύτερο κύμα των βαρβαρικών επιδρομών</vt:lpstr>
      <vt:lpstr>Η ρωμαϊκή πόλη αλλάζει μορφή</vt:lpstr>
      <vt:lpstr>Ο μεσογειακός κόσμος</vt:lpstr>
      <vt:lpstr>Ο μεσογειακός κόσμος (2)</vt:lpstr>
      <vt:lpstr>Χάρτης Ιταλίας</vt:lpstr>
      <vt:lpstr>Ρηνανία και Γερμανία</vt:lpstr>
      <vt:lpstr>Το limes (όριο)</vt:lpstr>
      <vt:lpstr>Οι ποταμοί Ρήνος και Δούναβης</vt:lpstr>
      <vt:lpstr>Βαρβαρικές επιδρομές και διαμόρφωση των πόλεων</vt:lpstr>
      <vt:lpstr>Άλλοι παράγοντες</vt:lpstr>
      <vt:lpstr>Ο ρόλος του Βυζαντίου</vt:lpstr>
      <vt:lpstr>Γειά σου, χαρά σου Βενετιά</vt:lpstr>
      <vt:lpstr>Γειά σου, χαρά σου Βενετιά (2)</vt:lpstr>
      <vt:lpstr>Χάρτης Βενετίας</vt:lpstr>
      <vt:lpstr>Το νησί Τορτσέλλο</vt:lpstr>
      <vt:lpstr>Η βαρβαρική πόλη</vt:lpstr>
      <vt:lpstr>Ορισμένες περιπτώσεις</vt:lpstr>
      <vt:lpstr>Η οργάνωση της πόλης</vt:lpstr>
      <vt:lpstr>Η καρολίγγεια πόλη – Κομπιέν, Άαχεν</vt:lpstr>
      <vt:lpstr>Η διάταξη των παλατιών</vt:lpstr>
      <vt:lpstr>Η πόλη και η άμυνα</vt:lpstr>
      <vt:lpstr>Ο Άγιος Βονιφάτιος και η επισκοπή του</vt:lpstr>
      <vt:lpstr>Ο Άγιος Βονιφάτιος και η επισκοπή του (2)</vt:lpstr>
      <vt:lpstr>Χάρτης Γερμανίας</vt:lpstr>
      <vt:lpstr>Οι πόλεις στην Αγγλία</vt:lpstr>
      <vt:lpstr>Οι πόλεις στην Αγγλία (2)</vt:lpstr>
      <vt:lpstr>Χάρτης βρετανικών νησιών</vt:lpstr>
      <vt:lpstr>Η πόλη και ο επίσκοπος</vt:lpstr>
      <vt:lpstr>Η πόλη και το εμπόριο</vt:lpstr>
      <vt:lpstr>Η πόλη και το εμπόριο (2)</vt:lpstr>
      <vt:lpstr>Η Βαλτική και η Βόρεια Θάλασσα</vt:lpstr>
      <vt:lpstr>Η πόλη και το εμπόριο (3)</vt:lpstr>
      <vt:lpstr>Χάρτης Γαλλίας – Χάρτης Ολλανδίας</vt:lpstr>
      <vt:lpstr>Παράγοντες ανάπτυξης των πόλεων του Ρήνου</vt:lpstr>
      <vt:lpstr>Το εμπόριο στα ανατολικά της αυτοκρατορίας</vt:lpstr>
      <vt:lpstr>Η όψη μιας μεσαιωνικής πόλης</vt:lpstr>
      <vt:lpstr>Οικονομικές δραστηριότητες</vt:lpstr>
      <vt:lpstr>Το αστικό τοπίο και οι συνθήκες ζωής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Παρουσίαση του PowerPoint</dc:title>
  <dc:creator>Δώρα Μόσχου</dc:creator>
  <cp:lastModifiedBy>Δώρα Μόσχου</cp:lastModifiedBy>
  <cp:revision>151</cp:revision>
  <dcterms:created xsi:type="dcterms:W3CDTF">2024-01-02T09:15:55Z</dcterms:created>
  <dcterms:modified xsi:type="dcterms:W3CDTF">2025-01-12T11:13:33Z</dcterms:modified>
</cp:coreProperties>
</file>