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
  </p:notesMasterIdLst>
  <p:sldIdLst>
    <p:sldId id="256" r:id="rId3"/>
    <p:sldId id="257" r:id="rId4"/>
    <p:sldId id="258" r:id="rId5"/>
    <p:sldId id="259" r:id="rId6"/>
    <p:sldId id="260" r:id="rId7"/>
    <p:sldId id="263" r:id="rId8"/>
    <p:sldId id="264" r:id="rId9"/>
    <p:sldId id="265" r:id="rId10"/>
    <p:sldId id="266" r:id="rId11"/>
    <p:sldId id="292" r:id="rId12"/>
    <p:sldId id="275" r:id="rId13"/>
    <p:sldId id="294" r:id="rId14"/>
    <p:sldId id="276" r:id="rId15"/>
    <p:sldId id="295" r:id="rId16"/>
    <p:sldId id="277" r:id="rId17"/>
    <p:sldId id="291" r:id="rId18"/>
    <p:sldId id="278" r:id="rId19"/>
    <p:sldId id="280" r:id="rId20"/>
    <p:sldId id="309" r:id="rId21"/>
    <p:sldId id="296" r:id="rId22"/>
    <p:sldId id="297" r:id="rId23"/>
    <p:sldId id="298" r:id="rId24"/>
    <p:sldId id="299" r:id="rId25"/>
    <p:sldId id="300" r:id="rId26"/>
    <p:sldId id="305" r:id="rId27"/>
    <p:sldId id="301" r:id="rId28"/>
    <p:sldId id="302" r:id="rId29"/>
    <p:sldId id="303" r:id="rId30"/>
    <p:sldId id="304" r:id="rId31"/>
    <p:sldId id="306" r:id="rId32"/>
    <p:sldId id="307" r:id="rId33"/>
    <p:sldId id="308" r:id="rId34"/>
    <p:sldId id="311" r:id="rId35"/>
    <p:sldId id="279" r:id="rId36"/>
    <p:sldId id="310" r:id="rId37"/>
    <p:sldId id="313" r:id="rId38"/>
    <p:sldId id="312"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2DE63D5-997A-4646-A377-4702673A728D}" styleName="Φωτεινό στυλ 2 - Έμφαση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Φωτεινό στυλ 2 - Έμφαση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3"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A09E9D-58BF-4C6A-A6AB-6D6D680E017C}" type="datetimeFigureOut">
              <a:rPr lang="en-US" smtClean="0"/>
              <a:t>4/3/2022</a:t>
            </a:fld>
            <a:endParaRPr lang="en-US"/>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6FCB25-95B5-46A5-B0B6-59EC69998397}" type="slidenum">
              <a:rPr lang="en-US" smtClean="0"/>
              <a:t>‹#›</a:t>
            </a:fld>
            <a:endParaRPr lang="en-US"/>
          </a:p>
        </p:txBody>
      </p:sp>
    </p:spTree>
    <p:extLst>
      <p:ext uri="{BB962C8B-B14F-4D97-AF65-F5344CB8AC3E}">
        <p14:creationId xmlns:p14="http://schemas.microsoft.com/office/powerpoint/2010/main" val="845420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8">
            <a:extLst>
              <a:ext uri="{FF2B5EF4-FFF2-40B4-BE49-F238E27FC236}">
                <a16:creationId xmlns:a16="http://schemas.microsoft.com/office/drawing/2014/main" id="{D46849A4-5D3B-48EA-B23F-C3F12DF35F5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1pPr>
            <a:lvl2pPr marL="742950" indent="-28575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2pPr>
            <a:lvl3pPr marL="11430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3pPr>
            <a:lvl4pPr marL="16002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4pPr>
            <a:lvl5pPr marL="20574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5pPr>
            <a:lvl6pPr marL="25146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6pPr>
            <a:lvl7pPr marL="29718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7pPr>
            <a:lvl8pPr marL="34290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8pPr>
            <a:lvl9pPr marL="38862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9pPr>
          </a:lstStyle>
          <a:p>
            <a:pPr>
              <a:spcBef>
                <a:spcPct val="0"/>
              </a:spcBef>
            </a:pPr>
            <a:fld id="{E1B8B4EE-A308-447F-8213-3FB64014B15A}" type="slidenum">
              <a:rPr lang="el-GR" altLang="el-GR">
                <a:solidFill>
                  <a:srgbClr val="000000"/>
                </a:solidFill>
                <a:latin typeface="Times New Roman" panose="02020603050405020304" pitchFamily="18" charset="0"/>
              </a:rPr>
              <a:pPr>
                <a:spcBef>
                  <a:spcPct val="0"/>
                </a:spcBef>
              </a:pPr>
              <a:t>10</a:t>
            </a:fld>
            <a:endParaRPr lang="el-GR" altLang="el-GR">
              <a:solidFill>
                <a:srgbClr val="000000"/>
              </a:solidFill>
              <a:latin typeface="Times New Roman" panose="02020603050405020304" pitchFamily="18" charset="0"/>
            </a:endParaRPr>
          </a:p>
        </p:txBody>
      </p:sp>
      <p:sp>
        <p:nvSpPr>
          <p:cNvPr id="12291" name="Rectangle 1">
            <a:extLst>
              <a:ext uri="{FF2B5EF4-FFF2-40B4-BE49-F238E27FC236}">
                <a16:creationId xmlns:a16="http://schemas.microsoft.com/office/drawing/2014/main" id="{6887AD04-142E-4B94-AD60-00F311F50116}"/>
              </a:ext>
            </a:extLst>
          </p:cNvPr>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2292" name="Rectangle 2">
            <a:extLst>
              <a:ext uri="{FF2B5EF4-FFF2-40B4-BE49-F238E27FC236}">
                <a16:creationId xmlns:a16="http://schemas.microsoft.com/office/drawing/2014/main" id="{13711502-7317-4E91-8203-64B6A6140DDE}"/>
              </a:ext>
            </a:extLst>
          </p:cNvPr>
          <p:cNvSpPr>
            <a:spLocks noGrp="1" noChangeArrowheads="1"/>
          </p:cNvSpPr>
          <p:nvPr>
            <p:ph type="body" idx="1"/>
          </p:nvPr>
        </p:nvSpPr>
        <p:spPr bwMode="auto">
          <a:xfrm>
            <a:off x="685800" y="4343400"/>
            <a:ext cx="5483225" cy="4111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l-GR" altLang="el-GR">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8">
            <a:extLst>
              <a:ext uri="{FF2B5EF4-FFF2-40B4-BE49-F238E27FC236}">
                <a16:creationId xmlns:a16="http://schemas.microsoft.com/office/drawing/2014/main" id="{0BCCC725-7B9F-4775-9F0C-1284E52350A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1pPr>
            <a:lvl2pPr marL="742950" indent="-28575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2pPr>
            <a:lvl3pPr marL="11430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3pPr>
            <a:lvl4pPr marL="16002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4pPr>
            <a:lvl5pPr marL="20574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5pPr>
            <a:lvl6pPr marL="25146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6pPr>
            <a:lvl7pPr marL="29718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7pPr>
            <a:lvl8pPr marL="34290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8pPr>
            <a:lvl9pPr marL="38862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9pPr>
          </a:lstStyle>
          <a:p>
            <a:pPr>
              <a:spcBef>
                <a:spcPct val="0"/>
              </a:spcBef>
            </a:pPr>
            <a:fld id="{939A78D0-1906-4F22-BE2B-0F1732A21174}" type="slidenum">
              <a:rPr lang="el-GR" altLang="el-GR">
                <a:solidFill>
                  <a:srgbClr val="000000"/>
                </a:solidFill>
                <a:latin typeface="Times New Roman" panose="02020603050405020304" pitchFamily="18" charset="0"/>
              </a:rPr>
              <a:pPr>
                <a:spcBef>
                  <a:spcPct val="0"/>
                </a:spcBef>
              </a:pPr>
              <a:t>12</a:t>
            </a:fld>
            <a:endParaRPr lang="el-GR" altLang="el-GR">
              <a:solidFill>
                <a:srgbClr val="000000"/>
              </a:solidFill>
              <a:latin typeface="Times New Roman" panose="02020603050405020304" pitchFamily="18" charset="0"/>
            </a:endParaRPr>
          </a:p>
        </p:txBody>
      </p:sp>
      <p:sp>
        <p:nvSpPr>
          <p:cNvPr id="17411" name="Rectangle 1">
            <a:extLst>
              <a:ext uri="{FF2B5EF4-FFF2-40B4-BE49-F238E27FC236}">
                <a16:creationId xmlns:a16="http://schemas.microsoft.com/office/drawing/2014/main" id="{0E8CC8A8-AE2B-4717-92D0-FCFC7700B964}"/>
              </a:ext>
            </a:extLst>
          </p:cNvPr>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7412" name="Rectangle 2">
            <a:extLst>
              <a:ext uri="{FF2B5EF4-FFF2-40B4-BE49-F238E27FC236}">
                <a16:creationId xmlns:a16="http://schemas.microsoft.com/office/drawing/2014/main" id="{8B0CC34D-2AAA-4671-B8E8-3613DD28939A}"/>
              </a:ext>
            </a:extLst>
          </p:cNvPr>
          <p:cNvSpPr>
            <a:spLocks noGrp="1" noChangeArrowheads="1"/>
          </p:cNvSpPr>
          <p:nvPr>
            <p:ph type="body" idx="1"/>
          </p:nvPr>
        </p:nvSpPr>
        <p:spPr bwMode="auto">
          <a:xfrm>
            <a:off x="685800" y="4343400"/>
            <a:ext cx="5483225" cy="4111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l-GR" altLang="el-GR">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8">
            <a:extLst>
              <a:ext uri="{FF2B5EF4-FFF2-40B4-BE49-F238E27FC236}">
                <a16:creationId xmlns:a16="http://schemas.microsoft.com/office/drawing/2014/main" id="{2142A168-10BE-4ED1-918A-061346768E5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1pPr>
            <a:lvl2pPr marL="742950" indent="-28575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2pPr>
            <a:lvl3pPr marL="11430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3pPr>
            <a:lvl4pPr marL="16002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4pPr>
            <a:lvl5pPr marL="20574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5pPr>
            <a:lvl6pPr marL="25146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6pPr>
            <a:lvl7pPr marL="29718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7pPr>
            <a:lvl8pPr marL="34290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8pPr>
            <a:lvl9pPr marL="38862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9pPr>
          </a:lstStyle>
          <a:p>
            <a:pPr>
              <a:spcBef>
                <a:spcPct val="0"/>
              </a:spcBef>
            </a:pPr>
            <a:fld id="{9CA603F6-5C39-409D-9FC3-3CCE047A6201}" type="slidenum">
              <a:rPr lang="el-GR" altLang="el-GR">
                <a:solidFill>
                  <a:srgbClr val="000000"/>
                </a:solidFill>
                <a:latin typeface="Times New Roman" panose="02020603050405020304" pitchFamily="18" charset="0"/>
              </a:rPr>
              <a:pPr>
                <a:spcBef>
                  <a:spcPct val="0"/>
                </a:spcBef>
              </a:pPr>
              <a:t>14</a:t>
            </a:fld>
            <a:endParaRPr lang="el-GR" altLang="el-GR">
              <a:solidFill>
                <a:srgbClr val="000000"/>
              </a:solidFill>
              <a:latin typeface="Times New Roman" panose="02020603050405020304" pitchFamily="18" charset="0"/>
            </a:endParaRPr>
          </a:p>
        </p:txBody>
      </p:sp>
      <p:sp>
        <p:nvSpPr>
          <p:cNvPr id="20483" name="Rectangle 1">
            <a:extLst>
              <a:ext uri="{FF2B5EF4-FFF2-40B4-BE49-F238E27FC236}">
                <a16:creationId xmlns:a16="http://schemas.microsoft.com/office/drawing/2014/main" id="{42948CB1-ADD8-417A-8DA3-A6D613FFE064}"/>
              </a:ext>
            </a:extLst>
          </p:cNvPr>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20484" name="Rectangle 2">
            <a:extLst>
              <a:ext uri="{FF2B5EF4-FFF2-40B4-BE49-F238E27FC236}">
                <a16:creationId xmlns:a16="http://schemas.microsoft.com/office/drawing/2014/main" id="{5B294B6F-DA26-4FCB-B66A-CD3D6F1BBD90}"/>
              </a:ext>
            </a:extLst>
          </p:cNvPr>
          <p:cNvSpPr>
            <a:spLocks noGrp="1" noChangeArrowheads="1"/>
          </p:cNvSpPr>
          <p:nvPr>
            <p:ph type="body" idx="1"/>
          </p:nvPr>
        </p:nvSpPr>
        <p:spPr bwMode="auto">
          <a:xfrm>
            <a:off x="685800" y="4343400"/>
            <a:ext cx="5483225" cy="4111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l-GR" altLang="el-GR">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8">
            <a:extLst>
              <a:ext uri="{FF2B5EF4-FFF2-40B4-BE49-F238E27FC236}">
                <a16:creationId xmlns:a16="http://schemas.microsoft.com/office/drawing/2014/main" id="{9C8D5196-D677-4241-924C-3C6CFF2B65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1pPr>
            <a:lvl2pPr marL="742950" indent="-28575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2pPr>
            <a:lvl3pPr marL="11430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3pPr>
            <a:lvl4pPr marL="16002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4pPr>
            <a:lvl5pPr marL="2057400" indent="-228600" defTabSz="392113">
              <a:spcBef>
                <a:spcPct val="30000"/>
              </a:spcBef>
              <a:tabLst>
                <a:tab pos="633413" algn="l"/>
                <a:tab pos="1268413" algn="l"/>
                <a:tab pos="1903413" algn="l"/>
                <a:tab pos="2538413" algn="l"/>
              </a:tabLst>
              <a:defRPr sz="1200">
                <a:solidFill>
                  <a:schemeClr val="tx1"/>
                </a:solidFill>
                <a:latin typeface="Calibri" panose="020F0502020204030204" pitchFamily="34" charset="0"/>
              </a:defRPr>
            </a:lvl5pPr>
            <a:lvl6pPr marL="25146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6pPr>
            <a:lvl7pPr marL="29718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7pPr>
            <a:lvl8pPr marL="34290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8pPr>
            <a:lvl9pPr marL="3886200" indent="-228600" defTabSz="392113" eaLnBrk="0" fontAlgn="base" hangingPunct="0">
              <a:spcBef>
                <a:spcPct val="30000"/>
              </a:spcBef>
              <a:spcAft>
                <a:spcPct val="0"/>
              </a:spcAft>
              <a:tabLst>
                <a:tab pos="633413" algn="l"/>
                <a:tab pos="1268413" algn="l"/>
                <a:tab pos="1903413" algn="l"/>
                <a:tab pos="2538413" algn="l"/>
              </a:tabLst>
              <a:defRPr sz="1200">
                <a:solidFill>
                  <a:schemeClr val="tx1"/>
                </a:solidFill>
                <a:latin typeface="Calibri" panose="020F0502020204030204" pitchFamily="34" charset="0"/>
              </a:defRPr>
            </a:lvl9pPr>
          </a:lstStyle>
          <a:p>
            <a:pPr>
              <a:spcBef>
                <a:spcPct val="0"/>
              </a:spcBef>
            </a:pPr>
            <a:fld id="{13CCF2B4-89AB-49F5-8DE5-0056662BEB5D}" type="slidenum">
              <a:rPr lang="el-GR" altLang="el-GR">
                <a:solidFill>
                  <a:srgbClr val="000000"/>
                </a:solidFill>
                <a:latin typeface="Times New Roman" panose="02020603050405020304" pitchFamily="18" charset="0"/>
              </a:rPr>
              <a:pPr>
                <a:spcBef>
                  <a:spcPct val="0"/>
                </a:spcBef>
              </a:pPr>
              <a:t>16</a:t>
            </a:fld>
            <a:endParaRPr lang="el-GR" altLang="el-GR">
              <a:solidFill>
                <a:srgbClr val="000000"/>
              </a:solidFill>
              <a:latin typeface="Times New Roman" panose="02020603050405020304" pitchFamily="18" charset="0"/>
            </a:endParaRPr>
          </a:p>
        </p:txBody>
      </p:sp>
      <p:sp>
        <p:nvSpPr>
          <p:cNvPr id="25603" name="Rectangle 1">
            <a:extLst>
              <a:ext uri="{FF2B5EF4-FFF2-40B4-BE49-F238E27FC236}">
                <a16:creationId xmlns:a16="http://schemas.microsoft.com/office/drawing/2014/main" id="{CE73AFA8-10F8-4B35-AD0F-3D6A8ABFB955}"/>
              </a:ext>
            </a:extLst>
          </p:cNvPr>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25604" name="Rectangle 2">
            <a:extLst>
              <a:ext uri="{FF2B5EF4-FFF2-40B4-BE49-F238E27FC236}">
                <a16:creationId xmlns:a16="http://schemas.microsoft.com/office/drawing/2014/main" id="{E3446438-7F7F-4223-BAC3-E52FF31D60D2}"/>
              </a:ext>
            </a:extLst>
          </p:cNvPr>
          <p:cNvSpPr>
            <a:spLocks noGrp="1" noChangeArrowheads="1"/>
          </p:cNvSpPr>
          <p:nvPr>
            <p:ph type="body" idx="1"/>
          </p:nvPr>
        </p:nvSpPr>
        <p:spPr bwMode="auto">
          <a:xfrm>
            <a:off x="685800" y="4343400"/>
            <a:ext cx="5483225" cy="4111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l-GR" altLang="el-GR">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pPr>
              <a:defRPr/>
            </a:pPr>
            <a:endParaRPr lang="el-GR" altLang="el-GR"/>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pPr>
              <a:defRPr/>
            </a:pPr>
            <a:endParaRPr lang="el-GR" altLang="el-G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539719C1-EF58-4D2F-AD3C-9CC0CE79B228}" type="slidenum">
              <a:rPr lang="el-GR" altLang="el-GR" smtClean="0"/>
              <a:pPr>
                <a:defRPr/>
              </a:pPr>
              <a:t>‹#›</a:t>
            </a:fld>
            <a:endParaRPr lang="el-GR" altLang="el-GR"/>
          </a:p>
        </p:txBody>
      </p:sp>
    </p:spTree>
    <p:extLst>
      <p:ext uri="{BB962C8B-B14F-4D97-AF65-F5344CB8AC3E}">
        <p14:creationId xmlns:p14="http://schemas.microsoft.com/office/powerpoint/2010/main" val="3113599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1710660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1A1EF85D-16A4-4E66-9A9B-43A2CD24425E}" type="slidenum">
              <a:rPr lang="el-GR" altLang="el-GR" smtClean="0"/>
              <a:pPr>
                <a:defRPr/>
              </a:pPr>
              <a:t>‹#›</a:t>
            </a:fld>
            <a:endParaRPr lang="el-GR" altLang="el-GR"/>
          </a:p>
        </p:txBody>
      </p:sp>
    </p:spTree>
    <p:extLst>
      <p:ext uri="{BB962C8B-B14F-4D97-AF65-F5344CB8AC3E}">
        <p14:creationId xmlns:p14="http://schemas.microsoft.com/office/powerpoint/2010/main" val="4236470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8D148E50-4433-4EBB-92E1-0BF0B142603B}" type="slidenum">
              <a:rPr lang="el-GR" altLang="el-GR" smtClean="0"/>
              <a:pPr>
                <a:defRPr/>
              </a:pPr>
              <a:t>‹#›</a:t>
            </a:fld>
            <a:endParaRPr lang="el-GR" altLang="el-GR"/>
          </a:p>
        </p:txBody>
      </p:sp>
    </p:spTree>
    <p:extLst>
      <p:ext uri="{BB962C8B-B14F-4D97-AF65-F5344CB8AC3E}">
        <p14:creationId xmlns:p14="http://schemas.microsoft.com/office/powerpoint/2010/main" val="3381752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pPr>
              <a:defRPr/>
            </a:pPr>
            <a:endParaRPr lang="el-GR" altLang="el-GR"/>
          </a:p>
        </p:txBody>
      </p:sp>
      <p:sp>
        <p:nvSpPr>
          <p:cNvPr id="8" name="Footer Placeholder 7"/>
          <p:cNvSpPr>
            <a:spLocks noGrp="1"/>
          </p:cNvSpPr>
          <p:nvPr>
            <p:ph type="ftr" sz="quarter" idx="11"/>
          </p:nvPr>
        </p:nvSpPr>
        <p:spPr/>
        <p:txBody>
          <a:bodyPr/>
          <a:lstStyle/>
          <a:p>
            <a:pPr>
              <a:defRPr/>
            </a:pPr>
            <a:endParaRPr lang="el-GR" alt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98EEBCEA-85AF-406B-B0FC-8DBA34E76FA6}" type="slidenum">
              <a:rPr lang="el-GR" altLang="el-GR" smtClean="0"/>
              <a:pPr>
                <a:defRPr/>
              </a:pPr>
              <a:t>‹#›</a:t>
            </a:fld>
            <a:endParaRPr lang="el-GR" altLang="el-GR"/>
          </a:p>
        </p:txBody>
      </p:sp>
    </p:spTree>
    <p:extLst>
      <p:ext uri="{BB962C8B-B14F-4D97-AF65-F5344CB8AC3E}">
        <p14:creationId xmlns:p14="http://schemas.microsoft.com/office/powerpoint/2010/main" val="13261889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pPr>
              <a:defRPr/>
            </a:pPr>
            <a:endParaRPr lang="el-GR" altLang="el-GR"/>
          </a:p>
        </p:txBody>
      </p:sp>
      <p:sp>
        <p:nvSpPr>
          <p:cNvPr id="4" name="Footer Placeholder 3"/>
          <p:cNvSpPr>
            <a:spLocks noGrp="1"/>
          </p:cNvSpPr>
          <p:nvPr>
            <p:ph type="ftr" sz="quarter" idx="11"/>
          </p:nvPr>
        </p:nvSpPr>
        <p:spPr/>
        <p:txBody>
          <a:bodyPr/>
          <a:lstStyle/>
          <a:p>
            <a:pPr>
              <a:defRPr/>
            </a:pPr>
            <a:endParaRPr lang="el-GR" altLang="el-G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172D92A7-D7B4-4A51-AD86-98D62DF97CE6}" type="slidenum">
              <a:rPr lang="el-GR" altLang="el-GR" smtClean="0"/>
              <a:pPr>
                <a:defRPr/>
              </a:pPr>
              <a:t>‹#›</a:t>
            </a:fld>
            <a:endParaRPr lang="el-GR" altLang="el-GR"/>
          </a:p>
        </p:txBody>
      </p:sp>
    </p:spTree>
    <p:extLst>
      <p:ext uri="{BB962C8B-B14F-4D97-AF65-F5344CB8AC3E}">
        <p14:creationId xmlns:p14="http://schemas.microsoft.com/office/powerpoint/2010/main" val="6692048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pPr>
              <a:defRPr/>
            </a:pPr>
            <a:endParaRPr lang="el-GR" altLang="el-GR"/>
          </a:p>
        </p:txBody>
      </p:sp>
      <p:sp>
        <p:nvSpPr>
          <p:cNvPr id="3" name="Footer Placeholder 2"/>
          <p:cNvSpPr>
            <a:spLocks noGrp="1"/>
          </p:cNvSpPr>
          <p:nvPr>
            <p:ph type="ftr" sz="quarter" idx="11"/>
          </p:nvPr>
        </p:nvSpPr>
        <p:spPr/>
        <p:txBody>
          <a:bodyPr/>
          <a:lstStyle/>
          <a:p>
            <a:pPr>
              <a:defRPr/>
            </a:pPr>
            <a:endParaRPr lang="el-GR" altLang="el-G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3953925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8A0C646B-7B83-4365-B020-EF060536138E}" type="slidenum">
              <a:rPr lang="el-GR" altLang="el-GR" smtClean="0"/>
              <a:pPr>
                <a:defRPr/>
              </a:pPr>
              <a:t>‹#›</a:t>
            </a:fld>
            <a:endParaRPr lang="el-GR" altLang="el-GR"/>
          </a:p>
        </p:txBody>
      </p:sp>
    </p:spTree>
    <p:extLst>
      <p:ext uri="{BB962C8B-B14F-4D97-AF65-F5344CB8AC3E}">
        <p14:creationId xmlns:p14="http://schemas.microsoft.com/office/powerpoint/2010/main" val="217607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E56CE114-B240-4FC1-BFE6-966BFE8666F2}" type="slidenum">
              <a:rPr lang="el-GR" altLang="el-GR" smtClean="0"/>
              <a:pPr>
                <a:defRPr/>
              </a:pPr>
              <a:t>‹#›</a:t>
            </a:fld>
            <a:endParaRPr lang="el-GR" altLang="el-GR"/>
          </a:p>
        </p:txBody>
      </p:sp>
    </p:spTree>
    <p:extLst>
      <p:ext uri="{BB962C8B-B14F-4D97-AF65-F5344CB8AC3E}">
        <p14:creationId xmlns:p14="http://schemas.microsoft.com/office/powerpoint/2010/main" val="2117704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Πανοραμική 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3171231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l-GR"/>
              <a:t>Κάντε κλικ για να επεξεργαστείτε τον τίτλο υποδείγματος</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23214697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l-GR"/>
              <a:t>Κάντε κλικ για να επεξεργαστείτε τον τίτλο υποδείγματος</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3798068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34221744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endParaRPr lang="el-GR" altLang="el-GR"/>
          </a:p>
        </p:txBody>
      </p:sp>
      <p:sp>
        <p:nvSpPr>
          <p:cNvPr id="8" name="Footer Placeholder 7"/>
          <p:cNvSpPr>
            <a:spLocks noGrp="1"/>
          </p:cNvSpPr>
          <p:nvPr>
            <p:ph type="ftr" sz="quarter" idx="11"/>
          </p:nvPr>
        </p:nvSpPr>
        <p:spPr/>
        <p:txBody>
          <a:bodyPr/>
          <a:lstStyle/>
          <a:p>
            <a:pPr>
              <a:defRPr/>
            </a:pPr>
            <a:endParaRPr lang="el-GR" alt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1998108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endParaRPr lang="el-GR" altLang="el-GR"/>
          </a:p>
        </p:txBody>
      </p:sp>
      <p:sp>
        <p:nvSpPr>
          <p:cNvPr id="8" name="Footer Placeholder 7"/>
          <p:cNvSpPr>
            <a:spLocks noGrp="1"/>
          </p:cNvSpPr>
          <p:nvPr>
            <p:ph type="ftr" sz="quarter" idx="11"/>
          </p:nvPr>
        </p:nvSpPr>
        <p:spPr/>
        <p:txBody>
          <a:bodyPr/>
          <a:lstStyle/>
          <a:p>
            <a:pPr>
              <a:defRPr/>
            </a:pPr>
            <a:endParaRPr lang="el-GR" alt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12359552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7621301" y="6387910"/>
            <a:ext cx="990599" cy="228659"/>
          </a:xfrm>
        </p:spPr>
        <p:txBody>
          <a:bodyPr/>
          <a:lstStyle/>
          <a:p>
            <a:pPr>
              <a:defRPr/>
            </a:pPr>
            <a:endParaRPr lang="el-GR" altLang="el-GR"/>
          </a:p>
        </p:txBody>
      </p:sp>
      <p:sp>
        <p:nvSpPr>
          <p:cNvPr id="5" name="Footer Placeholder 4"/>
          <p:cNvSpPr>
            <a:spLocks noGrp="1"/>
          </p:cNvSpPr>
          <p:nvPr>
            <p:ph type="ftr" sz="quarter" idx="11"/>
          </p:nvPr>
        </p:nvSpPr>
        <p:spPr>
          <a:xfrm>
            <a:off x="516133" y="6387910"/>
            <a:ext cx="3859795" cy="228660"/>
          </a:xfrm>
        </p:spPr>
        <p:txBody>
          <a:bodyPr/>
          <a:lstStyle/>
          <a:p>
            <a:pPr>
              <a:defRPr/>
            </a:pPr>
            <a:endParaRPr lang="el-GR" alt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C5BDFE22-22F1-45FE-86EC-A5485CB4406A}" type="slidenum">
              <a:rPr lang="el-GR" altLang="el-GR" smtClean="0"/>
              <a:pPr>
                <a:defRPr/>
              </a:pPr>
              <a:t>‹#›</a:t>
            </a:fld>
            <a:endParaRPr lang="el-GR" altLang="el-GR"/>
          </a:p>
        </p:txBody>
      </p:sp>
    </p:spTree>
    <p:extLst>
      <p:ext uri="{BB962C8B-B14F-4D97-AF65-F5344CB8AC3E}">
        <p14:creationId xmlns:p14="http://schemas.microsoft.com/office/powerpoint/2010/main" val="27030012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a:xfrm>
            <a:off x="538546" y="6365498"/>
            <a:ext cx="3859795" cy="228660"/>
          </a:xfrm>
        </p:spPr>
        <p:txBody>
          <a:bodyPr/>
          <a:lstStyle/>
          <a:p>
            <a:pPr>
              <a:defRPr/>
            </a:pPr>
            <a:endParaRPr lang="el-GR" alt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53710368-8DDC-4AE1-A253-854031B1F5E7}" type="slidenum">
              <a:rPr lang="el-GR" altLang="el-GR" smtClean="0"/>
              <a:pPr>
                <a:defRPr/>
              </a:pPr>
              <a:t>‹#›</a:t>
            </a:fld>
            <a:endParaRPr lang="el-GR" altLang="el-GR"/>
          </a:p>
        </p:txBody>
      </p:sp>
    </p:spTree>
    <p:extLst>
      <p:ext uri="{BB962C8B-B14F-4D97-AF65-F5344CB8AC3E}">
        <p14:creationId xmlns:p14="http://schemas.microsoft.com/office/powerpoint/2010/main" val="2954073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jpe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pPr>
              <a:defRPr/>
            </a:pPr>
            <a:endParaRPr lang="el-GR" altLang="el-GR"/>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pPr>
              <a:defRPr/>
            </a:pPr>
            <a:endParaRPr lang="el-GR" altLang="el-G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pPr>
              <a:defRPr/>
            </a:pPr>
            <a:fld id="{B8215439-3EC3-433A-8F07-72D567A788AB}" type="slidenum">
              <a:rPr lang="el-GR" altLang="el-GR" smtClean="0"/>
              <a:pPr>
                <a:defRPr/>
              </a:pPr>
              <a:t>‹#›</a:t>
            </a:fld>
            <a:endParaRPr lang="el-GR" altLang="el-GR"/>
          </a:p>
        </p:txBody>
      </p:sp>
    </p:spTree>
    <p:extLst>
      <p:ext uri="{BB962C8B-B14F-4D97-AF65-F5344CB8AC3E}">
        <p14:creationId xmlns:p14="http://schemas.microsoft.com/office/powerpoint/2010/main" val="5933309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hyperlink" Target="http://ec.europa.eu/growth/smes/business-friendly-environment/sme-definition_el" TargetMode="External"/><Relationship Id="rId2" Type="http://schemas.openxmlformats.org/officeDocument/2006/relationships/hyperlink" Target="https://www.taxheaven.gr/pages/klimakes" TargetMode="External"/><Relationship Id="rId1" Type="http://schemas.openxmlformats.org/officeDocument/2006/relationships/slideLayout" Target="../slideLayouts/slideLayout13.xml"/><Relationship Id="rId4" Type="http://schemas.openxmlformats.org/officeDocument/2006/relationships/hyperlink" Target="http://ow.ly/8Qw030adoB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0DBE754-6827-4577-AFCC-BAA2FB4F8234}"/>
              </a:ext>
            </a:extLst>
          </p:cNvPr>
          <p:cNvSpPr>
            <a:spLocks noGrp="1" noChangeArrowheads="1"/>
          </p:cNvSpPr>
          <p:nvPr>
            <p:ph type="ctrTitle"/>
          </p:nvPr>
        </p:nvSpPr>
        <p:spPr>
          <a:xfrm>
            <a:off x="854345" y="1412776"/>
            <a:ext cx="7200404" cy="3024336"/>
          </a:xfrm>
        </p:spPr>
        <p:txBody>
          <a:bodyPr/>
          <a:lstStyle/>
          <a:p>
            <a:pPr algn="ctr"/>
            <a:br>
              <a:rPr lang="el-GR" altLang="el-GR" sz="3600" dirty="0"/>
            </a:br>
            <a:br>
              <a:rPr lang="el-GR" altLang="el-GR" sz="3600" dirty="0"/>
            </a:br>
            <a:r>
              <a:rPr lang="el-GR" altLang="el-GR" sz="2400" b="1" dirty="0"/>
              <a:t>ΔΙΟΙΚΗΣΗ ΜΙΚΡΟΜΕΣΑΙΩΝ ΕΠΙΧΕΙΡΗΣΕΩΝ – ΤΟΥΡΙΣΤΙΚΗ ΕΠΙΧΕΙΡΗΜΑΤΙΚΟΤΗΤΑ</a:t>
            </a:r>
            <a:br>
              <a:rPr lang="el-GR" altLang="el-GR" sz="2400" b="1" dirty="0"/>
            </a:br>
            <a:br>
              <a:rPr lang="el-GR" altLang="el-GR" sz="3600" b="1" dirty="0"/>
            </a:br>
            <a:r>
              <a:rPr lang="el-GR" altLang="el-GR" sz="2800" b="1" dirty="0">
                <a:solidFill>
                  <a:schemeClr val="accent1">
                    <a:lumMod val="40000"/>
                    <a:lumOff val="60000"/>
                  </a:schemeClr>
                </a:solidFill>
              </a:rPr>
              <a:t>5</a:t>
            </a:r>
            <a:r>
              <a:rPr lang="el-GR" altLang="el-GR" sz="2800" b="1" baseline="30000" dirty="0">
                <a:solidFill>
                  <a:schemeClr val="accent1">
                    <a:lumMod val="40000"/>
                    <a:lumOff val="60000"/>
                  </a:schemeClr>
                </a:solidFill>
              </a:rPr>
              <a:t>η</a:t>
            </a:r>
            <a:r>
              <a:rPr lang="el-GR" altLang="el-GR" sz="2800" b="1" dirty="0">
                <a:solidFill>
                  <a:schemeClr val="accent1">
                    <a:lumMod val="40000"/>
                    <a:lumOff val="60000"/>
                  </a:schemeClr>
                </a:solidFill>
              </a:rPr>
              <a:t> Ενότητα</a:t>
            </a:r>
            <a:br>
              <a:rPr lang="el-GR" altLang="el-GR" sz="3600" dirty="0"/>
            </a:br>
            <a:r>
              <a:rPr lang="el-GR" altLang="el-GR" sz="2800" dirty="0"/>
              <a:t>Το οργανωτικό πλάνο – ομάδες, νομικές μορφές και συμμαχίες</a:t>
            </a:r>
            <a:br>
              <a:rPr lang="el-GR" altLang="el-GR" sz="2800" dirty="0"/>
            </a:br>
            <a:endParaRPr lang="el-GR" altLang="el-GR" sz="3600" dirty="0"/>
          </a:p>
        </p:txBody>
      </p:sp>
      <p:sp>
        <p:nvSpPr>
          <p:cNvPr id="5123" name="Rectangle 3">
            <a:extLst>
              <a:ext uri="{FF2B5EF4-FFF2-40B4-BE49-F238E27FC236}">
                <a16:creationId xmlns:a16="http://schemas.microsoft.com/office/drawing/2014/main" id="{1EAE2091-D62F-4197-AFD9-30E5AAB941A9}"/>
              </a:ext>
            </a:extLst>
          </p:cNvPr>
          <p:cNvSpPr>
            <a:spLocks noGrp="1" noChangeArrowheads="1"/>
          </p:cNvSpPr>
          <p:nvPr>
            <p:ph type="subTitle" idx="1"/>
          </p:nvPr>
        </p:nvSpPr>
        <p:spPr>
          <a:xfrm>
            <a:off x="998361" y="5013176"/>
            <a:ext cx="6912372" cy="1268161"/>
          </a:xfrm>
        </p:spPr>
        <p:txBody>
          <a:bodyPr>
            <a:normAutofit lnSpcReduction="10000"/>
          </a:bodyPr>
          <a:lstStyle/>
          <a:p>
            <a:pPr marL="63500" eaLnBrk="1" hangingPunct="1"/>
            <a:endParaRPr lang="el-GR" altLang="el-GR" i="1" dirty="0">
              <a:solidFill>
                <a:schemeClr val="accent1">
                  <a:lumMod val="40000"/>
                  <a:lumOff val="60000"/>
                </a:schemeClr>
              </a:solidFill>
            </a:endParaRPr>
          </a:p>
          <a:p>
            <a:pPr marL="63500" algn="ctr" eaLnBrk="1" hangingPunct="1"/>
            <a:r>
              <a:rPr lang="el-GR" altLang="el-GR" sz="2400" b="1" dirty="0" err="1">
                <a:solidFill>
                  <a:schemeClr val="accent1">
                    <a:lumMod val="40000"/>
                    <a:lumOff val="60000"/>
                  </a:schemeClr>
                </a:solidFill>
              </a:rPr>
              <a:t>ναουμ</a:t>
            </a:r>
            <a:r>
              <a:rPr lang="el-GR" altLang="el-GR" sz="2400" b="1" dirty="0">
                <a:solidFill>
                  <a:schemeClr val="accent1">
                    <a:lumMod val="40000"/>
                    <a:lumOff val="60000"/>
                  </a:schemeClr>
                </a:solidFill>
              </a:rPr>
              <a:t> </a:t>
            </a:r>
            <a:r>
              <a:rPr lang="el-GR" altLang="el-GR" sz="2400" b="1" dirty="0" err="1">
                <a:solidFill>
                  <a:schemeClr val="accent1">
                    <a:lumMod val="40000"/>
                    <a:lumOff val="60000"/>
                  </a:schemeClr>
                </a:solidFill>
              </a:rPr>
              <a:t>Μυλωνασ</a:t>
            </a:r>
            <a:endParaRPr lang="el-GR" altLang="el-GR" sz="2400" b="1" dirty="0">
              <a:solidFill>
                <a:schemeClr val="accent1">
                  <a:lumMod val="40000"/>
                  <a:lumOff val="60000"/>
                </a:schemeClr>
              </a:solidFill>
            </a:endParaRPr>
          </a:p>
          <a:p>
            <a:pPr marL="63500" algn="ctr" eaLnBrk="1" hangingPunct="1"/>
            <a:r>
              <a:rPr lang="el-GR" altLang="el-GR" sz="2000" b="1" dirty="0" err="1">
                <a:solidFill>
                  <a:schemeClr val="accent1">
                    <a:lumMod val="40000"/>
                    <a:lumOff val="60000"/>
                  </a:schemeClr>
                </a:solidFill>
              </a:rPr>
              <a:t>Επικουρος</a:t>
            </a:r>
            <a:r>
              <a:rPr lang="el-GR" altLang="el-GR" sz="2000" b="1" dirty="0">
                <a:solidFill>
                  <a:schemeClr val="accent1">
                    <a:lumMod val="40000"/>
                    <a:lumOff val="60000"/>
                  </a:schemeClr>
                </a:solidFill>
              </a:rPr>
              <a:t> </a:t>
            </a:r>
            <a:r>
              <a:rPr lang="el-GR" altLang="el-GR" sz="2000" b="1" dirty="0" err="1">
                <a:solidFill>
                  <a:schemeClr val="accent1">
                    <a:lumMod val="40000"/>
                    <a:lumOff val="60000"/>
                  </a:schemeClr>
                </a:solidFill>
              </a:rPr>
              <a:t>καθηγητησ</a:t>
            </a:r>
            <a:endParaRPr lang="el-GR" altLang="el-GR" sz="2000" b="1" dirty="0">
              <a:solidFill>
                <a:schemeClr val="accent1">
                  <a:lumMod val="40000"/>
                  <a:lumOff val="60000"/>
                </a:schemeClr>
              </a:solidFill>
            </a:endParaRPr>
          </a:p>
        </p:txBody>
      </p:sp>
      <p:sp>
        <p:nvSpPr>
          <p:cNvPr id="3" name="Θέση αριθμού διαφάνειας 2">
            <a:extLst>
              <a:ext uri="{FF2B5EF4-FFF2-40B4-BE49-F238E27FC236}">
                <a16:creationId xmlns:a16="http://schemas.microsoft.com/office/drawing/2014/main" id="{CD8B6A5D-EBCD-4ED7-8A41-103F61620622}"/>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39719C1-EF58-4D2F-AD3C-9CC0CE79B228}" type="slidenum">
              <a:rPr kumimoji="0" lang="el-GR" altLang="el-GR" sz="2800" b="0" i="0" u="none" strike="noStrike" kern="1200" cap="none" spc="0" normalizeH="0" baseline="0" noProof="0" smtClean="0">
                <a:ln>
                  <a:noFill/>
                </a:ln>
                <a:solidFill>
                  <a:prstClr val="white"/>
                </a:solidFill>
                <a:effectLst/>
                <a:uLnTx/>
                <a:uFillTx/>
                <a:latin typeface="Century Gothic" panose="020B0502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l-GR" altLang="el-GR" sz="2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6D343429-A56E-4A4D-9B62-2CDC719E4F38}"/>
              </a:ext>
            </a:extLst>
          </p:cNvPr>
          <p:cNvSpPr>
            <a:spLocks noGrp="1" noChangeArrowheads="1"/>
          </p:cNvSpPr>
          <p:nvPr>
            <p:ph type="title" idx="4294967295"/>
          </p:nvPr>
        </p:nvSpPr>
        <p:spPr>
          <a:xfrm>
            <a:off x="683890" y="620688"/>
            <a:ext cx="7776220" cy="1063625"/>
          </a:xfrm>
        </p:spPr>
        <p:txBody>
          <a:bodyPr tIns="35268"/>
          <a:lstStyle/>
          <a:p>
            <a:pPr eaLnBrk="1">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3888" algn="l"/>
                <a:tab pos="6110288" algn="l"/>
                <a:tab pos="6518275" algn="l"/>
                <a:tab pos="6926263" algn="l"/>
                <a:tab pos="7332663" algn="l"/>
                <a:tab pos="7740650" algn="l"/>
                <a:tab pos="8148638" algn="l"/>
              </a:tabLst>
            </a:pPr>
            <a:r>
              <a:rPr lang="el-GR" altLang="el-GR" dirty="0"/>
              <a:t>Μεταποίηση</a:t>
            </a:r>
          </a:p>
        </p:txBody>
      </p:sp>
      <p:sp>
        <p:nvSpPr>
          <p:cNvPr id="40963" name="Rectangle 2">
            <a:extLst>
              <a:ext uri="{FF2B5EF4-FFF2-40B4-BE49-F238E27FC236}">
                <a16:creationId xmlns:a16="http://schemas.microsoft.com/office/drawing/2014/main" id="{B766BD03-06C2-4007-829A-60188B319F10}"/>
              </a:ext>
            </a:extLst>
          </p:cNvPr>
          <p:cNvSpPr>
            <a:spLocks noGrp="1" noChangeArrowheads="1"/>
          </p:cNvSpPr>
          <p:nvPr>
            <p:ph type="body" idx="4294967295"/>
          </p:nvPr>
        </p:nvSpPr>
        <p:spPr>
          <a:xfrm>
            <a:off x="539552" y="2306386"/>
            <a:ext cx="8064896" cy="4517058"/>
          </a:xfrm>
        </p:spPr>
        <p:txBody>
          <a:bodyPr tIns="19267">
            <a:normAutofit/>
          </a:bodyPr>
          <a:lstStyle/>
          <a:p>
            <a:pPr marL="388806" indent="-293764" algn="just" eaLnBrk="1">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r>
              <a:rPr lang="el-GR" altLang="el-GR" sz="2000" dirty="0"/>
              <a:t>Οι μεταποιητικές επιχειρήσεις συνήθως είναι μεγαλύτερες από όλες τις άλλες κατηγορίες</a:t>
            </a:r>
          </a:p>
          <a:p>
            <a:pPr marL="388806" indent="-293764" algn="just" eaLnBrk="1">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r>
              <a:rPr lang="el-GR" altLang="el-GR" sz="2000" dirty="0"/>
              <a:t>Είναι απαραίτητη η ύπαρξη μεγάλων κεφαλαίων προκειμένου να ξεκινήσει μια τέτοια επιχείρηση και να εξασφαλίσει το κατάλληλο ανθρώπινο δυναμικό αλλά και οι πρώτες ύλες και οι εγκαταστάσεις</a:t>
            </a:r>
          </a:p>
          <a:p>
            <a:pPr marL="388806" indent="-293764" algn="just" eaLnBrk="1">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r>
              <a:rPr lang="el-GR" altLang="el-GR" sz="2000" dirty="0"/>
              <a:t>Υπάρχει μία τάση στις ΗΠΑ ως προς την εξαγορά μικρών επιτυχημένων επιχειρήσεων η οποία ωφελεί συχνά αμφότερους </a:t>
            </a:r>
          </a:p>
          <a:p>
            <a:pPr marL="388806" indent="-293764" algn="just" eaLnBrk="1">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r>
              <a:rPr lang="el-GR" altLang="el-GR" sz="2000" dirty="0"/>
              <a:t>Ωστόσο, συνήθως δεν αποβαίνει προς το συμφέρον των καταναλωτών καθώς μειώνεται ο ανταγωνισμός και άρα η ποικιλία των προϊόντων και υπηρεσιών </a:t>
            </a:r>
          </a:p>
          <a:p>
            <a:pPr marL="388806" indent="-293764" algn="just" eaLnBrk="1">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endParaRPr lang="el-GR" altLang="el-GR" sz="2800" dirty="0"/>
          </a:p>
          <a:p>
            <a:pPr marL="388806" indent="-293764" algn="just" eaLnBrk="1">
              <a:buClrTx/>
              <a:buFont typeface="Georgia" panose="02040502050405020303" pitchFamily="18" charset="0"/>
              <a:buNone/>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endParaRPr lang="el-GR" altLang="el-GR" sz="2800" dirty="0"/>
          </a:p>
          <a:p>
            <a:pPr marL="388806" indent="-293764" algn="just" eaLnBrk="1">
              <a:buClrTx/>
              <a:buFont typeface="Georgia" panose="02040502050405020303" pitchFamily="18" charset="0"/>
              <a:buNone/>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endParaRPr lang="el-GR" altLang="el-GR" sz="2800" dirty="0"/>
          </a:p>
          <a:p>
            <a:pPr marL="388806" indent="-293764" algn="just" eaLnBrk="1">
              <a:spcAft>
                <a:spcPts val="1032"/>
              </a:spcAft>
              <a:buClrTx/>
              <a:buFont typeface="Georgia" panose="02040502050405020303" pitchFamily="18" charset="0"/>
              <a:buNone/>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Lst>
              <a:defRPr/>
            </a:pPr>
            <a:endParaRPr lang="el-GR" altLang="el-GR" sz="2800" dirty="0"/>
          </a:p>
        </p:txBody>
      </p:sp>
      <p:sp>
        <p:nvSpPr>
          <p:cNvPr id="2" name="Θέση αριθμού διαφάνειας 1">
            <a:extLst>
              <a:ext uri="{FF2B5EF4-FFF2-40B4-BE49-F238E27FC236}">
                <a16:creationId xmlns:a16="http://schemas.microsoft.com/office/drawing/2014/main" id="{AFE1444D-C11D-4D76-8AC0-13312510E764}"/>
              </a:ext>
            </a:extLst>
          </p:cNvPr>
          <p:cNvSpPr>
            <a:spLocks noGrp="1"/>
          </p:cNvSpPr>
          <p:nvPr>
            <p:ph type="sldNum" sz="quarter" idx="12"/>
          </p:nvPr>
        </p:nvSpPr>
        <p:spPr/>
        <p:txBody>
          <a:bodyPr/>
          <a:lstStyle/>
          <a:p>
            <a:pPr>
              <a:defRPr/>
            </a:pPr>
            <a:fld id="{B8215439-3EC3-433A-8F07-72D567A788AB}" type="slidenum">
              <a:rPr lang="el-GR" altLang="el-GR" smtClean="0"/>
              <a:pPr>
                <a:defRPr/>
              </a:pPr>
              <a:t>10</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E3A7237-6389-4DC6-86F6-A87B649F50B8}"/>
              </a:ext>
            </a:extLst>
          </p:cNvPr>
          <p:cNvSpPr>
            <a:spLocks noGrp="1" noChangeArrowheads="1"/>
          </p:cNvSpPr>
          <p:nvPr>
            <p:ph type="title"/>
          </p:nvPr>
        </p:nvSpPr>
        <p:spPr>
          <a:xfrm>
            <a:off x="683567" y="692150"/>
            <a:ext cx="7056785" cy="1066800"/>
          </a:xfrm>
        </p:spPr>
        <p:txBody>
          <a:bodyPr/>
          <a:lstStyle/>
          <a:p>
            <a:pPr eaLnBrk="1" hangingPunct="1"/>
            <a:r>
              <a:rPr lang="el-GR" altLang="el-GR" dirty="0"/>
              <a:t>Χονδρεμπόριο</a:t>
            </a:r>
          </a:p>
        </p:txBody>
      </p:sp>
      <p:sp>
        <p:nvSpPr>
          <p:cNvPr id="64515" name="Rectangle 3">
            <a:extLst>
              <a:ext uri="{FF2B5EF4-FFF2-40B4-BE49-F238E27FC236}">
                <a16:creationId xmlns:a16="http://schemas.microsoft.com/office/drawing/2014/main" id="{F03C4E6C-8447-4F4D-8DE0-3B52FE3FAEE6}"/>
              </a:ext>
            </a:extLst>
          </p:cNvPr>
          <p:cNvSpPr>
            <a:spLocks noGrp="1" noChangeArrowheads="1"/>
          </p:cNvSpPr>
          <p:nvPr>
            <p:ph idx="1"/>
          </p:nvPr>
        </p:nvSpPr>
        <p:spPr>
          <a:xfrm>
            <a:off x="683567" y="2204864"/>
            <a:ext cx="7848874" cy="4464224"/>
          </a:xfrm>
        </p:spPr>
        <p:txBody>
          <a:bodyPr>
            <a:normAutofit/>
          </a:bodyPr>
          <a:lstStyle/>
          <a:p>
            <a:pPr marL="428625" indent="-323850" algn="just" eaLnBrk="1">
              <a:buClr>
                <a:srgbClr val="FF6633"/>
              </a:buClr>
              <a:buSzPct val="45000"/>
              <a:buFont typeface="Wingdings"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altLang="el-GR" sz="2000" dirty="0"/>
              <a:t>Στον εν λόγω κλάδο, οι χονδρέμποροι είναι μεσάζοντες</a:t>
            </a:r>
            <a:r>
              <a:rPr lang="en-US" altLang="el-GR" sz="2000" dirty="0"/>
              <a:t> (</a:t>
            </a:r>
            <a:r>
              <a:rPr lang="el-GR" altLang="el-GR" sz="2000" dirty="0"/>
              <a:t>ενδιάμεσοι) μεταξύ μεταποιητικών επιχειρήσεων και λιανοπωλητών, που αγοράζουν προϊόντα από τις μεταποιητικές επιχειρήσεις, με σκοπό την αποθήκευσή τους και την </a:t>
            </a:r>
            <a:r>
              <a:rPr lang="el-GR" altLang="el-GR" sz="2000" b="1" dirty="0"/>
              <a:t>μεταπώληση</a:t>
            </a:r>
            <a:r>
              <a:rPr lang="el-GR" altLang="el-GR" sz="2000" dirty="0"/>
              <a:t> τους στους λιανοπωλητές ή απευθείας στους καταναλωτές </a:t>
            </a:r>
          </a:p>
          <a:p>
            <a:pPr marL="428625" indent="-323850" algn="just" eaLnBrk="1">
              <a:buClr>
                <a:srgbClr val="FF6633"/>
              </a:buClr>
              <a:buSzPct val="45000"/>
              <a:buFont typeface="Wingdings"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altLang="el-GR" sz="2000" dirty="0"/>
              <a:t>Κατά τη διάρκεια της μεταπώλησης, το προϊόν παραμένει αμετάβλητο ως προς την μορφή του, αλλά αυξάνεται η αξία του</a:t>
            </a:r>
          </a:p>
          <a:p>
            <a:pPr marL="428625" indent="-323850" algn="just">
              <a:buClr>
                <a:srgbClr val="FF6633"/>
              </a:buClr>
              <a:buSzPct val="45000"/>
              <a:buFont typeface="Wingdings"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altLang="el-GR" sz="2000" b="1" dirty="0"/>
              <a:t>Στον κλάδο αυτόν κυριαρχούν οι </a:t>
            </a:r>
            <a:r>
              <a:rPr lang="el-GR" altLang="el-GR" sz="2000" b="1" dirty="0" err="1"/>
              <a:t>ΜμΕ</a:t>
            </a:r>
            <a:endParaRPr lang="el-GR" altLang="el-GR" sz="2000" b="1" dirty="0"/>
          </a:p>
          <a:p>
            <a:pPr marL="428625" indent="-323850" algn="just">
              <a:buClr>
                <a:srgbClr val="FF6633"/>
              </a:buClr>
              <a:buSzPct val="45000"/>
              <a:buFont typeface="Wingdings"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altLang="el-GR" sz="2000" dirty="0"/>
              <a:t>Οι </a:t>
            </a:r>
            <a:r>
              <a:rPr lang="el-GR" altLang="el-GR" sz="2000" dirty="0" err="1"/>
              <a:t>χονδρεμπορικές</a:t>
            </a:r>
            <a:r>
              <a:rPr lang="el-GR" altLang="el-GR" sz="2000" dirty="0"/>
              <a:t> επιχειρήσεις έχουν όχι μόνο λίγους σχετικά εργαζόμενους αλλά και λίγους πελάτες, σε μεγάλες ποσότητες και με επαναλαμβανόμενες αγορές </a:t>
            </a:r>
          </a:p>
          <a:p>
            <a:pPr marL="428625" indent="-323850" algn="just" eaLnBrk="1">
              <a:buClr>
                <a:srgbClr val="FF6633"/>
              </a:buClr>
              <a:buSzPct val="45000"/>
              <a:buFont typeface="Wingdings"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endParaRPr lang="el-GR" altLang="el-GR" sz="2000" dirty="0"/>
          </a:p>
          <a:p>
            <a:pPr marL="365760" indent="-256032" algn="just" eaLnBrk="1" fontAlgn="auto" hangingPunct="1">
              <a:lnSpc>
                <a:spcPct val="90000"/>
              </a:lnSpc>
              <a:spcBef>
                <a:spcPts val="600"/>
              </a:spcBef>
              <a:spcAft>
                <a:spcPts val="1200"/>
              </a:spcAft>
              <a:buClr>
                <a:schemeClr val="accent3"/>
              </a:buClr>
              <a:buFont typeface="Georgia"/>
              <a:buChar char="•"/>
              <a:defRPr/>
            </a:pPr>
            <a:endParaRPr lang="el-GR" altLang="el-GR" dirty="0"/>
          </a:p>
        </p:txBody>
      </p:sp>
      <p:sp>
        <p:nvSpPr>
          <p:cNvPr id="2" name="Θέση αριθμού διαφάνειας 1">
            <a:extLst>
              <a:ext uri="{FF2B5EF4-FFF2-40B4-BE49-F238E27FC236}">
                <a16:creationId xmlns:a16="http://schemas.microsoft.com/office/drawing/2014/main" id="{081D6DD3-8B20-43D9-8E98-4D6D6DE3A79B}"/>
              </a:ext>
            </a:extLst>
          </p:cNvPr>
          <p:cNvSpPr>
            <a:spLocks noGrp="1"/>
          </p:cNvSpPr>
          <p:nvPr>
            <p:ph type="sldNum" sz="quarter" idx="12"/>
          </p:nvPr>
        </p:nvSpPr>
        <p:spPr/>
        <p:txBody>
          <a:bodyPr/>
          <a:lstStyle/>
          <a:p>
            <a:pPr>
              <a:defRPr/>
            </a:pPr>
            <a:fld id="{B8215439-3EC3-433A-8F07-72D567A788AB}" type="slidenum">
              <a:rPr lang="el-GR" altLang="el-GR" smtClean="0"/>
              <a:pPr>
                <a:defRPr/>
              </a:pPr>
              <a:t>11</a:t>
            </a:fld>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8CDA34F0-5744-4FB4-A335-5102C34B876A}"/>
              </a:ext>
            </a:extLst>
          </p:cNvPr>
          <p:cNvSpPr>
            <a:spLocks noGrp="1" noChangeArrowheads="1"/>
          </p:cNvSpPr>
          <p:nvPr>
            <p:ph type="title" idx="4294967295"/>
          </p:nvPr>
        </p:nvSpPr>
        <p:spPr>
          <a:xfrm>
            <a:off x="755576" y="620688"/>
            <a:ext cx="6840760" cy="1063625"/>
          </a:xfrm>
        </p:spPr>
        <p:txBody>
          <a:bodyPr tIns="35268"/>
          <a:lstStyle/>
          <a:p>
            <a:pPr eaLnBrk="1">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3888" algn="l"/>
                <a:tab pos="6110288" algn="l"/>
                <a:tab pos="6518275" algn="l"/>
                <a:tab pos="6926263" algn="l"/>
                <a:tab pos="7332663" algn="l"/>
                <a:tab pos="7740650" algn="l"/>
                <a:tab pos="8148638" algn="l"/>
              </a:tabLst>
            </a:pPr>
            <a:r>
              <a:rPr lang="el-GR" altLang="el-GR" dirty="0"/>
              <a:t>Χονδρεμπόριο</a:t>
            </a:r>
          </a:p>
        </p:txBody>
      </p:sp>
      <p:sp>
        <p:nvSpPr>
          <p:cNvPr id="45059" name="Rectangle 2">
            <a:extLst>
              <a:ext uri="{FF2B5EF4-FFF2-40B4-BE49-F238E27FC236}">
                <a16:creationId xmlns:a16="http://schemas.microsoft.com/office/drawing/2014/main" id="{4199A295-CE8B-4365-8C09-3F4B768D6ECB}"/>
              </a:ext>
            </a:extLst>
          </p:cNvPr>
          <p:cNvSpPr>
            <a:spLocks noGrp="1" noChangeArrowheads="1"/>
          </p:cNvSpPr>
          <p:nvPr>
            <p:ph type="body" idx="4294967295"/>
          </p:nvPr>
        </p:nvSpPr>
        <p:spPr>
          <a:xfrm>
            <a:off x="531813" y="2348880"/>
            <a:ext cx="8091487" cy="4536108"/>
          </a:xfrm>
        </p:spPr>
        <p:txBody>
          <a:bodyPr tIns="19267">
            <a:normAutofit/>
          </a:bodyPr>
          <a:lstStyle/>
          <a:p>
            <a:pPr marL="388806" indent="-293764" eaLnBrk="1">
              <a:spcAft>
                <a:spcPts val="600"/>
              </a:spcAft>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 pos="8536446" algn="l"/>
              </a:tabLst>
              <a:defRPr/>
            </a:pPr>
            <a:r>
              <a:rPr lang="el-GR" altLang="el-GR" sz="2000" b="1" dirty="0"/>
              <a:t>Απαιτείται χρόνος </a:t>
            </a:r>
            <a:r>
              <a:rPr lang="el-GR" altLang="el-GR" sz="2000" dirty="0"/>
              <a:t>προκειμένου να εντρυφήσει στα προβλήματα και στις πρακτικές των διαπραγματεύσεων με σκοπό τις χαμηλές τιμές αγορών,</a:t>
            </a:r>
          </a:p>
          <a:p>
            <a:pPr marL="388806" indent="-293764" eaLnBrk="1">
              <a:spcAft>
                <a:spcPts val="600"/>
              </a:spcAft>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 pos="8536446" algn="l"/>
              </a:tabLst>
              <a:defRPr/>
            </a:pPr>
            <a:r>
              <a:rPr lang="el-GR" altLang="el-GR" sz="2000" dirty="0"/>
              <a:t>Ομοίως, χρειάζεται χρόνος για απόκτηση εμπειρίας προκειμένου να ενισχύσει την εμπιστοσύνη των λιανοπωλητών και στις εκάστοτε ανάγκες τους </a:t>
            </a:r>
          </a:p>
          <a:p>
            <a:pPr marL="388806" indent="-293764" eaLnBrk="1">
              <a:spcAft>
                <a:spcPts val="600"/>
              </a:spcAft>
              <a:buClr>
                <a:schemeClr val="accent3"/>
              </a:buClr>
              <a:buSzPct val="45000"/>
              <a:buFont typeface="Wingdings" pitchFamily="2" charset="2"/>
              <a:buChar char=""/>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 pos="8536446" algn="l"/>
              </a:tabLst>
              <a:defRPr/>
            </a:pPr>
            <a:r>
              <a:rPr lang="el-GR" altLang="el-GR" sz="2000" dirty="0"/>
              <a:t>Εκείνοι οι επιχειρηματίες που συνήθως επιτυγχάνουν στο χονδρεμπόριο είναι αυτοί που αναλαμβάνουν καινοτομίες</a:t>
            </a:r>
          </a:p>
          <a:p>
            <a:pPr marL="388806" indent="-293764" eaLnBrk="1">
              <a:spcAft>
                <a:spcPts val="600"/>
              </a:spcAft>
              <a:buClrTx/>
              <a:buFont typeface="Georgia" panose="02040502050405020303" pitchFamily="18" charset="0"/>
              <a:buNone/>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 pos="8536446" algn="l"/>
              </a:tabLst>
              <a:defRPr/>
            </a:pPr>
            <a:endParaRPr lang="el-GR" altLang="el-GR" sz="2000" dirty="0"/>
          </a:p>
          <a:p>
            <a:pPr marL="388806" indent="-293764" eaLnBrk="1">
              <a:spcAft>
                <a:spcPts val="600"/>
              </a:spcAft>
              <a:buClrTx/>
              <a:buFont typeface="Georgia" panose="02040502050405020303" pitchFamily="18" charset="0"/>
              <a:buNone/>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 pos="8536446" algn="l"/>
              </a:tabLst>
              <a:defRPr/>
            </a:pPr>
            <a:endParaRPr lang="el-GR" altLang="el-GR" sz="2000" dirty="0"/>
          </a:p>
          <a:p>
            <a:pPr marL="388806" indent="-293764" eaLnBrk="1">
              <a:spcAft>
                <a:spcPts val="600"/>
              </a:spcAft>
              <a:buClrTx/>
              <a:buFont typeface="Georgia" panose="02040502050405020303" pitchFamily="18" charset="0"/>
              <a:buNone/>
              <a:tabLst>
                <a:tab pos="388806" algn="l"/>
                <a:tab pos="483847" algn="l"/>
                <a:tab pos="891374" algn="l"/>
                <a:tab pos="1298899" algn="l"/>
                <a:tab pos="1706426" algn="l"/>
                <a:tab pos="2113951" algn="l"/>
                <a:tab pos="2521478" algn="l"/>
                <a:tab pos="2929003" algn="l"/>
                <a:tab pos="3336530" algn="l"/>
                <a:tab pos="3744055" algn="l"/>
                <a:tab pos="4151582" algn="l"/>
                <a:tab pos="4559107" algn="l"/>
                <a:tab pos="4966634" algn="l"/>
                <a:tab pos="5374159" algn="l"/>
                <a:tab pos="5781686" algn="l"/>
                <a:tab pos="6189211" algn="l"/>
                <a:tab pos="6596738" algn="l"/>
                <a:tab pos="7004263" algn="l"/>
                <a:tab pos="7411790" algn="l"/>
                <a:tab pos="7819315" algn="l"/>
                <a:tab pos="8226842" algn="l"/>
                <a:tab pos="8536446" algn="l"/>
              </a:tabLst>
              <a:defRPr/>
            </a:pPr>
            <a:endParaRPr lang="el-GR" altLang="el-GR" sz="2000" dirty="0"/>
          </a:p>
        </p:txBody>
      </p:sp>
      <p:sp>
        <p:nvSpPr>
          <p:cNvPr id="2" name="Θέση αριθμού διαφάνειας 1">
            <a:extLst>
              <a:ext uri="{FF2B5EF4-FFF2-40B4-BE49-F238E27FC236}">
                <a16:creationId xmlns:a16="http://schemas.microsoft.com/office/drawing/2014/main" id="{71D0BA8C-1454-4CD1-9D08-ABC03F6839D7}"/>
              </a:ext>
            </a:extLst>
          </p:cNvPr>
          <p:cNvSpPr>
            <a:spLocks noGrp="1"/>
          </p:cNvSpPr>
          <p:nvPr>
            <p:ph type="sldNum" sz="quarter" idx="12"/>
          </p:nvPr>
        </p:nvSpPr>
        <p:spPr/>
        <p:txBody>
          <a:bodyPr/>
          <a:lstStyle/>
          <a:p>
            <a:pPr>
              <a:defRPr/>
            </a:pPr>
            <a:fld id="{B8215439-3EC3-433A-8F07-72D567A788AB}" type="slidenum">
              <a:rPr lang="el-GR" altLang="el-GR" smtClean="0"/>
              <a:pPr>
                <a:defRPr/>
              </a:pPr>
              <a:t>12</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57CA140-7E02-4200-82EA-50EF08356DEC}"/>
              </a:ext>
            </a:extLst>
          </p:cNvPr>
          <p:cNvSpPr>
            <a:spLocks noGrp="1" noChangeArrowheads="1"/>
          </p:cNvSpPr>
          <p:nvPr>
            <p:ph type="title"/>
          </p:nvPr>
        </p:nvSpPr>
        <p:spPr>
          <a:xfrm>
            <a:off x="755575" y="692150"/>
            <a:ext cx="6912769" cy="1066800"/>
          </a:xfrm>
        </p:spPr>
        <p:txBody>
          <a:bodyPr/>
          <a:lstStyle/>
          <a:p>
            <a:pPr eaLnBrk="1" hangingPunct="1"/>
            <a:r>
              <a:rPr lang="el-GR" altLang="el-GR" dirty="0"/>
              <a:t>Λιανεμπόριο</a:t>
            </a:r>
          </a:p>
        </p:txBody>
      </p:sp>
      <p:sp>
        <p:nvSpPr>
          <p:cNvPr id="64515" name="Rectangle 3">
            <a:extLst>
              <a:ext uri="{FF2B5EF4-FFF2-40B4-BE49-F238E27FC236}">
                <a16:creationId xmlns:a16="http://schemas.microsoft.com/office/drawing/2014/main" id="{5CE98865-630B-485D-B3EC-35FBB0D55855}"/>
              </a:ext>
            </a:extLst>
          </p:cNvPr>
          <p:cNvSpPr>
            <a:spLocks noGrp="1" noChangeArrowheads="1"/>
          </p:cNvSpPr>
          <p:nvPr>
            <p:ph idx="1"/>
          </p:nvPr>
        </p:nvSpPr>
        <p:spPr>
          <a:xfrm>
            <a:off x="467545" y="2204864"/>
            <a:ext cx="8064896" cy="4608686"/>
          </a:xfrm>
        </p:spPr>
        <p:txBody>
          <a:bodyPr>
            <a:normAutofit/>
          </a:bodyPr>
          <a:lstStyle/>
          <a:p>
            <a:pPr marL="428625" indent="-323850" algn="just" eaLnBrk="1">
              <a:buClr>
                <a:schemeClr val="accent3"/>
              </a:buClr>
              <a:buSzPct val="45000"/>
              <a:buFont typeface="Wingdings"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sz="2200" dirty="0"/>
              <a:t>Στο λιανεμπόριο οι επιχειρήσεις αγοράζουν προϊόντα από χονδρεμπορικές καθώς και από μεταποιητικές και τα μεταπωλούν στους καταναλωτές </a:t>
            </a:r>
          </a:p>
          <a:p>
            <a:pPr marL="428625" indent="-323850" algn="just" eaLnBrk="1">
              <a:buClr>
                <a:schemeClr val="accent3"/>
              </a:buClr>
              <a:buFontTx/>
              <a:buNone/>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endParaRPr lang="el-GR" sz="2200" dirty="0"/>
          </a:p>
          <a:p>
            <a:pPr marL="428625" indent="-323850" algn="just" eaLnBrk="1">
              <a:buClr>
                <a:schemeClr val="accent3"/>
              </a:buClr>
              <a:buSzPct val="45000"/>
              <a:buFont typeface="Wingdings"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sz="2200" dirty="0"/>
              <a:t>Αυτές οι επιχειρήσεις κατά συνέπεια </a:t>
            </a:r>
            <a:r>
              <a:rPr lang="el-GR" sz="2200" b="1" dirty="0"/>
              <a:t>προσθέτουν αξία στο προϊόν, μέσω των εξατομικευμένων υπηρεσιών </a:t>
            </a:r>
            <a:r>
              <a:rPr lang="el-GR" sz="2200" dirty="0"/>
              <a:t>που προσφέρουν (π.χ. ποικιλία ομοειδών και ανταγωνιστικών προϊόντων,  προκειμένου να ικανοποιήσουν διάφορες ανάγκες)</a:t>
            </a:r>
          </a:p>
          <a:p>
            <a:pPr marL="104775" indent="0" algn="just" eaLnBrk="1">
              <a:buClr>
                <a:srgbClr val="FF6633"/>
              </a:buClr>
              <a:buSzPct val="45000"/>
              <a:buFont typeface="Wingdings 2" pitchFamily="18" charset="2"/>
              <a:buNone/>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sz="2200" dirty="0"/>
              <a:t>  </a:t>
            </a:r>
          </a:p>
          <a:p>
            <a:pPr marL="365760" indent="-256032" algn="just" eaLnBrk="1" fontAlgn="auto" hangingPunct="1">
              <a:lnSpc>
                <a:spcPct val="90000"/>
              </a:lnSpc>
              <a:spcBef>
                <a:spcPts val="600"/>
              </a:spcBef>
              <a:spcAft>
                <a:spcPts val="1200"/>
              </a:spcAft>
              <a:buClr>
                <a:schemeClr val="accent3"/>
              </a:buClr>
              <a:buFont typeface="Georgia"/>
              <a:buChar char="•"/>
              <a:defRPr/>
            </a:pPr>
            <a:endParaRPr lang="el-GR" altLang="el-GR" sz="2200" dirty="0"/>
          </a:p>
        </p:txBody>
      </p:sp>
      <p:sp>
        <p:nvSpPr>
          <p:cNvPr id="2" name="Θέση αριθμού διαφάνειας 1">
            <a:extLst>
              <a:ext uri="{FF2B5EF4-FFF2-40B4-BE49-F238E27FC236}">
                <a16:creationId xmlns:a16="http://schemas.microsoft.com/office/drawing/2014/main" id="{9E810646-8106-480A-BC05-29E72D57E04E}"/>
              </a:ext>
            </a:extLst>
          </p:cNvPr>
          <p:cNvSpPr>
            <a:spLocks noGrp="1"/>
          </p:cNvSpPr>
          <p:nvPr>
            <p:ph type="sldNum" sz="quarter" idx="12"/>
          </p:nvPr>
        </p:nvSpPr>
        <p:spPr/>
        <p:txBody>
          <a:bodyPr/>
          <a:lstStyle/>
          <a:p>
            <a:pPr>
              <a:defRPr/>
            </a:pPr>
            <a:fld id="{B8215439-3EC3-433A-8F07-72D567A788AB}" type="slidenum">
              <a:rPr lang="el-GR" altLang="el-GR" smtClean="0"/>
              <a:pPr>
                <a:defRPr/>
              </a:pPr>
              <a:t>13</a:t>
            </a:fld>
            <a:endParaRPr lang="el-GR" alt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a:extLst>
              <a:ext uri="{FF2B5EF4-FFF2-40B4-BE49-F238E27FC236}">
                <a16:creationId xmlns:a16="http://schemas.microsoft.com/office/drawing/2014/main" id="{9655EDE6-3C7D-4247-AB8C-F6A7B4A8F262}"/>
              </a:ext>
            </a:extLst>
          </p:cNvPr>
          <p:cNvSpPr>
            <a:spLocks noGrp="1" noChangeArrowheads="1"/>
          </p:cNvSpPr>
          <p:nvPr>
            <p:ph type="title" idx="4294967295"/>
          </p:nvPr>
        </p:nvSpPr>
        <p:spPr>
          <a:xfrm>
            <a:off x="457200" y="493713"/>
            <a:ext cx="8228013" cy="1063625"/>
          </a:xfrm>
        </p:spPr>
        <p:txBody>
          <a:bodyPr tIns="35268"/>
          <a:lstStyle/>
          <a:p>
            <a:pPr eaLnBrk="1">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3888" algn="l"/>
                <a:tab pos="6110288" algn="l"/>
                <a:tab pos="6518275" algn="l"/>
                <a:tab pos="6926263" algn="l"/>
                <a:tab pos="7332663" algn="l"/>
                <a:tab pos="7740650" algn="l"/>
                <a:tab pos="8148638" algn="l"/>
              </a:tabLst>
            </a:pPr>
            <a:r>
              <a:rPr lang="el-GR" altLang="el-GR"/>
              <a:t>Λιανεμπόριο</a:t>
            </a:r>
          </a:p>
        </p:txBody>
      </p:sp>
      <p:sp>
        <p:nvSpPr>
          <p:cNvPr id="46083" name="Rectangle 2">
            <a:extLst>
              <a:ext uri="{FF2B5EF4-FFF2-40B4-BE49-F238E27FC236}">
                <a16:creationId xmlns:a16="http://schemas.microsoft.com/office/drawing/2014/main" id="{B204D6F3-3674-4972-A9C3-1E6DA919A24D}"/>
              </a:ext>
            </a:extLst>
          </p:cNvPr>
          <p:cNvSpPr>
            <a:spLocks noGrp="1" noChangeArrowheads="1"/>
          </p:cNvSpPr>
          <p:nvPr>
            <p:ph type="body" idx="4294967295"/>
          </p:nvPr>
        </p:nvSpPr>
        <p:spPr>
          <a:xfrm>
            <a:off x="611559" y="2348880"/>
            <a:ext cx="7992889" cy="4320480"/>
          </a:xfrm>
        </p:spPr>
        <p:txBody>
          <a:bodyPr tIns="19267">
            <a:normAutofit/>
          </a:bodyPr>
          <a:lstStyle/>
          <a:p>
            <a:pPr marL="388806" indent="-293764" algn="just" eaLnBrk="1">
              <a:spcAft>
                <a:spcPts val="600"/>
              </a:spcAft>
              <a:buClr>
                <a:schemeClr val="accent3"/>
              </a:buClr>
              <a:buSzPct val="45000"/>
              <a:buFont typeface="Wingdings" pitchFamily="2"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r>
              <a:rPr lang="el-GR" altLang="el-GR" sz="2200" dirty="0"/>
              <a:t>Οι ΜΜΕ με &lt; 100 εργαζομένων αντιπροσωπεύουν &gt; 50% όλων των εργαζομένων στο λιανεμπόριο. </a:t>
            </a:r>
          </a:p>
          <a:p>
            <a:pPr marL="388806" indent="-293764" algn="just" eaLnBrk="1">
              <a:spcAft>
                <a:spcPts val="600"/>
              </a:spcAft>
              <a:buClr>
                <a:schemeClr val="accent3"/>
              </a:buClr>
              <a:buSzPct val="45000"/>
              <a:buFont typeface="Wingdings" pitchFamily="2"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r>
              <a:rPr lang="el-GR" altLang="el-GR" sz="2200" dirty="0"/>
              <a:t>Οι περισσότερες λιανικές επιχειρήσεις απασχολούν &lt; 5 εργαζόμενους </a:t>
            </a:r>
          </a:p>
          <a:p>
            <a:pPr marL="388806" indent="-293764" algn="just" eaLnBrk="1">
              <a:spcAft>
                <a:spcPts val="600"/>
              </a:spcAft>
              <a:buClr>
                <a:schemeClr val="accent3"/>
              </a:buClr>
              <a:buSzPct val="45000"/>
              <a:buFont typeface="Wingdings" pitchFamily="2"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r>
              <a:rPr lang="el-GR" altLang="el-GR" sz="2200" dirty="0"/>
              <a:t>Υπάρχουν εκατοντάδες διαφορετικών ειδών λιανέμπορων </a:t>
            </a:r>
          </a:p>
          <a:p>
            <a:pPr marL="388806" indent="-293764" algn="just" eaLnBrk="1">
              <a:spcAft>
                <a:spcPts val="600"/>
              </a:spcAft>
              <a:buClr>
                <a:schemeClr val="accent3"/>
              </a:buClr>
              <a:buSzPct val="45000"/>
              <a:buFont typeface="Wingdings" pitchFamily="2" charset="2"/>
              <a:buChar char=""/>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r>
              <a:rPr lang="el-GR" altLang="el-GR" sz="2200" dirty="0"/>
              <a:t>Αρκετοί επιχειρηματίες είναι επιτυχημένοι στο λιανεμπόριο γιατί καινοτομούν σε κάποιο κομμάτι της επιχειρηματικής τους δραστηριότητας  </a:t>
            </a:r>
          </a:p>
          <a:p>
            <a:pPr marL="388806" indent="-293764" algn="just" eaLnBrk="1">
              <a:spcAft>
                <a:spcPts val="600"/>
              </a:spcAft>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200" dirty="0"/>
          </a:p>
          <a:p>
            <a:pPr marL="388806" indent="-293764" algn="just" eaLnBrk="1">
              <a:spcAft>
                <a:spcPts val="600"/>
              </a:spcAft>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200" dirty="0"/>
          </a:p>
          <a:p>
            <a:pPr marL="388806" indent="-293764" algn="just" eaLnBrk="1">
              <a:spcAft>
                <a:spcPts val="600"/>
              </a:spcAft>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200" dirty="0"/>
          </a:p>
        </p:txBody>
      </p:sp>
      <p:sp>
        <p:nvSpPr>
          <p:cNvPr id="2" name="Θέση αριθμού διαφάνειας 1">
            <a:extLst>
              <a:ext uri="{FF2B5EF4-FFF2-40B4-BE49-F238E27FC236}">
                <a16:creationId xmlns:a16="http://schemas.microsoft.com/office/drawing/2014/main" id="{9C0692BC-53BF-43DA-805F-F964EE3D599E}"/>
              </a:ext>
            </a:extLst>
          </p:cNvPr>
          <p:cNvSpPr>
            <a:spLocks noGrp="1"/>
          </p:cNvSpPr>
          <p:nvPr>
            <p:ph type="sldNum" sz="quarter" idx="12"/>
          </p:nvPr>
        </p:nvSpPr>
        <p:spPr/>
        <p:txBody>
          <a:bodyPr/>
          <a:lstStyle/>
          <a:p>
            <a:pPr>
              <a:defRPr/>
            </a:pPr>
            <a:fld id="{B8215439-3EC3-433A-8F07-72D567A788AB}" type="slidenum">
              <a:rPr lang="el-GR" altLang="el-GR" smtClean="0"/>
              <a:pPr>
                <a:defRPr/>
              </a:pPr>
              <a:t>14</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AA07F2E-AB1A-48E0-B492-31D792025B15}"/>
              </a:ext>
            </a:extLst>
          </p:cNvPr>
          <p:cNvSpPr>
            <a:spLocks noGrp="1" noChangeArrowheads="1"/>
          </p:cNvSpPr>
          <p:nvPr>
            <p:ph type="title"/>
          </p:nvPr>
        </p:nvSpPr>
        <p:spPr>
          <a:xfrm>
            <a:off x="611561" y="692150"/>
            <a:ext cx="6984775" cy="1066800"/>
          </a:xfrm>
        </p:spPr>
        <p:txBody>
          <a:bodyPr/>
          <a:lstStyle/>
          <a:p>
            <a:pPr eaLnBrk="1" hangingPunct="1"/>
            <a:r>
              <a:rPr lang="el-GR" altLang="el-GR" dirty="0"/>
              <a:t>Υπηρεσίες</a:t>
            </a:r>
          </a:p>
        </p:txBody>
      </p:sp>
      <p:sp>
        <p:nvSpPr>
          <p:cNvPr id="64515" name="Rectangle 3">
            <a:extLst>
              <a:ext uri="{FF2B5EF4-FFF2-40B4-BE49-F238E27FC236}">
                <a16:creationId xmlns:a16="http://schemas.microsoft.com/office/drawing/2014/main" id="{1250FF9B-F90C-409F-96B7-8829C7EC126A}"/>
              </a:ext>
            </a:extLst>
          </p:cNvPr>
          <p:cNvSpPr>
            <a:spLocks noGrp="1" noChangeArrowheads="1"/>
          </p:cNvSpPr>
          <p:nvPr>
            <p:ph idx="1"/>
          </p:nvPr>
        </p:nvSpPr>
        <p:spPr>
          <a:xfrm>
            <a:off x="611561" y="2276872"/>
            <a:ext cx="7848872" cy="4581128"/>
          </a:xfrm>
        </p:spPr>
        <p:txBody>
          <a:bodyPr>
            <a:normAutofit lnSpcReduction="10000"/>
          </a:bodyPr>
          <a:lstStyle/>
          <a:p>
            <a:pPr marL="365760" indent="-256032" algn="just" eaLnBrk="1" fontAlgn="auto" hangingPunct="1">
              <a:lnSpc>
                <a:spcPct val="90000"/>
              </a:lnSpc>
              <a:spcBef>
                <a:spcPts val="600"/>
              </a:spcBef>
              <a:spcAft>
                <a:spcPts val="1200"/>
              </a:spcAft>
              <a:buClr>
                <a:schemeClr val="accent3"/>
              </a:buClr>
              <a:buFont typeface="Georgia"/>
              <a:buChar char="•"/>
              <a:defRPr/>
            </a:pPr>
            <a:r>
              <a:rPr lang="el-GR" altLang="el-GR" sz="2000" dirty="0"/>
              <a:t>Στον κλάδο των υπηρεσιών υπάρχει </a:t>
            </a:r>
            <a:r>
              <a:rPr lang="el-GR" altLang="el-GR" sz="2000" b="1" dirty="0"/>
              <a:t>πώληση προσωπικών και επαγγελματικών γνώσεων, ικανοτήτων και δεξιοτήτων </a:t>
            </a:r>
            <a:r>
              <a:rPr lang="el-GR" altLang="el-GR" sz="2000" dirty="0"/>
              <a:t>σε μεταποιητικές επιχειρήσεις, χονδρεμπορικές και λιανεμπορικές καθώς και στους καταναλωτές </a:t>
            </a:r>
          </a:p>
          <a:p>
            <a:pPr marL="365760" indent="-256032" algn="just">
              <a:lnSpc>
                <a:spcPct val="90000"/>
              </a:lnSpc>
              <a:spcBef>
                <a:spcPts val="600"/>
              </a:spcBef>
              <a:spcAft>
                <a:spcPts val="1200"/>
              </a:spcAft>
              <a:buClr>
                <a:schemeClr val="accent3"/>
              </a:buClr>
              <a:buFont typeface="Georgia"/>
              <a:buChar char="•"/>
              <a:defRPr/>
            </a:pPr>
            <a:r>
              <a:rPr lang="el-GR" altLang="el-GR" sz="2000" dirty="0"/>
              <a:t>Ο κλάδος αυτός προσφέρει ευκαιρίες σε νέους επιχειρηματίες είναι οι υπηρεσίες καθώς υπάρχει </a:t>
            </a:r>
            <a:r>
              <a:rPr lang="el-GR" altLang="el-GR" sz="2000" b="1" dirty="0"/>
              <a:t>εύκολη δυνατότητα εισόδου</a:t>
            </a:r>
            <a:r>
              <a:rPr lang="el-GR" altLang="el-GR" sz="2000" dirty="0"/>
              <a:t>. </a:t>
            </a:r>
          </a:p>
          <a:p>
            <a:pPr marL="365760" indent="-256032" algn="just">
              <a:lnSpc>
                <a:spcPct val="90000"/>
              </a:lnSpc>
              <a:spcBef>
                <a:spcPts val="600"/>
              </a:spcBef>
              <a:spcAft>
                <a:spcPts val="1200"/>
              </a:spcAft>
              <a:buClr>
                <a:schemeClr val="accent3"/>
              </a:buClr>
              <a:buFont typeface="Georgia"/>
              <a:buChar char="•"/>
              <a:defRPr/>
            </a:pPr>
            <a:r>
              <a:rPr lang="el-GR" altLang="el-GR" sz="2000" dirty="0"/>
              <a:t>Αυτό οφείλεται στο γεγονός ότι μπορούν κάποιες φορές να προσφερθούν από ένα κατάστημα στο δρόμο ή ακόμη και από το σπίτι</a:t>
            </a:r>
          </a:p>
          <a:p>
            <a:pPr marL="365760" indent="-256032" algn="just">
              <a:lnSpc>
                <a:spcPct val="90000"/>
              </a:lnSpc>
              <a:spcBef>
                <a:spcPts val="600"/>
              </a:spcBef>
              <a:spcAft>
                <a:spcPts val="1200"/>
              </a:spcAft>
              <a:buClr>
                <a:schemeClr val="accent3"/>
              </a:buClr>
              <a:buFont typeface="Georgia"/>
              <a:buChar char="•"/>
              <a:defRPr/>
            </a:pPr>
            <a:r>
              <a:rPr lang="el-GR" altLang="el-GR" sz="2000" dirty="0"/>
              <a:t>Η κατηγορία των υπηρεσιών αναπτύσσεται με γρήγορους ρυθμούς και στις αναπτυγμένες οικονομίες και καταλαμβάνει το μεγαλύτερο ποσοστό σε σχέση με την πρωτογενή και δευτερογενή παραγωγή </a:t>
            </a:r>
          </a:p>
          <a:p>
            <a:pPr marL="109728" indent="0" algn="just" eaLnBrk="1" fontAlgn="auto" hangingPunct="1">
              <a:lnSpc>
                <a:spcPct val="90000"/>
              </a:lnSpc>
              <a:spcBef>
                <a:spcPts val="600"/>
              </a:spcBef>
              <a:spcAft>
                <a:spcPts val="1200"/>
              </a:spcAft>
              <a:buClr>
                <a:schemeClr val="accent3"/>
              </a:buClr>
              <a:buNone/>
              <a:defRPr/>
            </a:pPr>
            <a:endParaRPr lang="el-GR" altLang="el-GR" sz="2000" dirty="0"/>
          </a:p>
          <a:p>
            <a:pPr marL="109728" indent="0" algn="just" eaLnBrk="1" fontAlgn="auto" hangingPunct="1">
              <a:lnSpc>
                <a:spcPct val="90000"/>
              </a:lnSpc>
              <a:spcBef>
                <a:spcPts val="600"/>
              </a:spcBef>
              <a:spcAft>
                <a:spcPts val="1200"/>
              </a:spcAft>
              <a:buClr>
                <a:schemeClr val="accent3"/>
              </a:buClr>
              <a:buFont typeface="Georgia" panose="02040502050405020303" pitchFamily="18" charset="0"/>
              <a:buNone/>
              <a:defRPr/>
            </a:pPr>
            <a:endParaRPr lang="el-GR" altLang="el-GR" sz="2000" dirty="0"/>
          </a:p>
        </p:txBody>
      </p:sp>
      <p:sp>
        <p:nvSpPr>
          <p:cNvPr id="2" name="Θέση αριθμού διαφάνειας 1">
            <a:extLst>
              <a:ext uri="{FF2B5EF4-FFF2-40B4-BE49-F238E27FC236}">
                <a16:creationId xmlns:a16="http://schemas.microsoft.com/office/drawing/2014/main" id="{2C96197D-7BC7-4D4F-93B1-A072AA832438}"/>
              </a:ext>
            </a:extLst>
          </p:cNvPr>
          <p:cNvSpPr>
            <a:spLocks noGrp="1"/>
          </p:cNvSpPr>
          <p:nvPr>
            <p:ph type="sldNum" sz="quarter" idx="12"/>
          </p:nvPr>
        </p:nvSpPr>
        <p:spPr/>
        <p:txBody>
          <a:bodyPr/>
          <a:lstStyle/>
          <a:p>
            <a:pPr>
              <a:defRPr/>
            </a:pPr>
            <a:fld id="{B8215439-3EC3-433A-8F07-72D567A788AB}" type="slidenum">
              <a:rPr lang="el-GR" altLang="el-GR" smtClean="0"/>
              <a:pPr>
                <a:defRPr/>
              </a:pPr>
              <a:t>15</a:t>
            </a:fld>
            <a:endParaRPr lang="el-GR" alt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a:extLst>
              <a:ext uri="{FF2B5EF4-FFF2-40B4-BE49-F238E27FC236}">
                <a16:creationId xmlns:a16="http://schemas.microsoft.com/office/drawing/2014/main" id="{BC6E6453-BAF0-4E52-A471-E16CA936865E}"/>
              </a:ext>
            </a:extLst>
          </p:cNvPr>
          <p:cNvSpPr>
            <a:spLocks noGrp="1" noChangeArrowheads="1"/>
          </p:cNvSpPr>
          <p:nvPr>
            <p:ph type="title" idx="4294967295"/>
          </p:nvPr>
        </p:nvSpPr>
        <p:spPr>
          <a:xfrm>
            <a:off x="395288" y="349250"/>
            <a:ext cx="8228012" cy="1063625"/>
          </a:xfrm>
        </p:spPr>
        <p:txBody>
          <a:bodyPr tIns="35268"/>
          <a:lstStyle/>
          <a:p>
            <a:pPr eaLnBrk="1">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3888" algn="l"/>
                <a:tab pos="6110288" algn="l"/>
                <a:tab pos="6518275" algn="l"/>
                <a:tab pos="6926263" algn="l"/>
                <a:tab pos="7332663" algn="l"/>
                <a:tab pos="7740650" algn="l"/>
                <a:tab pos="8148638" algn="l"/>
              </a:tabLst>
            </a:pPr>
            <a:r>
              <a:rPr lang="el-GR" altLang="el-GR" sz="3600"/>
              <a:t>Υ</a:t>
            </a:r>
            <a:r>
              <a:rPr lang="el-GR" altLang="el-GR"/>
              <a:t>πηρεσίες </a:t>
            </a:r>
          </a:p>
        </p:txBody>
      </p:sp>
      <p:sp>
        <p:nvSpPr>
          <p:cNvPr id="48131" name="Rectangle 2">
            <a:extLst>
              <a:ext uri="{FF2B5EF4-FFF2-40B4-BE49-F238E27FC236}">
                <a16:creationId xmlns:a16="http://schemas.microsoft.com/office/drawing/2014/main" id="{8CFB4BF3-5776-47FE-84F0-8E96F4EB152B}"/>
              </a:ext>
            </a:extLst>
          </p:cNvPr>
          <p:cNvSpPr>
            <a:spLocks noGrp="1" noChangeArrowheads="1"/>
          </p:cNvSpPr>
          <p:nvPr>
            <p:ph type="body" idx="4294967295"/>
          </p:nvPr>
        </p:nvSpPr>
        <p:spPr>
          <a:xfrm>
            <a:off x="611560" y="2276872"/>
            <a:ext cx="8011740" cy="4231878"/>
          </a:xfrm>
        </p:spPr>
        <p:txBody>
          <a:bodyPr tIns="19267">
            <a:normAutofit fontScale="92500" lnSpcReduction="20000"/>
          </a:bodyPr>
          <a:lstStyle/>
          <a:p>
            <a:pPr marL="458639" indent="-457200" algn="just" eaLnBrk="1">
              <a:tabLst>
                <a:tab pos="619209" algn="l"/>
                <a:tab pos="714251" algn="l"/>
                <a:tab pos="1121777" algn="l"/>
                <a:tab pos="1529303" algn="l"/>
                <a:tab pos="1936829" algn="l"/>
                <a:tab pos="2344355" algn="l"/>
                <a:tab pos="2751881" algn="l"/>
                <a:tab pos="3159407" algn="l"/>
                <a:tab pos="3566933" algn="l"/>
                <a:tab pos="3974459" algn="l"/>
                <a:tab pos="4381985" algn="l"/>
                <a:tab pos="4789511" algn="l"/>
                <a:tab pos="5197037" algn="l"/>
                <a:tab pos="5604563" algn="l"/>
                <a:tab pos="6012089" algn="l"/>
                <a:tab pos="6419615" algn="l"/>
                <a:tab pos="6827141" algn="l"/>
                <a:tab pos="7234667" algn="l"/>
                <a:tab pos="7642193" algn="l"/>
                <a:tab pos="8049719" algn="l"/>
                <a:tab pos="8457245" algn="l"/>
              </a:tabLst>
              <a:defRPr/>
            </a:pPr>
            <a:r>
              <a:rPr lang="el-GR" altLang="el-GR" sz="2200" dirty="0"/>
              <a:t>Στον τομέα των υπηρεσιών ακόμη και ένα άτομο χωρίς επιπρόσθετο ανθρώπινο δυναμικό δύναται να προσφέρει τις εξειδικευμένες γνώσεις και δεξιότητες του σε ορισμένους τομείς (π.χ. σύμβουλος επιχειρήσεων, λογιστική, κλπ) </a:t>
            </a:r>
          </a:p>
          <a:p>
            <a:pPr marL="458639" indent="-457200" algn="just" eaLnBrk="1">
              <a:tabLst>
                <a:tab pos="619209" algn="l"/>
                <a:tab pos="714251" algn="l"/>
                <a:tab pos="1121777" algn="l"/>
                <a:tab pos="1529303" algn="l"/>
                <a:tab pos="1936829" algn="l"/>
                <a:tab pos="2344355" algn="l"/>
                <a:tab pos="2751881" algn="l"/>
                <a:tab pos="3159407" algn="l"/>
                <a:tab pos="3566933" algn="l"/>
                <a:tab pos="3974459" algn="l"/>
                <a:tab pos="4381985" algn="l"/>
                <a:tab pos="4789511" algn="l"/>
                <a:tab pos="5197037" algn="l"/>
                <a:tab pos="5604563" algn="l"/>
                <a:tab pos="6012089" algn="l"/>
                <a:tab pos="6419615" algn="l"/>
                <a:tab pos="6827141" algn="l"/>
                <a:tab pos="7234667" algn="l"/>
                <a:tab pos="7642193" algn="l"/>
                <a:tab pos="8049719" algn="l"/>
                <a:tab pos="8457245" algn="l"/>
              </a:tabLst>
              <a:defRPr/>
            </a:pPr>
            <a:r>
              <a:rPr lang="el-GR" altLang="el-GR" sz="2200" dirty="0"/>
              <a:t>Σημαντικός κίνδυνος για τις επιχειρήσεις στον εν λόγω κλάδο είναι το φαινόμενο </a:t>
            </a:r>
            <a:r>
              <a:rPr lang="el-GR" altLang="el-GR" sz="2200" b="1" dirty="0"/>
              <a:t>«</a:t>
            </a:r>
            <a:r>
              <a:rPr lang="en-US" altLang="el-GR" sz="2200" b="1" dirty="0"/>
              <a:t>do it yourself</a:t>
            </a:r>
            <a:r>
              <a:rPr lang="el-GR" altLang="el-GR" sz="2200" b="1" dirty="0"/>
              <a:t>»</a:t>
            </a:r>
            <a:r>
              <a:rPr lang="en-US" altLang="el-GR" sz="2200" b="1" dirty="0"/>
              <a:t> </a:t>
            </a:r>
            <a:r>
              <a:rPr lang="en-US" altLang="el-GR" sz="2200" dirty="0"/>
              <a:t>(</a:t>
            </a:r>
            <a:r>
              <a:rPr lang="el-GR" altLang="el-GR" sz="2200" dirty="0"/>
              <a:t>π.χ. κομμωτήρια, καθαριστήρια, </a:t>
            </a:r>
            <a:r>
              <a:rPr lang="el-GR" altLang="el-GR" sz="2200" dirty="0" err="1"/>
              <a:t>κλπ</a:t>
            </a:r>
            <a:r>
              <a:rPr lang="el-GR" altLang="el-GR" sz="2200" dirty="0"/>
              <a:t>)</a:t>
            </a:r>
          </a:p>
          <a:p>
            <a:pPr marL="801539" lvl="1" indent="-457200" algn="just">
              <a:tabLst>
                <a:tab pos="619209" algn="l"/>
                <a:tab pos="714251" algn="l"/>
                <a:tab pos="1121777" algn="l"/>
                <a:tab pos="1529303" algn="l"/>
                <a:tab pos="1936829" algn="l"/>
                <a:tab pos="2344355" algn="l"/>
                <a:tab pos="2751881" algn="l"/>
                <a:tab pos="3159407" algn="l"/>
                <a:tab pos="3566933" algn="l"/>
                <a:tab pos="3974459" algn="l"/>
                <a:tab pos="4381985" algn="l"/>
                <a:tab pos="4789511" algn="l"/>
                <a:tab pos="5197037" algn="l"/>
                <a:tab pos="5604563" algn="l"/>
                <a:tab pos="6012089" algn="l"/>
                <a:tab pos="6419615" algn="l"/>
                <a:tab pos="6827141" algn="l"/>
                <a:tab pos="7234667" algn="l"/>
                <a:tab pos="7642193" algn="l"/>
                <a:tab pos="8049719" algn="l"/>
                <a:tab pos="8457245" algn="l"/>
              </a:tabLst>
              <a:defRPr/>
            </a:pPr>
            <a:r>
              <a:rPr lang="el-GR" altLang="el-GR" sz="2200" dirty="0"/>
              <a:t>Αυτό οφείλεται στο γεγονός ότι μπορούν κάποιες φορές να προσφερθούν από ένα κατάστημα στο δρόμο ή ακόμη και από το σπίτι</a:t>
            </a:r>
          </a:p>
          <a:p>
            <a:pPr marL="388806" indent="-293764" algn="just" eaLnBrk="1">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800" dirty="0"/>
          </a:p>
          <a:p>
            <a:pPr marL="388806" indent="-293764" algn="just" eaLnBrk="1">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800" dirty="0"/>
          </a:p>
          <a:p>
            <a:pPr marL="388806" indent="-293764" algn="just" eaLnBrk="1">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r>
              <a:rPr lang="el-GR" altLang="el-GR" sz="2400" dirty="0"/>
              <a:t> </a:t>
            </a:r>
          </a:p>
          <a:p>
            <a:pPr marL="388806" indent="-293764" algn="just" eaLnBrk="1">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400" dirty="0"/>
          </a:p>
          <a:p>
            <a:pPr marL="388806" indent="-293764" algn="just" eaLnBrk="1">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400" dirty="0"/>
          </a:p>
          <a:p>
            <a:pPr marL="388806" indent="-293764" algn="just" eaLnBrk="1">
              <a:spcAft>
                <a:spcPts val="1032"/>
              </a:spcAft>
              <a:buClrTx/>
              <a:buFont typeface="Georgia" panose="02040502050405020303" pitchFamily="18" charset="0"/>
              <a:buNone/>
              <a:tabLst>
                <a:tab pos="390246" algn="l"/>
                <a:tab pos="485288" algn="l"/>
                <a:tab pos="892813" algn="l"/>
                <a:tab pos="1300340" algn="l"/>
                <a:tab pos="1707865" algn="l"/>
                <a:tab pos="2115392" algn="l"/>
                <a:tab pos="2522917" algn="l"/>
                <a:tab pos="2930444" algn="l"/>
                <a:tab pos="3337969" algn="l"/>
                <a:tab pos="3745496" algn="l"/>
                <a:tab pos="4153021" algn="l"/>
                <a:tab pos="4560548" algn="l"/>
                <a:tab pos="4968073" algn="l"/>
                <a:tab pos="5375600" algn="l"/>
                <a:tab pos="5783125" algn="l"/>
                <a:tab pos="6190652" algn="l"/>
                <a:tab pos="6598177" algn="l"/>
                <a:tab pos="7005704" algn="l"/>
                <a:tab pos="7413229" algn="l"/>
                <a:tab pos="7820756" algn="l"/>
                <a:tab pos="8228281" algn="l"/>
                <a:tab pos="8536446" algn="l"/>
              </a:tabLst>
              <a:defRPr/>
            </a:pPr>
            <a:endParaRPr lang="el-GR" altLang="el-GR" sz="2400" dirty="0"/>
          </a:p>
        </p:txBody>
      </p:sp>
      <p:sp>
        <p:nvSpPr>
          <p:cNvPr id="2" name="Θέση αριθμού διαφάνειας 1">
            <a:extLst>
              <a:ext uri="{FF2B5EF4-FFF2-40B4-BE49-F238E27FC236}">
                <a16:creationId xmlns:a16="http://schemas.microsoft.com/office/drawing/2014/main" id="{19616460-5B5E-4C2A-AB9B-4FFFC64029AD}"/>
              </a:ext>
            </a:extLst>
          </p:cNvPr>
          <p:cNvSpPr>
            <a:spLocks noGrp="1"/>
          </p:cNvSpPr>
          <p:nvPr>
            <p:ph type="sldNum" sz="quarter" idx="12"/>
          </p:nvPr>
        </p:nvSpPr>
        <p:spPr/>
        <p:txBody>
          <a:bodyPr/>
          <a:lstStyle/>
          <a:p>
            <a:pPr>
              <a:defRPr/>
            </a:pPr>
            <a:fld id="{B8215439-3EC3-433A-8F07-72D567A788AB}" type="slidenum">
              <a:rPr lang="el-GR" altLang="el-GR" smtClean="0"/>
              <a:pPr>
                <a:defRPr/>
              </a:pPr>
              <a:t>16</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26629" name="Group 136">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26630" name="Rectangle 137">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9"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41" name="Rectangle 140">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pSp>
        <p:nvGrpSpPr>
          <p:cNvPr id="26631" name="Group 142">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useBgFill="1">
          <p:nvSpPr>
            <p:cNvPr id="26632" name="Rectangle 143">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45"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19458" name="Rectangle 2">
            <a:extLst>
              <a:ext uri="{FF2B5EF4-FFF2-40B4-BE49-F238E27FC236}">
                <a16:creationId xmlns:a16="http://schemas.microsoft.com/office/drawing/2014/main" id="{939114F9-D9CD-4055-9C75-0CE636164AC9}"/>
              </a:ext>
            </a:extLst>
          </p:cNvPr>
          <p:cNvSpPr>
            <a:spLocks noGrp="1" noChangeArrowheads="1"/>
          </p:cNvSpPr>
          <p:nvPr>
            <p:ph type="title"/>
          </p:nvPr>
        </p:nvSpPr>
        <p:spPr>
          <a:xfrm>
            <a:off x="3508815" y="1370143"/>
            <a:ext cx="4793452" cy="4157446"/>
          </a:xfrm>
        </p:spPr>
        <p:txBody>
          <a:bodyPr vert="horz" lIns="91440" tIns="45720" rIns="91440" bIns="45720" rtlCol="0" anchor="ctr">
            <a:normAutofit/>
          </a:bodyPr>
          <a:lstStyle/>
          <a:p>
            <a:pPr>
              <a:defRPr/>
            </a:pPr>
            <a:r>
              <a:rPr lang="en-US" altLang="el-GR" sz="4800" dirty="0" err="1">
                <a:solidFill>
                  <a:schemeClr val="tx1"/>
                </a:solidFill>
              </a:rPr>
              <a:t>Αντικείμενο</a:t>
            </a:r>
            <a:r>
              <a:rPr lang="en-US" altLang="el-GR" sz="4800" dirty="0">
                <a:solidFill>
                  <a:schemeClr val="tx1"/>
                </a:solidFill>
              </a:rPr>
              <a:t> </a:t>
            </a:r>
            <a:r>
              <a:rPr lang="el-GR" altLang="el-GR" sz="4800" dirty="0">
                <a:solidFill>
                  <a:schemeClr val="tx1"/>
                </a:solidFill>
              </a:rPr>
              <a:t>δ</a:t>
            </a:r>
            <a:r>
              <a:rPr lang="en-US" altLang="el-GR" sz="4800" dirty="0" err="1">
                <a:solidFill>
                  <a:schemeClr val="tx1"/>
                </a:solidFill>
              </a:rPr>
              <a:t>ράσης</a:t>
            </a:r>
            <a:endParaRPr lang="en-US" altLang="el-GR" sz="4800" dirty="0">
              <a:solidFill>
                <a:schemeClr val="tx1"/>
              </a:solidFill>
            </a:endParaRPr>
          </a:p>
        </p:txBody>
      </p:sp>
      <p:sp>
        <p:nvSpPr>
          <p:cNvPr id="26627" name="Rectangle 3">
            <a:extLst>
              <a:ext uri="{FF2B5EF4-FFF2-40B4-BE49-F238E27FC236}">
                <a16:creationId xmlns:a16="http://schemas.microsoft.com/office/drawing/2014/main" id="{7E9F2FE1-92E0-46F5-AAD9-75C91F4640AD}"/>
              </a:ext>
            </a:extLst>
          </p:cNvPr>
          <p:cNvSpPr>
            <a:spLocks noGrp="1" noChangeArrowheads="1"/>
          </p:cNvSpPr>
          <p:nvPr>
            <p:ph type="body" idx="1"/>
          </p:nvPr>
        </p:nvSpPr>
        <p:spPr>
          <a:xfrm>
            <a:off x="539555" y="620688"/>
            <a:ext cx="2592282" cy="5616624"/>
          </a:xfrm>
        </p:spPr>
        <p:txBody>
          <a:bodyPr vert="horz" lIns="91440" tIns="45720" rIns="91440" bIns="45720" rtlCol="0" anchor="ctr">
            <a:normAutofit lnSpcReduction="10000"/>
          </a:bodyPr>
          <a:lstStyle/>
          <a:p>
            <a:pPr algn="r">
              <a:lnSpc>
                <a:spcPct val="90000"/>
              </a:lnSpc>
            </a:pPr>
            <a:r>
              <a:rPr lang="en-US" altLang="el-GR" cap="none" dirty="0"/>
              <a:t>επ</a:t>
            </a:r>
            <a:r>
              <a:rPr lang="en-US" altLang="el-GR" cap="none" dirty="0" err="1"/>
              <a:t>ιχειρήσεις</a:t>
            </a:r>
            <a:r>
              <a:rPr lang="en-US" altLang="el-GR" cap="none" dirty="0"/>
              <a:t> π</a:t>
            </a:r>
            <a:r>
              <a:rPr lang="en-US" altLang="el-GR" cap="none" dirty="0" err="1"/>
              <a:t>ρωτογενούς</a:t>
            </a:r>
            <a:r>
              <a:rPr lang="en-US" altLang="el-GR" cap="none" dirty="0"/>
              <a:t> παρα</a:t>
            </a:r>
            <a:r>
              <a:rPr lang="en-US" altLang="el-GR" cap="none" dirty="0" err="1"/>
              <a:t>γωγής</a:t>
            </a:r>
            <a:r>
              <a:rPr lang="en-US" altLang="el-GR" cap="none" dirty="0"/>
              <a:t> </a:t>
            </a:r>
          </a:p>
          <a:p>
            <a:pPr algn="r">
              <a:lnSpc>
                <a:spcPct val="90000"/>
              </a:lnSpc>
            </a:pPr>
            <a:r>
              <a:rPr lang="en-US" altLang="el-GR" cap="none" dirty="0"/>
              <a:t>επ</a:t>
            </a:r>
            <a:r>
              <a:rPr lang="en-US" altLang="el-GR" cap="none" dirty="0" err="1"/>
              <a:t>ιχειρήσεις</a:t>
            </a:r>
            <a:r>
              <a:rPr lang="en-US" altLang="el-GR" cap="none" dirty="0"/>
              <a:t> παρα</a:t>
            </a:r>
            <a:r>
              <a:rPr lang="en-US" altLang="el-GR" cap="none" dirty="0" err="1"/>
              <a:t>γωγής</a:t>
            </a:r>
            <a:r>
              <a:rPr lang="en-US" altLang="el-GR" cap="none" dirty="0"/>
              <a:t> ή </a:t>
            </a:r>
            <a:r>
              <a:rPr lang="en-US" altLang="el-GR" cap="none" dirty="0" err="1"/>
              <a:t>μετ</a:t>
            </a:r>
            <a:r>
              <a:rPr lang="en-US" altLang="el-GR" cap="none" dirty="0"/>
              <a:t>αποίησης </a:t>
            </a:r>
          </a:p>
          <a:p>
            <a:pPr algn="r">
              <a:lnSpc>
                <a:spcPct val="90000"/>
              </a:lnSpc>
            </a:pPr>
            <a:r>
              <a:rPr lang="en-US" altLang="el-GR" cap="none" dirty="0"/>
              <a:t>επ</a:t>
            </a:r>
            <a:r>
              <a:rPr lang="en-US" altLang="el-GR" cap="none" dirty="0" err="1"/>
              <a:t>ιχειρήσεις</a:t>
            </a:r>
            <a:r>
              <a:rPr lang="en-US" altLang="el-GR" cap="none" dirty="0"/>
              <a:t> </a:t>
            </a:r>
            <a:r>
              <a:rPr lang="en-US" altLang="el-GR" cap="none" dirty="0" err="1"/>
              <a:t>εμ</a:t>
            </a:r>
            <a:r>
              <a:rPr lang="en-US" altLang="el-GR" cap="none" dirty="0"/>
              <a:t>πορικές</a:t>
            </a:r>
          </a:p>
          <a:p>
            <a:pPr algn="r">
              <a:lnSpc>
                <a:spcPct val="90000"/>
              </a:lnSpc>
            </a:pPr>
            <a:r>
              <a:rPr lang="en-US" altLang="el-GR" cap="none" dirty="0"/>
              <a:t>επ</a:t>
            </a:r>
            <a:r>
              <a:rPr lang="en-US" altLang="el-GR" cap="none" dirty="0" err="1"/>
              <a:t>ιχειρήσεις</a:t>
            </a:r>
            <a:r>
              <a:rPr lang="en-US" altLang="el-GR" cap="none" dirty="0"/>
              <a:t> </a:t>
            </a:r>
            <a:r>
              <a:rPr lang="en-US" altLang="el-GR" cap="none" dirty="0" err="1"/>
              <a:t>μετ</a:t>
            </a:r>
            <a:r>
              <a:rPr lang="en-US" altLang="el-GR" cap="none" dirty="0"/>
              <a:t>αφορών</a:t>
            </a:r>
          </a:p>
          <a:p>
            <a:pPr algn="r">
              <a:lnSpc>
                <a:spcPct val="90000"/>
              </a:lnSpc>
            </a:pPr>
            <a:r>
              <a:rPr lang="en-US" altLang="el-GR" cap="none" dirty="0"/>
              <a:t>επ</a:t>
            </a:r>
            <a:r>
              <a:rPr lang="en-US" altLang="el-GR" cap="none" dirty="0" err="1"/>
              <a:t>ιχειρήσεις</a:t>
            </a:r>
            <a:r>
              <a:rPr lang="en-US" altLang="el-GR" cap="none" dirty="0"/>
              <a:t> πα</a:t>
            </a:r>
            <a:r>
              <a:rPr lang="en-US" altLang="el-GR" cap="none" dirty="0" err="1"/>
              <a:t>ροχής</a:t>
            </a:r>
            <a:r>
              <a:rPr lang="en-US" altLang="el-GR" cap="none" dirty="0"/>
              <a:t> υπ</a:t>
            </a:r>
            <a:r>
              <a:rPr lang="en-US" altLang="el-GR" cap="none" dirty="0" err="1"/>
              <a:t>ηρεσιών</a:t>
            </a:r>
            <a:endParaRPr lang="en-US" altLang="el-GR" cap="none" dirty="0"/>
          </a:p>
          <a:p>
            <a:pPr algn="r">
              <a:lnSpc>
                <a:spcPct val="90000"/>
              </a:lnSpc>
            </a:pPr>
            <a:r>
              <a:rPr lang="en-US" altLang="el-GR" cap="none" dirty="0"/>
              <a:t>επ</a:t>
            </a:r>
            <a:r>
              <a:rPr lang="en-US" altLang="el-GR" cap="none" dirty="0" err="1"/>
              <a:t>ιχειρήσεις</a:t>
            </a:r>
            <a:r>
              <a:rPr lang="en-US" altLang="el-GR" cap="none" dirty="0"/>
              <a:t> </a:t>
            </a:r>
            <a:r>
              <a:rPr lang="en-US" altLang="el-GR" cap="none" dirty="0" err="1"/>
              <a:t>τρ</a:t>
            </a:r>
            <a:r>
              <a:rPr lang="en-US" altLang="el-GR" cap="none" dirty="0"/>
              <a:t>απεζικών υπηρεσιών </a:t>
            </a:r>
          </a:p>
          <a:p>
            <a:pPr algn="r">
              <a:lnSpc>
                <a:spcPct val="90000"/>
              </a:lnSpc>
            </a:pPr>
            <a:r>
              <a:rPr lang="en-US" altLang="el-GR" cap="none" dirty="0"/>
              <a:t>επ</a:t>
            </a:r>
            <a:r>
              <a:rPr lang="en-US" altLang="el-GR" cap="none" dirty="0" err="1"/>
              <a:t>ιχειρήσεις</a:t>
            </a:r>
            <a:r>
              <a:rPr lang="en-US" altLang="el-GR" cap="none" dirty="0"/>
              <a:t> α</a:t>
            </a:r>
            <a:r>
              <a:rPr lang="en-US" altLang="el-GR" cap="none" dirty="0" err="1"/>
              <a:t>σφ</a:t>
            </a:r>
            <a:r>
              <a:rPr lang="en-US" altLang="el-GR" cap="none" dirty="0"/>
              <a:t>αλιστικών υπηρεσιών</a:t>
            </a:r>
          </a:p>
          <a:p>
            <a:pPr algn="r">
              <a:lnSpc>
                <a:spcPct val="90000"/>
              </a:lnSpc>
            </a:pPr>
            <a:endParaRPr lang="en-US" altLang="el-GR" dirty="0"/>
          </a:p>
        </p:txBody>
      </p:sp>
      <p:cxnSp>
        <p:nvCxnSpPr>
          <p:cNvPr id="147" name="Straight Connector 146">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67515"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Θέση αριθμού διαφάνειας 1">
            <a:extLst>
              <a:ext uri="{FF2B5EF4-FFF2-40B4-BE49-F238E27FC236}">
                <a16:creationId xmlns:a16="http://schemas.microsoft.com/office/drawing/2014/main" id="{E268150E-7352-4B50-956F-D7EC4590DBA8}"/>
              </a:ext>
            </a:extLst>
          </p:cNvPr>
          <p:cNvSpPr>
            <a:spLocks noGrp="1"/>
          </p:cNvSpPr>
          <p:nvPr>
            <p:ph type="sldNum" sz="quarter" idx="12"/>
          </p:nvPr>
        </p:nvSpPr>
        <p:spPr/>
        <p:txBody>
          <a:bodyPr/>
          <a:lstStyle/>
          <a:p>
            <a:pPr>
              <a:defRPr/>
            </a:pPr>
            <a:fld id="{1A1EF85D-16A4-4E66-9A9B-43A2CD24425E}" type="slidenum">
              <a:rPr lang="el-GR" altLang="el-GR" smtClean="0"/>
              <a:pPr>
                <a:defRPr/>
              </a:pPr>
              <a:t>17</a:t>
            </a:fld>
            <a:endParaRPr lang="el-GR" altLang="el-GR"/>
          </a:p>
        </p:txBody>
      </p:sp>
    </p:spTree>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136" name="Group 135">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137" name="Rectangle 136">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8"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40" name="Rectangle 139">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pSp>
        <p:nvGrpSpPr>
          <p:cNvPr id="142" name="Group 141">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useBgFill="1">
          <p:nvSpPr>
            <p:cNvPr id="143" name="Rectangle 142">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44"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0482" name="Rectangle 2">
            <a:extLst>
              <a:ext uri="{FF2B5EF4-FFF2-40B4-BE49-F238E27FC236}">
                <a16:creationId xmlns:a16="http://schemas.microsoft.com/office/drawing/2014/main" id="{1B16C74A-9319-4EF4-B175-30D8E4F420FA}"/>
              </a:ext>
            </a:extLst>
          </p:cNvPr>
          <p:cNvSpPr>
            <a:spLocks noGrp="1" noChangeArrowheads="1"/>
          </p:cNvSpPr>
          <p:nvPr>
            <p:ph type="title"/>
          </p:nvPr>
        </p:nvSpPr>
        <p:spPr>
          <a:xfrm>
            <a:off x="3508815" y="1370143"/>
            <a:ext cx="4793452" cy="4157446"/>
          </a:xfrm>
        </p:spPr>
        <p:txBody>
          <a:bodyPr vert="horz" lIns="91440" tIns="45720" rIns="91440" bIns="45720" rtlCol="0" anchor="ctr">
            <a:normAutofit/>
          </a:bodyPr>
          <a:lstStyle/>
          <a:p>
            <a:pPr>
              <a:defRPr/>
            </a:pPr>
            <a:r>
              <a:rPr lang="en-US" altLang="el-GR" sz="4800" dirty="0" err="1">
                <a:solidFill>
                  <a:schemeClr val="tx1"/>
                </a:solidFill>
              </a:rPr>
              <a:t>Ιδιοκτησι</a:t>
            </a:r>
            <a:r>
              <a:rPr lang="en-US" altLang="el-GR" sz="4800" dirty="0">
                <a:solidFill>
                  <a:schemeClr val="tx1"/>
                </a:solidFill>
              </a:rPr>
              <a:t>ακό καθεστώς</a:t>
            </a:r>
          </a:p>
        </p:txBody>
      </p:sp>
      <p:sp>
        <p:nvSpPr>
          <p:cNvPr id="27651" name="Rectangle 3">
            <a:extLst>
              <a:ext uri="{FF2B5EF4-FFF2-40B4-BE49-F238E27FC236}">
                <a16:creationId xmlns:a16="http://schemas.microsoft.com/office/drawing/2014/main" id="{0C0BCE25-906E-4B2F-9440-80F03E08BFF7}"/>
              </a:ext>
            </a:extLst>
          </p:cNvPr>
          <p:cNvSpPr>
            <a:spLocks noGrp="1" noChangeArrowheads="1"/>
          </p:cNvSpPr>
          <p:nvPr>
            <p:ph type="body" idx="1"/>
          </p:nvPr>
        </p:nvSpPr>
        <p:spPr>
          <a:xfrm>
            <a:off x="683571" y="1370143"/>
            <a:ext cx="2342644" cy="4157446"/>
          </a:xfrm>
        </p:spPr>
        <p:txBody>
          <a:bodyPr vert="horz" lIns="91440" tIns="45720" rIns="91440" bIns="45720" rtlCol="0" anchor="ctr">
            <a:normAutofit/>
          </a:bodyPr>
          <a:lstStyle/>
          <a:p>
            <a:pPr algn="r"/>
            <a:r>
              <a:rPr lang="en-US" altLang="el-GR" cap="none" dirty="0" err="1"/>
              <a:t>ιδιωτικές</a:t>
            </a:r>
            <a:r>
              <a:rPr lang="en-US" altLang="el-GR" cap="none" dirty="0"/>
              <a:t> επ</a:t>
            </a:r>
            <a:r>
              <a:rPr lang="en-US" altLang="el-GR" cap="none" dirty="0" err="1"/>
              <a:t>ιχειρήσεις</a:t>
            </a:r>
            <a:endParaRPr lang="el-GR" altLang="el-GR" cap="none" dirty="0"/>
          </a:p>
          <a:p>
            <a:pPr algn="r"/>
            <a:r>
              <a:rPr lang="en-US" altLang="el-GR" cap="none" dirty="0"/>
              <a:t> </a:t>
            </a:r>
          </a:p>
          <a:p>
            <a:pPr algn="r"/>
            <a:r>
              <a:rPr lang="en-US" altLang="el-GR" cap="none" dirty="0" err="1"/>
              <a:t>δημόσιες</a:t>
            </a:r>
            <a:r>
              <a:rPr lang="en-US" altLang="el-GR" cap="none" dirty="0"/>
              <a:t> επ</a:t>
            </a:r>
            <a:r>
              <a:rPr lang="en-US" altLang="el-GR" cap="none" dirty="0" err="1"/>
              <a:t>ιχειρήσεις</a:t>
            </a:r>
            <a:endParaRPr lang="el-GR" altLang="el-GR" cap="none" dirty="0"/>
          </a:p>
          <a:p>
            <a:pPr algn="r"/>
            <a:r>
              <a:rPr lang="en-US" altLang="el-GR" cap="none" dirty="0"/>
              <a:t> </a:t>
            </a:r>
          </a:p>
          <a:p>
            <a:pPr algn="r"/>
            <a:r>
              <a:rPr lang="en-US" altLang="el-GR" cap="none" dirty="0" err="1"/>
              <a:t>μικτές</a:t>
            </a:r>
            <a:r>
              <a:rPr lang="en-US" altLang="el-GR" cap="none" dirty="0"/>
              <a:t> επ</a:t>
            </a:r>
            <a:r>
              <a:rPr lang="en-US" altLang="el-GR" cap="none" dirty="0" err="1"/>
              <a:t>ιχειρήσεις</a:t>
            </a:r>
            <a:r>
              <a:rPr lang="en-US" altLang="el-GR" cap="none" dirty="0"/>
              <a:t> </a:t>
            </a:r>
          </a:p>
        </p:txBody>
      </p:sp>
      <p:cxnSp>
        <p:nvCxnSpPr>
          <p:cNvPr id="146" name="Straight Connector 145">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67515"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Θέση αριθμού διαφάνειας 1">
            <a:extLst>
              <a:ext uri="{FF2B5EF4-FFF2-40B4-BE49-F238E27FC236}">
                <a16:creationId xmlns:a16="http://schemas.microsoft.com/office/drawing/2014/main" id="{7955D4A8-C075-4338-8BCC-C8030F18051D}"/>
              </a:ext>
            </a:extLst>
          </p:cNvPr>
          <p:cNvSpPr>
            <a:spLocks noGrp="1"/>
          </p:cNvSpPr>
          <p:nvPr>
            <p:ph type="sldNum" sz="quarter" idx="12"/>
          </p:nvPr>
        </p:nvSpPr>
        <p:spPr/>
        <p:txBody>
          <a:bodyPr/>
          <a:lstStyle/>
          <a:p>
            <a:pPr>
              <a:defRPr/>
            </a:pPr>
            <a:fld id="{1A1EF85D-16A4-4E66-9A9B-43A2CD24425E}" type="slidenum">
              <a:rPr lang="el-GR" altLang="el-GR" smtClean="0"/>
              <a:pPr>
                <a:defRPr/>
              </a:pPr>
              <a:t>18</a:t>
            </a:fld>
            <a:endParaRPr lang="el-GR" altLang="el-GR"/>
          </a:p>
        </p:txBody>
      </p:sp>
    </p:spTree>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72" name="Group 71">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73" name="Rectangle 72">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76" name="Rectangle 75">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pSp>
        <p:nvGrpSpPr>
          <p:cNvPr id="78" name="Group 77">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useBgFill="1">
          <p:nvSpPr>
            <p:cNvPr id="79" name="Rectangle 78">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80"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 name="Title 1">
            <a:extLst>
              <a:ext uri="{FF2B5EF4-FFF2-40B4-BE49-F238E27FC236}">
                <a16:creationId xmlns:a16="http://schemas.microsoft.com/office/drawing/2014/main" id="{673CA14F-75DD-4FC7-8F90-21BDB5B98178}"/>
              </a:ext>
            </a:extLst>
          </p:cNvPr>
          <p:cNvSpPr>
            <a:spLocks noGrp="1"/>
          </p:cNvSpPr>
          <p:nvPr>
            <p:ph type="title"/>
          </p:nvPr>
        </p:nvSpPr>
        <p:spPr>
          <a:xfrm>
            <a:off x="3508815" y="1370143"/>
            <a:ext cx="4793452" cy="4157446"/>
          </a:xfrm>
        </p:spPr>
        <p:txBody>
          <a:bodyPr vert="horz" lIns="91440" tIns="45720" rIns="91440" bIns="45720" rtlCol="0" anchor="ctr">
            <a:normAutofit/>
          </a:bodyPr>
          <a:lstStyle/>
          <a:p>
            <a:pPr>
              <a:defRPr/>
            </a:pPr>
            <a:r>
              <a:rPr lang="en-US" sz="4800" dirty="0" err="1">
                <a:solidFill>
                  <a:schemeClr val="tx1"/>
                </a:solidFill>
              </a:rPr>
              <a:t>Νομικές</a:t>
            </a:r>
            <a:r>
              <a:rPr lang="en-US" sz="4800" dirty="0">
                <a:solidFill>
                  <a:schemeClr val="tx1"/>
                </a:solidFill>
              </a:rPr>
              <a:t> </a:t>
            </a:r>
            <a:r>
              <a:rPr lang="el-GR" sz="4800" dirty="0">
                <a:solidFill>
                  <a:schemeClr val="tx1"/>
                </a:solidFill>
              </a:rPr>
              <a:t>μ</a:t>
            </a:r>
            <a:r>
              <a:rPr lang="en-US" sz="4800" dirty="0" err="1">
                <a:solidFill>
                  <a:schemeClr val="tx1"/>
                </a:solidFill>
              </a:rPr>
              <a:t>ορφές</a:t>
            </a:r>
            <a:r>
              <a:rPr lang="en-US" sz="4800" dirty="0">
                <a:solidFill>
                  <a:schemeClr val="tx1"/>
                </a:solidFill>
              </a:rPr>
              <a:t> </a:t>
            </a:r>
            <a:r>
              <a:rPr lang="en-US" sz="4800" dirty="0" err="1">
                <a:solidFill>
                  <a:schemeClr val="tx1"/>
                </a:solidFill>
              </a:rPr>
              <a:t>ετ</a:t>
            </a:r>
            <a:r>
              <a:rPr lang="en-US" sz="4800" dirty="0">
                <a:solidFill>
                  <a:schemeClr val="tx1"/>
                </a:solidFill>
              </a:rPr>
              <a:t>αιρ</a:t>
            </a:r>
            <a:r>
              <a:rPr lang="el-GR" sz="4800" dirty="0">
                <a:solidFill>
                  <a:schemeClr val="tx1"/>
                </a:solidFill>
              </a:rPr>
              <a:t>ε</a:t>
            </a:r>
            <a:r>
              <a:rPr lang="en-US" sz="4800" dirty="0" err="1">
                <a:solidFill>
                  <a:schemeClr val="tx1"/>
                </a:solidFill>
              </a:rPr>
              <a:t>ιών</a:t>
            </a:r>
            <a:endParaRPr lang="en-US" sz="4800" dirty="0">
              <a:solidFill>
                <a:schemeClr val="tx1"/>
              </a:solidFill>
            </a:endParaRPr>
          </a:p>
        </p:txBody>
      </p:sp>
      <p:sp>
        <p:nvSpPr>
          <p:cNvPr id="28675" name="Text Placeholder 2">
            <a:extLst>
              <a:ext uri="{FF2B5EF4-FFF2-40B4-BE49-F238E27FC236}">
                <a16:creationId xmlns:a16="http://schemas.microsoft.com/office/drawing/2014/main" id="{2E23E0AC-DB8F-4C13-BE30-28A5633B338F}"/>
              </a:ext>
            </a:extLst>
          </p:cNvPr>
          <p:cNvSpPr>
            <a:spLocks noGrp="1"/>
          </p:cNvSpPr>
          <p:nvPr>
            <p:ph type="body" idx="1"/>
          </p:nvPr>
        </p:nvSpPr>
        <p:spPr>
          <a:xfrm>
            <a:off x="483365" y="1370143"/>
            <a:ext cx="2655947" cy="4157446"/>
          </a:xfrm>
        </p:spPr>
        <p:txBody>
          <a:bodyPr vert="horz" lIns="91440" tIns="45720" rIns="91440" bIns="45720" rtlCol="0" anchor="ctr">
            <a:normAutofit/>
          </a:bodyPr>
          <a:lstStyle/>
          <a:p>
            <a:pPr algn="r"/>
            <a:r>
              <a:rPr lang="en-US" altLang="el-GR" sz="2400" cap="none" dirty="0"/>
              <a:t>βα</a:t>
            </a:r>
            <a:r>
              <a:rPr lang="en-US" altLang="el-GR" sz="2400" cap="none" dirty="0" err="1"/>
              <a:t>σικές</a:t>
            </a:r>
            <a:r>
              <a:rPr lang="en-US" altLang="el-GR" sz="2400" cap="none" dirty="0"/>
              <a:t> </a:t>
            </a:r>
            <a:r>
              <a:rPr lang="en-US" altLang="el-GR" sz="2400" cap="none" dirty="0" err="1"/>
              <a:t>νομικές</a:t>
            </a:r>
            <a:r>
              <a:rPr lang="en-US" altLang="el-GR" sz="2400" cap="none" dirty="0"/>
              <a:t> </a:t>
            </a:r>
            <a:r>
              <a:rPr lang="en-US" altLang="el-GR" sz="2400" cap="none" dirty="0" err="1"/>
              <a:t>μορφές</a:t>
            </a:r>
            <a:endParaRPr lang="el-GR" altLang="el-GR" sz="2400" cap="none" dirty="0"/>
          </a:p>
          <a:p>
            <a:pPr algn="r"/>
            <a:endParaRPr lang="en-US" altLang="el-GR" sz="2400" cap="none" dirty="0"/>
          </a:p>
          <a:p>
            <a:pPr algn="r"/>
            <a:r>
              <a:rPr lang="en-US" altLang="el-GR" sz="2400" cap="none" dirty="0" err="1"/>
              <a:t>σύγχρονες</a:t>
            </a:r>
            <a:r>
              <a:rPr lang="en-US" altLang="el-GR" sz="2400" cap="none" dirty="0"/>
              <a:t> </a:t>
            </a:r>
            <a:r>
              <a:rPr lang="en-US" altLang="el-GR" sz="2400" cap="none" dirty="0" err="1"/>
              <a:t>νομικές</a:t>
            </a:r>
            <a:r>
              <a:rPr lang="en-US" altLang="el-GR" sz="2400" cap="none" dirty="0"/>
              <a:t> </a:t>
            </a:r>
            <a:r>
              <a:rPr lang="en-US" altLang="el-GR" sz="2400" cap="none" dirty="0" err="1"/>
              <a:t>μορφές</a:t>
            </a:r>
            <a:endParaRPr lang="en-US" altLang="el-GR" sz="2400" cap="none" dirty="0"/>
          </a:p>
        </p:txBody>
      </p:sp>
      <p:cxnSp>
        <p:nvCxnSpPr>
          <p:cNvPr id="82" name="Straight Connector 81">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67515"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Θέση αριθμού διαφάνειας 2">
            <a:extLst>
              <a:ext uri="{FF2B5EF4-FFF2-40B4-BE49-F238E27FC236}">
                <a16:creationId xmlns:a16="http://schemas.microsoft.com/office/drawing/2014/main" id="{0BFF383C-AD85-44BE-9C3B-F7E50298FBF8}"/>
              </a:ext>
            </a:extLst>
          </p:cNvPr>
          <p:cNvSpPr>
            <a:spLocks noGrp="1"/>
          </p:cNvSpPr>
          <p:nvPr>
            <p:ph type="sldNum" sz="quarter" idx="12"/>
          </p:nvPr>
        </p:nvSpPr>
        <p:spPr/>
        <p:txBody>
          <a:bodyPr/>
          <a:lstStyle/>
          <a:p>
            <a:pPr>
              <a:defRPr/>
            </a:pPr>
            <a:fld id="{1A1EF85D-16A4-4E66-9A9B-43A2CD24425E}" type="slidenum">
              <a:rPr lang="el-GR" altLang="el-GR" smtClean="0"/>
              <a:pPr>
                <a:defRPr/>
              </a:pPr>
              <a:t>19</a:t>
            </a:fld>
            <a:endParaRPr lang="el-GR" altLang="el-GR"/>
          </a:p>
        </p:txBody>
      </p:sp>
    </p:spTree>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4B3376-1F11-4291-AF9A-1EAC9CA6B63C}"/>
              </a:ext>
            </a:extLst>
          </p:cNvPr>
          <p:cNvSpPr>
            <a:spLocks noGrp="1"/>
          </p:cNvSpPr>
          <p:nvPr>
            <p:ph type="title"/>
          </p:nvPr>
        </p:nvSpPr>
        <p:spPr/>
        <p:txBody>
          <a:bodyPr/>
          <a:lstStyle/>
          <a:p>
            <a:r>
              <a:rPr lang="el-GR" dirty="0"/>
              <a:t>Διαμόρφωση της ομάδας διοίκησης</a:t>
            </a:r>
            <a:endParaRPr lang="en-US" dirty="0"/>
          </a:p>
        </p:txBody>
      </p:sp>
      <p:sp>
        <p:nvSpPr>
          <p:cNvPr id="3" name="Θέση περιεχομένου 2">
            <a:extLst>
              <a:ext uri="{FF2B5EF4-FFF2-40B4-BE49-F238E27FC236}">
                <a16:creationId xmlns:a16="http://schemas.microsoft.com/office/drawing/2014/main" id="{C29AC4E9-D2C1-4E96-B2C6-0164027DAE41}"/>
              </a:ext>
            </a:extLst>
          </p:cNvPr>
          <p:cNvSpPr>
            <a:spLocks noGrp="1"/>
          </p:cNvSpPr>
          <p:nvPr>
            <p:ph idx="1"/>
          </p:nvPr>
        </p:nvSpPr>
        <p:spPr>
          <a:xfrm>
            <a:off x="575556" y="2127034"/>
            <a:ext cx="7992888" cy="4730966"/>
          </a:xfrm>
        </p:spPr>
        <p:txBody>
          <a:bodyPr/>
          <a:lstStyle/>
          <a:p>
            <a:r>
              <a:rPr lang="el-GR" dirty="0"/>
              <a:t>Ομάδα διοίκησης: διευθυντές και άλλα βασικά στελέχη που είναι υπεύθυνα για τη γενική διοίκηση της εταιρείας</a:t>
            </a:r>
          </a:p>
          <a:p>
            <a:r>
              <a:rPr lang="el-GR" dirty="0"/>
              <a:t>Επίτευξη ισορροπίας με την επιλογή των ατόμων της διοίκησης που είναι κατάλληλα σε διάφορους τομείς.</a:t>
            </a:r>
          </a:p>
          <a:p>
            <a:r>
              <a:rPr lang="el-GR" dirty="0"/>
              <a:t>Επιλογή της ίδρυσης μιας νεοφυούς επιχείρησης από έναν μόνο επιχειρηματία χάριν των αναδυόμενων τεχνολογιών</a:t>
            </a:r>
          </a:p>
          <a:p>
            <a:pPr lvl="1"/>
            <a:r>
              <a:rPr lang="el-GR" dirty="0"/>
              <a:t>Το κλειδί είναι η ομαδικότητα</a:t>
            </a:r>
          </a:p>
          <a:p>
            <a:r>
              <a:rPr lang="el-GR" dirty="0"/>
              <a:t>Ανάπτυξη κοινωνικών δικτύων</a:t>
            </a:r>
          </a:p>
          <a:p>
            <a:r>
              <a:rPr lang="el-GR" dirty="0"/>
              <a:t>Κοινωνικό δίκτυο είναι ο ιστός των σχέσεων που έχει ένα άτομο με άλλους ανθρώπους </a:t>
            </a:r>
          </a:p>
          <a:p>
            <a:pPr lvl="1"/>
            <a:r>
              <a:rPr lang="el-GR" dirty="0">
                <a:solidFill>
                  <a:schemeClr val="accent1"/>
                </a:solidFill>
              </a:rPr>
              <a:t>Κοινωνικό κεφάλαιο</a:t>
            </a:r>
            <a:r>
              <a:rPr lang="el-GR" dirty="0"/>
              <a:t>: το πλεονέκτημα που δημιουργείται από τις διασυνδέσεις του ατόμου σε ένα κοινωνικό δίκτυο</a:t>
            </a:r>
          </a:p>
          <a:p>
            <a:pPr lvl="1"/>
            <a:r>
              <a:rPr lang="el-GR" dirty="0">
                <a:solidFill>
                  <a:schemeClr val="accent1"/>
                </a:solidFill>
              </a:rPr>
              <a:t>Ανταπόδοση</a:t>
            </a:r>
            <a:r>
              <a:rPr lang="el-GR" dirty="0"/>
              <a:t>: μια ισχυρή αίσθηση υποχρεώσεις να επιστρέψουμε σε είδος κάτι που μας έχει δώσει ή κάνει κάποιος άλλος</a:t>
            </a:r>
            <a:endParaRPr lang="en-US" dirty="0"/>
          </a:p>
        </p:txBody>
      </p:sp>
      <p:sp>
        <p:nvSpPr>
          <p:cNvPr id="4" name="Θέση αριθμού διαφάνειας 3">
            <a:extLst>
              <a:ext uri="{FF2B5EF4-FFF2-40B4-BE49-F238E27FC236}">
                <a16:creationId xmlns:a16="http://schemas.microsoft.com/office/drawing/2014/main" id="{DA54D52D-73C4-4088-B1CA-E875906C7ED4}"/>
              </a:ext>
            </a:extLst>
          </p:cNvPr>
          <p:cNvSpPr>
            <a:spLocks noGrp="1"/>
          </p:cNvSpPr>
          <p:nvPr>
            <p:ph type="sldNum" sz="quarter" idx="12"/>
          </p:nvPr>
        </p:nvSpPr>
        <p:spPr/>
        <p:txBody>
          <a:bodyPr/>
          <a:lstStyle/>
          <a:p>
            <a:pPr>
              <a:defRPr/>
            </a:pPr>
            <a:fld id="{B8215439-3EC3-433A-8F07-72D567A788AB}" type="slidenum">
              <a:rPr lang="el-GR" altLang="el-GR" smtClean="0"/>
              <a:pPr>
                <a:defRPr/>
              </a:pPr>
              <a:t>2</a:t>
            </a:fld>
            <a:endParaRPr lang="el-GR" altLang="el-GR"/>
          </a:p>
        </p:txBody>
      </p:sp>
    </p:spTree>
    <p:extLst>
      <p:ext uri="{BB962C8B-B14F-4D97-AF65-F5344CB8AC3E}">
        <p14:creationId xmlns:p14="http://schemas.microsoft.com/office/powerpoint/2010/main" val="281244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D996A96-DFCB-4964-88B1-B31C866A834F}"/>
              </a:ext>
            </a:extLst>
          </p:cNvPr>
          <p:cNvSpPr>
            <a:spLocks noGrp="1" noChangeArrowheads="1"/>
          </p:cNvSpPr>
          <p:nvPr>
            <p:ph type="title"/>
          </p:nvPr>
        </p:nvSpPr>
        <p:spPr>
          <a:xfrm>
            <a:off x="611559" y="692150"/>
            <a:ext cx="8137153" cy="1066800"/>
          </a:xfrm>
        </p:spPr>
        <p:txBody>
          <a:bodyPr/>
          <a:lstStyle/>
          <a:p>
            <a:pPr eaLnBrk="1" hangingPunct="1"/>
            <a:r>
              <a:rPr lang="el-GR" altLang="el-GR" dirty="0"/>
              <a:t>Βασικές νομικές μορφές</a:t>
            </a:r>
          </a:p>
        </p:txBody>
      </p:sp>
      <p:sp>
        <p:nvSpPr>
          <p:cNvPr id="64515" name="Rectangle 3">
            <a:extLst>
              <a:ext uri="{FF2B5EF4-FFF2-40B4-BE49-F238E27FC236}">
                <a16:creationId xmlns:a16="http://schemas.microsoft.com/office/drawing/2014/main" id="{6693384F-F0DE-422D-AF41-36F1DFF9EB7C}"/>
              </a:ext>
            </a:extLst>
          </p:cNvPr>
          <p:cNvSpPr>
            <a:spLocks noGrp="1" noChangeArrowheads="1"/>
          </p:cNvSpPr>
          <p:nvPr>
            <p:ph idx="1"/>
          </p:nvPr>
        </p:nvSpPr>
        <p:spPr>
          <a:xfrm>
            <a:off x="611559" y="2060575"/>
            <a:ext cx="7921254" cy="4608513"/>
          </a:xfrm>
        </p:spPr>
        <p:txBody>
          <a:bodyPr>
            <a:normAutofit/>
          </a:bodyPr>
          <a:lstStyle/>
          <a:p>
            <a:pPr>
              <a:spcBef>
                <a:spcPts val="1200"/>
              </a:spcBef>
              <a:spcAft>
                <a:spcPts val="1200"/>
              </a:spcAft>
              <a:defRPr/>
            </a:pPr>
            <a:r>
              <a:rPr lang="el-GR" dirty="0"/>
              <a:t>Ατομική επιχείρηση</a:t>
            </a:r>
          </a:p>
          <a:p>
            <a:pPr>
              <a:spcBef>
                <a:spcPts val="1200"/>
              </a:spcBef>
              <a:spcAft>
                <a:spcPts val="1200"/>
              </a:spcAft>
              <a:defRPr/>
            </a:pPr>
            <a:r>
              <a:rPr lang="el-GR" dirty="0"/>
              <a:t>Προσωπικές εταιρίες</a:t>
            </a:r>
          </a:p>
          <a:p>
            <a:pPr lvl="1">
              <a:spcBef>
                <a:spcPts val="1200"/>
              </a:spcBef>
              <a:spcAft>
                <a:spcPts val="1200"/>
              </a:spcAft>
              <a:defRPr/>
            </a:pPr>
            <a:r>
              <a:rPr lang="el-GR" dirty="0"/>
              <a:t>Ομόρρυθμη εταιρεία (ΟΕ)</a:t>
            </a:r>
          </a:p>
          <a:p>
            <a:pPr lvl="1">
              <a:spcBef>
                <a:spcPts val="1200"/>
              </a:spcBef>
              <a:spcAft>
                <a:spcPts val="1200"/>
              </a:spcAft>
              <a:defRPr/>
            </a:pPr>
            <a:r>
              <a:rPr lang="el-GR" dirty="0"/>
              <a:t>Ετερόρρυθμη εταιρεία (ΕΕ)</a:t>
            </a:r>
          </a:p>
          <a:p>
            <a:pPr>
              <a:spcBef>
                <a:spcPts val="1200"/>
              </a:spcBef>
              <a:spcAft>
                <a:spcPts val="1200"/>
              </a:spcAft>
              <a:defRPr/>
            </a:pPr>
            <a:r>
              <a:rPr lang="el-GR" dirty="0"/>
              <a:t>Κεφαλαιουχικές εταιρίες</a:t>
            </a:r>
          </a:p>
          <a:p>
            <a:pPr lvl="1">
              <a:spcBef>
                <a:spcPts val="1200"/>
              </a:spcBef>
              <a:spcAft>
                <a:spcPts val="1200"/>
              </a:spcAft>
              <a:defRPr/>
            </a:pPr>
            <a:r>
              <a:rPr lang="el-GR" dirty="0"/>
              <a:t>Ανώνυμη εταιρεία (ΑΕ)</a:t>
            </a:r>
          </a:p>
          <a:p>
            <a:pPr lvl="1">
              <a:spcBef>
                <a:spcPts val="1200"/>
              </a:spcBef>
              <a:spcAft>
                <a:spcPts val="1200"/>
              </a:spcAft>
              <a:defRPr/>
            </a:pPr>
            <a:r>
              <a:rPr lang="el-GR" dirty="0"/>
              <a:t>Εταιρεία περιορισμένης ευθύνης (ΕΠΕ)</a:t>
            </a:r>
          </a:p>
          <a:p>
            <a:pPr marL="109537" indent="0">
              <a:buFont typeface="Georgia" panose="02040502050405020303" pitchFamily="18" charset="0"/>
              <a:buNone/>
              <a:defRPr/>
            </a:pPr>
            <a:endParaRPr lang="el-GR" dirty="0"/>
          </a:p>
        </p:txBody>
      </p:sp>
      <p:sp>
        <p:nvSpPr>
          <p:cNvPr id="2" name="Θέση αριθμού διαφάνειας 1">
            <a:extLst>
              <a:ext uri="{FF2B5EF4-FFF2-40B4-BE49-F238E27FC236}">
                <a16:creationId xmlns:a16="http://schemas.microsoft.com/office/drawing/2014/main" id="{B281A140-71E5-486A-858F-972B0F32A338}"/>
              </a:ext>
            </a:extLst>
          </p:cNvPr>
          <p:cNvSpPr>
            <a:spLocks noGrp="1"/>
          </p:cNvSpPr>
          <p:nvPr>
            <p:ph type="sldNum" sz="quarter" idx="12"/>
          </p:nvPr>
        </p:nvSpPr>
        <p:spPr/>
        <p:txBody>
          <a:bodyPr/>
          <a:lstStyle/>
          <a:p>
            <a:pPr>
              <a:defRPr/>
            </a:pPr>
            <a:fld id="{B8215439-3EC3-433A-8F07-72D567A788AB}" type="slidenum">
              <a:rPr lang="el-GR" altLang="el-GR" smtClean="0"/>
              <a:pPr>
                <a:defRPr/>
              </a:pPr>
              <a:t>20</a:t>
            </a:fld>
            <a:endParaRPr lang="el-GR" alt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35CB748-6F7A-4046-A199-6439F7BA8640}"/>
              </a:ext>
            </a:extLst>
          </p:cNvPr>
          <p:cNvSpPr>
            <a:spLocks noGrp="1" noChangeArrowheads="1"/>
          </p:cNvSpPr>
          <p:nvPr>
            <p:ph type="title"/>
          </p:nvPr>
        </p:nvSpPr>
        <p:spPr>
          <a:xfrm>
            <a:off x="755451" y="692150"/>
            <a:ext cx="6912893" cy="1066800"/>
          </a:xfrm>
        </p:spPr>
        <p:txBody>
          <a:bodyPr/>
          <a:lstStyle/>
          <a:p>
            <a:pPr eaLnBrk="1" hangingPunct="1"/>
            <a:r>
              <a:rPr lang="el-GR" altLang="el-GR" dirty="0"/>
              <a:t>Ατομική επιχείρηση</a:t>
            </a:r>
          </a:p>
        </p:txBody>
      </p:sp>
      <p:sp>
        <p:nvSpPr>
          <p:cNvPr id="30723" name="Rectangle 3">
            <a:extLst>
              <a:ext uri="{FF2B5EF4-FFF2-40B4-BE49-F238E27FC236}">
                <a16:creationId xmlns:a16="http://schemas.microsoft.com/office/drawing/2014/main" id="{45C228F6-DC1C-4FAE-B500-D0B981786F12}"/>
              </a:ext>
            </a:extLst>
          </p:cNvPr>
          <p:cNvSpPr>
            <a:spLocks noGrp="1" noChangeArrowheads="1"/>
          </p:cNvSpPr>
          <p:nvPr>
            <p:ph idx="1"/>
          </p:nvPr>
        </p:nvSpPr>
        <p:spPr>
          <a:xfrm>
            <a:off x="539552" y="2276872"/>
            <a:ext cx="7993261" cy="4392216"/>
          </a:xfrm>
        </p:spPr>
        <p:txBody>
          <a:bodyPr>
            <a:normAutofit/>
          </a:bodyPr>
          <a:lstStyle/>
          <a:p>
            <a:pPr algn="just"/>
            <a:r>
              <a:rPr lang="el-GR" altLang="el-GR" sz="2200" dirty="0"/>
              <a:t>Η ατομική </a:t>
            </a:r>
            <a:r>
              <a:rPr lang="el-GR" altLang="el-GR" sz="2200" b="1" dirty="0"/>
              <a:t>επιχείρηση</a:t>
            </a:r>
            <a:r>
              <a:rPr lang="el-GR" altLang="el-GR" sz="2200" dirty="0"/>
              <a:t> βρίσκεται στην ιδιοκτησία και τον έλεγχο ενός ατόμου</a:t>
            </a:r>
          </a:p>
          <a:p>
            <a:pPr algn="just"/>
            <a:r>
              <a:rPr lang="el-GR" altLang="el-GR" sz="2200" dirty="0"/>
              <a:t>Αυτό το άτομο λαμβάνει τα κέρδη αλλά και επωμίζεται τους κινδύνους και τα χρέη</a:t>
            </a:r>
          </a:p>
          <a:p>
            <a:pPr algn="just"/>
            <a:r>
              <a:rPr lang="el-GR" altLang="el-GR" sz="2200" dirty="0"/>
              <a:t>Δεν υπάρχουν όρια στην προσωπική ευθύνη του ιδιοκτήτη. Π.χ. η προσωπική του περιουσία μπορεί να κατασχεθεί από τους πιστωτές σε περίπτωση αποτυχίας</a:t>
            </a:r>
          </a:p>
          <a:p>
            <a:pPr algn="just"/>
            <a:r>
              <a:rPr lang="el-GR" altLang="el-GR" sz="2200" dirty="0"/>
              <a:t>Γι’ αυτό συνήθως αποτελεί επιθυμητή μορφή μόνο για πολύ μικρές επιχειρήσεις  </a:t>
            </a:r>
          </a:p>
          <a:p>
            <a:pPr algn="just"/>
            <a:r>
              <a:rPr lang="el-GR" altLang="el-GR" sz="2200" dirty="0"/>
              <a:t>Λογιστικά Βιβλία Β κατηγορίας </a:t>
            </a:r>
          </a:p>
          <a:p>
            <a:pPr algn="just"/>
            <a:endParaRPr lang="el-GR" altLang="el-GR" sz="2200" dirty="0"/>
          </a:p>
          <a:p>
            <a:pPr algn="just"/>
            <a:endParaRPr lang="el-GR" altLang="el-GR" sz="2200" dirty="0"/>
          </a:p>
        </p:txBody>
      </p:sp>
      <p:sp>
        <p:nvSpPr>
          <p:cNvPr id="2" name="Θέση αριθμού διαφάνειας 1">
            <a:extLst>
              <a:ext uri="{FF2B5EF4-FFF2-40B4-BE49-F238E27FC236}">
                <a16:creationId xmlns:a16="http://schemas.microsoft.com/office/drawing/2014/main" id="{4C445784-9CBD-41C7-9415-072DA1B9CF06}"/>
              </a:ext>
            </a:extLst>
          </p:cNvPr>
          <p:cNvSpPr>
            <a:spLocks noGrp="1"/>
          </p:cNvSpPr>
          <p:nvPr>
            <p:ph type="sldNum" sz="quarter" idx="12"/>
          </p:nvPr>
        </p:nvSpPr>
        <p:spPr/>
        <p:txBody>
          <a:bodyPr/>
          <a:lstStyle/>
          <a:p>
            <a:pPr>
              <a:defRPr/>
            </a:pPr>
            <a:fld id="{B8215439-3EC3-433A-8F07-72D567A788AB}" type="slidenum">
              <a:rPr lang="el-GR" altLang="el-GR" smtClean="0"/>
              <a:pPr>
                <a:defRPr/>
              </a:pPr>
              <a:t>21</a:t>
            </a:fld>
            <a:endParaRPr lang="el-GR"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6096333-853B-40F5-8714-43A7362F383C}"/>
              </a:ext>
            </a:extLst>
          </p:cNvPr>
          <p:cNvSpPr>
            <a:spLocks noGrp="1" noChangeArrowheads="1"/>
          </p:cNvSpPr>
          <p:nvPr>
            <p:ph type="title"/>
          </p:nvPr>
        </p:nvSpPr>
        <p:spPr>
          <a:xfrm>
            <a:off x="683567" y="692150"/>
            <a:ext cx="8065145" cy="1066800"/>
          </a:xfrm>
        </p:spPr>
        <p:txBody>
          <a:bodyPr/>
          <a:lstStyle/>
          <a:p>
            <a:pPr eaLnBrk="1" hangingPunct="1"/>
            <a:r>
              <a:rPr lang="el-GR" altLang="el-GR" dirty="0"/>
              <a:t>Προσωπική εταιρεία</a:t>
            </a:r>
          </a:p>
        </p:txBody>
      </p:sp>
      <p:sp>
        <p:nvSpPr>
          <p:cNvPr id="31747" name="Rectangle 3">
            <a:extLst>
              <a:ext uri="{FF2B5EF4-FFF2-40B4-BE49-F238E27FC236}">
                <a16:creationId xmlns:a16="http://schemas.microsoft.com/office/drawing/2014/main" id="{61088E56-83A1-407E-B573-1F80C654F92F}"/>
              </a:ext>
            </a:extLst>
          </p:cNvPr>
          <p:cNvSpPr>
            <a:spLocks noGrp="1" noChangeArrowheads="1"/>
          </p:cNvSpPr>
          <p:nvPr>
            <p:ph idx="1"/>
          </p:nvPr>
        </p:nvSpPr>
        <p:spPr>
          <a:xfrm>
            <a:off x="467668" y="2276872"/>
            <a:ext cx="8065145" cy="4392216"/>
          </a:xfrm>
        </p:spPr>
        <p:txBody>
          <a:bodyPr>
            <a:normAutofit/>
          </a:bodyPr>
          <a:lstStyle/>
          <a:p>
            <a:r>
              <a:rPr lang="el-GR" altLang="el-GR" sz="2200" dirty="0"/>
              <a:t>Είναι η νομική οντότητα που βασίζεται στον εθελοντικό συνεταιρισμό δύο ή περισσοτέρων ατόμων για τη διοίκηση μιας επιχείρησης με σκοπό το κέρδος</a:t>
            </a:r>
          </a:p>
          <a:p>
            <a:r>
              <a:rPr lang="el-GR" altLang="el-GR" sz="2200" dirty="0"/>
              <a:t>Σημαντικές ερωτήσεις που πρέπει να απαντηθούν πριν την προσωπική εταιρεία:</a:t>
            </a:r>
          </a:p>
          <a:p>
            <a:pPr lvl="1"/>
            <a:r>
              <a:rPr lang="el-GR" altLang="el-GR" sz="2200" dirty="0"/>
              <a:t>Ποια είναι η επιχειρηματική ιδέα;</a:t>
            </a:r>
          </a:p>
          <a:p>
            <a:pPr lvl="1"/>
            <a:r>
              <a:rPr lang="el-GR" altLang="el-GR" sz="2200" dirty="0"/>
              <a:t>Πως θα δομήσουμε την ιδιοκτησία;</a:t>
            </a:r>
          </a:p>
          <a:p>
            <a:pPr lvl="1"/>
            <a:r>
              <a:rPr lang="el-GR" altLang="el-GR" sz="2200" dirty="0"/>
              <a:t>Γιατί χρειαζόμαστε ο ένας τον άλλον;</a:t>
            </a:r>
          </a:p>
          <a:p>
            <a:pPr lvl="1"/>
            <a:r>
              <a:rPr lang="el-GR" altLang="el-GR" sz="2200" dirty="0"/>
              <a:t>Σε τι διαφέρει ο τρόπος ζωής μας;</a:t>
            </a:r>
          </a:p>
          <a:p>
            <a:endParaRPr lang="el-GR" altLang="el-GR" sz="2200" dirty="0"/>
          </a:p>
        </p:txBody>
      </p:sp>
      <p:sp>
        <p:nvSpPr>
          <p:cNvPr id="2" name="Θέση αριθμού διαφάνειας 1">
            <a:extLst>
              <a:ext uri="{FF2B5EF4-FFF2-40B4-BE49-F238E27FC236}">
                <a16:creationId xmlns:a16="http://schemas.microsoft.com/office/drawing/2014/main" id="{E3D5DACA-FE5E-40BC-B5D3-8DBA74FD379C}"/>
              </a:ext>
            </a:extLst>
          </p:cNvPr>
          <p:cNvSpPr>
            <a:spLocks noGrp="1"/>
          </p:cNvSpPr>
          <p:nvPr>
            <p:ph type="sldNum" sz="quarter" idx="12"/>
          </p:nvPr>
        </p:nvSpPr>
        <p:spPr/>
        <p:txBody>
          <a:bodyPr/>
          <a:lstStyle/>
          <a:p>
            <a:pPr>
              <a:defRPr/>
            </a:pPr>
            <a:fld id="{B8215439-3EC3-433A-8F07-72D567A788AB}" type="slidenum">
              <a:rPr lang="el-GR" altLang="el-GR" smtClean="0"/>
              <a:pPr>
                <a:defRPr/>
              </a:pPr>
              <a:t>22</a:t>
            </a:fld>
            <a:endParaRPr lang="el-GR" alt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A5D3E04D-804F-4A84-A3A7-C17A45B61032}"/>
              </a:ext>
            </a:extLst>
          </p:cNvPr>
          <p:cNvSpPr>
            <a:spLocks noGrp="1" noChangeArrowheads="1"/>
          </p:cNvSpPr>
          <p:nvPr>
            <p:ph type="title"/>
          </p:nvPr>
        </p:nvSpPr>
        <p:spPr>
          <a:xfrm>
            <a:off x="683567" y="692150"/>
            <a:ext cx="7056785" cy="1066800"/>
          </a:xfrm>
        </p:spPr>
        <p:txBody>
          <a:bodyPr/>
          <a:lstStyle/>
          <a:p>
            <a:pPr eaLnBrk="1" hangingPunct="1"/>
            <a:r>
              <a:rPr lang="el-GR" altLang="el-GR" dirty="0"/>
              <a:t>Ομόρρυθμη εταιρεία</a:t>
            </a:r>
          </a:p>
        </p:txBody>
      </p:sp>
      <p:sp>
        <p:nvSpPr>
          <p:cNvPr id="32771" name="Rectangle 3">
            <a:extLst>
              <a:ext uri="{FF2B5EF4-FFF2-40B4-BE49-F238E27FC236}">
                <a16:creationId xmlns:a16="http://schemas.microsoft.com/office/drawing/2014/main" id="{36291119-CC10-4A24-BC47-A7B8597D9DDC}"/>
              </a:ext>
            </a:extLst>
          </p:cNvPr>
          <p:cNvSpPr>
            <a:spLocks noGrp="1" noChangeArrowheads="1"/>
          </p:cNvSpPr>
          <p:nvPr>
            <p:ph idx="1"/>
          </p:nvPr>
        </p:nvSpPr>
        <p:spPr>
          <a:xfrm>
            <a:off x="539553" y="2348880"/>
            <a:ext cx="7848872" cy="4248770"/>
          </a:xfrm>
        </p:spPr>
        <p:txBody>
          <a:bodyPr>
            <a:normAutofit/>
          </a:bodyPr>
          <a:lstStyle/>
          <a:p>
            <a:r>
              <a:rPr lang="el-GR" altLang="el-GR" sz="2000" dirty="0"/>
              <a:t>Απαραίτητη προϋπόθεση για τη σύσταση της εταιρίας είναι η σύνταξη ιδιωτικού συμφωνητικού - καταστατικού που δημοσιεύεται στο πρωτοδικείο</a:t>
            </a:r>
          </a:p>
          <a:p>
            <a:r>
              <a:rPr lang="el-GR" altLang="el-GR" sz="2000" dirty="0"/>
              <a:t>Έχει επωνυμία, έδρα, και εκπροσώπους που διαχειρίζονται τις εκάστοτε υποθέσεις και την περιουσία της εταιρείας</a:t>
            </a:r>
          </a:p>
          <a:p>
            <a:r>
              <a:rPr lang="el-GR" altLang="el-GR" sz="2000" dirty="0"/>
              <a:t>Έδρα της είναι ο τόπος όπου λειτουργεί η διοίκηση και οι διαχειριστές της εταιρείας</a:t>
            </a:r>
          </a:p>
          <a:p>
            <a:r>
              <a:rPr lang="el-GR" altLang="el-GR" sz="2000" dirty="0"/>
              <a:t>Λογιστικά Βιβλία Β κατηγορίας </a:t>
            </a:r>
          </a:p>
          <a:p>
            <a:r>
              <a:rPr lang="el-GR" altLang="el-GR" sz="2000" dirty="0" err="1"/>
              <a:t>Ευθυνή</a:t>
            </a:r>
            <a:r>
              <a:rPr lang="el-GR" altLang="el-GR" sz="2000" dirty="0"/>
              <a:t> «εις </a:t>
            </a:r>
            <a:r>
              <a:rPr lang="el-GR" altLang="el-GR" sz="2000" dirty="0" err="1"/>
              <a:t>ολόκληρον</a:t>
            </a:r>
            <a:r>
              <a:rPr lang="el-GR" altLang="el-GR" sz="2000" dirty="0"/>
              <a:t>» </a:t>
            </a:r>
          </a:p>
          <a:p>
            <a:endParaRPr lang="el-GR" altLang="el-GR" sz="2000" dirty="0"/>
          </a:p>
          <a:p>
            <a:endParaRPr lang="el-GR" altLang="el-GR" sz="2000" dirty="0"/>
          </a:p>
        </p:txBody>
      </p:sp>
      <p:sp>
        <p:nvSpPr>
          <p:cNvPr id="2" name="Θέση αριθμού διαφάνειας 1">
            <a:extLst>
              <a:ext uri="{FF2B5EF4-FFF2-40B4-BE49-F238E27FC236}">
                <a16:creationId xmlns:a16="http://schemas.microsoft.com/office/drawing/2014/main" id="{C87D89EB-AD33-4AA9-8821-D7156629B82C}"/>
              </a:ext>
            </a:extLst>
          </p:cNvPr>
          <p:cNvSpPr>
            <a:spLocks noGrp="1"/>
          </p:cNvSpPr>
          <p:nvPr>
            <p:ph type="sldNum" sz="quarter" idx="12"/>
          </p:nvPr>
        </p:nvSpPr>
        <p:spPr/>
        <p:txBody>
          <a:bodyPr/>
          <a:lstStyle/>
          <a:p>
            <a:pPr>
              <a:defRPr/>
            </a:pPr>
            <a:fld id="{B8215439-3EC3-433A-8F07-72D567A788AB}" type="slidenum">
              <a:rPr lang="el-GR" altLang="el-GR" smtClean="0"/>
              <a:pPr>
                <a:defRPr/>
              </a:pPr>
              <a:t>23</a:t>
            </a:fld>
            <a:endParaRPr lang="el-GR" alt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41B8097-D6F5-4132-820B-613291F4BA8D}"/>
              </a:ext>
            </a:extLst>
          </p:cNvPr>
          <p:cNvSpPr>
            <a:spLocks noGrp="1" noChangeArrowheads="1"/>
          </p:cNvSpPr>
          <p:nvPr>
            <p:ph type="title"/>
          </p:nvPr>
        </p:nvSpPr>
        <p:spPr>
          <a:xfrm>
            <a:off x="674076" y="639348"/>
            <a:ext cx="8497888" cy="1066800"/>
          </a:xfrm>
        </p:spPr>
        <p:txBody>
          <a:bodyPr/>
          <a:lstStyle/>
          <a:p>
            <a:pPr eaLnBrk="1" hangingPunct="1"/>
            <a:r>
              <a:rPr lang="el-GR" altLang="el-GR" dirty="0"/>
              <a:t>Ετερόρρυθμη εταιρεία</a:t>
            </a:r>
          </a:p>
        </p:txBody>
      </p:sp>
      <p:sp>
        <p:nvSpPr>
          <p:cNvPr id="33795" name="Rectangle 3">
            <a:extLst>
              <a:ext uri="{FF2B5EF4-FFF2-40B4-BE49-F238E27FC236}">
                <a16:creationId xmlns:a16="http://schemas.microsoft.com/office/drawing/2014/main" id="{1EAC8DE7-EC4A-4369-9D1E-9E5954CF92D1}"/>
              </a:ext>
            </a:extLst>
          </p:cNvPr>
          <p:cNvSpPr>
            <a:spLocks noGrp="1" noChangeArrowheads="1"/>
          </p:cNvSpPr>
          <p:nvPr>
            <p:ph idx="1"/>
          </p:nvPr>
        </p:nvSpPr>
        <p:spPr>
          <a:xfrm>
            <a:off x="575556" y="2348880"/>
            <a:ext cx="7992888" cy="4320778"/>
          </a:xfrm>
        </p:spPr>
        <p:txBody>
          <a:bodyPr>
            <a:normAutofit/>
          </a:bodyPr>
          <a:lstStyle/>
          <a:p>
            <a:pPr algn="just"/>
            <a:r>
              <a:rPr lang="el-GR" altLang="el-GR" sz="2000" dirty="0"/>
              <a:t>Η ετερόρρυθμη εταιρεία αποτελείται τουλάχιστον από έναν ομόρρυθμο εταίρο και έναν ή περισσότερους ετερόρρυθμους εταίρους</a:t>
            </a:r>
          </a:p>
          <a:p>
            <a:pPr algn="just"/>
            <a:r>
              <a:rPr lang="el-GR" altLang="el-GR" sz="2000" dirty="0"/>
              <a:t>Ο πρώτος είναι υπεύθυνος για τα χρέη της επιχείρησης ενώ οι δεύτεροι έχουν περιορισμένη ευθύνη καθώς ρισκάρουν μόνο το κεφάλαιο το οποίο έχουν επενδύσει στην επιχείρηση</a:t>
            </a:r>
          </a:p>
          <a:p>
            <a:pPr algn="just"/>
            <a:r>
              <a:rPr lang="el-GR" altLang="el-GR" sz="2000" dirty="0"/>
              <a:t>Ωστόσο, οι ετερόρρυθμοι εταίροι δεν συμμετέχουν ενεργά στη διοίκησης της εταιρείας </a:t>
            </a:r>
          </a:p>
          <a:p>
            <a:pPr algn="just"/>
            <a:r>
              <a:rPr lang="el-GR" altLang="el-GR" sz="2000" dirty="0"/>
              <a:t>Ευθύνη: είτε «εις </a:t>
            </a:r>
            <a:r>
              <a:rPr lang="el-GR" altLang="el-GR" sz="2000" dirty="0" err="1"/>
              <a:t>ολόκληρον</a:t>
            </a:r>
            <a:r>
              <a:rPr lang="el-GR" altLang="el-GR" sz="2000" dirty="0"/>
              <a:t>» είτε «περιορισμένη»</a:t>
            </a:r>
          </a:p>
          <a:p>
            <a:pPr algn="just"/>
            <a:r>
              <a:rPr lang="el-GR" altLang="el-GR" sz="2000" dirty="0"/>
              <a:t>Λογιστικά Βιβλία Β κατηγορίας </a:t>
            </a:r>
          </a:p>
          <a:p>
            <a:pPr algn="just"/>
            <a:endParaRPr lang="el-GR" altLang="el-GR" sz="2000" dirty="0"/>
          </a:p>
          <a:p>
            <a:pPr algn="just"/>
            <a:endParaRPr lang="el-GR" altLang="el-GR" sz="2000" dirty="0"/>
          </a:p>
        </p:txBody>
      </p:sp>
      <p:sp>
        <p:nvSpPr>
          <p:cNvPr id="2" name="Θέση αριθμού διαφάνειας 1">
            <a:extLst>
              <a:ext uri="{FF2B5EF4-FFF2-40B4-BE49-F238E27FC236}">
                <a16:creationId xmlns:a16="http://schemas.microsoft.com/office/drawing/2014/main" id="{4293BC84-3CC2-49B5-A161-BCE16AAC4A04}"/>
              </a:ext>
            </a:extLst>
          </p:cNvPr>
          <p:cNvSpPr>
            <a:spLocks noGrp="1"/>
          </p:cNvSpPr>
          <p:nvPr>
            <p:ph type="sldNum" sz="quarter" idx="12"/>
          </p:nvPr>
        </p:nvSpPr>
        <p:spPr/>
        <p:txBody>
          <a:bodyPr/>
          <a:lstStyle/>
          <a:p>
            <a:pPr>
              <a:defRPr/>
            </a:pPr>
            <a:fld id="{B8215439-3EC3-433A-8F07-72D567A788AB}" type="slidenum">
              <a:rPr lang="el-GR" altLang="el-GR" smtClean="0"/>
              <a:pPr>
                <a:defRPr/>
              </a:pPr>
              <a:t>24</a:t>
            </a:fld>
            <a:endParaRPr lang="el-GR" alt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B3B72733-5877-4C64-83B0-9A7D09A4D3D2}"/>
              </a:ext>
            </a:extLst>
          </p:cNvPr>
          <p:cNvSpPr>
            <a:spLocks noGrp="1"/>
          </p:cNvSpPr>
          <p:nvPr>
            <p:ph type="title"/>
          </p:nvPr>
        </p:nvSpPr>
        <p:spPr/>
        <p:txBody>
          <a:bodyPr/>
          <a:lstStyle/>
          <a:p>
            <a:r>
              <a:rPr lang="el-GR" altLang="el-GR"/>
              <a:t>Κεφαλαιουχική εταιρία</a:t>
            </a:r>
          </a:p>
        </p:txBody>
      </p:sp>
      <p:sp>
        <p:nvSpPr>
          <p:cNvPr id="34819" name="Content Placeholder 2">
            <a:extLst>
              <a:ext uri="{FF2B5EF4-FFF2-40B4-BE49-F238E27FC236}">
                <a16:creationId xmlns:a16="http://schemas.microsoft.com/office/drawing/2014/main" id="{7C2C4DE8-31DF-4936-899C-DB4EAA3F3BCF}"/>
              </a:ext>
            </a:extLst>
          </p:cNvPr>
          <p:cNvSpPr>
            <a:spLocks noGrp="1"/>
          </p:cNvSpPr>
          <p:nvPr>
            <p:ph idx="1"/>
          </p:nvPr>
        </p:nvSpPr>
        <p:spPr>
          <a:xfrm>
            <a:off x="575556" y="2636912"/>
            <a:ext cx="7992887" cy="3530600"/>
          </a:xfrm>
        </p:spPr>
        <p:txBody>
          <a:bodyPr>
            <a:normAutofit/>
          </a:bodyPr>
          <a:lstStyle/>
          <a:p>
            <a:pPr algn="just"/>
            <a:r>
              <a:rPr lang="el-GR" altLang="el-GR" sz="2000" dirty="0"/>
              <a:t>Μέτοχοι – μεριδιούχοι</a:t>
            </a:r>
          </a:p>
          <a:p>
            <a:pPr algn="just"/>
            <a:r>
              <a:rPr lang="el-GR" altLang="el-GR" sz="2000" dirty="0"/>
              <a:t>Πιθανόν να μην γνωρίζονται μεταξύ τους</a:t>
            </a:r>
          </a:p>
          <a:p>
            <a:pPr algn="just"/>
            <a:r>
              <a:rPr lang="el-GR" altLang="el-GR" sz="2000" dirty="0"/>
              <a:t>Ανεξάρτητη η διοίκηση της επιχείρησης από την ιδιοκτησία</a:t>
            </a:r>
            <a:endParaRPr lang="de-DE" altLang="el-GR" sz="2000" dirty="0"/>
          </a:p>
          <a:p>
            <a:pPr algn="just"/>
            <a:r>
              <a:rPr lang="el-GR" altLang="el-GR" sz="2000" dirty="0"/>
              <a:t>Λαμβάνεται υπόψιν το ύψος των κεφαλαίων</a:t>
            </a:r>
          </a:p>
          <a:p>
            <a:pPr algn="just"/>
            <a:r>
              <a:rPr lang="el-GR" altLang="el-GR" sz="2000" dirty="0"/>
              <a:t>Η µ</a:t>
            </a:r>
            <a:r>
              <a:rPr lang="el-GR" altLang="el-GR" sz="2000" dirty="0" err="1"/>
              <a:t>εταβίβαση</a:t>
            </a:r>
            <a:r>
              <a:rPr lang="el-GR" altLang="el-GR" sz="2000" dirty="0"/>
              <a:t> της εταιρικής ιδιότητας είναι ελεύθερη και ο θάνατος, η πτώχευση και η απαγόρευση ενός εταίρου δεν επηρεάζουν την εταιρία</a:t>
            </a:r>
          </a:p>
        </p:txBody>
      </p:sp>
      <p:sp>
        <p:nvSpPr>
          <p:cNvPr id="2" name="Θέση αριθμού διαφάνειας 1">
            <a:extLst>
              <a:ext uri="{FF2B5EF4-FFF2-40B4-BE49-F238E27FC236}">
                <a16:creationId xmlns:a16="http://schemas.microsoft.com/office/drawing/2014/main" id="{9D322C10-DE4F-4C55-9E29-F86221E7A9D1}"/>
              </a:ext>
            </a:extLst>
          </p:cNvPr>
          <p:cNvSpPr>
            <a:spLocks noGrp="1"/>
          </p:cNvSpPr>
          <p:nvPr>
            <p:ph type="sldNum" sz="quarter" idx="12"/>
          </p:nvPr>
        </p:nvSpPr>
        <p:spPr/>
        <p:txBody>
          <a:bodyPr/>
          <a:lstStyle/>
          <a:p>
            <a:pPr>
              <a:defRPr/>
            </a:pPr>
            <a:fld id="{B8215439-3EC3-433A-8F07-72D567A788AB}" type="slidenum">
              <a:rPr lang="el-GR" altLang="el-GR" smtClean="0"/>
              <a:pPr>
                <a:defRPr/>
              </a:pPr>
              <a:t>25</a:t>
            </a:fld>
            <a:endParaRPr lang="el-GR" altLang="el-G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BBB958D-1107-4617-9865-69D3E9CCE371}"/>
              </a:ext>
            </a:extLst>
          </p:cNvPr>
          <p:cNvSpPr>
            <a:spLocks noGrp="1" noChangeArrowheads="1"/>
          </p:cNvSpPr>
          <p:nvPr>
            <p:ph type="title"/>
          </p:nvPr>
        </p:nvSpPr>
        <p:spPr>
          <a:xfrm>
            <a:off x="611560" y="561975"/>
            <a:ext cx="8137153" cy="1066800"/>
          </a:xfrm>
        </p:spPr>
        <p:txBody>
          <a:bodyPr/>
          <a:lstStyle/>
          <a:p>
            <a:pPr eaLnBrk="1" hangingPunct="1"/>
            <a:r>
              <a:rPr lang="el-GR" altLang="el-GR" dirty="0"/>
              <a:t>Ανώνυμη εταιρεία</a:t>
            </a:r>
          </a:p>
        </p:txBody>
      </p:sp>
      <p:sp>
        <p:nvSpPr>
          <p:cNvPr id="64515" name="Rectangle 3">
            <a:extLst>
              <a:ext uri="{FF2B5EF4-FFF2-40B4-BE49-F238E27FC236}">
                <a16:creationId xmlns:a16="http://schemas.microsoft.com/office/drawing/2014/main" id="{0B028653-DBAC-4B58-898A-BDD0E09C42B6}"/>
              </a:ext>
            </a:extLst>
          </p:cNvPr>
          <p:cNvSpPr>
            <a:spLocks noGrp="1" noChangeArrowheads="1"/>
          </p:cNvSpPr>
          <p:nvPr>
            <p:ph idx="1"/>
          </p:nvPr>
        </p:nvSpPr>
        <p:spPr>
          <a:xfrm>
            <a:off x="611560" y="2276872"/>
            <a:ext cx="7920880" cy="5256213"/>
          </a:xfrm>
        </p:spPr>
        <p:txBody>
          <a:bodyPr>
            <a:normAutofit/>
          </a:bodyPr>
          <a:lstStyle/>
          <a:p>
            <a:pPr>
              <a:defRPr/>
            </a:pPr>
            <a:r>
              <a:rPr lang="el-GR" dirty="0"/>
              <a:t>Η συγκεκριμένη μορφή εταιρείας παρουσιάζει το πολύ σημαντικό πλεονέκτημα ότι για τα χρέη της ευθύνεται το ίδιο το νομικό πρόσωπο και η εταιρική περιουσία, </a:t>
            </a:r>
          </a:p>
          <a:p>
            <a:pPr>
              <a:defRPr/>
            </a:pPr>
            <a:r>
              <a:rPr lang="el-GR" dirty="0"/>
              <a:t>Ως εκ τούτου οι συμμετέχοντες στην ανώνυμη εταιρεία ευθύνονται μέχρι το ύψος της εκάστοτε συμμετοχής</a:t>
            </a:r>
          </a:p>
          <a:p>
            <a:pPr>
              <a:defRPr/>
            </a:pPr>
            <a:r>
              <a:rPr lang="el-GR" dirty="0"/>
              <a:t>Η ίδρυση της γίνεται μεταξύ δύο τουλάχιστον φυσικών ή νομικών προσώπων (ιδρυτές) τα οποία  θα πρέπει να συντάξουν το καταστατικό της εταιρείας, δηλαδή το έγγραφο που θα πρέπει να προβλέπει θέματα όπως το όνομα της, την επίσημη δήλωση της, τους σκοπούς της, την τοποθεσία της κλπ </a:t>
            </a:r>
          </a:p>
          <a:p>
            <a:pPr>
              <a:defRPr/>
            </a:pPr>
            <a:r>
              <a:rPr lang="el-GR" dirty="0"/>
              <a:t>Λογιστικά Βιβλία Γ΄ κατηγορίας </a:t>
            </a:r>
          </a:p>
        </p:txBody>
      </p:sp>
      <p:sp>
        <p:nvSpPr>
          <p:cNvPr id="2" name="Θέση αριθμού διαφάνειας 1">
            <a:extLst>
              <a:ext uri="{FF2B5EF4-FFF2-40B4-BE49-F238E27FC236}">
                <a16:creationId xmlns:a16="http://schemas.microsoft.com/office/drawing/2014/main" id="{BC036858-60C8-4436-BC84-73006CE4E6CD}"/>
              </a:ext>
            </a:extLst>
          </p:cNvPr>
          <p:cNvSpPr>
            <a:spLocks noGrp="1"/>
          </p:cNvSpPr>
          <p:nvPr>
            <p:ph type="sldNum" sz="quarter" idx="12"/>
          </p:nvPr>
        </p:nvSpPr>
        <p:spPr/>
        <p:txBody>
          <a:bodyPr/>
          <a:lstStyle/>
          <a:p>
            <a:pPr>
              <a:defRPr/>
            </a:pPr>
            <a:fld id="{B8215439-3EC3-433A-8F07-72D567A788AB}" type="slidenum">
              <a:rPr lang="el-GR" altLang="el-GR" smtClean="0"/>
              <a:pPr>
                <a:defRPr/>
              </a:pPr>
              <a:t>26</a:t>
            </a:fld>
            <a:endParaRPr lang="el-GR" alt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50C86D18-BCC1-4E37-8449-13A484F76225}"/>
              </a:ext>
            </a:extLst>
          </p:cNvPr>
          <p:cNvSpPr>
            <a:spLocks noGrp="1" noChangeArrowheads="1"/>
          </p:cNvSpPr>
          <p:nvPr>
            <p:ph type="title"/>
          </p:nvPr>
        </p:nvSpPr>
        <p:spPr>
          <a:xfrm>
            <a:off x="755577" y="692696"/>
            <a:ext cx="6840760" cy="1066800"/>
          </a:xfrm>
        </p:spPr>
        <p:txBody>
          <a:bodyPr/>
          <a:lstStyle/>
          <a:p>
            <a:pPr eaLnBrk="1" hangingPunct="1"/>
            <a:r>
              <a:rPr lang="el-GR" altLang="el-GR" dirty="0"/>
              <a:t>Εταιρεία περιορισμένης ευθύνης</a:t>
            </a:r>
          </a:p>
        </p:txBody>
      </p:sp>
      <p:sp>
        <p:nvSpPr>
          <p:cNvPr id="36867" name="Rectangle 3">
            <a:extLst>
              <a:ext uri="{FF2B5EF4-FFF2-40B4-BE49-F238E27FC236}">
                <a16:creationId xmlns:a16="http://schemas.microsoft.com/office/drawing/2014/main" id="{B71E8AA2-1853-4975-A9AC-EE62D94FD66D}"/>
              </a:ext>
            </a:extLst>
          </p:cNvPr>
          <p:cNvSpPr>
            <a:spLocks noGrp="1" noChangeArrowheads="1"/>
          </p:cNvSpPr>
          <p:nvPr>
            <p:ph idx="1"/>
          </p:nvPr>
        </p:nvSpPr>
        <p:spPr>
          <a:xfrm>
            <a:off x="575556" y="2204864"/>
            <a:ext cx="7992888" cy="4464521"/>
          </a:xfrm>
        </p:spPr>
        <p:txBody>
          <a:bodyPr>
            <a:normAutofit/>
          </a:bodyPr>
          <a:lstStyle/>
          <a:p>
            <a:pPr algn="just"/>
            <a:r>
              <a:rPr lang="el-GR" altLang="el-GR" sz="2000" dirty="0"/>
              <a:t>Είναι η εταιρεία στην οποία οι μέτοχοι έχουν περιορισμένη ευθύνη αλλά πληρώνουν φόρους προσωπικού εισοδήματος επί των επιχειρηματικών κερδών</a:t>
            </a:r>
          </a:p>
          <a:p>
            <a:pPr algn="just"/>
            <a:r>
              <a:rPr lang="el-GR" altLang="el-GR" sz="2000" dirty="0"/>
              <a:t>Οι εταίροι δεν ευθύνονται προσωπικά για τα χρέη της εταιρείας</a:t>
            </a:r>
          </a:p>
          <a:p>
            <a:pPr algn="just"/>
            <a:r>
              <a:rPr lang="el-GR" altLang="el-GR" sz="2000" dirty="0"/>
              <a:t>Δεν απαιτείται μεγάλο μετοχικό κεφάλαιο</a:t>
            </a:r>
          </a:p>
          <a:p>
            <a:pPr algn="just"/>
            <a:r>
              <a:rPr lang="el-GR" altLang="el-GR" sz="2000" dirty="0"/>
              <a:t>Σε περίπτωση εισαγωγής στο χρηματιστήριο αργότερα η εν λόγω μορφή εταιρείας θα θεωρηθεί κατώτερη σε σχέση με την ανώνυμη εταιρεία </a:t>
            </a:r>
          </a:p>
          <a:p>
            <a:pPr algn="just"/>
            <a:r>
              <a:rPr lang="el-GR" altLang="el-GR" sz="2000" dirty="0"/>
              <a:t>Λογιστικά Βιβλία Γ΄ κατηγορίας </a:t>
            </a:r>
          </a:p>
        </p:txBody>
      </p:sp>
      <p:sp>
        <p:nvSpPr>
          <p:cNvPr id="2" name="Θέση αριθμού διαφάνειας 1">
            <a:extLst>
              <a:ext uri="{FF2B5EF4-FFF2-40B4-BE49-F238E27FC236}">
                <a16:creationId xmlns:a16="http://schemas.microsoft.com/office/drawing/2014/main" id="{D3562537-092A-4A5A-BEE6-3A8EC4F90B95}"/>
              </a:ext>
            </a:extLst>
          </p:cNvPr>
          <p:cNvSpPr>
            <a:spLocks noGrp="1"/>
          </p:cNvSpPr>
          <p:nvPr>
            <p:ph type="sldNum" sz="quarter" idx="12"/>
          </p:nvPr>
        </p:nvSpPr>
        <p:spPr/>
        <p:txBody>
          <a:bodyPr/>
          <a:lstStyle/>
          <a:p>
            <a:pPr>
              <a:defRPr/>
            </a:pPr>
            <a:fld id="{B8215439-3EC3-433A-8F07-72D567A788AB}" type="slidenum">
              <a:rPr lang="el-GR" altLang="el-GR" smtClean="0"/>
              <a:pPr>
                <a:defRPr/>
              </a:pPr>
              <a:t>27</a:t>
            </a:fld>
            <a:endParaRPr lang="el-GR" altLang="el-G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4B3A2C51-1D6C-4C97-925E-71DC0124BC58}"/>
              </a:ext>
            </a:extLst>
          </p:cNvPr>
          <p:cNvSpPr>
            <a:spLocks noGrp="1"/>
          </p:cNvSpPr>
          <p:nvPr>
            <p:ph type="title"/>
          </p:nvPr>
        </p:nvSpPr>
        <p:spPr/>
        <p:txBody>
          <a:bodyPr/>
          <a:lstStyle/>
          <a:p>
            <a:r>
              <a:rPr lang="el-GR" altLang="el-GR"/>
              <a:t>Σύγχρονες Νομικές μορφές</a:t>
            </a:r>
          </a:p>
        </p:txBody>
      </p:sp>
      <p:sp>
        <p:nvSpPr>
          <p:cNvPr id="37891" name="Content Placeholder 2">
            <a:extLst>
              <a:ext uri="{FF2B5EF4-FFF2-40B4-BE49-F238E27FC236}">
                <a16:creationId xmlns:a16="http://schemas.microsoft.com/office/drawing/2014/main" id="{F823F0E4-84A3-4916-B3E7-AC1FD7ED9A6C}"/>
              </a:ext>
            </a:extLst>
          </p:cNvPr>
          <p:cNvSpPr>
            <a:spLocks noGrp="1"/>
          </p:cNvSpPr>
          <p:nvPr>
            <p:ph idx="1"/>
          </p:nvPr>
        </p:nvSpPr>
        <p:spPr>
          <a:xfrm>
            <a:off x="971600" y="2420888"/>
            <a:ext cx="7056784" cy="3510014"/>
          </a:xfrm>
        </p:spPr>
        <p:txBody>
          <a:bodyPr>
            <a:normAutofit/>
          </a:bodyPr>
          <a:lstStyle/>
          <a:p>
            <a:r>
              <a:rPr lang="el-GR" altLang="el-GR" sz="2400" dirty="0"/>
              <a:t>Ιδιωτική Κεφαλαιουχική Εταιρία (ΙΚΕ)</a:t>
            </a:r>
          </a:p>
          <a:p>
            <a:pPr marL="0" indent="0">
              <a:buNone/>
            </a:pPr>
            <a:endParaRPr lang="el-GR" altLang="el-GR" sz="2400" dirty="0"/>
          </a:p>
          <a:p>
            <a:r>
              <a:rPr lang="el-GR" altLang="el-GR" sz="2400" dirty="0"/>
              <a:t>Κοινοπραξία</a:t>
            </a:r>
          </a:p>
          <a:p>
            <a:pPr marL="0" indent="0">
              <a:buNone/>
            </a:pPr>
            <a:endParaRPr lang="el-GR" altLang="el-GR" sz="2400" dirty="0"/>
          </a:p>
          <a:p>
            <a:r>
              <a:rPr lang="el-GR" altLang="el-GR" sz="2400" dirty="0" err="1"/>
              <a:t>Κοιν.Σ.Επ</a:t>
            </a:r>
            <a:r>
              <a:rPr lang="el-GR" altLang="el-GR" sz="2400" dirty="0"/>
              <a:t>.</a:t>
            </a:r>
          </a:p>
        </p:txBody>
      </p:sp>
      <p:sp>
        <p:nvSpPr>
          <p:cNvPr id="2" name="Θέση αριθμού διαφάνειας 1">
            <a:extLst>
              <a:ext uri="{FF2B5EF4-FFF2-40B4-BE49-F238E27FC236}">
                <a16:creationId xmlns:a16="http://schemas.microsoft.com/office/drawing/2014/main" id="{D45DD7C4-0FF7-4250-AD7A-FD4163489516}"/>
              </a:ext>
            </a:extLst>
          </p:cNvPr>
          <p:cNvSpPr>
            <a:spLocks noGrp="1"/>
          </p:cNvSpPr>
          <p:nvPr>
            <p:ph type="sldNum" sz="quarter" idx="12"/>
          </p:nvPr>
        </p:nvSpPr>
        <p:spPr/>
        <p:txBody>
          <a:bodyPr/>
          <a:lstStyle/>
          <a:p>
            <a:pPr>
              <a:defRPr/>
            </a:pPr>
            <a:fld id="{B8215439-3EC3-433A-8F07-72D567A788AB}" type="slidenum">
              <a:rPr lang="el-GR" altLang="el-GR" smtClean="0"/>
              <a:pPr>
                <a:defRPr/>
              </a:pPr>
              <a:t>28</a:t>
            </a:fld>
            <a:endParaRPr lang="el-GR" alt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B344C132-AB97-4016-890E-1B45937BEB48}"/>
              </a:ext>
            </a:extLst>
          </p:cNvPr>
          <p:cNvSpPr>
            <a:spLocks noGrp="1"/>
          </p:cNvSpPr>
          <p:nvPr>
            <p:ph type="title"/>
          </p:nvPr>
        </p:nvSpPr>
        <p:spPr/>
        <p:txBody>
          <a:bodyPr/>
          <a:lstStyle/>
          <a:p>
            <a:r>
              <a:rPr lang="el-GR" altLang="el-GR"/>
              <a:t>ΙΚΕ</a:t>
            </a:r>
          </a:p>
        </p:txBody>
      </p:sp>
      <p:sp>
        <p:nvSpPr>
          <p:cNvPr id="38915" name="Content Placeholder 2">
            <a:extLst>
              <a:ext uri="{FF2B5EF4-FFF2-40B4-BE49-F238E27FC236}">
                <a16:creationId xmlns:a16="http://schemas.microsoft.com/office/drawing/2014/main" id="{5D8085C3-075D-4DE1-88A1-BCAB9323B39C}"/>
              </a:ext>
            </a:extLst>
          </p:cNvPr>
          <p:cNvSpPr>
            <a:spLocks noGrp="1"/>
          </p:cNvSpPr>
          <p:nvPr>
            <p:ph idx="1"/>
          </p:nvPr>
        </p:nvSpPr>
        <p:spPr>
          <a:xfrm>
            <a:off x="683568" y="2492896"/>
            <a:ext cx="7920879" cy="3816424"/>
          </a:xfrm>
        </p:spPr>
        <p:txBody>
          <a:bodyPr>
            <a:normAutofit/>
          </a:bodyPr>
          <a:lstStyle/>
          <a:p>
            <a:r>
              <a:rPr lang="el-GR" altLang="el-GR" sz="2000" dirty="0"/>
              <a:t>Ελάχιστο κεφάλαιο ενός (1) ευρώ και ευθύνεται μόνο αυτή με την περιουσία της για τις εταιρικές υποχρεώσεις.</a:t>
            </a:r>
          </a:p>
          <a:p>
            <a:r>
              <a:rPr lang="el-GR" altLang="el-GR" sz="2000" dirty="0"/>
              <a:t>Η σύστασή της  είναι </a:t>
            </a:r>
            <a:r>
              <a:rPr lang="el-GR" altLang="el-GR" sz="2000" b="1" dirty="0"/>
              <a:t>πιο ευέλικτη </a:t>
            </a:r>
            <a:r>
              <a:rPr lang="el-GR" altLang="el-GR" sz="2000" dirty="0"/>
              <a:t>από αυτήν της Α.Ε. και της Ε.Π.Ε. και  μπορεί να λειτουργήσει και ως μονοπρόσωπη.</a:t>
            </a:r>
          </a:p>
          <a:p>
            <a:r>
              <a:rPr lang="el-GR" altLang="el-GR" sz="2000" dirty="0"/>
              <a:t>H νέα εταιρική μορφή ανταποκρίνεται και στον διαχωρισμό των λειτουργιών των εταίρων μέσα στην επιχείρηση. </a:t>
            </a:r>
          </a:p>
          <a:p>
            <a:r>
              <a:rPr lang="el-GR" altLang="el-GR" sz="2000" dirty="0"/>
              <a:t>Οι εισφορές μπορούν να είναι κεφαλαιακές, να αντιστοιχούν δηλαδή στο γνωστό μας κεφάλαιο, αλλά επίσης </a:t>
            </a:r>
            <a:r>
              <a:rPr lang="el-GR" altLang="el-GR" sz="2000" dirty="0" err="1"/>
              <a:t>εξωκεφαλαιακές</a:t>
            </a:r>
            <a:r>
              <a:rPr lang="el-GR" altLang="el-GR" sz="2000" dirty="0"/>
              <a:t> ή εγγυητικές, να αντιστοιχούν δηλαδή σε στοιχεία μη υποκείμενα σε αποτίμηση.</a:t>
            </a:r>
          </a:p>
          <a:p>
            <a:endParaRPr lang="el-GR" altLang="el-GR" dirty="0"/>
          </a:p>
        </p:txBody>
      </p:sp>
      <p:sp>
        <p:nvSpPr>
          <p:cNvPr id="2" name="Θέση αριθμού διαφάνειας 1">
            <a:extLst>
              <a:ext uri="{FF2B5EF4-FFF2-40B4-BE49-F238E27FC236}">
                <a16:creationId xmlns:a16="http://schemas.microsoft.com/office/drawing/2014/main" id="{C4595173-9E02-4BDA-A6CE-6082C3140808}"/>
              </a:ext>
            </a:extLst>
          </p:cNvPr>
          <p:cNvSpPr>
            <a:spLocks noGrp="1"/>
          </p:cNvSpPr>
          <p:nvPr>
            <p:ph type="sldNum" sz="quarter" idx="12"/>
          </p:nvPr>
        </p:nvSpPr>
        <p:spPr/>
        <p:txBody>
          <a:bodyPr/>
          <a:lstStyle/>
          <a:p>
            <a:pPr>
              <a:defRPr/>
            </a:pPr>
            <a:fld id="{B8215439-3EC3-433A-8F07-72D567A788AB}" type="slidenum">
              <a:rPr lang="el-GR" altLang="el-GR" smtClean="0"/>
              <a:pPr>
                <a:defRPr/>
              </a:pPr>
              <a:t>29</a:t>
            </a:fld>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471C4C-1C90-4D68-AD15-0B412426C9A0}"/>
              </a:ext>
            </a:extLst>
          </p:cNvPr>
          <p:cNvSpPr>
            <a:spLocks noGrp="1"/>
          </p:cNvSpPr>
          <p:nvPr>
            <p:ph type="title"/>
          </p:nvPr>
        </p:nvSpPr>
        <p:spPr/>
        <p:txBody>
          <a:bodyPr/>
          <a:lstStyle/>
          <a:p>
            <a:r>
              <a:rPr lang="el-GR" dirty="0"/>
              <a:t>Τα  πλεονεκτήματα της ομαδικής συνεργασίας</a:t>
            </a:r>
            <a:endParaRPr lang="en-US" dirty="0"/>
          </a:p>
        </p:txBody>
      </p:sp>
      <p:sp>
        <p:nvSpPr>
          <p:cNvPr id="3" name="Θέση περιεχομένου 2">
            <a:extLst>
              <a:ext uri="{FF2B5EF4-FFF2-40B4-BE49-F238E27FC236}">
                <a16:creationId xmlns:a16="http://schemas.microsoft.com/office/drawing/2014/main" id="{6F1BB1EA-D141-4FAB-90E1-6153EFAC9FA3}"/>
              </a:ext>
            </a:extLst>
          </p:cNvPr>
          <p:cNvSpPr>
            <a:spLocks noGrp="1"/>
          </p:cNvSpPr>
          <p:nvPr>
            <p:ph idx="1"/>
          </p:nvPr>
        </p:nvSpPr>
        <p:spPr>
          <a:xfrm>
            <a:off x="539552" y="2400302"/>
            <a:ext cx="7930372" cy="4341066"/>
          </a:xfrm>
        </p:spPr>
        <p:txBody>
          <a:bodyPr>
            <a:normAutofit/>
          </a:bodyPr>
          <a:lstStyle/>
          <a:p>
            <a:r>
              <a:rPr lang="el-GR" sz="2000" dirty="0">
                <a:solidFill>
                  <a:schemeClr val="accent1"/>
                </a:solidFill>
              </a:rPr>
              <a:t>Συνέργεια</a:t>
            </a:r>
            <a:r>
              <a:rPr lang="el-GR" sz="2000" dirty="0"/>
              <a:t>, καθώς το αποτέλεσμα της ομάδας είναι καλύτερο από το αποτέλεσμα κάθε μέλους, αλλά και του αθροίσματος των μελών της ομάδας όταν εργάζονται ως άτομα. Δηλαδή: 1+1&gt;2.</a:t>
            </a:r>
          </a:p>
          <a:p>
            <a:r>
              <a:rPr lang="el-GR" sz="2000" dirty="0">
                <a:solidFill>
                  <a:schemeClr val="accent1"/>
                </a:solidFill>
              </a:rPr>
              <a:t>Συντονισμός</a:t>
            </a:r>
            <a:r>
              <a:rPr lang="el-GR" sz="2000" dirty="0"/>
              <a:t>, αφού είναι πιο αποτελεσματικός ο συντονισμός μεταξύ ατόμων, τμημάτων, λειτουργιών, αποφάσεων κ.λπ.</a:t>
            </a:r>
          </a:p>
          <a:p>
            <a:r>
              <a:rPr lang="el-GR" sz="2000" dirty="0"/>
              <a:t> </a:t>
            </a:r>
            <a:r>
              <a:rPr lang="el-GR" sz="2000" dirty="0">
                <a:solidFill>
                  <a:schemeClr val="accent1"/>
                </a:solidFill>
              </a:rPr>
              <a:t>Ηθικό</a:t>
            </a:r>
            <a:r>
              <a:rPr lang="el-GR" sz="2000" dirty="0"/>
              <a:t>, θα είναι υψηλότερο λόγω της δυναμικής που αναπτύσσεται μέσω της αλληλεπίδρασης των μελών (π.χ. ενθάρρυνση, εμψύχωση, άμιλλα).</a:t>
            </a:r>
          </a:p>
          <a:p>
            <a:r>
              <a:rPr lang="el-GR" sz="2000" dirty="0">
                <a:solidFill>
                  <a:schemeClr val="accent1"/>
                </a:solidFill>
              </a:rPr>
              <a:t>Ικανοποίηση,</a:t>
            </a:r>
            <a:r>
              <a:rPr lang="el-GR" sz="2000" dirty="0"/>
              <a:t> μιας και τα άτομα ικανοποιούν κοινωνικές και άλλες ανώτερες ανάγκες στο πλαίσιο της ομάδας.</a:t>
            </a:r>
            <a:endParaRPr lang="en-US" sz="2000" dirty="0"/>
          </a:p>
        </p:txBody>
      </p:sp>
      <p:sp>
        <p:nvSpPr>
          <p:cNvPr id="4" name="Θέση αριθμού διαφάνειας 3">
            <a:extLst>
              <a:ext uri="{FF2B5EF4-FFF2-40B4-BE49-F238E27FC236}">
                <a16:creationId xmlns:a16="http://schemas.microsoft.com/office/drawing/2014/main" id="{A8BF9964-0CAF-46F2-AC08-8452FD329507}"/>
              </a:ext>
            </a:extLst>
          </p:cNvPr>
          <p:cNvSpPr>
            <a:spLocks noGrp="1"/>
          </p:cNvSpPr>
          <p:nvPr>
            <p:ph type="sldNum" sz="quarter" idx="12"/>
          </p:nvPr>
        </p:nvSpPr>
        <p:spPr/>
        <p:txBody>
          <a:bodyPr/>
          <a:lstStyle/>
          <a:p>
            <a:pPr>
              <a:defRPr/>
            </a:pPr>
            <a:fld id="{B8215439-3EC3-433A-8F07-72D567A788AB}" type="slidenum">
              <a:rPr lang="el-GR" altLang="el-GR" smtClean="0"/>
              <a:pPr>
                <a:defRPr/>
              </a:pPr>
              <a:t>3</a:t>
            </a:fld>
            <a:endParaRPr lang="el-GR" altLang="el-GR"/>
          </a:p>
        </p:txBody>
      </p:sp>
    </p:spTree>
    <p:extLst>
      <p:ext uri="{BB962C8B-B14F-4D97-AF65-F5344CB8AC3E}">
        <p14:creationId xmlns:p14="http://schemas.microsoft.com/office/powerpoint/2010/main" val="31899632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A11407E8-FD10-4510-B919-DA52E1C7DB59}"/>
              </a:ext>
            </a:extLst>
          </p:cNvPr>
          <p:cNvSpPr>
            <a:spLocks noGrp="1"/>
          </p:cNvSpPr>
          <p:nvPr>
            <p:ph type="title"/>
          </p:nvPr>
        </p:nvSpPr>
        <p:spPr/>
        <p:txBody>
          <a:bodyPr/>
          <a:lstStyle/>
          <a:p>
            <a:r>
              <a:rPr lang="el-GR" altLang="el-GR"/>
              <a:t>Κοινοπραξία</a:t>
            </a:r>
          </a:p>
        </p:txBody>
      </p:sp>
      <p:sp>
        <p:nvSpPr>
          <p:cNvPr id="39939" name="Content Placeholder 2">
            <a:extLst>
              <a:ext uri="{FF2B5EF4-FFF2-40B4-BE49-F238E27FC236}">
                <a16:creationId xmlns:a16="http://schemas.microsoft.com/office/drawing/2014/main" id="{F7F6A83B-491A-434C-9C54-395DA5D8CBDC}"/>
              </a:ext>
            </a:extLst>
          </p:cNvPr>
          <p:cNvSpPr>
            <a:spLocks noGrp="1"/>
          </p:cNvSpPr>
          <p:nvPr>
            <p:ph idx="1"/>
          </p:nvPr>
        </p:nvSpPr>
        <p:spPr>
          <a:xfrm>
            <a:off x="539552" y="2132856"/>
            <a:ext cx="8136904" cy="4725144"/>
          </a:xfrm>
        </p:spPr>
        <p:txBody>
          <a:bodyPr>
            <a:normAutofit/>
          </a:bodyPr>
          <a:lstStyle/>
          <a:p>
            <a:r>
              <a:rPr lang="el-GR" altLang="el-GR" sz="1900" dirty="0"/>
              <a:t>Ιδιότυπη εταιρική μορφή στην οποία δύο ή περισσότερα φυσικά ή νομικά πρόσωπα συνενώνονται για την επίτευξη ενός σκοπού ή έργου.</a:t>
            </a:r>
          </a:p>
          <a:p>
            <a:r>
              <a:rPr lang="el-GR" altLang="el-GR" sz="1900" b="1" dirty="0"/>
              <a:t>Καθένα από τα συμβαλλόμενα μέρη διατηρεί την αυτοτέλειά του και τη νομική του προσωπικότητα </a:t>
            </a:r>
            <a:r>
              <a:rPr lang="el-GR" altLang="el-GR" sz="1900" dirty="0"/>
              <a:t>και όλα μαζί συντονίζουν τις ενέργειές τους, προκειμένου να επιτευχθεί ο εταιρικός σκοπός.</a:t>
            </a:r>
          </a:p>
          <a:p>
            <a:r>
              <a:rPr lang="el-GR" altLang="el-GR" sz="1900" dirty="0"/>
              <a:t>Η ίδρυσή της είναι απόρροια της </a:t>
            </a:r>
            <a:r>
              <a:rPr lang="el-GR" altLang="el-GR" sz="1900" b="1" dirty="0"/>
              <a:t>ανάγκης επίτευξης ενός κοινού σκοπού </a:t>
            </a:r>
            <a:r>
              <a:rPr lang="el-GR" altLang="el-GR" sz="1900" dirty="0"/>
              <a:t>(μεγάλα δημόσια έργα), που δεν μπορεί να επιτύχει ανεξάρτητα κάθε μέλος της. </a:t>
            </a:r>
          </a:p>
          <a:p>
            <a:r>
              <a:rPr lang="el-GR" altLang="el-GR" sz="1900" dirty="0"/>
              <a:t>Είναι δυνατόν η σύσταση κοινοπραξίας να υπαγορεύεται και από τον νόμο για την </a:t>
            </a:r>
            <a:r>
              <a:rPr lang="el-GR" altLang="el-GR" sz="1900" b="1" dirty="0"/>
              <a:t>εξυπηρέτηση ευρύτερων κοινωνικών αναγκών</a:t>
            </a:r>
            <a:r>
              <a:rPr lang="el-GR" altLang="el-GR" sz="1900" dirty="0"/>
              <a:t>.</a:t>
            </a:r>
          </a:p>
          <a:p>
            <a:r>
              <a:rPr lang="el-GR" altLang="el-GR" sz="1900" dirty="0"/>
              <a:t>Τα </a:t>
            </a:r>
            <a:r>
              <a:rPr lang="el-GR" altLang="el-GR" sz="1900" dirty="0" err="1"/>
              <a:t>κοινοπρακτούντα</a:t>
            </a:r>
            <a:r>
              <a:rPr lang="el-GR" altLang="el-GR" sz="1900" dirty="0"/>
              <a:t> μέλη ασκούν επιχειρηματική δραστηριότητα, η οποία είναι ανεξάρτητη από αυτή της κοινοπραξίας και έχουν ως εκ τούτου νομική και οικονομική αυτοτέλεια. </a:t>
            </a:r>
          </a:p>
          <a:p>
            <a:pPr marL="0" indent="0">
              <a:buNone/>
            </a:pPr>
            <a:endParaRPr lang="el-GR" altLang="el-GR" sz="1900" dirty="0"/>
          </a:p>
        </p:txBody>
      </p:sp>
      <p:sp>
        <p:nvSpPr>
          <p:cNvPr id="2" name="Θέση αριθμού διαφάνειας 1">
            <a:extLst>
              <a:ext uri="{FF2B5EF4-FFF2-40B4-BE49-F238E27FC236}">
                <a16:creationId xmlns:a16="http://schemas.microsoft.com/office/drawing/2014/main" id="{004E98FA-1F64-425B-9452-D7EE051E9537}"/>
              </a:ext>
            </a:extLst>
          </p:cNvPr>
          <p:cNvSpPr>
            <a:spLocks noGrp="1"/>
          </p:cNvSpPr>
          <p:nvPr>
            <p:ph type="sldNum" sz="quarter" idx="12"/>
          </p:nvPr>
        </p:nvSpPr>
        <p:spPr/>
        <p:txBody>
          <a:bodyPr/>
          <a:lstStyle/>
          <a:p>
            <a:pPr>
              <a:defRPr/>
            </a:pPr>
            <a:fld id="{B8215439-3EC3-433A-8F07-72D567A788AB}" type="slidenum">
              <a:rPr lang="el-GR" altLang="el-GR" smtClean="0"/>
              <a:pPr>
                <a:defRPr/>
              </a:pPr>
              <a:t>30</a:t>
            </a:fld>
            <a:endParaRPr lang="el-GR" alt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74AC7F2A-9879-468A-B2E5-A61A1C5569B6}"/>
              </a:ext>
            </a:extLst>
          </p:cNvPr>
          <p:cNvSpPr>
            <a:spLocks noGrp="1"/>
          </p:cNvSpPr>
          <p:nvPr>
            <p:ph type="title"/>
          </p:nvPr>
        </p:nvSpPr>
        <p:spPr/>
        <p:txBody>
          <a:bodyPr/>
          <a:lstStyle/>
          <a:p>
            <a:r>
              <a:rPr lang="el-GR" altLang="el-GR"/>
              <a:t>Κοινοπραξία</a:t>
            </a:r>
          </a:p>
        </p:txBody>
      </p:sp>
      <p:sp>
        <p:nvSpPr>
          <p:cNvPr id="40963" name="Content Placeholder 2">
            <a:extLst>
              <a:ext uri="{FF2B5EF4-FFF2-40B4-BE49-F238E27FC236}">
                <a16:creationId xmlns:a16="http://schemas.microsoft.com/office/drawing/2014/main" id="{8CA3DBEA-E834-4849-8F41-55895D791F81}"/>
              </a:ext>
            </a:extLst>
          </p:cNvPr>
          <p:cNvSpPr>
            <a:spLocks noGrp="1"/>
          </p:cNvSpPr>
          <p:nvPr>
            <p:ph idx="1"/>
          </p:nvPr>
        </p:nvSpPr>
        <p:spPr>
          <a:xfrm>
            <a:off x="865970" y="2204864"/>
            <a:ext cx="7596050" cy="4392488"/>
          </a:xfrm>
        </p:spPr>
        <p:txBody>
          <a:bodyPr>
            <a:normAutofit/>
          </a:bodyPr>
          <a:lstStyle/>
          <a:p>
            <a:r>
              <a:rPr lang="el-GR" altLang="el-GR" sz="2000" dirty="0"/>
              <a:t>Με κριτήριο τη μορφή της κοινοπρακτικής δραστηριότητας διακρίνουμε 2 κατηγορίες Κοινοπραξιών:</a:t>
            </a:r>
          </a:p>
          <a:p>
            <a:pPr lvl="1"/>
            <a:r>
              <a:rPr lang="el-GR" altLang="el-GR" sz="2000" dirty="0"/>
              <a:t>Κοινοπραξίες οργανωτικού – διοικητικού χαρακτήρα.</a:t>
            </a:r>
          </a:p>
          <a:p>
            <a:pPr lvl="1"/>
            <a:r>
              <a:rPr lang="el-GR" altLang="el-GR" sz="2000" dirty="0"/>
              <a:t> Κοινοπραξίες – φορείς εμπορικής επιχείρησης. </a:t>
            </a:r>
          </a:p>
          <a:p>
            <a:r>
              <a:rPr lang="el-GR" altLang="el-GR" sz="2000" dirty="0"/>
              <a:t>Για την επίτευξη του σκοπού της:</a:t>
            </a:r>
          </a:p>
          <a:p>
            <a:pPr lvl="1"/>
            <a:r>
              <a:rPr lang="el-GR" altLang="el-GR" sz="2000" dirty="0"/>
              <a:t>μπορεί να προσλαμβάνει προσωπικό αυτοτελώς </a:t>
            </a:r>
          </a:p>
          <a:p>
            <a:pPr lvl="1"/>
            <a:r>
              <a:rPr lang="el-GR" altLang="el-GR" sz="2000" dirty="0"/>
              <a:t>ή μπορεί να χρησιμοποιεί εργαζόμενους οι οποίοι έχουν προσληφθεί σε ένα από τα συμβαλλόμενα μέρη της κοινοπραξίας</a:t>
            </a:r>
          </a:p>
          <a:p>
            <a:pPr marL="0" indent="0">
              <a:buNone/>
            </a:pPr>
            <a:endParaRPr lang="el-GR" altLang="el-GR" sz="2000" dirty="0"/>
          </a:p>
        </p:txBody>
      </p:sp>
      <p:sp>
        <p:nvSpPr>
          <p:cNvPr id="2" name="Θέση αριθμού διαφάνειας 1">
            <a:extLst>
              <a:ext uri="{FF2B5EF4-FFF2-40B4-BE49-F238E27FC236}">
                <a16:creationId xmlns:a16="http://schemas.microsoft.com/office/drawing/2014/main" id="{A9499F94-7475-44B0-AC1C-05659A37C504}"/>
              </a:ext>
            </a:extLst>
          </p:cNvPr>
          <p:cNvSpPr>
            <a:spLocks noGrp="1"/>
          </p:cNvSpPr>
          <p:nvPr>
            <p:ph type="sldNum" sz="quarter" idx="12"/>
          </p:nvPr>
        </p:nvSpPr>
        <p:spPr/>
        <p:txBody>
          <a:bodyPr/>
          <a:lstStyle/>
          <a:p>
            <a:pPr>
              <a:defRPr/>
            </a:pPr>
            <a:fld id="{B8215439-3EC3-433A-8F07-72D567A788AB}" type="slidenum">
              <a:rPr lang="el-GR" altLang="el-GR" smtClean="0"/>
              <a:pPr>
                <a:defRPr/>
              </a:pPr>
              <a:t>31</a:t>
            </a:fld>
            <a:endParaRPr lang="el-GR" alt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E4BD8A79-340C-4B46-B7C5-6AACCBBA471E}"/>
              </a:ext>
            </a:extLst>
          </p:cNvPr>
          <p:cNvSpPr>
            <a:spLocks noGrp="1"/>
          </p:cNvSpPr>
          <p:nvPr>
            <p:ph type="title"/>
          </p:nvPr>
        </p:nvSpPr>
        <p:spPr/>
        <p:txBody>
          <a:bodyPr/>
          <a:lstStyle/>
          <a:p>
            <a:r>
              <a:rPr lang="el-GR" altLang="el-GR"/>
              <a:t>Κοιν.Σ.Επ.</a:t>
            </a:r>
          </a:p>
        </p:txBody>
      </p:sp>
      <p:sp>
        <p:nvSpPr>
          <p:cNvPr id="41987" name="Content Placeholder 2">
            <a:extLst>
              <a:ext uri="{FF2B5EF4-FFF2-40B4-BE49-F238E27FC236}">
                <a16:creationId xmlns:a16="http://schemas.microsoft.com/office/drawing/2014/main" id="{4EBEB715-7A33-4BA0-8412-9C77F3686162}"/>
              </a:ext>
            </a:extLst>
          </p:cNvPr>
          <p:cNvSpPr>
            <a:spLocks noGrp="1"/>
          </p:cNvSpPr>
          <p:nvPr>
            <p:ph idx="1"/>
          </p:nvPr>
        </p:nvSpPr>
        <p:spPr>
          <a:xfrm>
            <a:off x="539552" y="2132856"/>
            <a:ext cx="8064896" cy="4725144"/>
          </a:xfrm>
        </p:spPr>
        <p:txBody>
          <a:bodyPr>
            <a:normAutofit lnSpcReduction="10000"/>
          </a:bodyPr>
          <a:lstStyle/>
          <a:p>
            <a:r>
              <a:rPr lang="el-GR" altLang="el-GR" dirty="0"/>
              <a:t>Τα μέλη της «</a:t>
            </a:r>
            <a:r>
              <a:rPr lang="el-GR" altLang="el-GR" dirty="0" err="1"/>
              <a:t>Κοιν.Σ.Επ</a:t>
            </a:r>
            <a:r>
              <a:rPr lang="el-GR" altLang="el-GR" dirty="0"/>
              <a:t>.» μπορούν να είναι απλοί πολίτες αλλά και νομικά πρόσωπα (επιχειρήσεις). Απλά η συμμετοχή των νομικών προσώπων στην Κοινωνική Συνεταιριστική Επιχείρηση δεν μπορεί να υπερβαίνει το ποσοστό του 1/3 των μελών της, ενώ δεν επιτρέπεται η συμμετοχή σε αυτήν των Οργανισμών Τοπικής Αυτοδιοίκησης (Ο.Τ.Α.) και των νομικών προσώπων δημοσίου δικαίου (Ν.Π.Δ.Δ.) που υπάγονται σε αυτούς. </a:t>
            </a:r>
          </a:p>
          <a:p>
            <a:pPr algn="just"/>
            <a:r>
              <a:rPr lang="el-GR" altLang="el-GR" dirty="0"/>
              <a:t>Το </a:t>
            </a:r>
            <a:r>
              <a:rPr lang="el-GR" altLang="el-GR" b="1" dirty="0"/>
              <a:t>κεφάλαιο</a:t>
            </a:r>
            <a:r>
              <a:rPr lang="el-GR" altLang="el-GR" dirty="0"/>
              <a:t> της επιχείρησης διαιρείται σε </a:t>
            </a:r>
            <a:r>
              <a:rPr lang="el-GR" altLang="el-GR" b="1" dirty="0"/>
              <a:t>συνεταιριστικές μερίδες</a:t>
            </a:r>
            <a:r>
              <a:rPr lang="el-GR" altLang="el-GR" dirty="0"/>
              <a:t>. Ο αριθμός των μερίδων και η ονομαστική τους αξία, η οποία είναι ίδια για κάθε μερίδα, καθορίζονται στο καταστατικό της επιχείρησης.</a:t>
            </a:r>
          </a:p>
          <a:p>
            <a:pPr algn="just"/>
            <a:r>
              <a:rPr lang="el-GR" altLang="el-GR" dirty="0"/>
              <a:t>Τα μέλη της </a:t>
            </a:r>
            <a:r>
              <a:rPr lang="el-GR" altLang="el-GR" dirty="0" err="1"/>
              <a:t>Κοιν.Σ.Επ</a:t>
            </a:r>
            <a:r>
              <a:rPr lang="el-GR" altLang="el-GR" dirty="0"/>
              <a:t>. διαθέτουν </a:t>
            </a:r>
            <a:r>
              <a:rPr lang="el-GR" altLang="el-GR" b="1" dirty="0"/>
              <a:t>τουλάχιστον από μία υποχρεωτική συνεταιριστική μερίδα</a:t>
            </a:r>
            <a:r>
              <a:rPr lang="el-GR" altLang="el-GR" dirty="0"/>
              <a:t>, ως ελάχιστη χρηματική συμμετοχή στο κεφάλαιο της επιχείρησης, το ύψος της οποίας ορίζεται ελεύθερα από το καταστατικό και είναι ίσο για όλα τα μέλη.</a:t>
            </a:r>
          </a:p>
          <a:p>
            <a:pPr algn="just"/>
            <a:r>
              <a:rPr lang="el-GR" altLang="el-GR" dirty="0"/>
              <a:t>Η απόκτηση συνεταιριστικών μερίδων πραγματοποιείται με καταβολή μετρητών.</a:t>
            </a:r>
          </a:p>
          <a:p>
            <a:pPr marL="0" indent="0">
              <a:buNone/>
            </a:pPr>
            <a:endParaRPr lang="el-GR" altLang="el-GR" dirty="0"/>
          </a:p>
          <a:p>
            <a:endParaRPr lang="el-GR" altLang="el-GR" dirty="0"/>
          </a:p>
        </p:txBody>
      </p:sp>
      <p:sp>
        <p:nvSpPr>
          <p:cNvPr id="2" name="Θέση αριθμού διαφάνειας 1">
            <a:extLst>
              <a:ext uri="{FF2B5EF4-FFF2-40B4-BE49-F238E27FC236}">
                <a16:creationId xmlns:a16="http://schemas.microsoft.com/office/drawing/2014/main" id="{D10D831B-0A02-474E-B772-AC4136C4691C}"/>
              </a:ext>
            </a:extLst>
          </p:cNvPr>
          <p:cNvSpPr>
            <a:spLocks noGrp="1"/>
          </p:cNvSpPr>
          <p:nvPr>
            <p:ph type="sldNum" sz="quarter" idx="12"/>
          </p:nvPr>
        </p:nvSpPr>
        <p:spPr/>
        <p:txBody>
          <a:bodyPr/>
          <a:lstStyle/>
          <a:p>
            <a:pPr>
              <a:defRPr/>
            </a:pPr>
            <a:fld id="{B8215439-3EC3-433A-8F07-72D567A788AB}" type="slidenum">
              <a:rPr lang="el-GR" altLang="el-GR" smtClean="0"/>
              <a:pPr>
                <a:defRPr/>
              </a:pPr>
              <a:t>32</a:t>
            </a:fld>
            <a:endParaRPr lang="el-GR" alt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72" name="Group 71">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73" name="Rectangle 72">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76" name="Rectangle 75">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pSp>
        <p:nvGrpSpPr>
          <p:cNvPr id="78" name="Group 77">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useBgFill="1">
          <p:nvSpPr>
            <p:cNvPr id="79" name="Rectangle 78">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80"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4" name="Title 3">
            <a:extLst>
              <a:ext uri="{FF2B5EF4-FFF2-40B4-BE49-F238E27FC236}">
                <a16:creationId xmlns:a16="http://schemas.microsoft.com/office/drawing/2014/main" id="{B260A219-958C-4211-A554-65FD1D2D6B64}"/>
              </a:ext>
            </a:extLst>
          </p:cNvPr>
          <p:cNvSpPr>
            <a:spLocks noGrp="1"/>
          </p:cNvSpPr>
          <p:nvPr>
            <p:ph type="title"/>
          </p:nvPr>
        </p:nvSpPr>
        <p:spPr>
          <a:xfrm>
            <a:off x="3508815" y="1370143"/>
            <a:ext cx="4793452" cy="4157446"/>
          </a:xfrm>
        </p:spPr>
        <p:txBody>
          <a:bodyPr vert="horz" lIns="91440" tIns="45720" rIns="91440" bIns="45720" rtlCol="0" anchor="ctr">
            <a:normAutofit/>
          </a:bodyPr>
          <a:lstStyle/>
          <a:p>
            <a:pPr>
              <a:defRPr/>
            </a:pPr>
            <a:r>
              <a:rPr lang="en-US" sz="4800" dirty="0" err="1">
                <a:solidFill>
                  <a:schemeClr val="tx1"/>
                </a:solidFill>
              </a:rPr>
              <a:t>Μέγεθος</a:t>
            </a:r>
            <a:r>
              <a:rPr lang="en-US" sz="4800" dirty="0">
                <a:solidFill>
                  <a:schemeClr val="tx1"/>
                </a:solidFill>
              </a:rPr>
              <a:t> Μ</a:t>
            </a:r>
            <a:r>
              <a:rPr lang="el-GR" sz="4800" dirty="0">
                <a:solidFill>
                  <a:schemeClr val="tx1"/>
                </a:solidFill>
              </a:rPr>
              <a:t>μ</a:t>
            </a:r>
            <a:r>
              <a:rPr lang="en-US" sz="4800" dirty="0">
                <a:solidFill>
                  <a:schemeClr val="tx1"/>
                </a:solidFill>
              </a:rPr>
              <a:t>Ε</a:t>
            </a:r>
          </a:p>
        </p:txBody>
      </p:sp>
      <p:sp>
        <p:nvSpPr>
          <p:cNvPr id="43011" name="Text Placeholder 4">
            <a:extLst>
              <a:ext uri="{FF2B5EF4-FFF2-40B4-BE49-F238E27FC236}">
                <a16:creationId xmlns:a16="http://schemas.microsoft.com/office/drawing/2014/main" id="{382B55D9-55AF-4004-A804-10BD72831FC7}"/>
              </a:ext>
            </a:extLst>
          </p:cNvPr>
          <p:cNvSpPr>
            <a:spLocks noGrp="1"/>
          </p:cNvSpPr>
          <p:nvPr>
            <p:ph type="body" idx="1"/>
          </p:nvPr>
        </p:nvSpPr>
        <p:spPr>
          <a:xfrm>
            <a:off x="554586" y="692696"/>
            <a:ext cx="2592280" cy="5472608"/>
          </a:xfrm>
        </p:spPr>
        <p:txBody>
          <a:bodyPr vert="horz" lIns="91440" tIns="45720" rIns="91440" bIns="45720" rtlCol="0" anchor="ctr">
            <a:normAutofit/>
          </a:bodyPr>
          <a:lstStyle/>
          <a:p>
            <a:pPr algn="r"/>
            <a:r>
              <a:rPr lang="en-US" altLang="el-GR" b="1" cap="none" dirty="0">
                <a:solidFill>
                  <a:schemeClr val="accent1">
                    <a:lumMod val="40000"/>
                    <a:lumOff val="60000"/>
                  </a:schemeClr>
                </a:solidFill>
                <a:effectLst>
                  <a:outerShdw blurRad="38100" dist="38100" dir="2700000" algn="tl">
                    <a:srgbClr val="000000">
                      <a:alpha val="43137"/>
                    </a:srgbClr>
                  </a:outerShdw>
                </a:effectLst>
              </a:rPr>
              <a:t>β</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άσει</a:t>
            </a:r>
            <a:r>
              <a:rPr lang="en-US" altLang="el-GR" b="1" cap="none" dirty="0">
                <a:solidFill>
                  <a:schemeClr val="accent1">
                    <a:lumMod val="40000"/>
                    <a:lumOff val="60000"/>
                  </a:schemeClr>
                </a:solidFill>
                <a:effectLst>
                  <a:outerShdw blurRad="38100" dist="38100" dir="2700000" algn="tl">
                    <a:srgbClr val="000000">
                      <a:alpha val="43137"/>
                    </a:srgbClr>
                  </a:outerShdw>
                </a:effectLst>
              </a:rPr>
              <a:t> </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ευρω</a:t>
            </a:r>
            <a:r>
              <a:rPr lang="en-US" altLang="el-GR" b="1" cap="none" dirty="0">
                <a:solidFill>
                  <a:schemeClr val="accent1">
                    <a:lumMod val="40000"/>
                    <a:lumOff val="60000"/>
                  </a:schemeClr>
                </a:solidFill>
                <a:effectLst>
                  <a:outerShdw blurRad="38100" dist="38100" dir="2700000" algn="tl">
                    <a:srgbClr val="000000">
                      <a:alpha val="43137"/>
                    </a:srgbClr>
                  </a:outerShdw>
                </a:effectLst>
              </a:rPr>
              <a:t>παϊκών προτύπων</a:t>
            </a:r>
          </a:p>
          <a:p>
            <a:pPr algn="r"/>
            <a:endParaRPr lang="en-US" altLang="el-GR" b="1" cap="none" dirty="0">
              <a:solidFill>
                <a:schemeClr val="accent1">
                  <a:lumMod val="40000"/>
                  <a:lumOff val="60000"/>
                </a:schemeClr>
              </a:solidFill>
              <a:effectLst>
                <a:outerShdw blurRad="38100" dist="38100" dir="2700000" algn="tl">
                  <a:srgbClr val="000000">
                    <a:alpha val="43137"/>
                  </a:srgbClr>
                </a:outerShdw>
              </a:effectLst>
            </a:endParaRPr>
          </a:p>
          <a:p>
            <a:pPr algn="r"/>
            <a:r>
              <a:rPr lang="en-US" altLang="el-GR" b="1" cap="none" dirty="0">
                <a:solidFill>
                  <a:schemeClr val="accent1">
                    <a:lumMod val="40000"/>
                    <a:lumOff val="60000"/>
                  </a:schemeClr>
                </a:solidFill>
                <a:effectLst>
                  <a:outerShdw blurRad="38100" dist="38100" dir="2700000" algn="tl">
                    <a:srgbClr val="000000">
                      <a:alpha val="43137"/>
                    </a:srgbClr>
                  </a:outerShdw>
                </a:effectLst>
              </a:rPr>
              <a:t>β</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άσει</a:t>
            </a:r>
            <a:r>
              <a:rPr lang="en-US" altLang="el-GR" b="1" cap="none" dirty="0">
                <a:solidFill>
                  <a:schemeClr val="accent1">
                    <a:lumMod val="40000"/>
                    <a:lumOff val="60000"/>
                  </a:schemeClr>
                </a:solidFill>
                <a:effectLst>
                  <a:outerShdw blurRad="38100" dist="38100" dir="2700000" algn="tl">
                    <a:srgbClr val="000000">
                      <a:alpha val="43137"/>
                    </a:srgbClr>
                  </a:outerShdw>
                </a:effectLst>
              </a:rPr>
              <a:t> </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ελληνικών</a:t>
            </a:r>
            <a:r>
              <a:rPr lang="en-US" altLang="el-GR" b="1" cap="none" dirty="0">
                <a:solidFill>
                  <a:schemeClr val="accent1">
                    <a:lumMod val="40000"/>
                    <a:lumOff val="60000"/>
                  </a:schemeClr>
                </a:solidFill>
                <a:effectLst>
                  <a:outerShdw blurRad="38100" dist="38100" dir="2700000" algn="tl">
                    <a:srgbClr val="000000">
                      <a:alpha val="43137"/>
                    </a:srgbClr>
                  </a:outerShdw>
                </a:effectLst>
              </a:rPr>
              <a:t> </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λογιστικών</a:t>
            </a:r>
            <a:r>
              <a:rPr lang="en-US" altLang="el-GR" b="1" cap="none" dirty="0">
                <a:solidFill>
                  <a:schemeClr val="accent1">
                    <a:lumMod val="40000"/>
                    <a:lumOff val="60000"/>
                  </a:schemeClr>
                </a:solidFill>
                <a:effectLst>
                  <a:outerShdw blurRad="38100" dist="38100" dir="2700000" algn="tl">
                    <a:srgbClr val="000000">
                      <a:alpha val="43137"/>
                    </a:srgbClr>
                  </a:outerShdw>
                </a:effectLst>
              </a:rPr>
              <a:t> π</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ροτύ</a:t>
            </a:r>
            <a:r>
              <a:rPr lang="en-US" altLang="el-GR" b="1" cap="none" dirty="0">
                <a:solidFill>
                  <a:schemeClr val="accent1">
                    <a:lumMod val="40000"/>
                    <a:lumOff val="60000"/>
                  </a:schemeClr>
                </a:solidFill>
                <a:effectLst>
                  <a:outerShdw blurRad="38100" dist="38100" dir="2700000" algn="tl">
                    <a:srgbClr val="000000">
                      <a:alpha val="43137"/>
                    </a:srgbClr>
                  </a:outerShdw>
                </a:effectLst>
              </a:rPr>
              <a:t>πων</a:t>
            </a:r>
          </a:p>
          <a:p>
            <a:pPr algn="r"/>
            <a:endParaRPr lang="en-US" altLang="el-GR" b="1" cap="none" dirty="0">
              <a:solidFill>
                <a:schemeClr val="accent1">
                  <a:lumMod val="40000"/>
                  <a:lumOff val="60000"/>
                </a:schemeClr>
              </a:solidFill>
              <a:effectLst>
                <a:outerShdw blurRad="38100" dist="38100" dir="2700000" algn="tl">
                  <a:srgbClr val="000000">
                    <a:alpha val="43137"/>
                  </a:srgbClr>
                </a:outerShdw>
              </a:effectLst>
            </a:endParaRPr>
          </a:p>
          <a:p>
            <a:pPr algn="r"/>
            <a:r>
              <a:rPr lang="en-US" altLang="el-GR" b="1" cap="none" dirty="0">
                <a:solidFill>
                  <a:schemeClr val="accent1">
                    <a:lumMod val="40000"/>
                    <a:lumOff val="60000"/>
                  </a:schemeClr>
                </a:solidFill>
                <a:effectLst>
                  <a:outerShdw blurRad="38100" dist="38100" dir="2700000" algn="tl">
                    <a:srgbClr val="000000">
                      <a:alpha val="43137"/>
                    </a:srgbClr>
                  </a:outerShdw>
                </a:effectLst>
              </a:rPr>
              <a:t>β</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άσει</a:t>
            </a:r>
            <a:r>
              <a:rPr lang="en-US" altLang="el-GR" b="1" cap="none" dirty="0">
                <a:solidFill>
                  <a:schemeClr val="accent1">
                    <a:lumMod val="40000"/>
                    <a:lumOff val="60000"/>
                  </a:schemeClr>
                </a:solidFill>
                <a:effectLst>
                  <a:outerShdw blurRad="38100" dist="38100" dir="2700000" algn="tl">
                    <a:srgbClr val="000000">
                      <a:alpha val="43137"/>
                    </a:srgbClr>
                  </a:outerShdw>
                </a:effectLst>
              </a:rPr>
              <a:t> </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ελληνικών</a:t>
            </a:r>
            <a:r>
              <a:rPr lang="en-US" altLang="el-GR" b="1" cap="none" dirty="0">
                <a:solidFill>
                  <a:schemeClr val="accent1">
                    <a:lumMod val="40000"/>
                    <a:lumOff val="60000"/>
                  </a:schemeClr>
                </a:solidFill>
                <a:effectLst>
                  <a:outerShdw blurRad="38100" dist="38100" dir="2700000" algn="tl">
                    <a:srgbClr val="000000">
                      <a:alpha val="43137"/>
                    </a:srgbClr>
                  </a:outerShdw>
                </a:effectLst>
              </a:rPr>
              <a:t> </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λογιστικών</a:t>
            </a:r>
            <a:r>
              <a:rPr lang="en-US" altLang="el-GR" b="1" cap="none" dirty="0">
                <a:solidFill>
                  <a:schemeClr val="accent1">
                    <a:lumMod val="40000"/>
                    <a:lumOff val="60000"/>
                  </a:schemeClr>
                </a:solidFill>
                <a:effectLst>
                  <a:outerShdw blurRad="38100" dist="38100" dir="2700000" algn="tl">
                    <a:srgbClr val="000000">
                      <a:alpha val="43137"/>
                    </a:srgbClr>
                  </a:outerShdw>
                </a:effectLst>
              </a:rPr>
              <a:t> π</a:t>
            </a:r>
            <a:r>
              <a:rPr lang="en-US" altLang="el-GR" b="1" cap="none" dirty="0" err="1">
                <a:solidFill>
                  <a:schemeClr val="accent1">
                    <a:lumMod val="40000"/>
                    <a:lumOff val="60000"/>
                  </a:schemeClr>
                </a:solidFill>
                <a:effectLst>
                  <a:outerShdw blurRad="38100" dist="38100" dir="2700000" algn="tl">
                    <a:srgbClr val="000000">
                      <a:alpha val="43137"/>
                    </a:srgbClr>
                  </a:outerShdw>
                </a:effectLst>
              </a:rPr>
              <a:t>ροτύ</a:t>
            </a:r>
            <a:r>
              <a:rPr lang="en-US" altLang="el-GR" b="1" cap="none" dirty="0">
                <a:solidFill>
                  <a:schemeClr val="accent1">
                    <a:lumMod val="40000"/>
                    <a:lumOff val="60000"/>
                  </a:schemeClr>
                </a:solidFill>
                <a:effectLst>
                  <a:outerShdw blurRad="38100" dist="38100" dir="2700000" algn="tl">
                    <a:srgbClr val="000000">
                      <a:alpha val="43137"/>
                    </a:srgbClr>
                  </a:outerShdw>
                </a:effectLst>
              </a:rPr>
              <a:t>πων (όλες οι μορφές</a:t>
            </a:r>
            <a:r>
              <a:rPr lang="en-US" altLang="el-GR" b="1" dirty="0">
                <a:solidFill>
                  <a:schemeClr val="accent1">
                    <a:lumMod val="40000"/>
                    <a:lumOff val="60000"/>
                  </a:schemeClr>
                </a:solidFill>
                <a:effectLst>
                  <a:outerShdw blurRad="38100" dist="38100" dir="2700000" algn="tl">
                    <a:srgbClr val="000000">
                      <a:alpha val="43137"/>
                    </a:srgbClr>
                  </a:outerShdw>
                </a:effectLst>
              </a:rPr>
              <a:t>)</a:t>
            </a:r>
          </a:p>
        </p:txBody>
      </p:sp>
      <p:cxnSp>
        <p:nvCxnSpPr>
          <p:cNvPr id="82" name="Straight Connector 81">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67515"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Θέση αριθμού διαφάνειας 1">
            <a:extLst>
              <a:ext uri="{FF2B5EF4-FFF2-40B4-BE49-F238E27FC236}">
                <a16:creationId xmlns:a16="http://schemas.microsoft.com/office/drawing/2014/main" id="{86F11A0D-BC89-4A45-B536-FD6DD338AEE1}"/>
              </a:ext>
            </a:extLst>
          </p:cNvPr>
          <p:cNvSpPr>
            <a:spLocks noGrp="1"/>
          </p:cNvSpPr>
          <p:nvPr>
            <p:ph type="sldNum" sz="quarter" idx="12"/>
          </p:nvPr>
        </p:nvSpPr>
        <p:spPr/>
        <p:txBody>
          <a:bodyPr/>
          <a:lstStyle/>
          <a:p>
            <a:pPr>
              <a:defRPr/>
            </a:pPr>
            <a:fld id="{1A1EF85D-16A4-4E66-9A9B-43A2CD24425E}" type="slidenum">
              <a:rPr lang="el-GR" altLang="el-GR" smtClean="0"/>
              <a:pPr>
                <a:defRPr/>
              </a:pPr>
              <a:t>33</a:t>
            </a:fld>
            <a:endParaRPr lang="el-GR" altLang="el-GR"/>
          </a:p>
        </p:txBody>
      </p:sp>
    </p:spTree>
  </p:cSld>
  <p:clrMapOvr>
    <a:overrideClrMapping bg1="dk1" tx1="lt1" bg2="dk2" tx2="lt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8368074B-BBFB-4B7B-904D-EFD57EC16710}"/>
              </a:ext>
            </a:extLst>
          </p:cNvPr>
          <p:cNvSpPr>
            <a:spLocks noGrp="1" noChangeArrowheads="1"/>
          </p:cNvSpPr>
          <p:nvPr>
            <p:ph type="title"/>
          </p:nvPr>
        </p:nvSpPr>
        <p:spPr>
          <a:xfrm>
            <a:off x="628361" y="620688"/>
            <a:ext cx="7039983" cy="1066800"/>
          </a:xfrm>
        </p:spPr>
        <p:txBody>
          <a:bodyPr/>
          <a:lstStyle/>
          <a:p>
            <a:pPr eaLnBrk="1" hangingPunct="1"/>
            <a:r>
              <a:rPr lang="el-GR" altLang="el-GR" dirty="0"/>
              <a:t>Βάσει Ευρωπαϊκών προτύπων</a:t>
            </a:r>
          </a:p>
        </p:txBody>
      </p:sp>
      <p:graphicFrame>
        <p:nvGraphicFramePr>
          <p:cNvPr id="5" name="Content Placeholder 4">
            <a:extLst>
              <a:ext uri="{FF2B5EF4-FFF2-40B4-BE49-F238E27FC236}">
                <a16:creationId xmlns:a16="http://schemas.microsoft.com/office/drawing/2014/main" id="{0959E2D7-5F73-48E4-8585-5B1C1D3B092A}"/>
              </a:ext>
            </a:extLst>
          </p:cNvPr>
          <p:cNvGraphicFramePr>
            <a:graphicFrameLocks noGrp="1"/>
          </p:cNvGraphicFramePr>
          <p:nvPr>
            <p:ph idx="1"/>
            <p:extLst>
              <p:ext uri="{D42A27DB-BD31-4B8C-83A1-F6EECF244321}">
                <p14:modId xmlns:p14="http://schemas.microsoft.com/office/powerpoint/2010/main" val="3852857870"/>
              </p:ext>
            </p:extLst>
          </p:nvPr>
        </p:nvGraphicFramePr>
        <p:xfrm>
          <a:off x="539552" y="2348879"/>
          <a:ext cx="8209161" cy="3169434"/>
        </p:xfrm>
        <a:graphic>
          <a:graphicData uri="http://schemas.openxmlformats.org/drawingml/2006/table">
            <a:tbl>
              <a:tblPr/>
              <a:tblGrid>
                <a:gridCol w="1496269">
                  <a:extLst>
                    <a:ext uri="{9D8B030D-6E8A-4147-A177-3AD203B41FA5}">
                      <a16:colId xmlns:a16="http://schemas.microsoft.com/office/drawing/2014/main" val="20000"/>
                    </a:ext>
                  </a:extLst>
                </a:gridCol>
                <a:gridCol w="2527033">
                  <a:extLst>
                    <a:ext uri="{9D8B030D-6E8A-4147-A177-3AD203B41FA5}">
                      <a16:colId xmlns:a16="http://schemas.microsoft.com/office/drawing/2014/main" val="20001"/>
                    </a:ext>
                  </a:extLst>
                </a:gridCol>
                <a:gridCol w="2246251">
                  <a:extLst>
                    <a:ext uri="{9D8B030D-6E8A-4147-A177-3AD203B41FA5}">
                      <a16:colId xmlns:a16="http://schemas.microsoft.com/office/drawing/2014/main" val="20002"/>
                    </a:ext>
                  </a:extLst>
                </a:gridCol>
                <a:gridCol w="1939608">
                  <a:extLst>
                    <a:ext uri="{9D8B030D-6E8A-4147-A177-3AD203B41FA5}">
                      <a16:colId xmlns:a16="http://schemas.microsoft.com/office/drawing/2014/main" val="20003"/>
                    </a:ext>
                  </a:extLst>
                </a:gridCol>
              </a:tblGrid>
              <a:tr h="687543">
                <a:tc>
                  <a:txBody>
                    <a:bodyPr/>
                    <a:lstStyle/>
                    <a:p>
                      <a:pPr algn="l" fontAlgn="b"/>
                      <a:r>
                        <a:rPr lang="en-US" sz="2400" b="1" i="0" u="none" strike="noStrike">
                          <a:solidFill>
                            <a:srgbClr val="000000"/>
                          </a:solidFill>
                          <a:latin typeface="Calibri"/>
                        </a:rPr>
                        <a:t>Enterprise category  </a:t>
                      </a:r>
                    </a:p>
                  </a:txBody>
                  <a:tcPr marL="9525" marR="9525" marT="9525" marB="0" anchor="b">
                    <a:lnL>
                      <a:noFill/>
                    </a:lnL>
                    <a:lnR>
                      <a:noFill/>
                    </a:lnR>
                    <a:lnT>
                      <a:noFill/>
                    </a:lnT>
                    <a:lnB>
                      <a:noFill/>
                    </a:lnB>
                  </a:tcPr>
                </a:tc>
                <a:tc>
                  <a:txBody>
                    <a:bodyPr/>
                    <a:lstStyle/>
                    <a:p>
                      <a:pPr algn="l" fontAlgn="b"/>
                      <a:r>
                        <a:rPr lang="en-US" sz="2400" b="1" i="0" u="none" strike="noStrike" dirty="0">
                          <a:solidFill>
                            <a:srgbClr val="000000"/>
                          </a:solidFill>
                          <a:latin typeface="Calibri"/>
                        </a:rPr>
                        <a:t>Headcount: annual work</a:t>
                      </a:r>
                      <a:r>
                        <a:rPr lang="el-GR" sz="2400" b="1" i="0" u="none" strike="noStrike" dirty="0">
                          <a:solidFill>
                            <a:srgbClr val="000000"/>
                          </a:solidFill>
                          <a:latin typeface="Calibri"/>
                        </a:rPr>
                        <a:t> </a:t>
                      </a:r>
                      <a:r>
                        <a:rPr lang="en-US" sz="2400" b="1" i="0" u="none" strike="noStrike" dirty="0">
                          <a:solidFill>
                            <a:srgbClr val="000000"/>
                          </a:solidFill>
                          <a:latin typeface="Calibri"/>
                        </a:rPr>
                        <a:t>units (AWU)</a:t>
                      </a:r>
                    </a:p>
                  </a:txBody>
                  <a:tcPr marL="9525" marR="9525" marT="9525" marB="0" anchor="b">
                    <a:lnL>
                      <a:noFill/>
                    </a:lnL>
                    <a:lnR>
                      <a:noFill/>
                    </a:lnR>
                    <a:lnT>
                      <a:noFill/>
                    </a:lnT>
                    <a:lnB>
                      <a:noFill/>
                    </a:lnB>
                  </a:tcPr>
                </a:tc>
                <a:tc>
                  <a:txBody>
                    <a:bodyPr/>
                    <a:lstStyle/>
                    <a:p>
                      <a:pPr algn="l" fontAlgn="b"/>
                      <a:r>
                        <a:rPr lang="en-US" sz="2400" b="1" i="0" u="none" strike="noStrike" dirty="0">
                          <a:solidFill>
                            <a:srgbClr val="000000"/>
                          </a:solidFill>
                          <a:latin typeface="Calibri"/>
                        </a:rPr>
                        <a:t>Annual turnover</a:t>
                      </a:r>
                    </a:p>
                  </a:txBody>
                  <a:tcPr marL="9525" marR="9525" marT="9525" marB="0" anchor="b">
                    <a:lnL>
                      <a:noFill/>
                    </a:lnL>
                    <a:lnR>
                      <a:noFill/>
                    </a:lnR>
                    <a:lnT>
                      <a:noFill/>
                    </a:lnT>
                    <a:lnB>
                      <a:noFill/>
                    </a:lnB>
                  </a:tcPr>
                </a:tc>
                <a:tc>
                  <a:txBody>
                    <a:bodyPr/>
                    <a:lstStyle/>
                    <a:p>
                      <a:pPr algn="l" fontAlgn="b"/>
                      <a:r>
                        <a:rPr lang="en-US" sz="2400" b="1" i="0" u="none" strike="noStrike">
                          <a:solidFill>
                            <a:srgbClr val="000000"/>
                          </a:solidFill>
                          <a:latin typeface="Calibri"/>
                        </a:rPr>
                        <a:t>Annual balance sheet total</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687543">
                <a:tc>
                  <a:txBody>
                    <a:bodyPr/>
                    <a:lstStyle/>
                    <a:p>
                      <a:pPr algn="l" fontAlgn="b"/>
                      <a:r>
                        <a:rPr lang="en-US" sz="2400" b="1" i="0" u="none" strike="noStrike">
                          <a:solidFill>
                            <a:srgbClr val="000000"/>
                          </a:solidFill>
                          <a:latin typeface="Calibri"/>
                        </a:rPr>
                        <a:t>Medium</a:t>
                      </a:r>
                    </a:p>
                  </a:txBody>
                  <a:tcPr marL="9525" marR="9525" marT="9525" marB="0" anchor="b">
                    <a:lnL>
                      <a:noFill/>
                    </a:lnL>
                    <a:lnR>
                      <a:noFill/>
                    </a:lnR>
                    <a:lnT>
                      <a:noFill/>
                    </a:lnT>
                    <a:lnB>
                      <a:noFill/>
                    </a:lnB>
                  </a:tcPr>
                </a:tc>
                <a:tc>
                  <a:txBody>
                    <a:bodyPr/>
                    <a:lstStyle/>
                    <a:p>
                      <a:pPr algn="l" fontAlgn="b"/>
                      <a:r>
                        <a:rPr lang="el-GR" sz="2400" b="0" i="0" u="none" strike="noStrike">
                          <a:solidFill>
                            <a:srgbClr val="000000"/>
                          </a:solidFill>
                          <a:latin typeface="Calibri"/>
                        </a:rPr>
                        <a:t>&lt;250</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000000"/>
                          </a:solidFill>
                          <a:latin typeface="Calibri"/>
                        </a:rPr>
                        <a:t>&lt;= 50 MILLION</a:t>
                      </a:r>
                    </a:p>
                  </a:txBody>
                  <a:tcPr marL="9525" marR="9525" marT="9525" marB="0" anchor="b">
                    <a:lnL>
                      <a:noFill/>
                    </a:lnL>
                    <a:lnR>
                      <a:noFill/>
                    </a:lnR>
                    <a:lnT>
                      <a:noFill/>
                    </a:lnT>
                    <a:lnB>
                      <a:noFill/>
                    </a:lnB>
                  </a:tcPr>
                </a:tc>
                <a:tc>
                  <a:txBody>
                    <a:bodyPr/>
                    <a:lstStyle/>
                    <a:p>
                      <a:pPr algn="l" fontAlgn="b"/>
                      <a:r>
                        <a:rPr lang="en-US" sz="2400" b="0" i="0" u="none" strike="noStrike">
                          <a:solidFill>
                            <a:srgbClr val="000000"/>
                          </a:solidFill>
                          <a:latin typeface="Calibri"/>
                        </a:rPr>
                        <a:t>&lt;= 43 MILLION</a:t>
                      </a:r>
                    </a:p>
                  </a:txBody>
                  <a:tcPr marL="9525" marR="9525" marT="9525" marB="0" anchor="b">
                    <a:lnL>
                      <a:noFill/>
                    </a:lnL>
                    <a:lnR>
                      <a:noFill/>
                    </a:lnR>
                    <a:lnT>
                      <a:noFill/>
                    </a:lnT>
                    <a:lnB>
                      <a:noFill/>
                    </a:lnB>
                  </a:tcPr>
                </a:tc>
                <a:extLst>
                  <a:ext uri="{0D108BD9-81ED-4DB2-BD59-A6C34878D82A}">
                    <a16:rowId xmlns:a16="http://schemas.microsoft.com/office/drawing/2014/main" val="10001"/>
                  </a:ext>
                </a:extLst>
              </a:tr>
              <a:tr h="687543">
                <a:tc>
                  <a:txBody>
                    <a:bodyPr/>
                    <a:lstStyle/>
                    <a:p>
                      <a:pPr algn="l" fontAlgn="b"/>
                      <a:r>
                        <a:rPr lang="en-US" sz="2400" b="1" i="0" u="none" strike="noStrike">
                          <a:solidFill>
                            <a:srgbClr val="000000"/>
                          </a:solidFill>
                          <a:latin typeface="Calibri"/>
                        </a:rPr>
                        <a:t>Small</a:t>
                      </a:r>
                    </a:p>
                  </a:txBody>
                  <a:tcPr marL="9525" marR="9525" marT="9525" marB="0" anchor="b">
                    <a:lnL>
                      <a:noFill/>
                    </a:lnL>
                    <a:lnR>
                      <a:noFill/>
                    </a:lnR>
                    <a:lnT>
                      <a:noFill/>
                    </a:lnT>
                    <a:lnB>
                      <a:noFill/>
                    </a:lnB>
                  </a:tcPr>
                </a:tc>
                <a:tc>
                  <a:txBody>
                    <a:bodyPr/>
                    <a:lstStyle/>
                    <a:p>
                      <a:pPr algn="l" fontAlgn="b"/>
                      <a:r>
                        <a:rPr lang="el-GR" sz="2400" b="0" i="0" u="none" strike="noStrike" dirty="0">
                          <a:solidFill>
                            <a:srgbClr val="000000"/>
                          </a:solidFill>
                          <a:latin typeface="Calibri"/>
                        </a:rPr>
                        <a:t>&lt;50</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000000"/>
                          </a:solidFill>
                          <a:latin typeface="Calibri"/>
                        </a:rPr>
                        <a:t>&lt;= 10 MILION</a:t>
                      </a:r>
                    </a:p>
                  </a:txBody>
                  <a:tcPr marL="9525" marR="9525" marT="9525" marB="0" anchor="b">
                    <a:lnL>
                      <a:noFill/>
                    </a:lnL>
                    <a:lnR>
                      <a:noFill/>
                    </a:lnR>
                    <a:lnT>
                      <a:noFill/>
                    </a:lnT>
                    <a:lnB>
                      <a:noFill/>
                    </a:lnB>
                  </a:tcPr>
                </a:tc>
                <a:tc>
                  <a:txBody>
                    <a:bodyPr/>
                    <a:lstStyle/>
                    <a:p>
                      <a:pPr algn="l" fontAlgn="b"/>
                      <a:r>
                        <a:rPr lang="en-US" sz="2400" b="0" i="0" u="none" strike="noStrike">
                          <a:solidFill>
                            <a:srgbClr val="000000"/>
                          </a:solidFill>
                          <a:latin typeface="Calibri"/>
                        </a:rPr>
                        <a:t>&lt;= 10 MILLION</a:t>
                      </a: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687543">
                <a:tc>
                  <a:txBody>
                    <a:bodyPr/>
                    <a:lstStyle/>
                    <a:p>
                      <a:pPr algn="l" fontAlgn="b"/>
                      <a:r>
                        <a:rPr lang="en-US" sz="2400" b="1" i="0" u="none" strike="noStrike">
                          <a:solidFill>
                            <a:srgbClr val="000000"/>
                          </a:solidFill>
                          <a:latin typeface="Calibri"/>
                        </a:rPr>
                        <a:t>Micro</a:t>
                      </a:r>
                    </a:p>
                  </a:txBody>
                  <a:tcPr marL="9525" marR="9525" marT="9525" marB="0" anchor="b">
                    <a:lnL>
                      <a:noFill/>
                    </a:lnL>
                    <a:lnR>
                      <a:noFill/>
                    </a:lnR>
                    <a:lnT>
                      <a:noFill/>
                    </a:lnT>
                    <a:lnB>
                      <a:noFill/>
                    </a:lnB>
                  </a:tcPr>
                </a:tc>
                <a:tc>
                  <a:txBody>
                    <a:bodyPr/>
                    <a:lstStyle/>
                    <a:p>
                      <a:pPr algn="l" fontAlgn="b"/>
                      <a:r>
                        <a:rPr lang="el-GR" sz="2400" b="0" i="0" u="none" strike="noStrike">
                          <a:solidFill>
                            <a:srgbClr val="000000"/>
                          </a:solidFill>
                          <a:latin typeface="Calibri"/>
                        </a:rPr>
                        <a:t>&lt;10</a:t>
                      </a:r>
                    </a:p>
                  </a:txBody>
                  <a:tcPr marL="9525" marR="9525" marT="9525" marB="0" anchor="b">
                    <a:lnL>
                      <a:noFill/>
                    </a:lnL>
                    <a:lnR>
                      <a:noFill/>
                    </a:lnR>
                    <a:lnT>
                      <a:noFill/>
                    </a:lnT>
                    <a:lnB>
                      <a:noFill/>
                    </a:lnB>
                  </a:tcPr>
                </a:tc>
                <a:tc>
                  <a:txBody>
                    <a:bodyPr/>
                    <a:lstStyle/>
                    <a:p>
                      <a:pPr algn="l" fontAlgn="b"/>
                      <a:r>
                        <a:rPr lang="en-US" sz="2400" b="0" i="0" u="none" strike="noStrike">
                          <a:solidFill>
                            <a:srgbClr val="000000"/>
                          </a:solidFill>
                          <a:latin typeface="Calibri"/>
                        </a:rPr>
                        <a:t>&lt;= 2MILLION</a:t>
                      </a:r>
                    </a:p>
                  </a:txBody>
                  <a:tcPr marL="9525" marR="9525" marT="9525" marB="0" anchor="b">
                    <a:lnL>
                      <a:noFill/>
                    </a:lnL>
                    <a:lnR>
                      <a:noFill/>
                    </a:lnR>
                    <a:lnT>
                      <a:noFill/>
                    </a:lnT>
                    <a:lnB>
                      <a:noFill/>
                    </a:lnB>
                  </a:tcPr>
                </a:tc>
                <a:tc>
                  <a:txBody>
                    <a:bodyPr/>
                    <a:lstStyle/>
                    <a:p>
                      <a:pPr algn="l" fontAlgn="b"/>
                      <a:r>
                        <a:rPr lang="en-US" sz="2400" b="0" i="0" u="none" strike="noStrike" dirty="0">
                          <a:solidFill>
                            <a:srgbClr val="000000"/>
                          </a:solidFill>
                          <a:latin typeface="Calibri"/>
                        </a:rPr>
                        <a:t>&lt;= 2 MILLION</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bl>
          </a:graphicData>
        </a:graphic>
      </p:graphicFrame>
      <p:sp>
        <p:nvSpPr>
          <p:cNvPr id="2" name="Θέση αριθμού διαφάνειας 1">
            <a:extLst>
              <a:ext uri="{FF2B5EF4-FFF2-40B4-BE49-F238E27FC236}">
                <a16:creationId xmlns:a16="http://schemas.microsoft.com/office/drawing/2014/main" id="{407EDD05-3857-4D7B-A6C3-F708C0B5C389}"/>
              </a:ext>
            </a:extLst>
          </p:cNvPr>
          <p:cNvSpPr>
            <a:spLocks noGrp="1"/>
          </p:cNvSpPr>
          <p:nvPr>
            <p:ph type="sldNum" sz="quarter" idx="12"/>
          </p:nvPr>
        </p:nvSpPr>
        <p:spPr/>
        <p:txBody>
          <a:bodyPr/>
          <a:lstStyle/>
          <a:p>
            <a:pPr>
              <a:defRPr/>
            </a:pPr>
            <a:fld id="{B8215439-3EC3-433A-8F07-72D567A788AB}" type="slidenum">
              <a:rPr lang="el-GR" altLang="el-GR" smtClean="0"/>
              <a:pPr>
                <a:defRPr/>
              </a:pPr>
              <a:t>34</a:t>
            </a:fld>
            <a:endParaRPr lang="el-GR" alt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30C4E576-164A-477A-8EE3-A77994A6D743}"/>
              </a:ext>
            </a:extLst>
          </p:cNvPr>
          <p:cNvSpPr>
            <a:spLocks noGrp="1"/>
          </p:cNvSpPr>
          <p:nvPr>
            <p:ph type="title"/>
          </p:nvPr>
        </p:nvSpPr>
        <p:spPr/>
        <p:txBody>
          <a:bodyPr/>
          <a:lstStyle/>
          <a:p>
            <a:r>
              <a:rPr lang="el-GR" altLang="el-GR"/>
              <a:t>Βάσει ελληνικών λογιστικών προτύπων</a:t>
            </a:r>
          </a:p>
        </p:txBody>
      </p:sp>
      <p:graphicFrame>
        <p:nvGraphicFramePr>
          <p:cNvPr id="4" name="Content Placeholder 3">
            <a:extLst>
              <a:ext uri="{FF2B5EF4-FFF2-40B4-BE49-F238E27FC236}">
                <a16:creationId xmlns:a16="http://schemas.microsoft.com/office/drawing/2014/main" id="{5DE420AD-E147-456B-8B21-02F8ED02DD0B}"/>
              </a:ext>
            </a:extLst>
          </p:cNvPr>
          <p:cNvGraphicFramePr>
            <a:graphicFrameLocks noGrp="1"/>
          </p:cNvGraphicFramePr>
          <p:nvPr>
            <p:ph idx="1"/>
            <p:extLst>
              <p:ext uri="{D42A27DB-BD31-4B8C-83A1-F6EECF244321}">
                <p14:modId xmlns:p14="http://schemas.microsoft.com/office/powerpoint/2010/main" val="3059945413"/>
              </p:ext>
            </p:extLst>
          </p:nvPr>
        </p:nvGraphicFramePr>
        <p:xfrm>
          <a:off x="395536" y="2564904"/>
          <a:ext cx="8352928" cy="2520281"/>
        </p:xfrm>
        <a:graphic>
          <a:graphicData uri="http://schemas.openxmlformats.org/drawingml/2006/table">
            <a:tbl>
              <a:tblPr>
                <a:tableStyleId>{073A0DAA-6AF3-43AB-8588-CEC1D06C72B9}</a:tableStyleId>
              </a:tblPr>
              <a:tblGrid>
                <a:gridCol w="2088232">
                  <a:extLst>
                    <a:ext uri="{9D8B030D-6E8A-4147-A177-3AD203B41FA5}">
                      <a16:colId xmlns:a16="http://schemas.microsoft.com/office/drawing/2014/main" val="20000"/>
                    </a:ext>
                  </a:extLst>
                </a:gridCol>
                <a:gridCol w="2005530">
                  <a:extLst>
                    <a:ext uri="{9D8B030D-6E8A-4147-A177-3AD203B41FA5}">
                      <a16:colId xmlns:a16="http://schemas.microsoft.com/office/drawing/2014/main" val="20001"/>
                    </a:ext>
                  </a:extLst>
                </a:gridCol>
                <a:gridCol w="2285589">
                  <a:extLst>
                    <a:ext uri="{9D8B030D-6E8A-4147-A177-3AD203B41FA5}">
                      <a16:colId xmlns:a16="http://schemas.microsoft.com/office/drawing/2014/main" val="20002"/>
                    </a:ext>
                  </a:extLst>
                </a:gridCol>
                <a:gridCol w="1973577">
                  <a:extLst>
                    <a:ext uri="{9D8B030D-6E8A-4147-A177-3AD203B41FA5}">
                      <a16:colId xmlns:a16="http://schemas.microsoft.com/office/drawing/2014/main" val="20003"/>
                    </a:ext>
                  </a:extLst>
                </a:gridCol>
              </a:tblGrid>
              <a:tr h="705875">
                <a:tc>
                  <a:txBody>
                    <a:bodyPr/>
                    <a:lstStyle/>
                    <a:p>
                      <a:pPr algn="l" fontAlgn="ctr"/>
                      <a:r>
                        <a:rPr lang="el-GR" sz="1600" b="1" u="none" strike="noStrike"/>
                        <a:t>Κατηγορίες Οντοτήτων</a:t>
                      </a:r>
                      <a:endParaRPr lang="el-GR" sz="1600" b="1" i="0" u="none" strike="noStrike">
                        <a:solidFill>
                          <a:srgbClr val="000000"/>
                        </a:solidFill>
                        <a:latin typeface="Bookman Old Style"/>
                      </a:endParaRPr>
                    </a:p>
                  </a:txBody>
                  <a:tcPr marL="9525" marR="9525" marT="9502" marB="0" anchor="ctr"/>
                </a:tc>
                <a:tc>
                  <a:txBody>
                    <a:bodyPr/>
                    <a:lstStyle/>
                    <a:p>
                      <a:pPr algn="ctr" fontAlgn="ctr"/>
                      <a:r>
                        <a:rPr lang="el-GR" sz="1600" b="1" u="none" strike="noStrike" dirty="0"/>
                        <a:t>Μέσος όρος προσωπικού</a:t>
                      </a:r>
                      <a:endParaRPr lang="el-GR" sz="1600" b="1" i="0" u="none" strike="noStrike" dirty="0">
                        <a:solidFill>
                          <a:srgbClr val="000000"/>
                        </a:solidFill>
                        <a:latin typeface="Bookman Old Style"/>
                      </a:endParaRPr>
                    </a:p>
                  </a:txBody>
                  <a:tcPr marL="9525" marR="9525" marT="9502" marB="0" anchor="ctr"/>
                </a:tc>
                <a:tc>
                  <a:txBody>
                    <a:bodyPr/>
                    <a:lstStyle/>
                    <a:p>
                      <a:pPr algn="ctr" fontAlgn="ctr"/>
                      <a:r>
                        <a:rPr lang="el-GR" sz="1600" b="1" u="none" strike="noStrike"/>
                        <a:t>Καθαρός κύκλος εργασιών (€)</a:t>
                      </a:r>
                      <a:endParaRPr lang="el-GR" sz="1600" b="1" i="0" u="none" strike="noStrike">
                        <a:solidFill>
                          <a:srgbClr val="000000"/>
                        </a:solidFill>
                        <a:latin typeface="Bookman Old Style"/>
                      </a:endParaRPr>
                    </a:p>
                  </a:txBody>
                  <a:tcPr marL="9525" marR="9525" marT="9502" marB="0" anchor="ctr"/>
                </a:tc>
                <a:tc>
                  <a:txBody>
                    <a:bodyPr/>
                    <a:lstStyle/>
                    <a:p>
                      <a:pPr algn="ctr" fontAlgn="ctr"/>
                      <a:r>
                        <a:rPr lang="el-GR" sz="1600" b="1" u="none" strike="noStrike" dirty="0"/>
                        <a:t>Σύνολο Ενεργητικού (€)</a:t>
                      </a:r>
                      <a:endParaRPr lang="el-GR" sz="1600" b="1" i="0" u="none" strike="noStrike" dirty="0">
                        <a:solidFill>
                          <a:srgbClr val="000000"/>
                        </a:solidFill>
                        <a:latin typeface="Bookman Old Style"/>
                      </a:endParaRPr>
                    </a:p>
                  </a:txBody>
                  <a:tcPr marL="9525" marR="9525" marT="9502" marB="0" anchor="ctr"/>
                </a:tc>
                <a:extLst>
                  <a:ext uri="{0D108BD9-81ED-4DB2-BD59-A6C34878D82A}">
                    <a16:rowId xmlns:a16="http://schemas.microsoft.com/office/drawing/2014/main" val="10000"/>
                  </a:ext>
                </a:extLst>
              </a:tr>
              <a:tr h="402656">
                <a:tc>
                  <a:txBody>
                    <a:bodyPr/>
                    <a:lstStyle/>
                    <a:p>
                      <a:pPr algn="l" fontAlgn="ctr"/>
                      <a:r>
                        <a:rPr lang="el-GR" sz="1600" u="none" strike="noStrike"/>
                        <a:t>Μεσαίες (όλες)</a:t>
                      </a:r>
                      <a:endParaRPr lang="el-GR" sz="1600" b="1" i="0" u="none" strike="noStrike">
                        <a:solidFill>
                          <a:srgbClr val="000000"/>
                        </a:solidFill>
                        <a:latin typeface="Bookman Old Style"/>
                      </a:endParaRPr>
                    </a:p>
                  </a:txBody>
                  <a:tcPr marL="9525" marR="9525" marT="9502" marB="0" anchor="ctr"/>
                </a:tc>
                <a:tc>
                  <a:txBody>
                    <a:bodyPr/>
                    <a:lstStyle/>
                    <a:p>
                      <a:pPr algn="ctr" fontAlgn="ctr"/>
                      <a:r>
                        <a:rPr lang="el-GR" sz="1800" u="none" strike="noStrike"/>
                        <a:t>≤ 250</a:t>
                      </a:r>
                      <a:endParaRPr lang="el-GR" sz="1800" b="1" i="0" u="none" strike="noStrike">
                        <a:solidFill>
                          <a:srgbClr val="000000"/>
                        </a:solidFill>
                        <a:latin typeface="Arial"/>
                      </a:endParaRPr>
                    </a:p>
                  </a:txBody>
                  <a:tcPr marL="9525" marR="9525" marT="9502" marB="0" anchor="ctr"/>
                </a:tc>
                <a:tc>
                  <a:txBody>
                    <a:bodyPr/>
                    <a:lstStyle/>
                    <a:p>
                      <a:pPr algn="ctr" fontAlgn="ctr"/>
                      <a:r>
                        <a:rPr lang="el-GR" sz="1800" u="none" strike="noStrike"/>
                        <a:t>≤ 40.000.000,00</a:t>
                      </a:r>
                      <a:endParaRPr lang="el-GR" sz="1800" b="1" i="0" u="none" strike="noStrike">
                        <a:solidFill>
                          <a:srgbClr val="000000"/>
                        </a:solidFill>
                        <a:latin typeface="Bookman Old Style"/>
                      </a:endParaRPr>
                    </a:p>
                  </a:txBody>
                  <a:tcPr marL="9525" marR="9525" marT="9502" marB="0" anchor="ctr"/>
                </a:tc>
                <a:tc>
                  <a:txBody>
                    <a:bodyPr/>
                    <a:lstStyle/>
                    <a:p>
                      <a:pPr algn="ctr" fontAlgn="ctr"/>
                      <a:r>
                        <a:rPr lang="el-GR" sz="1800" u="none" strike="noStrike"/>
                        <a:t>≤ 20.000.000,00</a:t>
                      </a:r>
                      <a:endParaRPr lang="el-GR" sz="1800" b="1" i="0" u="none" strike="noStrike">
                        <a:solidFill>
                          <a:srgbClr val="000000"/>
                        </a:solidFill>
                        <a:latin typeface="Bookman Old Style"/>
                      </a:endParaRPr>
                    </a:p>
                  </a:txBody>
                  <a:tcPr marL="9525" marR="9525" marT="9502" marB="0" anchor="ctr"/>
                </a:tc>
                <a:extLst>
                  <a:ext uri="{0D108BD9-81ED-4DB2-BD59-A6C34878D82A}">
                    <a16:rowId xmlns:a16="http://schemas.microsoft.com/office/drawing/2014/main" val="10001"/>
                  </a:ext>
                </a:extLst>
              </a:tr>
              <a:tr h="705875">
                <a:tc>
                  <a:txBody>
                    <a:bodyPr/>
                    <a:lstStyle/>
                    <a:p>
                      <a:pPr algn="l" fontAlgn="ctr"/>
                      <a:r>
                        <a:rPr lang="el-GR" sz="1600" u="none" strike="noStrike"/>
                        <a:t>Μικρές άρθ.1 §2α και §2β</a:t>
                      </a:r>
                      <a:endParaRPr lang="el-GR" sz="1600" b="1" i="0" u="none" strike="noStrike">
                        <a:solidFill>
                          <a:srgbClr val="000000"/>
                        </a:solidFill>
                        <a:latin typeface="Bookman Old Style"/>
                      </a:endParaRPr>
                    </a:p>
                  </a:txBody>
                  <a:tcPr marL="9525" marR="9525" marT="9502" marB="0" anchor="ctr"/>
                </a:tc>
                <a:tc>
                  <a:txBody>
                    <a:bodyPr/>
                    <a:lstStyle/>
                    <a:p>
                      <a:pPr algn="ctr" fontAlgn="ctr"/>
                      <a:r>
                        <a:rPr lang="el-GR" sz="1800" u="none" strike="noStrike"/>
                        <a:t>≤ 50</a:t>
                      </a:r>
                      <a:endParaRPr lang="el-GR" sz="1800" b="1" i="0" u="none" strike="noStrike">
                        <a:solidFill>
                          <a:srgbClr val="000000"/>
                        </a:solidFill>
                        <a:latin typeface="Arial"/>
                      </a:endParaRPr>
                    </a:p>
                  </a:txBody>
                  <a:tcPr marL="9525" marR="9525" marT="9502" marB="0" anchor="ctr"/>
                </a:tc>
                <a:tc>
                  <a:txBody>
                    <a:bodyPr/>
                    <a:lstStyle/>
                    <a:p>
                      <a:pPr algn="ctr" fontAlgn="ctr"/>
                      <a:r>
                        <a:rPr lang="el-GR" sz="1800" u="none" strike="noStrike"/>
                        <a:t>≤ 8.000.000,00</a:t>
                      </a:r>
                      <a:endParaRPr lang="el-GR" sz="1800" b="1" i="0" u="none" strike="noStrike">
                        <a:solidFill>
                          <a:srgbClr val="000000"/>
                        </a:solidFill>
                        <a:latin typeface="Bookman Old Style"/>
                      </a:endParaRPr>
                    </a:p>
                  </a:txBody>
                  <a:tcPr marL="9525" marR="9525" marT="9502" marB="0" anchor="ctr"/>
                </a:tc>
                <a:tc>
                  <a:txBody>
                    <a:bodyPr/>
                    <a:lstStyle/>
                    <a:p>
                      <a:pPr algn="ctr" fontAlgn="ctr"/>
                      <a:r>
                        <a:rPr lang="el-GR" sz="1800" u="none" strike="noStrike"/>
                        <a:t>≤ 4.000.000,00</a:t>
                      </a:r>
                      <a:endParaRPr lang="el-GR" sz="1800" b="1" i="0" u="none" strike="noStrike">
                        <a:solidFill>
                          <a:srgbClr val="000000"/>
                        </a:solidFill>
                        <a:latin typeface="Bookman Old Style"/>
                      </a:endParaRPr>
                    </a:p>
                  </a:txBody>
                  <a:tcPr marL="9525" marR="9525" marT="9502" marB="0" anchor="ctr"/>
                </a:tc>
                <a:extLst>
                  <a:ext uri="{0D108BD9-81ED-4DB2-BD59-A6C34878D82A}">
                    <a16:rowId xmlns:a16="http://schemas.microsoft.com/office/drawing/2014/main" val="10002"/>
                  </a:ext>
                </a:extLst>
              </a:tr>
              <a:tr h="705875">
                <a:tc>
                  <a:txBody>
                    <a:bodyPr/>
                    <a:lstStyle/>
                    <a:p>
                      <a:pPr algn="l" fontAlgn="ctr"/>
                      <a:r>
                        <a:rPr lang="el-GR" sz="1600" u="sng" strike="noStrike"/>
                        <a:t>Πολύ μικρές</a:t>
                      </a:r>
                      <a:r>
                        <a:rPr lang="el-GR" sz="1600" u="none" strike="noStrike"/>
                        <a:t> άρθ.1 §2α και §2β</a:t>
                      </a:r>
                      <a:endParaRPr lang="el-GR" sz="1600" b="1" i="0" u="sng" strike="noStrike">
                        <a:solidFill>
                          <a:srgbClr val="000000"/>
                        </a:solidFill>
                        <a:latin typeface="Bookman Old Style"/>
                      </a:endParaRPr>
                    </a:p>
                  </a:txBody>
                  <a:tcPr marL="9525" marR="9525" marT="9502" marB="0" anchor="ctr"/>
                </a:tc>
                <a:tc>
                  <a:txBody>
                    <a:bodyPr/>
                    <a:lstStyle/>
                    <a:p>
                      <a:pPr algn="ctr" fontAlgn="ctr"/>
                      <a:r>
                        <a:rPr lang="el-GR" sz="1800" u="none" strike="noStrike"/>
                        <a:t>≤ 10</a:t>
                      </a:r>
                      <a:endParaRPr lang="el-GR" sz="1800" b="1" i="0" u="none" strike="noStrike">
                        <a:solidFill>
                          <a:srgbClr val="000000"/>
                        </a:solidFill>
                        <a:latin typeface="Arial"/>
                      </a:endParaRPr>
                    </a:p>
                  </a:txBody>
                  <a:tcPr marL="9525" marR="9525" marT="9502" marB="0" anchor="ctr"/>
                </a:tc>
                <a:tc>
                  <a:txBody>
                    <a:bodyPr/>
                    <a:lstStyle/>
                    <a:p>
                      <a:pPr algn="ctr" fontAlgn="ctr"/>
                      <a:r>
                        <a:rPr lang="el-GR" sz="1800" u="none" strike="noStrike"/>
                        <a:t>≤ 700.000,00</a:t>
                      </a:r>
                      <a:endParaRPr lang="el-GR" sz="1800" b="1" i="0" u="none" strike="noStrike">
                        <a:solidFill>
                          <a:srgbClr val="000000"/>
                        </a:solidFill>
                        <a:latin typeface="Bookman Old Style"/>
                      </a:endParaRPr>
                    </a:p>
                  </a:txBody>
                  <a:tcPr marL="9525" marR="9525" marT="9502" marB="0" anchor="ctr"/>
                </a:tc>
                <a:tc>
                  <a:txBody>
                    <a:bodyPr/>
                    <a:lstStyle/>
                    <a:p>
                      <a:pPr algn="ctr" fontAlgn="ctr"/>
                      <a:r>
                        <a:rPr lang="el-GR" sz="1800" u="none" strike="noStrike" dirty="0"/>
                        <a:t>≤ 350.000,00</a:t>
                      </a:r>
                      <a:endParaRPr lang="el-GR" sz="1800" b="1" i="0" u="none" strike="noStrike" dirty="0">
                        <a:solidFill>
                          <a:srgbClr val="000000"/>
                        </a:solidFill>
                        <a:latin typeface="Bookman Old Style"/>
                      </a:endParaRPr>
                    </a:p>
                  </a:txBody>
                  <a:tcPr marL="9525" marR="9525" marT="9502" marB="0" anchor="ctr"/>
                </a:tc>
                <a:extLst>
                  <a:ext uri="{0D108BD9-81ED-4DB2-BD59-A6C34878D82A}">
                    <a16:rowId xmlns:a16="http://schemas.microsoft.com/office/drawing/2014/main" val="10003"/>
                  </a:ext>
                </a:extLst>
              </a:tr>
            </a:tbl>
          </a:graphicData>
        </a:graphic>
      </p:graphicFrame>
      <p:sp>
        <p:nvSpPr>
          <p:cNvPr id="2" name="Θέση αριθμού διαφάνειας 1">
            <a:extLst>
              <a:ext uri="{FF2B5EF4-FFF2-40B4-BE49-F238E27FC236}">
                <a16:creationId xmlns:a16="http://schemas.microsoft.com/office/drawing/2014/main" id="{24A3A2B1-6667-4070-87FF-FA2AB99125E0}"/>
              </a:ext>
            </a:extLst>
          </p:cNvPr>
          <p:cNvSpPr>
            <a:spLocks noGrp="1"/>
          </p:cNvSpPr>
          <p:nvPr>
            <p:ph type="sldNum" sz="quarter" idx="12"/>
          </p:nvPr>
        </p:nvSpPr>
        <p:spPr/>
        <p:txBody>
          <a:bodyPr/>
          <a:lstStyle/>
          <a:p>
            <a:pPr>
              <a:defRPr/>
            </a:pPr>
            <a:fld id="{B8215439-3EC3-433A-8F07-72D567A788AB}" type="slidenum">
              <a:rPr lang="el-GR" altLang="el-GR" smtClean="0"/>
              <a:pPr>
                <a:defRPr/>
              </a:pPr>
              <a:t>35</a:t>
            </a:fld>
            <a:endParaRPr lang="el-GR" alt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093A1AD1-9BD6-4759-AB0F-E121A7EF8C5C}"/>
              </a:ext>
            </a:extLst>
          </p:cNvPr>
          <p:cNvSpPr>
            <a:spLocks noGrp="1"/>
          </p:cNvSpPr>
          <p:nvPr>
            <p:ph type="title"/>
          </p:nvPr>
        </p:nvSpPr>
        <p:spPr/>
        <p:txBody>
          <a:bodyPr/>
          <a:lstStyle/>
          <a:p>
            <a:r>
              <a:rPr lang="el-GR" altLang="el-GR"/>
              <a:t>Βάσει ελληνικών λογιστικών προτύπων</a:t>
            </a:r>
            <a:r>
              <a:rPr lang="en-US" altLang="el-GR"/>
              <a:t> (</a:t>
            </a:r>
            <a:r>
              <a:rPr lang="el-GR" altLang="el-GR"/>
              <a:t>όλες οι μορφές)</a:t>
            </a:r>
          </a:p>
        </p:txBody>
      </p:sp>
      <p:graphicFrame>
        <p:nvGraphicFramePr>
          <p:cNvPr id="4" name="Content Placeholder 3">
            <a:extLst>
              <a:ext uri="{FF2B5EF4-FFF2-40B4-BE49-F238E27FC236}">
                <a16:creationId xmlns:a16="http://schemas.microsoft.com/office/drawing/2014/main" id="{72841B46-4140-4723-AA42-93DA650E3B9E}"/>
              </a:ext>
            </a:extLst>
          </p:cNvPr>
          <p:cNvGraphicFramePr>
            <a:graphicFrameLocks noGrp="1"/>
          </p:cNvGraphicFramePr>
          <p:nvPr>
            <p:ph idx="1"/>
            <p:extLst>
              <p:ext uri="{D42A27DB-BD31-4B8C-83A1-F6EECF244321}">
                <p14:modId xmlns:p14="http://schemas.microsoft.com/office/powerpoint/2010/main" val="2245189390"/>
              </p:ext>
            </p:extLst>
          </p:nvPr>
        </p:nvGraphicFramePr>
        <p:xfrm>
          <a:off x="357187" y="2204864"/>
          <a:ext cx="8429626" cy="4511508"/>
        </p:xfrm>
        <a:graphic>
          <a:graphicData uri="http://schemas.openxmlformats.org/drawingml/2006/table">
            <a:tbl>
              <a:tblPr/>
              <a:tblGrid>
                <a:gridCol w="2774653">
                  <a:extLst>
                    <a:ext uri="{9D8B030D-6E8A-4147-A177-3AD203B41FA5}">
                      <a16:colId xmlns:a16="http://schemas.microsoft.com/office/drawing/2014/main" val="20000"/>
                    </a:ext>
                  </a:extLst>
                </a:gridCol>
                <a:gridCol w="1684383">
                  <a:extLst>
                    <a:ext uri="{9D8B030D-6E8A-4147-A177-3AD203B41FA5}">
                      <a16:colId xmlns:a16="http://schemas.microsoft.com/office/drawing/2014/main" val="20001"/>
                    </a:ext>
                  </a:extLst>
                </a:gridCol>
                <a:gridCol w="1985295">
                  <a:extLst>
                    <a:ext uri="{9D8B030D-6E8A-4147-A177-3AD203B41FA5}">
                      <a16:colId xmlns:a16="http://schemas.microsoft.com/office/drawing/2014/main" val="20002"/>
                    </a:ext>
                  </a:extLst>
                </a:gridCol>
                <a:gridCol w="1985295">
                  <a:extLst>
                    <a:ext uri="{9D8B030D-6E8A-4147-A177-3AD203B41FA5}">
                      <a16:colId xmlns:a16="http://schemas.microsoft.com/office/drawing/2014/main" val="20003"/>
                    </a:ext>
                  </a:extLst>
                </a:gridCol>
              </a:tblGrid>
              <a:tr h="576064">
                <a:tc gridSpan="4">
                  <a:txBody>
                    <a:bodyPr/>
                    <a:lstStyle/>
                    <a:p>
                      <a:pPr algn="ctr" fontAlgn="ctr"/>
                      <a:r>
                        <a:rPr lang="el-GR" sz="1600" b="1" i="0" u="none" strike="noStrike" dirty="0">
                          <a:latin typeface="Bookman Old Style"/>
                        </a:rPr>
                        <a:t>Οικονομικές Καταστάσεις Ε.Λ.Π. (Greek </a:t>
                      </a:r>
                      <a:r>
                        <a:rPr lang="el-GR" sz="1600" b="1" i="0" u="none" strike="noStrike" dirty="0" err="1">
                          <a:latin typeface="Bookman Old Style"/>
                        </a:rPr>
                        <a:t>Accounting</a:t>
                      </a:r>
                      <a:r>
                        <a:rPr lang="el-GR" sz="1600" b="1" i="0" u="none" strike="noStrike" dirty="0">
                          <a:latin typeface="Bookman Old Style"/>
                        </a:rPr>
                        <a:t> </a:t>
                      </a:r>
                      <a:r>
                        <a:rPr lang="el-GR" sz="1600" b="1" i="0" u="none" strike="noStrike" dirty="0" err="1">
                          <a:latin typeface="Bookman Old Style"/>
                        </a:rPr>
                        <a:t>Standards</a:t>
                      </a:r>
                      <a:r>
                        <a:rPr lang="el-GR" sz="1600" b="1" i="0" u="none" strike="noStrike" dirty="0">
                          <a:latin typeface="Bookman Old Style"/>
                        </a:rPr>
                        <a:t>)</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360040">
                <a:tc gridSpan="4">
                  <a:txBody>
                    <a:bodyPr/>
                    <a:lstStyle/>
                    <a:p>
                      <a:pPr algn="ctr" fontAlgn="b"/>
                      <a:r>
                        <a:rPr lang="el-GR" sz="1600" b="1" i="0" u="none" strike="noStrike" dirty="0">
                          <a:latin typeface="Bookman Old Style"/>
                        </a:rPr>
                        <a:t>Κριτήρια μεγέθους (κάλυψη 2 από τα 3)</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664792">
                <a:tc>
                  <a:txBody>
                    <a:bodyPr/>
                    <a:lstStyle/>
                    <a:p>
                      <a:pPr algn="l" fontAlgn="ctr"/>
                      <a:r>
                        <a:rPr lang="el-GR" sz="1400" b="1" i="0" u="none" strike="noStrike">
                          <a:latin typeface="Bookman Old Style"/>
                        </a:rPr>
                        <a:t>Κατηγορίες Οντοτήτων</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dot"/>
                      <a:round/>
                      <a:headEnd type="none" w="med" len="med"/>
                      <a:tailEnd type="none" w="med" len="med"/>
                    </a:lnB>
                  </a:tcPr>
                </a:tc>
                <a:tc>
                  <a:txBody>
                    <a:bodyPr/>
                    <a:lstStyle/>
                    <a:p>
                      <a:pPr algn="ctr" fontAlgn="ctr"/>
                      <a:r>
                        <a:rPr lang="el-GR" sz="1400" b="1" i="0" u="none" strike="noStrike">
                          <a:latin typeface="Bookman Old Style"/>
                        </a:rPr>
                        <a:t>Μέσος όρος προσωπικού</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dot"/>
                      <a:round/>
                      <a:headEnd type="none" w="med" len="med"/>
                      <a:tailEnd type="none" w="med" len="med"/>
                    </a:lnB>
                  </a:tcPr>
                </a:tc>
                <a:tc>
                  <a:txBody>
                    <a:bodyPr/>
                    <a:lstStyle/>
                    <a:p>
                      <a:pPr algn="ctr" fontAlgn="ctr"/>
                      <a:r>
                        <a:rPr lang="el-GR" sz="1400" b="1" i="0" u="none" strike="noStrike">
                          <a:latin typeface="Bookman Old Style"/>
                        </a:rPr>
                        <a:t>Σύνολο Ενεργητικού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dot"/>
                      <a:round/>
                      <a:headEnd type="none" w="med" len="med"/>
                      <a:tailEnd type="none" w="med" len="med"/>
                    </a:lnB>
                  </a:tcPr>
                </a:tc>
                <a:tc>
                  <a:txBody>
                    <a:bodyPr/>
                    <a:lstStyle/>
                    <a:p>
                      <a:pPr algn="ctr" fontAlgn="ctr"/>
                      <a:r>
                        <a:rPr lang="el-GR" sz="1400" b="1" i="0" u="none" strike="noStrike">
                          <a:latin typeface="Bookman Old Style"/>
                        </a:rPr>
                        <a:t>Καθαρός κύκλος εργασιών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664792">
                <a:tc>
                  <a:txBody>
                    <a:bodyPr/>
                    <a:lstStyle/>
                    <a:p>
                      <a:pPr algn="l" fontAlgn="ctr"/>
                      <a:r>
                        <a:rPr lang="el-GR" sz="1400" b="1" i="0" u="sng" strike="noStrike">
                          <a:latin typeface="Bookman Old Style"/>
                        </a:rPr>
                        <a:t>Πολύ μικρές</a:t>
                      </a:r>
                      <a:r>
                        <a:rPr lang="el-GR" sz="1400" b="1" i="0" u="none" strike="noStrike">
                          <a:latin typeface="Bookman Old Style"/>
                        </a:rPr>
                        <a:t> άρθ.1 </a:t>
                      </a:r>
                      <a:r>
                        <a:rPr lang="el-GR" sz="1400" b="1" i="0" u="none" strike="noStrike">
                          <a:latin typeface="Arial"/>
                        </a:rPr>
                        <a:t>§2</a:t>
                      </a:r>
                      <a:r>
                        <a:rPr lang="el-GR" sz="1400" b="1" i="0" u="none" strike="noStrike">
                          <a:latin typeface="Bookman Old Style"/>
                        </a:rPr>
                        <a:t>γ (δηλ. ΟΕ, ΕΕ, Ατομ.)</a:t>
                      </a:r>
                      <a:endParaRPr lang="el-GR" sz="1400" b="1" i="0" u="sng" strike="noStrike">
                        <a:latin typeface="Bookman Old Style"/>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25400" cap="flat" cmpd="dbl"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25400" cap="flat" cmpd="dbl"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25400" cap="flat" cmpd="dbl"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 1.500.000,00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25400" cap="flat" cmpd="dbl"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664792">
                <a:tc>
                  <a:txBody>
                    <a:bodyPr/>
                    <a:lstStyle/>
                    <a:p>
                      <a:pPr algn="l" fontAlgn="ctr"/>
                      <a:r>
                        <a:rPr lang="el-GR" sz="1400" b="1" i="0" u="sng" strike="noStrike">
                          <a:latin typeface="Bookman Old Style"/>
                        </a:rPr>
                        <a:t>Mικρέ</a:t>
                      </a:r>
                      <a:r>
                        <a:rPr lang="el-GR" sz="1400" b="1" i="0" u="none" strike="noStrike">
                          <a:latin typeface="Bookman Old Style"/>
                        </a:rPr>
                        <a:t>ς άρθ.1 </a:t>
                      </a:r>
                      <a:r>
                        <a:rPr lang="el-GR" sz="1400" b="1" i="0" u="none" strike="noStrike">
                          <a:latin typeface="Arial"/>
                        </a:rPr>
                        <a:t>§</a:t>
                      </a:r>
                      <a:r>
                        <a:rPr lang="el-GR" sz="1400" b="1" i="0" u="none" strike="noStrike">
                          <a:latin typeface="Bookman Old Style"/>
                        </a:rPr>
                        <a:t>2γ  (δηλ. ΟΕ, ΕΕ, Ατομ.)</a:t>
                      </a:r>
                      <a:endParaRPr lang="el-GR" sz="1400" b="1" i="0" u="sng" strike="noStrike">
                        <a:latin typeface="Bookman Old Style"/>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 </a:t>
                      </a:r>
                      <a:r>
                        <a:rPr lang="el-GR" sz="1600" b="1" i="0" u="none" strike="noStrike">
                          <a:latin typeface="Arial"/>
                        </a:rPr>
                        <a:t>˃ </a:t>
                      </a:r>
                      <a:r>
                        <a:rPr lang="el-GR" sz="1600" b="1" i="0" u="none" strike="noStrike">
                          <a:latin typeface="Bookman Old Style"/>
                        </a:rPr>
                        <a:t>1.500.000,00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443296">
                <a:tc>
                  <a:txBody>
                    <a:bodyPr/>
                    <a:lstStyle/>
                    <a:p>
                      <a:pPr algn="l" fontAlgn="ctr"/>
                      <a:r>
                        <a:rPr lang="el-GR" sz="1400" b="1" i="0" u="sng" strike="noStrike">
                          <a:latin typeface="Bookman Old Style"/>
                        </a:rPr>
                        <a:t>Πολύ μικρές</a:t>
                      </a:r>
                      <a:r>
                        <a:rPr lang="el-GR" sz="1400" b="1" i="0" u="none" strike="noStrike">
                          <a:latin typeface="Bookman Old Style"/>
                        </a:rPr>
                        <a:t> άρθ.1 </a:t>
                      </a:r>
                      <a:r>
                        <a:rPr lang="el-GR" sz="1400" b="1" i="0" u="none" strike="noStrike">
                          <a:latin typeface="Arial"/>
                        </a:rPr>
                        <a:t>§</a:t>
                      </a:r>
                      <a:r>
                        <a:rPr lang="el-GR" sz="1400" b="1" i="0" u="none" strike="noStrike">
                          <a:latin typeface="Bookman Old Style"/>
                        </a:rPr>
                        <a:t>2α και </a:t>
                      </a:r>
                      <a:r>
                        <a:rPr lang="el-GR" sz="1400" b="1" i="0" u="none" strike="noStrike">
                          <a:latin typeface="Arial"/>
                        </a:rPr>
                        <a:t>§</a:t>
                      </a:r>
                      <a:r>
                        <a:rPr lang="el-GR" sz="1400" b="1" i="0" u="none" strike="noStrike">
                          <a:latin typeface="Bookman Old Style"/>
                        </a:rPr>
                        <a:t>2β</a:t>
                      </a:r>
                      <a:endParaRPr lang="el-GR" sz="1400" b="1" i="0" u="sng" strike="noStrike">
                        <a:latin typeface="Bookman Old Style"/>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ctr"/>
                      <a:r>
                        <a:rPr lang="el-GR" sz="1600" b="1" i="0" u="none" strike="noStrike">
                          <a:latin typeface="Arial"/>
                        </a:rPr>
                        <a:t>≤ 10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ctr"/>
                      <a:r>
                        <a:rPr lang="el-GR" sz="1600" b="1" i="0" u="none" strike="noStrike">
                          <a:latin typeface="Bookman Old Style"/>
                        </a:rPr>
                        <a:t>≤ 350.000,00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ctr"/>
                      <a:r>
                        <a:rPr lang="el-GR" sz="1600" b="1" i="0" u="none" strike="noStrike">
                          <a:latin typeface="Bookman Old Style"/>
                        </a:rPr>
                        <a:t>≤ 700.000,00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extLst>
                  <a:ext uri="{0D108BD9-81ED-4DB2-BD59-A6C34878D82A}">
                    <a16:rowId xmlns:a16="http://schemas.microsoft.com/office/drawing/2014/main" val="10005"/>
                  </a:ext>
                </a:extLst>
              </a:tr>
              <a:tr h="379244">
                <a:tc>
                  <a:txBody>
                    <a:bodyPr/>
                    <a:lstStyle/>
                    <a:p>
                      <a:pPr algn="l" fontAlgn="ctr"/>
                      <a:r>
                        <a:rPr lang="el-GR" sz="1400" b="1" i="0" u="none" strike="noStrike">
                          <a:latin typeface="Bookman Old Style"/>
                        </a:rPr>
                        <a:t>Μικρές άρθ.1 </a:t>
                      </a:r>
                      <a:r>
                        <a:rPr lang="el-GR" sz="1400" b="1" i="0" u="none" strike="noStrike">
                          <a:latin typeface="Arial"/>
                        </a:rPr>
                        <a:t>§</a:t>
                      </a:r>
                      <a:r>
                        <a:rPr lang="el-GR" sz="1400" b="1" i="0" u="none" strike="noStrike">
                          <a:latin typeface="Bookman Old Style"/>
                        </a:rPr>
                        <a:t>2α και </a:t>
                      </a:r>
                      <a:r>
                        <a:rPr lang="el-GR" sz="1400" b="1" i="0" u="none" strike="noStrike">
                          <a:latin typeface="Arial"/>
                        </a:rPr>
                        <a:t>§</a:t>
                      </a:r>
                      <a:r>
                        <a:rPr lang="el-GR" sz="1400" b="1" i="0" u="none" strike="noStrike">
                          <a:latin typeface="Bookman Old Style"/>
                        </a:rPr>
                        <a:t>2β</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ctr"/>
                      <a:r>
                        <a:rPr lang="el-GR" sz="1600" b="1" i="0" u="none" strike="noStrike">
                          <a:latin typeface="Arial"/>
                        </a:rPr>
                        <a:t>≤ 50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ctr"/>
                      <a:r>
                        <a:rPr lang="el-GR" sz="1600" b="1" i="0" u="none" strike="noStrike">
                          <a:latin typeface="Bookman Old Style"/>
                        </a:rPr>
                        <a:t>≤ 4.000.000,00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tc>
                  <a:txBody>
                    <a:bodyPr/>
                    <a:lstStyle/>
                    <a:p>
                      <a:pPr algn="ctr" fontAlgn="ctr"/>
                      <a:r>
                        <a:rPr lang="el-GR" sz="1600" b="1" i="0" u="none" strike="noStrike">
                          <a:latin typeface="Bookman Old Style"/>
                        </a:rPr>
                        <a:t>≤ 8.000.000,00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00"/>
                    </a:solidFill>
                  </a:tcPr>
                </a:tc>
                <a:extLst>
                  <a:ext uri="{0D108BD9-81ED-4DB2-BD59-A6C34878D82A}">
                    <a16:rowId xmlns:a16="http://schemas.microsoft.com/office/drawing/2014/main" val="10006"/>
                  </a:ext>
                </a:extLst>
              </a:tr>
              <a:tr h="379244">
                <a:tc>
                  <a:txBody>
                    <a:bodyPr/>
                    <a:lstStyle/>
                    <a:p>
                      <a:pPr algn="l" fontAlgn="ctr"/>
                      <a:r>
                        <a:rPr lang="el-GR" sz="1400" b="1" i="0" u="none" strike="noStrike">
                          <a:latin typeface="Bookman Old Style"/>
                        </a:rPr>
                        <a:t>Μεσαίες (όλες)</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Arial"/>
                        </a:rPr>
                        <a:t>≤ 250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 20.000.000,00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 40.000.000,00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379244">
                <a:tc>
                  <a:txBody>
                    <a:bodyPr/>
                    <a:lstStyle/>
                    <a:p>
                      <a:pPr algn="l" fontAlgn="ctr"/>
                      <a:r>
                        <a:rPr lang="el-GR" sz="1400" b="1" i="0" u="none" strike="noStrike">
                          <a:latin typeface="Bookman Old Style"/>
                        </a:rPr>
                        <a:t>Μεγάλες (όλες)</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&gt; 250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a:latin typeface="Bookman Old Style"/>
                        </a:rPr>
                        <a:t>&gt; 20.000.000,00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l-GR" sz="1600" b="1" i="0" u="none" strike="noStrike" dirty="0">
                          <a:latin typeface="Bookman Old Style"/>
                        </a:rPr>
                        <a:t>&gt; 40.000.000,00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 name="Θέση αριθμού διαφάνειας 1">
            <a:extLst>
              <a:ext uri="{FF2B5EF4-FFF2-40B4-BE49-F238E27FC236}">
                <a16:creationId xmlns:a16="http://schemas.microsoft.com/office/drawing/2014/main" id="{F47DD177-4613-4066-AFF7-5A1229726B4A}"/>
              </a:ext>
            </a:extLst>
          </p:cNvPr>
          <p:cNvSpPr>
            <a:spLocks noGrp="1"/>
          </p:cNvSpPr>
          <p:nvPr>
            <p:ph type="sldNum" sz="quarter" idx="12"/>
          </p:nvPr>
        </p:nvSpPr>
        <p:spPr/>
        <p:txBody>
          <a:bodyPr/>
          <a:lstStyle/>
          <a:p>
            <a:pPr>
              <a:defRPr/>
            </a:pPr>
            <a:fld id="{B8215439-3EC3-433A-8F07-72D567A788AB}" type="slidenum">
              <a:rPr lang="el-GR" altLang="el-GR" smtClean="0"/>
              <a:pPr>
                <a:defRPr/>
              </a:pPr>
              <a:t>36</a:t>
            </a:fld>
            <a:endParaRPr lang="el-GR" alt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25DBCA3E-D0F1-4BFA-9E7F-F53D9CFA895D}"/>
              </a:ext>
            </a:extLst>
          </p:cNvPr>
          <p:cNvSpPr>
            <a:spLocks noGrp="1"/>
          </p:cNvSpPr>
          <p:nvPr>
            <p:ph type="title"/>
          </p:nvPr>
        </p:nvSpPr>
        <p:spPr/>
        <p:txBody>
          <a:bodyPr/>
          <a:lstStyle/>
          <a:p>
            <a:r>
              <a:rPr lang="en-US" altLang="el-GR" dirty="0"/>
              <a:t>EXTRAS…</a:t>
            </a:r>
            <a:endParaRPr lang="el-GR" altLang="el-GR" dirty="0"/>
          </a:p>
        </p:txBody>
      </p:sp>
      <p:sp>
        <p:nvSpPr>
          <p:cNvPr id="47107" name="Content Placeholder 2">
            <a:extLst>
              <a:ext uri="{FF2B5EF4-FFF2-40B4-BE49-F238E27FC236}">
                <a16:creationId xmlns:a16="http://schemas.microsoft.com/office/drawing/2014/main" id="{91E3435F-ADB6-4C74-9049-CB2A882CAFB2}"/>
              </a:ext>
            </a:extLst>
          </p:cNvPr>
          <p:cNvSpPr>
            <a:spLocks noGrp="1"/>
          </p:cNvSpPr>
          <p:nvPr>
            <p:ph idx="1"/>
          </p:nvPr>
        </p:nvSpPr>
        <p:spPr/>
        <p:txBody>
          <a:bodyPr>
            <a:normAutofit/>
          </a:bodyPr>
          <a:lstStyle/>
          <a:p>
            <a:r>
              <a:rPr lang="en-US" altLang="el-GR" sz="2000" dirty="0">
                <a:hlinkClick r:id="rId2"/>
              </a:rPr>
              <a:t>https://www.taxheaven.gr/pages/klimakes</a:t>
            </a:r>
            <a:endParaRPr lang="en-US" altLang="el-GR" sz="2000" dirty="0"/>
          </a:p>
          <a:p>
            <a:r>
              <a:rPr lang="en-US" altLang="el-GR" sz="2000" dirty="0">
                <a:hlinkClick r:id="rId3"/>
              </a:rPr>
              <a:t>http://ec.europa.eu/growth/smes/business-friendly-environment/sme-definition_el</a:t>
            </a:r>
            <a:endParaRPr lang="el-GR" altLang="el-GR" sz="2000" dirty="0"/>
          </a:p>
          <a:p>
            <a:r>
              <a:rPr lang="en-US" altLang="el-GR" sz="2000" dirty="0">
                <a:hlinkClick r:id="rId4"/>
              </a:rPr>
              <a:t>http://ow.ly/8Qw030adoB6</a:t>
            </a:r>
            <a:endParaRPr lang="el-GR" altLang="el-GR" sz="2000" dirty="0"/>
          </a:p>
          <a:p>
            <a:endParaRPr lang="en-US" altLang="el-GR" sz="2000" dirty="0"/>
          </a:p>
          <a:p>
            <a:endParaRPr lang="el-GR" altLang="el-GR" sz="2000" dirty="0"/>
          </a:p>
        </p:txBody>
      </p:sp>
      <p:sp>
        <p:nvSpPr>
          <p:cNvPr id="2" name="Θέση αριθμού διαφάνειας 1">
            <a:extLst>
              <a:ext uri="{FF2B5EF4-FFF2-40B4-BE49-F238E27FC236}">
                <a16:creationId xmlns:a16="http://schemas.microsoft.com/office/drawing/2014/main" id="{B1A4AE88-0D20-4D22-95E0-127D438A5E93}"/>
              </a:ext>
            </a:extLst>
          </p:cNvPr>
          <p:cNvSpPr>
            <a:spLocks noGrp="1"/>
          </p:cNvSpPr>
          <p:nvPr>
            <p:ph type="sldNum" sz="quarter" idx="12"/>
          </p:nvPr>
        </p:nvSpPr>
        <p:spPr/>
        <p:txBody>
          <a:bodyPr/>
          <a:lstStyle/>
          <a:p>
            <a:pPr>
              <a:defRPr/>
            </a:pPr>
            <a:fld id="{B8215439-3EC3-433A-8F07-72D567A788AB}" type="slidenum">
              <a:rPr lang="el-GR" altLang="el-GR" smtClean="0"/>
              <a:pPr>
                <a:defRPr/>
              </a:pPr>
              <a:t>37</a:t>
            </a:fld>
            <a:endParaRPr lang="el-GR" alt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8A84ED-7461-4D09-B879-61B4A6AFD2A3}"/>
              </a:ext>
            </a:extLst>
          </p:cNvPr>
          <p:cNvSpPr>
            <a:spLocks noGrp="1"/>
          </p:cNvSpPr>
          <p:nvPr>
            <p:ph type="title"/>
          </p:nvPr>
        </p:nvSpPr>
        <p:spPr/>
        <p:txBody>
          <a:bodyPr/>
          <a:lstStyle/>
          <a:p>
            <a:r>
              <a:rPr lang="el-GR" dirty="0"/>
              <a:t>Ομάδα</a:t>
            </a:r>
            <a:endParaRPr lang="en-US" dirty="0"/>
          </a:p>
        </p:txBody>
      </p:sp>
      <p:sp>
        <p:nvSpPr>
          <p:cNvPr id="3" name="Θέση περιεχομένου 2">
            <a:extLst>
              <a:ext uri="{FF2B5EF4-FFF2-40B4-BE49-F238E27FC236}">
                <a16:creationId xmlns:a16="http://schemas.microsoft.com/office/drawing/2014/main" id="{F728FD7D-8735-4741-8ACB-06A706FAD667}"/>
              </a:ext>
            </a:extLst>
          </p:cNvPr>
          <p:cNvSpPr>
            <a:spLocks noGrp="1"/>
          </p:cNvSpPr>
          <p:nvPr>
            <p:ph idx="1"/>
          </p:nvPr>
        </p:nvSpPr>
        <p:spPr>
          <a:xfrm>
            <a:off x="467544" y="2420888"/>
            <a:ext cx="8002380" cy="4285398"/>
          </a:xfrm>
        </p:spPr>
        <p:txBody>
          <a:bodyPr>
            <a:normAutofit/>
          </a:bodyPr>
          <a:lstStyle/>
          <a:p>
            <a:pPr algn="just"/>
            <a:r>
              <a:rPr lang="el-GR" sz="2200" dirty="0"/>
              <a:t>Ο όρος «ομάδα» χρησιμοποιείται όταν μεταξύ των ατόμων που τη συγκροτούν υπάρχει κοινός σκοπός, αρμονική συνεργασία, ανάθεση πρωτοβουλίας και ισότητα ανάμεσά τους, ανεξάρτητα από τον ρόλο που παίζει ο καθένας. </a:t>
            </a:r>
            <a:endParaRPr lang="en-US" sz="2200" dirty="0"/>
          </a:p>
          <a:p>
            <a:pPr algn="just"/>
            <a:r>
              <a:rPr lang="el-GR" sz="2200" dirty="0"/>
              <a:t>Σε μια ομάδα, κάθε μέλος φροντίζει ώστε να συμπληρώνει την εργασία ή τον ρόλο του άλλου. </a:t>
            </a:r>
            <a:endParaRPr lang="en-US" sz="2200" dirty="0"/>
          </a:p>
        </p:txBody>
      </p:sp>
      <p:sp>
        <p:nvSpPr>
          <p:cNvPr id="4" name="Θέση αριθμού διαφάνειας 3">
            <a:extLst>
              <a:ext uri="{FF2B5EF4-FFF2-40B4-BE49-F238E27FC236}">
                <a16:creationId xmlns:a16="http://schemas.microsoft.com/office/drawing/2014/main" id="{0EB96B73-05A2-4413-9174-083FE17439FA}"/>
              </a:ext>
            </a:extLst>
          </p:cNvPr>
          <p:cNvSpPr>
            <a:spLocks noGrp="1"/>
          </p:cNvSpPr>
          <p:nvPr>
            <p:ph type="sldNum" sz="quarter" idx="12"/>
          </p:nvPr>
        </p:nvSpPr>
        <p:spPr/>
        <p:txBody>
          <a:bodyPr/>
          <a:lstStyle/>
          <a:p>
            <a:pPr>
              <a:defRPr/>
            </a:pPr>
            <a:fld id="{B8215439-3EC3-433A-8F07-72D567A788AB}" type="slidenum">
              <a:rPr lang="el-GR" altLang="el-GR" smtClean="0"/>
              <a:pPr>
                <a:defRPr/>
              </a:pPr>
              <a:t>4</a:t>
            </a:fld>
            <a:endParaRPr lang="el-GR" altLang="el-GR"/>
          </a:p>
        </p:txBody>
      </p:sp>
    </p:spTree>
    <p:extLst>
      <p:ext uri="{BB962C8B-B14F-4D97-AF65-F5344CB8AC3E}">
        <p14:creationId xmlns:p14="http://schemas.microsoft.com/office/powerpoint/2010/main" val="486522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86D6CE-B099-4BAB-9F80-9FF54760D91F}"/>
              </a:ext>
            </a:extLst>
          </p:cNvPr>
          <p:cNvSpPr>
            <a:spLocks noGrp="1"/>
          </p:cNvSpPr>
          <p:nvPr>
            <p:ph type="title"/>
          </p:nvPr>
        </p:nvSpPr>
        <p:spPr/>
        <p:txBody>
          <a:bodyPr/>
          <a:lstStyle/>
          <a:p>
            <a:r>
              <a:rPr lang="el-GR" sz="2800" dirty="0"/>
              <a:t>Μια  πραγματική και επιτυχημένη επαγγελματική ομάδα</a:t>
            </a:r>
            <a:endParaRPr lang="en-US" sz="2800" dirty="0"/>
          </a:p>
        </p:txBody>
      </p:sp>
      <p:sp>
        <p:nvSpPr>
          <p:cNvPr id="3" name="Θέση περιεχομένου 2">
            <a:extLst>
              <a:ext uri="{FF2B5EF4-FFF2-40B4-BE49-F238E27FC236}">
                <a16:creationId xmlns:a16="http://schemas.microsoft.com/office/drawing/2014/main" id="{E7E0C9E8-746A-4A06-A5A0-9811D12097C6}"/>
              </a:ext>
            </a:extLst>
          </p:cNvPr>
          <p:cNvSpPr>
            <a:spLocks noGrp="1"/>
          </p:cNvSpPr>
          <p:nvPr>
            <p:ph idx="1"/>
          </p:nvPr>
        </p:nvSpPr>
        <p:spPr>
          <a:xfrm>
            <a:off x="539552" y="2400302"/>
            <a:ext cx="7930372" cy="3837010"/>
          </a:xfrm>
        </p:spPr>
        <p:txBody>
          <a:bodyPr>
            <a:normAutofit/>
          </a:bodyPr>
          <a:lstStyle/>
          <a:p>
            <a:r>
              <a:rPr lang="el-GR" dirty="0"/>
              <a:t> Το κοινό όραμα και οι αξίες</a:t>
            </a:r>
          </a:p>
          <a:p>
            <a:r>
              <a:rPr lang="el-GR" dirty="0"/>
              <a:t>  Το πνεύμα συνεργασίας και αλληλοϋποστήριξης</a:t>
            </a:r>
          </a:p>
          <a:p>
            <a:r>
              <a:rPr lang="el-GR" dirty="0"/>
              <a:t>  Η αρχή πως το κέρδος της ομάδας σημαίνει και κέρδος για κάθε μέλος της χωριστά</a:t>
            </a:r>
          </a:p>
          <a:p>
            <a:r>
              <a:rPr lang="el-GR" dirty="0"/>
              <a:t>Η απουσία ανταγωνισμού μεταξύ των μελών (π.χ. «ποιος θα πάρει τα εύσημα»)</a:t>
            </a:r>
          </a:p>
          <a:p>
            <a:r>
              <a:rPr lang="el-GR" dirty="0"/>
              <a:t> Η συνεισφορά κάθε μέλους της ομάδας με τις γνώσεις του, τις ικανότητες/δεξιότητές του και τη δική του εξειδίκευση στην επιτυχία της ομάδας</a:t>
            </a:r>
          </a:p>
          <a:p>
            <a:r>
              <a:rPr lang="el-GR" dirty="0"/>
              <a:t>Η συχνή και ειλικρινής επικοινωνία μεταξύ των μελών</a:t>
            </a:r>
            <a:endParaRPr lang="en-US" dirty="0"/>
          </a:p>
        </p:txBody>
      </p:sp>
      <p:sp>
        <p:nvSpPr>
          <p:cNvPr id="4" name="Θέση αριθμού διαφάνειας 3">
            <a:extLst>
              <a:ext uri="{FF2B5EF4-FFF2-40B4-BE49-F238E27FC236}">
                <a16:creationId xmlns:a16="http://schemas.microsoft.com/office/drawing/2014/main" id="{F738DFAA-824D-491D-A00D-922E4B9B2688}"/>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8215439-3EC3-433A-8F07-72D567A788AB}" type="slidenum">
              <a:rPr kumimoji="0" lang="el-GR" altLang="el-GR" sz="2800" b="0" i="0" u="none" strike="noStrike" kern="1200" cap="none" spc="0" normalizeH="0" baseline="0" noProof="0" smtClean="0">
                <a:ln>
                  <a:noFill/>
                </a:ln>
                <a:solidFill>
                  <a:prstClr val="white"/>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l-GR" altLang="el-GR" sz="2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6529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6649F2A-A2E5-443D-9B8B-E46E21676283}"/>
              </a:ext>
            </a:extLst>
          </p:cNvPr>
          <p:cNvSpPr>
            <a:spLocks noGrp="1" noChangeArrowheads="1"/>
          </p:cNvSpPr>
          <p:nvPr>
            <p:ph type="title"/>
          </p:nvPr>
        </p:nvSpPr>
        <p:spPr>
          <a:xfrm>
            <a:off x="683569" y="692696"/>
            <a:ext cx="7056784" cy="1066800"/>
          </a:xfrm>
        </p:spPr>
        <p:txBody>
          <a:bodyPr/>
          <a:lstStyle/>
          <a:p>
            <a:pPr eaLnBrk="1" hangingPunct="1"/>
            <a:r>
              <a:rPr lang="el-GR" altLang="el-GR" dirty="0"/>
              <a:t>Είδη επιχειρήσεων</a:t>
            </a:r>
          </a:p>
        </p:txBody>
      </p:sp>
      <p:sp>
        <p:nvSpPr>
          <p:cNvPr id="6147" name="Rectangle 3">
            <a:extLst>
              <a:ext uri="{FF2B5EF4-FFF2-40B4-BE49-F238E27FC236}">
                <a16:creationId xmlns:a16="http://schemas.microsoft.com/office/drawing/2014/main" id="{46963203-FD5D-4E67-A0D0-1CC4EC7BCEED}"/>
              </a:ext>
            </a:extLst>
          </p:cNvPr>
          <p:cNvSpPr>
            <a:spLocks noGrp="1" noChangeArrowheads="1"/>
          </p:cNvSpPr>
          <p:nvPr>
            <p:ph idx="1"/>
          </p:nvPr>
        </p:nvSpPr>
        <p:spPr>
          <a:xfrm>
            <a:off x="827584" y="2276873"/>
            <a:ext cx="7704856" cy="3888432"/>
          </a:xfrm>
        </p:spPr>
        <p:txBody>
          <a:bodyPr>
            <a:normAutofit/>
          </a:bodyPr>
          <a:lstStyle/>
          <a:p>
            <a:pPr marL="0" indent="0" algn="just" eaLnBrk="1" hangingPunct="1">
              <a:lnSpc>
                <a:spcPct val="80000"/>
              </a:lnSpc>
              <a:spcBef>
                <a:spcPts val="1200"/>
              </a:spcBef>
              <a:spcAft>
                <a:spcPts val="1200"/>
              </a:spcAft>
              <a:buNone/>
              <a:defRPr/>
            </a:pPr>
            <a:r>
              <a:rPr lang="el-GR" sz="2200" dirty="0"/>
              <a:t>Οι επιχειρήσεις διακρίνονται με βάση:</a:t>
            </a:r>
          </a:p>
          <a:p>
            <a:pPr algn="just" eaLnBrk="1" hangingPunct="1">
              <a:lnSpc>
                <a:spcPct val="80000"/>
              </a:lnSpc>
              <a:spcBef>
                <a:spcPts val="1200"/>
              </a:spcBef>
              <a:spcAft>
                <a:spcPts val="1200"/>
              </a:spcAft>
              <a:defRPr/>
            </a:pPr>
            <a:r>
              <a:rPr lang="el-GR" sz="2200" dirty="0"/>
              <a:t> τον κλάδο, </a:t>
            </a:r>
          </a:p>
          <a:p>
            <a:pPr algn="just" eaLnBrk="1" hangingPunct="1">
              <a:lnSpc>
                <a:spcPct val="80000"/>
              </a:lnSpc>
              <a:spcBef>
                <a:spcPts val="1200"/>
              </a:spcBef>
              <a:spcAft>
                <a:spcPts val="1200"/>
              </a:spcAft>
              <a:defRPr/>
            </a:pPr>
            <a:r>
              <a:rPr lang="el-GR" sz="2200" dirty="0"/>
              <a:t>το αντικείμενο δράσης τους, </a:t>
            </a:r>
          </a:p>
          <a:p>
            <a:pPr algn="just" eaLnBrk="1" hangingPunct="1">
              <a:lnSpc>
                <a:spcPct val="80000"/>
              </a:lnSpc>
              <a:spcBef>
                <a:spcPts val="1200"/>
              </a:spcBef>
              <a:spcAft>
                <a:spcPts val="1200"/>
              </a:spcAft>
              <a:defRPr/>
            </a:pPr>
            <a:r>
              <a:rPr lang="el-GR" sz="2200" dirty="0"/>
              <a:t>το ιδιοκτησιακό καθεστώς, </a:t>
            </a:r>
          </a:p>
          <a:p>
            <a:pPr algn="just" eaLnBrk="1" hangingPunct="1">
              <a:lnSpc>
                <a:spcPct val="80000"/>
              </a:lnSpc>
              <a:spcBef>
                <a:spcPts val="1200"/>
              </a:spcBef>
              <a:spcAft>
                <a:spcPts val="1200"/>
              </a:spcAft>
              <a:defRPr/>
            </a:pPr>
            <a:r>
              <a:rPr lang="el-GR" sz="2200" dirty="0"/>
              <a:t>τη νομική τους μορφή </a:t>
            </a:r>
          </a:p>
          <a:p>
            <a:pPr algn="just" eaLnBrk="1" hangingPunct="1">
              <a:lnSpc>
                <a:spcPct val="80000"/>
              </a:lnSpc>
              <a:spcBef>
                <a:spcPts val="1200"/>
              </a:spcBef>
              <a:spcAft>
                <a:spcPts val="1200"/>
              </a:spcAft>
              <a:defRPr/>
            </a:pPr>
            <a:r>
              <a:rPr lang="el-GR" sz="2200" dirty="0"/>
              <a:t>το μέγεθος τους</a:t>
            </a:r>
          </a:p>
          <a:p>
            <a:pPr marL="109537" indent="0" algn="just" eaLnBrk="1" hangingPunct="1">
              <a:lnSpc>
                <a:spcPct val="80000"/>
              </a:lnSpc>
              <a:spcBef>
                <a:spcPts val="1200"/>
              </a:spcBef>
              <a:spcAft>
                <a:spcPts val="1200"/>
              </a:spcAft>
              <a:buFont typeface="Georgia" panose="02040502050405020303" pitchFamily="18" charset="0"/>
              <a:buNone/>
              <a:defRPr/>
            </a:pPr>
            <a:endParaRPr lang="el-GR" altLang="el-GR" sz="2200" dirty="0"/>
          </a:p>
        </p:txBody>
      </p:sp>
      <p:sp>
        <p:nvSpPr>
          <p:cNvPr id="2" name="Θέση αριθμού διαφάνειας 1">
            <a:extLst>
              <a:ext uri="{FF2B5EF4-FFF2-40B4-BE49-F238E27FC236}">
                <a16:creationId xmlns:a16="http://schemas.microsoft.com/office/drawing/2014/main" id="{351B2B9B-6463-4393-A300-A654BB327BEB}"/>
              </a:ext>
            </a:extLst>
          </p:cNvPr>
          <p:cNvSpPr>
            <a:spLocks noGrp="1"/>
          </p:cNvSpPr>
          <p:nvPr>
            <p:ph type="sldNum" sz="quarter" idx="12"/>
          </p:nvPr>
        </p:nvSpPr>
        <p:spPr/>
        <p:txBody>
          <a:bodyPr/>
          <a:lstStyle/>
          <a:p>
            <a:pPr>
              <a:defRPr/>
            </a:pPr>
            <a:fld id="{B8215439-3EC3-433A-8F07-72D567A788AB}" type="slidenum">
              <a:rPr lang="el-GR" altLang="el-GR" smtClean="0"/>
              <a:pPr>
                <a:defRPr/>
              </a:pPr>
              <a:t>6</a:t>
            </a:fld>
            <a:endParaRPr lang="el-GR" alt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200" name="Group 199">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p:nvSpPr>
            <p:cNvPr id="201" name="Rectangle 200">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2"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04" name="Rectangle 203">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pSp>
        <p:nvGrpSpPr>
          <p:cNvPr id="206" name="Group 205">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4000" cy="6858000"/>
            <a:chOff x="0" y="0"/>
            <a:chExt cx="12192000" cy="6858000"/>
          </a:xfrm>
        </p:grpSpPr>
        <p:sp useBgFill="1">
          <p:nvSpPr>
            <p:cNvPr id="207" name="Rectangle 206">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08"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7170" name="Rectangle 2">
            <a:extLst>
              <a:ext uri="{FF2B5EF4-FFF2-40B4-BE49-F238E27FC236}">
                <a16:creationId xmlns:a16="http://schemas.microsoft.com/office/drawing/2014/main" id="{4825CD8E-1FDF-47EB-B5CD-7D8C43EE5929}"/>
              </a:ext>
            </a:extLst>
          </p:cNvPr>
          <p:cNvSpPr>
            <a:spLocks noGrp="1" noChangeArrowheads="1"/>
          </p:cNvSpPr>
          <p:nvPr>
            <p:ph type="title"/>
          </p:nvPr>
        </p:nvSpPr>
        <p:spPr>
          <a:xfrm>
            <a:off x="3508815" y="1370143"/>
            <a:ext cx="4793452" cy="4157446"/>
          </a:xfrm>
        </p:spPr>
        <p:txBody>
          <a:bodyPr vert="horz" lIns="91440" tIns="45720" rIns="91440" bIns="45720" rtlCol="0" anchor="ctr">
            <a:normAutofit/>
          </a:bodyPr>
          <a:lstStyle/>
          <a:p>
            <a:pPr>
              <a:defRPr/>
            </a:pPr>
            <a:r>
              <a:rPr lang="en-US" altLang="el-GR" sz="5700">
                <a:solidFill>
                  <a:schemeClr val="tx1"/>
                </a:solidFill>
              </a:rPr>
              <a:t>Κλάδοι ΜμΕ</a:t>
            </a:r>
          </a:p>
        </p:txBody>
      </p:sp>
      <p:sp>
        <p:nvSpPr>
          <p:cNvPr id="8195" name="Rectangle 3">
            <a:extLst>
              <a:ext uri="{FF2B5EF4-FFF2-40B4-BE49-F238E27FC236}">
                <a16:creationId xmlns:a16="http://schemas.microsoft.com/office/drawing/2014/main" id="{89448706-8E06-4F36-B9AB-CC9E5F7E1487}"/>
              </a:ext>
            </a:extLst>
          </p:cNvPr>
          <p:cNvSpPr>
            <a:spLocks noGrp="1" noChangeArrowheads="1"/>
          </p:cNvSpPr>
          <p:nvPr>
            <p:ph type="body" idx="1"/>
          </p:nvPr>
        </p:nvSpPr>
        <p:spPr>
          <a:xfrm>
            <a:off x="539563" y="1103427"/>
            <a:ext cx="2592273" cy="4651145"/>
          </a:xfrm>
        </p:spPr>
        <p:txBody>
          <a:bodyPr vert="horz" lIns="91440" tIns="45720" rIns="91440" bIns="45720" rtlCol="0" anchor="ctr">
            <a:normAutofit/>
          </a:bodyPr>
          <a:lstStyle/>
          <a:p>
            <a:pPr algn="r"/>
            <a:r>
              <a:rPr lang="en-US" altLang="el-GR" dirty="0" err="1">
                <a:effectLst>
                  <a:outerShdw blurRad="38100" dist="38100" dir="2700000" algn="tl">
                    <a:srgbClr val="000000">
                      <a:alpha val="43137"/>
                    </a:srgbClr>
                  </a:outerShdw>
                </a:effectLst>
              </a:rPr>
              <a:t>Πρωτογενής</a:t>
            </a:r>
            <a:r>
              <a:rPr lang="en-US" altLang="el-GR" dirty="0">
                <a:effectLst>
                  <a:outerShdw blurRad="38100" dist="38100" dir="2700000" algn="tl">
                    <a:srgbClr val="000000">
                      <a:alpha val="43137"/>
                    </a:srgbClr>
                  </a:outerShdw>
                </a:effectLst>
              </a:rPr>
              <a:t> παρα</a:t>
            </a:r>
            <a:r>
              <a:rPr lang="en-US" altLang="el-GR" dirty="0" err="1">
                <a:effectLst>
                  <a:outerShdw blurRad="38100" dist="38100" dir="2700000" algn="tl">
                    <a:srgbClr val="000000">
                      <a:alpha val="43137"/>
                    </a:srgbClr>
                  </a:outerShdw>
                </a:effectLst>
              </a:rPr>
              <a:t>γωγή</a:t>
            </a:r>
            <a:endParaRPr lang="en-US" altLang="el-GR" dirty="0">
              <a:effectLst>
                <a:outerShdw blurRad="38100" dist="38100" dir="2700000" algn="tl">
                  <a:srgbClr val="000000">
                    <a:alpha val="43137"/>
                  </a:srgbClr>
                </a:outerShdw>
              </a:effectLst>
            </a:endParaRPr>
          </a:p>
          <a:p>
            <a:pPr algn="r"/>
            <a:r>
              <a:rPr lang="en-US" altLang="el-GR" dirty="0" err="1">
                <a:effectLst>
                  <a:outerShdw blurRad="38100" dist="38100" dir="2700000" algn="tl">
                    <a:srgbClr val="000000">
                      <a:alpha val="43137"/>
                    </a:srgbClr>
                  </a:outerShdw>
                </a:effectLst>
              </a:rPr>
              <a:t>Μετ</a:t>
            </a:r>
            <a:r>
              <a:rPr lang="en-US" altLang="el-GR" dirty="0">
                <a:effectLst>
                  <a:outerShdw blurRad="38100" dist="38100" dir="2700000" algn="tl">
                    <a:srgbClr val="000000">
                      <a:alpha val="43137"/>
                    </a:srgbClr>
                  </a:outerShdw>
                </a:effectLst>
              </a:rPr>
              <a:t>απο</a:t>
            </a:r>
            <a:r>
              <a:rPr lang="el-GR" altLang="el-GR" dirty="0">
                <a:effectLst>
                  <a:outerShdw blurRad="38100" dist="38100" dir="2700000" algn="tl">
                    <a:srgbClr val="000000">
                      <a:alpha val="43137"/>
                    </a:srgbClr>
                  </a:outerShdw>
                </a:effectLst>
              </a:rPr>
              <a:t>ι</a:t>
            </a:r>
            <a:r>
              <a:rPr lang="en-US" altLang="el-GR" dirty="0" err="1">
                <a:effectLst>
                  <a:outerShdw blurRad="38100" dist="38100" dir="2700000" algn="tl">
                    <a:srgbClr val="000000">
                      <a:alpha val="43137"/>
                    </a:srgbClr>
                  </a:outerShdw>
                </a:effectLst>
              </a:rPr>
              <a:t>ηση</a:t>
            </a:r>
            <a:r>
              <a:rPr lang="en-US" altLang="el-GR" dirty="0">
                <a:effectLst>
                  <a:outerShdw blurRad="38100" dist="38100" dir="2700000" algn="tl">
                    <a:srgbClr val="000000">
                      <a:alpha val="43137"/>
                    </a:srgbClr>
                  </a:outerShdw>
                </a:effectLst>
              </a:rPr>
              <a:t> </a:t>
            </a:r>
          </a:p>
          <a:p>
            <a:pPr algn="r"/>
            <a:r>
              <a:rPr lang="en-US" altLang="el-GR" dirty="0" err="1">
                <a:effectLst>
                  <a:outerShdw blurRad="38100" dist="38100" dir="2700000" algn="tl">
                    <a:srgbClr val="000000">
                      <a:alpha val="43137"/>
                    </a:srgbClr>
                  </a:outerShdw>
                </a:effectLst>
              </a:rPr>
              <a:t>Χονδρεμ</a:t>
            </a:r>
            <a:r>
              <a:rPr lang="en-US" altLang="el-GR" dirty="0">
                <a:effectLst>
                  <a:outerShdw blurRad="38100" dist="38100" dir="2700000" algn="tl">
                    <a:srgbClr val="000000">
                      <a:alpha val="43137"/>
                    </a:srgbClr>
                  </a:outerShdw>
                </a:effectLst>
              </a:rPr>
              <a:t>πόριο (B2B)</a:t>
            </a:r>
          </a:p>
          <a:p>
            <a:pPr algn="r"/>
            <a:r>
              <a:rPr lang="en-US" altLang="el-GR" dirty="0" err="1">
                <a:effectLst>
                  <a:outerShdw blurRad="38100" dist="38100" dir="2700000" algn="tl">
                    <a:srgbClr val="000000">
                      <a:alpha val="43137"/>
                    </a:srgbClr>
                  </a:outerShdw>
                </a:effectLst>
              </a:rPr>
              <a:t>Λι</a:t>
            </a:r>
            <a:r>
              <a:rPr lang="en-US" altLang="el-GR" dirty="0">
                <a:effectLst>
                  <a:outerShdw blurRad="38100" dist="38100" dir="2700000" algn="tl">
                    <a:srgbClr val="000000">
                      <a:alpha val="43137"/>
                    </a:srgbClr>
                  </a:outerShdw>
                </a:effectLst>
              </a:rPr>
              <a:t>ανεμπ</a:t>
            </a:r>
            <a:r>
              <a:rPr lang="el-GR" altLang="el-GR" dirty="0">
                <a:effectLst>
                  <a:outerShdw blurRad="38100" dist="38100" dir="2700000" algn="tl">
                    <a:srgbClr val="000000">
                      <a:alpha val="43137"/>
                    </a:srgbClr>
                  </a:outerShdw>
                </a:effectLst>
              </a:rPr>
              <a:t>ο</a:t>
            </a:r>
            <a:r>
              <a:rPr lang="en-US" altLang="el-GR" dirty="0" err="1">
                <a:effectLst>
                  <a:outerShdw blurRad="38100" dist="38100" dir="2700000" algn="tl">
                    <a:srgbClr val="000000">
                      <a:alpha val="43137"/>
                    </a:srgbClr>
                  </a:outerShdw>
                </a:effectLst>
              </a:rPr>
              <a:t>ριο</a:t>
            </a:r>
            <a:r>
              <a:rPr lang="en-US" altLang="el-GR" dirty="0">
                <a:effectLst>
                  <a:outerShdw blurRad="38100" dist="38100" dir="2700000" algn="tl">
                    <a:srgbClr val="000000">
                      <a:alpha val="43137"/>
                    </a:srgbClr>
                  </a:outerShdw>
                </a:effectLst>
              </a:rPr>
              <a:t> (B2C)</a:t>
            </a:r>
          </a:p>
          <a:p>
            <a:pPr algn="r"/>
            <a:r>
              <a:rPr lang="en-US" altLang="el-GR" dirty="0">
                <a:effectLst>
                  <a:outerShdw blurRad="38100" dist="38100" dir="2700000" algn="tl">
                    <a:srgbClr val="000000">
                      <a:alpha val="43137"/>
                    </a:srgbClr>
                  </a:outerShdw>
                </a:effectLst>
              </a:rPr>
              <a:t>Υπ</a:t>
            </a:r>
            <a:r>
              <a:rPr lang="en-US" altLang="el-GR" dirty="0" err="1">
                <a:effectLst>
                  <a:outerShdw blurRad="38100" dist="38100" dir="2700000" algn="tl">
                    <a:srgbClr val="000000">
                      <a:alpha val="43137"/>
                    </a:srgbClr>
                  </a:outerShdw>
                </a:effectLst>
              </a:rPr>
              <a:t>ηρεσ</a:t>
            </a:r>
            <a:r>
              <a:rPr lang="el-GR" altLang="el-GR" dirty="0">
                <a:effectLst>
                  <a:outerShdw blurRad="38100" dist="38100" dir="2700000" algn="tl">
                    <a:srgbClr val="000000">
                      <a:alpha val="43137"/>
                    </a:srgbClr>
                  </a:outerShdw>
                </a:effectLst>
              </a:rPr>
              <a:t>ι</a:t>
            </a:r>
            <a:r>
              <a:rPr lang="en-US" altLang="el-GR" dirty="0" err="1">
                <a:effectLst>
                  <a:outerShdw blurRad="38100" dist="38100" dir="2700000" algn="tl">
                    <a:srgbClr val="000000">
                      <a:alpha val="43137"/>
                    </a:srgbClr>
                  </a:outerShdw>
                </a:effectLst>
              </a:rPr>
              <a:t>ες</a:t>
            </a:r>
            <a:r>
              <a:rPr lang="en-US" altLang="el-GR" dirty="0">
                <a:effectLst>
                  <a:outerShdw blurRad="38100" dist="38100" dir="2700000" algn="tl">
                    <a:srgbClr val="000000">
                      <a:alpha val="43137"/>
                    </a:srgbClr>
                  </a:outerShdw>
                </a:effectLst>
              </a:rPr>
              <a:t> </a:t>
            </a:r>
          </a:p>
          <a:p>
            <a:pPr algn="r"/>
            <a:endParaRPr lang="en-US" altLang="el-GR" dirty="0">
              <a:effectLst>
                <a:outerShdw blurRad="38100" dist="38100" dir="2700000" algn="tl">
                  <a:srgbClr val="000000">
                    <a:alpha val="43137"/>
                  </a:srgbClr>
                </a:outerShdw>
              </a:effectLst>
            </a:endParaRPr>
          </a:p>
        </p:txBody>
      </p:sp>
      <p:cxnSp>
        <p:nvCxnSpPr>
          <p:cNvPr id="210" name="Straight Connector 209">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267515"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Θέση αριθμού διαφάνειας 1">
            <a:extLst>
              <a:ext uri="{FF2B5EF4-FFF2-40B4-BE49-F238E27FC236}">
                <a16:creationId xmlns:a16="http://schemas.microsoft.com/office/drawing/2014/main" id="{0D1ABBDB-D390-4259-9FB8-BBCF358FBD8C}"/>
              </a:ext>
            </a:extLst>
          </p:cNvPr>
          <p:cNvSpPr>
            <a:spLocks noGrp="1"/>
          </p:cNvSpPr>
          <p:nvPr>
            <p:ph type="sldNum" sz="quarter" idx="12"/>
          </p:nvPr>
        </p:nvSpPr>
        <p:spPr/>
        <p:txBody>
          <a:bodyPr/>
          <a:lstStyle/>
          <a:p>
            <a:pPr>
              <a:defRPr/>
            </a:pPr>
            <a:fld id="{1A1EF85D-16A4-4E66-9A9B-43A2CD24425E}" type="slidenum">
              <a:rPr lang="el-GR" altLang="el-GR" smtClean="0"/>
              <a:pPr>
                <a:defRPr/>
              </a:pPr>
              <a:t>7</a:t>
            </a:fld>
            <a:endParaRPr lang="el-GR" altLang="el-GR"/>
          </a:p>
        </p:txBody>
      </p:sp>
    </p:spTree>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1E4D115-6BF8-4D05-8EE9-AFBE398A6B23}"/>
              </a:ext>
            </a:extLst>
          </p:cNvPr>
          <p:cNvSpPr>
            <a:spLocks noGrp="1" noChangeArrowheads="1"/>
          </p:cNvSpPr>
          <p:nvPr>
            <p:ph type="title"/>
          </p:nvPr>
        </p:nvSpPr>
        <p:spPr>
          <a:xfrm>
            <a:off x="611557" y="692150"/>
            <a:ext cx="7868867" cy="1066800"/>
          </a:xfrm>
        </p:spPr>
        <p:txBody>
          <a:bodyPr/>
          <a:lstStyle/>
          <a:p>
            <a:pPr eaLnBrk="1" hangingPunct="1"/>
            <a:r>
              <a:rPr lang="el-GR" altLang="el-GR" dirty="0"/>
              <a:t>Πρωτογενής παραγωγή</a:t>
            </a:r>
          </a:p>
        </p:txBody>
      </p:sp>
      <p:sp>
        <p:nvSpPr>
          <p:cNvPr id="9219" name="Rectangle 3">
            <a:extLst>
              <a:ext uri="{FF2B5EF4-FFF2-40B4-BE49-F238E27FC236}">
                <a16:creationId xmlns:a16="http://schemas.microsoft.com/office/drawing/2014/main" id="{C25CC229-3E18-47ED-BAE2-E7CEF15802A4}"/>
              </a:ext>
            </a:extLst>
          </p:cNvPr>
          <p:cNvSpPr>
            <a:spLocks noGrp="1" noChangeArrowheads="1"/>
          </p:cNvSpPr>
          <p:nvPr>
            <p:ph idx="1"/>
          </p:nvPr>
        </p:nvSpPr>
        <p:spPr>
          <a:xfrm>
            <a:off x="611560" y="2348880"/>
            <a:ext cx="7868866" cy="4175745"/>
          </a:xfrm>
        </p:spPr>
        <p:txBody>
          <a:bodyPr>
            <a:normAutofit/>
          </a:bodyPr>
          <a:lstStyle/>
          <a:p>
            <a:pPr algn="just" eaLnBrk="1" hangingPunct="1">
              <a:lnSpc>
                <a:spcPct val="90000"/>
              </a:lnSpc>
              <a:spcBef>
                <a:spcPts val="600"/>
              </a:spcBef>
              <a:spcAft>
                <a:spcPts val="600"/>
              </a:spcAft>
            </a:pPr>
            <a:r>
              <a:rPr lang="el-GR" altLang="el-GR" sz="2200" dirty="0"/>
              <a:t>Η πρωτογενής παραγωγή αναφέρεται στον τομέα των δραστηριοτήτων που έχει σκοπό την απόκτηση ή απόσπαση αγαθών (πρώτων υλών) απευθείας από την φύση </a:t>
            </a:r>
          </a:p>
          <a:p>
            <a:pPr algn="just" eaLnBrk="1" hangingPunct="1">
              <a:lnSpc>
                <a:spcPct val="90000"/>
              </a:lnSpc>
              <a:spcBef>
                <a:spcPts val="600"/>
              </a:spcBef>
              <a:spcAft>
                <a:spcPts val="600"/>
              </a:spcAft>
            </a:pPr>
            <a:endParaRPr lang="el-GR" altLang="el-GR" sz="2200" dirty="0"/>
          </a:p>
          <a:p>
            <a:pPr algn="just" eaLnBrk="1" hangingPunct="1">
              <a:lnSpc>
                <a:spcPct val="90000"/>
              </a:lnSpc>
              <a:spcBef>
                <a:spcPts val="600"/>
              </a:spcBef>
              <a:spcAft>
                <a:spcPts val="600"/>
              </a:spcAft>
            </a:pPr>
            <a:r>
              <a:rPr lang="el-GR" altLang="el-GR" sz="2200" dirty="0"/>
              <a:t>Τέτοια παραδείγματα είναι η γεωργία, η κτηνοτροφία, η αλιεία, η μελισσοκομία </a:t>
            </a:r>
            <a:r>
              <a:rPr lang="el-GR" altLang="el-GR" sz="2200" dirty="0" err="1"/>
              <a:t>κλπ</a:t>
            </a:r>
            <a:endParaRPr lang="el-GR" altLang="el-GR" sz="2200" dirty="0"/>
          </a:p>
        </p:txBody>
      </p:sp>
      <p:sp>
        <p:nvSpPr>
          <p:cNvPr id="2" name="Θέση αριθμού διαφάνειας 1">
            <a:extLst>
              <a:ext uri="{FF2B5EF4-FFF2-40B4-BE49-F238E27FC236}">
                <a16:creationId xmlns:a16="http://schemas.microsoft.com/office/drawing/2014/main" id="{A0524E4F-9CE4-4605-8CA3-52420FCD0FA1}"/>
              </a:ext>
            </a:extLst>
          </p:cNvPr>
          <p:cNvSpPr>
            <a:spLocks noGrp="1"/>
          </p:cNvSpPr>
          <p:nvPr>
            <p:ph type="sldNum" sz="quarter" idx="12"/>
          </p:nvPr>
        </p:nvSpPr>
        <p:spPr/>
        <p:txBody>
          <a:bodyPr/>
          <a:lstStyle/>
          <a:p>
            <a:pPr>
              <a:defRPr/>
            </a:pPr>
            <a:fld id="{B8215439-3EC3-433A-8F07-72D567A788AB}" type="slidenum">
              <a:rPr lang="el-GR" altLang="el-GR" smtClean="0"/>
              <a:pPr>
                <a:defRPr/>
              </a:pPr>
              <a:t>8</a:t>
            </a:fld>
            <a:endParaRPr lang="el-GR" alt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A38CE7B-45E8-47B7-BDB2-CBDFF1FCBD50}"/>
              </a:ext>
            </a:extLst>
          </p:cNvPr>
          <p:cNvSpPr>
            <a:spLocks noGrp="1" noChangeArrowheads="1"/>
          </p:cNvSpPr>
          <p:nvPr>
            <p:ph type="title"/>
          </p:nvPr>
        </p:nvSpPr>
        <p:spPr>
          <a:xfrm>
            <a:off x="611559" y="692150"/>
            <a:ext cx="6984777" cy="1066800"/>
          </a:xfrm>
        </p:spPr>
        <p:txBody>
          <a:bodyPr/>
          <a:lstStyle/>
          <a:p>
            <a:pPr eaLnBrk="1" hangingPunct="1"/>
            <a:r>
              <a:rPr lang="el-GR" altLang="el-GR" dirty="0"/>
              <a:t>Μεταποίηση</a:t>
            </a:r>
          </a:p>
        </p:txBody>
      </p:sp>
      <p:sp>
        <p:nvSpPr>
          <p:cNvPr id="64515" name="Rectangle 3">
            <a:extLst>
              <a:ext uri="{FF2B5EF4-FFF2-40B4-BE49-F238E27FC236}">
                <a16:creationId xmlns:a16="http://schemas.microsoft.com/office/drawing/2014/main" id="{6A0ADA67-8EF5-47DD-B200-281D8DD32D04}"/>
              </a:ext>
            </a:extLst>
          </p:cNvPr>
          <p:cNvSpPr>
            <a:spLocks noGrp="1" noChangeArrowheads="1"/>
          </p:cNvSpPr>
          <p:nvPr>
            <p:ph idx="1"/>
          </p:nvPr>
        </p:nvSpPr>
        <p:spPr>
          <a:xfrm>
            <a:off x="611559" y="2276872"/>
            <a:ext cx="7920882" cy="4377928"/>
          </a:xfrm>
        </p:spPr>
        <p:txBody>
          <a:bodyPr>
            <a:normAutofit/>
          </a:bodyPr>
          <a:lstStyle/>
          <a:p>
            <a:pPr marL="428625" indent="-323850" eaLnBrk="1">
              <a:buClr>
                <a:schemeClr val="accent3"/>
              </a:buClr>
              <a:buSzPct val="45000"/>
              <a:buFont typeface="Wingdings"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altLang="el-GR" sz="2200" dirty="0"/>
              <a:t>Στον κλάδο της μεταποίησης γίνεται μετατροπή από τις πρώτες ύλες σε προϊόντα με στόχο την πώληση τους σε μια άλλη μεταποιητική επιχείρηση ως πρώτες ύλες ή ως πρώτη ύλη για την περαιτέρω δημιουργία κάποιου άλλου προϊόντος </a:t>
            </a:r>
          </a:p>
          <a:p>
            <a:pPr marL="428625" indent="-323850" eaLnBrk="1">
              <a:buClr>
                <a:schemeClr val="accent3"/>
              </a:buClr>
              <a:buFontTx/>
              <a:buNone/>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endParaRPr lang="el-GR" altLang="el-GR" sz="2200" dirty="0"/>
          </a:p>
          <a:p>
            <a:pPr marL="428625" indent="-323850" eaLnBrk="1">
              <a:buClr>
                <a:schemeClr val="accent3"/>
              </a:buClr>
              <a:buSzPct val="45000"/>
              <a:buFont typeface="Wingdings" pitchFamily="2" charset="2"/>
              <a:buChar char=""/>
              <a:tabLst>
                <a:tab pos="428625" algn="l"/>
                <a:tab pos="533400" algn="l"/>
                <a:tab pos="982663" algn="l"/>
                <a:tab pos="1431925" algn="l"/>
                <a:tab pos="1881188" algn="l"/>
                <a:tab pos="2330450" algn="l"/>
                <a:tab pos="2779713" algn="l"/>
                <a:tab pos="3228975" algn="l"/>
                <a:tab pos="3678238" algn="l"/>
                <a:tab pos="4127500" algn="l"/>
                <a:tab pos="4576763" algn="l"/>
                <a:tab pos="5026025" algn="l"/>
                <a:tab pos="5475288" algn="l"/>
                <a:tab pos="5924550" algn="l"/>
                <a:tab pos="6373813" algn="l"/>
                <a:tab pos="6823075" algn="l"/>
                <a:tab pos="7272338" algn="l"/>
                <a:tab pos="7721600" algn="l"/>
                <a:tab pos="8170863" algn="l"/>
                <a:tab pos="8620125" algn="l"/>
                <a:tab pos="9069388" algn="l"/>
              </a:tabLst>
              <a:defRPr/>
            </a:pPr>
            <a:r>
              <a:rPr lang="el-GR" altLang="el-GR" sz="2200" dirty="0"/>
              <a:t>Επίσης, τα προϊόντα αυτά μπορούν να πωληθούν χωρίς καμία άλλη επεξεργασία ή αλλαγή σε χονδρέμπορους, λιανέμπορους, ή ακόμη και απευθείας στους καταναλωτές </a:t>
            </a:r>
          </a:p>
          <a:p>
            <a:pPr marL="365760" indent="-256032" eaLnBrk="1" fontAlgn="auto" hangingPunct="1">
              <a:lnSpc>
                <a:spcPct val="90000"/>
              </a:lnSpc>
              <a:spcBef>
                <a:spcPts val="600"/>
              </a:spcBef>
              <a:spcAft>
                <a:spcPts val="1200"/>
              </a:spcAft>
              <a:buClr>
                <a:schemeClr val="accent3"/>
              </a:buClr>
              <a:buFont typeface="Georgia"/>
              <a:buChar char="•"/>
              <a:defRPr/>
            </a:pPr>
            <a:endParaRPr lang="el-GR" altLang="el-GR" sz="2200" dirty="0"/>
          </a:p>
        </p:txBody>
      </p:sp>
      <p:sp>
        <p:nvSpPr>
          <p:cNvPr id="2" name="Θέση αριθμού διαφάνειας 1">
            <a:extLst>
              <a:ext uri="{FF2B5EF4-FFF2-40B4-BE49-F238E27FC236}">
                <a16:creationId xmlns:a16="http://schemas.microsoft.com/office/drawing/2014/main" id="{7B12A467-B023-4B5E-9B8F-CBBBD6359F17}"/>
              </a:ext>
            </a:extLst>
          </p:cNvPr>
          <p:cNvSpPr>
            <a:spLocks noGrp="1"/>
          </p:cNvSpPr>
          <p:nvPr>
            <p:ph type="sldNum" sz="quarter" idx="12"/>
          </p:nvPr>
        </p:nvSpPr>
        <p:spPr/>
        <p:txBody>
          <a:bodyPr/>
          <a:lstStyle/>
          <a:p>
            <a:pPr>
              <a:defRPr/>
            </a:pPr>
            <a:fld id="{B8215439-3EC3-433A-8F07-72D567A788AB}" type="slidenum">
              <a:rPr lang="el-GR" altLang="el-GR" smtClean="0"/>
              <a:pPr>
                <a:defRPr/>
              </a:pPr>
              <a:t>9</a:t>
            </a:fld>
            <a:endParaRPr lang="el-GR" altLang="el-G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Αίθουσα συσκέψεων &quot;Ιόν&quot;">
  <a:themeElements>
    <a:clrScheme name="Κυλιόμενο μήνυμα">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2370</Words>
  <Application>Microsoft Office PowerPoint</Application>
  <PresentationFormat>Προβολή στην οθόνη (4:3)</PresentationFormat>
  <Paragraphs>303</Paragraphs>
  <Slides>37</Slides>
  <Notes>4</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2</vt:i4>
      </vt:variant>
      <vt:variant>
        <vt:lpstr>Τίτλοι διαφανειών</vt:lpstr>
      </vt:variant>
      <vt:variant>
        <vt:i4>37</vt:i4>
      </vt:variant>
    </vt:vector>
  </HeadingPairs>
  <TitlesOfParts>
    <vt:vector size="48" baseType="lpstr">
      <vt:lpstr>Arial</vt:lpstr>
      <vt:lpstr>Bookman Old Style</vt:lpstr>
      <vt:lpstr>Calibri</vt:lpstr>
      <vt:lpstr>Century Gothic</vt:lpstr>
      <vt:lpstr>Georgia</vt:lpstr>
      <vt:lpstr>Times New Roman</vt:lpstr>
      <vt:lpstr>Wingdings</vt:lpstr>
      <vt:lpstr>Wingdings 2</vt:lpstr>
      <vt:lpstr>Wingdings 3</vt:lpstr>
      <vt:lpstr>Θέμα του Office</vt:lpstr>
      <vt:lpstr>Αίθουσα συσκέψεων "Ιόν"</vt:lpstr>
      <vt:lpstr>  ΔΙΟΙΚΗΣΗ ΜΙΚΡΟΜΕΣΑΙΩΝ ΕΠΙΧΕΙΡΗΣΕΩΝ – ΤΟΥΡΙΣΤΙΚΗ ΕΠΙΧΕΙΡΗΜΑΤΙΚΟΤΗΤΑ  5η Ενότητα Το οργανωτικό πλάνο – ομάδες, νομικές μορφές και συμμαχίες </vt:lpstr>
      <vt:lpstr>Διαμόρφωση της ομάδας διοίκησης</vt:lpstr>
      <vt:lpstr>Τα  πλεονεκτήματα της ομαδικής συνεργασίας</vt:lpstr>
      <vt:lpstr>Ομάδα</vt:lpstr>
      <vt:lpstr>Μια  πραγματική και επιτυχημένη επαγγελματική ομάδα</vt:lpstr>
      <vt:lpstr>Είδη επιχειρήσεων</vt:lpstr>
      <vt:lpstr>Κλάδοι ΜμΕ</vt:lpstr>
      <vt:lpstr>Πρωτογενής παραγωγή</vt:lpstr>
      <vt:lpstr>Μεταποίηση</vt:lpstr>
      <vt:lpstr>Μεταποίηση</vt:lpstr>
      <vt:lpstr>Χονδρεμπόριο</vt:lpstr>
      <vt:lpstr>Χονδρεμπόριο</vt:lpstr>
      <vt:lpstr>Λιανεμπόριο</vt:lpstr>
      <vt:lpstr>Λιανεμπόριο</vt:lpstr>
      <vt:lpstr>Υπηρεσίες</vt:lpstr>
      <vt:lpstr>Υπηρεσίες </vt:lpstr>
      <vt:lpstr>Αντικείμενο δράσης</vt:lpstr>
      <vt:lpstr>Ιδιοκτησιακό καθεστώς</vt:lpstr>
      <vt:lpstr>Νομικές μορφές εταιρειών</vt:lpstr>
      <vt:lpstr>Βασικές νομικές μορφές</vt:lpstr>
      <vt:lpstr>Ατομική επιχείρηση</vt:lpstr>
      <vt:lpstr>Προσωπική εταιρεία</vt:lpstr>
      <vt:lpstr>Ομόρρυθμη εταιρεία</vt:lpstr>
      <vt:lpstr>Ετερόρρυθμη εταιρεία</vt:lpstr>
      <vt:lpstr>Κεφαλαιουχική εταιρία</vt:lpstr>
      <vt:lpstr>Ανώνυμη εταιρεία</vt:lpstr>
      <vt:lpstr>Εταιρεία περιορισμένης ευθύνης</vt:lpstr>
      <vt:lpstr>Σύγχρονες Νομικές μορφές</vt:lpstr>
      <vt:lpstr>ΙΚΕ</vt:lpstr>
      <vt:lpstr>Κοινοπραξία</vt:lpstr>
      <vt:lpstr>Κοινοπραξία</vt:lpstr>
      <vt:lpstr>Κοιν.Σ.Επ.</vt:lpstr>
      <vt:lpstr>Μέγεθος ΜμΕ</vt:lpstr>
      <vt:lpstr>Βάσει Ευρωπαϊκών προτύπων</vt:lpstr>
      <vt:lpstr>Βάσει ελληνικών λογιστικών προτύπων</vt:lpstr>
      <vt:lpstr>Βάσει ελληνικών λογιστικών προτύπων (όλες οι μορφές)</vt:lpstr>
      <vt:lpstr>EXTRAS…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ΔΙΟΙΚΗΣΗ ΜΙΚΡΟΜΕΣΑΙΩΝ ΕΠΙΧΕΙΡΗΣΕΩΝ – ΕΠΙΧΕΙΡΗΜΑΤΙΚΟΤΗΤΑ  4η Διάλεξη Το οργανωτικό πλάνο – ομάδες, νομικές μορφές και συμμαχίες</dc:title>
  <dc:creator>User NM</dc:creator>
  <cp:lastModifiedBy>Naoum Mylonas</cp:lastModifiedBy>
  <cp:revision>10</cp:revision>
  <dcterms:created xsi:type="dcterms:W3CDTF">2019-03-15T07:05:34Z</dcterms:created>
  <dcterms:modified xsi:type="dcterms:W3CDTF">2022-04-03T12:30:48Z</dcterms:modified>
</cp:coreProperties>
</file>