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4" r:id="rId7"/>
    <p:sldId id="260" r:id="rId8"/>
    <p:sldId id="261" r:id="rId9"/>
    <p:sldId id="263" r:id="rId10"/>
    <p:sldId id="265" r:id="rId11"/>
    <p:sldId id="262" r:id="rId12"/>
    <p:sldId id="275" r:id="rId13"/>
    <p:sldId id="267" r:id="rId14"/>
    <p:sldId id="268" r:id="rId15"/>
    <p:sldId id="269" r:id="rId16"/>
    <p:sldId id="270" r:id="rId17"/>
    <p:sldId id="276" r:id="rId18"/>
    <p:sldId id="271" r:id="rId19"/>
    <p:sldId id="280" r:id="rId20"/>
    <p:sldId id="272" r:id="rId21"/>
    <p:sldId id="273" r:id="rId22"/>
    <p:sldId id="274" r:id="rId23"/>
    <p:sldId id="277" r:id="rId24"/>
    <p:sldId id="278" r:id="rId25"/>
    <p:sldId id="279"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DDDF21-B35E-4C4A-B2AA-D1FB8232BF2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85BEDAB-1672-4A02-A50C-4B74D0200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93A3660C-0A4D-4E13-9D00-188AA1C4CC46}"/>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5" name="Θέση υποσέλιδου 4">
            <a:extLst>
              <a:ext uri="{FF2B5EF4-FFF2-40B4-BE49-F238E27FC236}">
                <a16:creationId xmlns:a16="http://schemas.microsoft.com/office/drawing/2014/main" id="{5D8B01E7-AFF2-41BC-B4AD-D251D7CE29B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3D93597-1CC9-4E11-AED5-6E9DCC672E44}"/>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3933895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32A7A1-BE87-428B-97A0-43399A0B0C8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E9A1F44-7AE0-41EC-B433-E3DF0D2BBA6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6902825-A45F-45E1-9A94-05462002A2B9}"/>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5" name="Θέση υποσέλιδου 4">
            <a:extLst>
              <a:ext uri="{FF2B5EF4-FFF2-40B4-BE49-F238E27FC236}">
                <a16:creationId xmlns:a16="http://schemas.microsoft.com/office/drawing/2014/main" id="{33D11B99-3EF9-43A5-B62C-E73F6D83288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677D37A-3F5B-4972-A0AC-D0B5C72C7A12}"/>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2093925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16DB11F-5AF5-43E4-96FE-12A2AF089FD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DBFEC51-F7F1-4F98-B803-7C4DEC49AE0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D3E6E8F-5C0C-4983-B595-1CD1D4DE066E}"/>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5" name="Θέση υποσέλιδου 4">
            <a:extLst>
              <a:ext uri="{FF2B5EF4-FFF2-40B4-BE49-F238E27FC236}">
                <a16:creationId xmlns:a16="http://schemas.microsoft.com/office/drawing/2014/main" id="{31A15441-94F6-4037-A10D-89D257F1E1A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F54ACA3-DDFC-4D23-8752-DC8828589CAA}"/>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2604970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64DE17-2E1E-47FD-926F-2F3F00A4CA7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73A1F3D-F008-4812-8BD7-2B114357F667}"/>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2885DD9-8048-4A88-92A0-1005C33AAFE9}"/>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5" name="Θέση υποσέλιδου 4">
            <a:extLst>
              <a:ext uri="{FF2B5EF4-FFF2-40B4-BE49-F238E27FC236}">
                <a16:creationId xmlns:a16="http://schemas.microsoft.com/office/drawing/2014/main" id="{6C8DB570-C18B-4533-B7CA-565ECBA912E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865B7C8-D53E-4B91-A6AF-04E92D33E8C3}"/>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1138970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2C96BF-38BB-43CE-A5FA-4E3F1D255EF7}"/>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31D4503-3EFE-4B2D-869B-52FCC69F73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B57CE28-76A7-402D-AF5A-CD285A9C076A}"/>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5" name="Θέση υποσέλιδου 4">
            <a:extLst>
              <a:ext uri="{FF2B5EF4-FFF2-40B4-BE49-F238E27FC236}">
                <a16:creationId xmlns:a16="http://schemas.microsoft.com/office/drawing/2014/main" id="{C41F5FD1-BD7C-4F31-AB90-50F1F966AC5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2A35A8B-15C8-4BBA-9ADF-A8AD49C62530}"/>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644495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C2713A-8D8A-440E-B376-0C82754EEC7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A206328-B553-4B8D-A24B-2C7E86849C2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37E420F-CC66-4539-8825-E795F96B436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0EB0207A-F23A-4E38-8BF6-E48FBCCD20C3}"/>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6" name="Θέση υποσέλιδου 5">
            <a:extLst>
              <a:ext uri="{FF2B5EF4-FFF2-40B4-BE49-F238E27FC236}">
                <a16:creationId xmlns:a16="http://schemas.microsoft.com/office/drawing/2014/main" id="{4AA6F2BC-405E-4CBD-A421-69A577E6144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E3FD1A8-9243-4A08-8826-09B2780E7D86}"/>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956006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3B6A12-4837-4B8B-9503-F52A63017DA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9B435CE-5C50-4958-ACF1-D8C5286CC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F570B48-1CE3-4050-A342-14F538C0B32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2B0DA4A-AF60-4E03-8C61-30BF58769D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5D47513-8AD1-441D-BA33-BC49B57B4127}"/>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76C5C34C-07BB-4665-86F5-E56D8BFE1751}"/>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8" name="Θέση υποσέλιδου 7">
            <a:extLst>
              <a:ext uri="{FF2B5EF4-FFF2-40B4-BE49-F238E27FC236}">
                <a16:creationId xmlns:a16="http://schemas.microsoft.com/office/drawing/2014/main" id="{BF6A4521-1594-4F4D-9284-05CB26C10B2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DB9B653-7722-4AC1-832A-3DBBF98A9111}"/>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3758477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677472-0B6B-4510-84FA-EF4D845135A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376B9D5-C563-4277-8952-CEF861928A74}"/>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4" name="Θέση υποσέλιδου 3">
            <a:extLst>
              <a:ext uri="{FF2B5EF4-FFF2-40B4-BE49-F238E27FC236}">
                <a16:creationId xmlns:a16="http://schemas.microsoft.com/office/drawing/2014/main" id="{1AA2EC6A-3D58-46BB-9D2D-0969865F7A3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94F77F7A-EB1E-4670-AD56-0A270FF89A67}"/>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2949116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3EA80CD-CBFC-4D13-AFEB-A5E823CBEB8E}"/>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3" name="Θέση υποσέλιδου 2">
            <a:extLst>
              <a:ext uri="{FF2B5EF4-FFF2-40B4-BE49-F238E27FC236}">
                <a16:creationId xmlns:a16="http://schemas.microsoft.com/office/drawing/2014/main" id="{835422FD-5FBE-400C-AA9F-6BF2FD1903C6}"/>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3759654-C289-44D9-B2FA-B794A19FF582}"/>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3098303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A5567A-6981-4B32-B4A0-8260A7E50A1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1069930-4A26-4526-A640-163F92ACBA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C48BFB77-A59B-4180-A958-39FDA687D1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6C5CD85-748C-4290-AEBD-D241A935DB13}"/>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6" name="Θέση υποσέλιδου 5">
            <a:extLst>
              <a:ext uri="{FF2B5EF4-FFF2-40B4-BE49-F238E27FC236}">
                <a16:creationId xmlns:a16="http://schemas.microsoft.com/office/drawing/2014/main" id="{77B159BC-146F-45DB-95B1-6B69AE9D42B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0A11BCE-68E1-478B-B9EC-C00650A0F82C}"/>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6393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3F3279-7B5F-41A0-B269-666D593B78C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0BC5E7C5-90DC-4513-B6F2-45D5787812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11D4BE16-218E-43B8-817B-9B7C26EBC1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CF94F7F-2D3F-49E7-9D4A-B44718FD7C39}"/>
              </a:ext>
            </a:extLst>
          </p:cNvPr>
          <p:cNvSpPr>
            <a:spLocks noGrp="1"/>
          </p:cNvSpPr>
          <p:nvPr>
            <p:ph type="dt" sz="half" idx="10"/>
          </p:nvPr>
        </p:nvSpPr>
        <p:spPr/>
        <p:txBody>
          <a:bodyPr/>
          <a:lstStyle/>
          <a:p>
            <a:fld id="{7B1C7076-E50F-4907-B7F2-4AF57F5DCFCD}" type="datetimeFigureOut">
              <a:rPr lang="el-GR" smtClean="0"/>
              <a:t>28/11/2019</a:t>
            </a:fld>
            <a:endParaRPr lang="el-GR"/>
          </a:p>
        </p:txBody>
      </p:sp>
      <p:sp>
        <p:nvSpPr>
          <p:cNvPr id="6" name="Θέση υποσέλιδου 5">
            <a:extLst>
              <a:ext uri="{FF2B5EF4-FFF2-40B4-BE49-F238E27FC236}">
                <a16:creationId xmlns:a16="http://schemas.microsoft.com/office/drawing/2014/main" id="{FD721861-53CA-49BB-8088-FC45C7FC4D0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7D43C09-2E28-4D59-BF06-D298D3F109E3}"/>
              </a:ext>
            </a:extLst>
          </p:cNvPr>
          <p:cNvSpPr>
            <a:spLocks noGrp="1"/>
          </p:cNvSpPr>
          <p:nvPr>
            <p:ph type="sldNum" sz="quarter" idx="12"/>
          </p:nvPr>
        </p:nvSpPr>
        <p:spPr/>
        <p:txBody>
          <a:bodyPr/>
          <a:lstStyle/>
          <a:p>
            <a:fld id="{7D726CAE-4FA5-48C7-BB52-5852B4526278}" type="slidenum">
              <a:rPr lang="el-GR" smtClean="0"/>
              <a:t>‹#›</a:t>
            </a:fld>
            <a:endParaRPr lang="el-GR"/>
          </a:p>
        </p:txBody>
      </p:sp>
    </p:spTree>
    <p:extLst>
      <p:ext uri="{BB962C8B-B14F-4D97-AF65-F5344CB8AC3E}">
        <p14:creationId xmlns:p14="http://schemas.microsoft.com/office/powerpoint/2010/main" val="2575508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088B1DCA-13E2-465E-BE5F-B8682017CE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37BCD2C-4383-4E90-8181-39CA53EFA5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7952953-D8B0-4C55-9F71-082C0BBFDC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C7076-E50F-4907-B7F2-4AF57F5DCFCD}" type="datetimeFigureOut">
              <a:rPr lang="el-GR" smtClean="0"/>
              <a:t>28/11/2019</a:t>
            </a:fld>
            <a:endParaRPr lang="el-GR"/>
          </a:p>
        </p:txBody>
      </p:sp>
      <p:sp>
        <p:nvSpPr>
          <p:cNvPr id="5" name="Θέση υποσέλιδου 4">
            <a:extLst>
              <a:ext uri="{FF2B5EF4-FFF2-40B4-BE49-F238E27FC236}">
                <a16:creationId xmlns:a16="http://schemas.microsoft.com/office/drawing/2014/main" id="{CCAB7A93-3D5F-442C-A634-A2498BC8DD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4799E20-89CE-499F-A12F-022B9DE741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726CAE-4FA5-48C7-BB52-5852B4526278}" type="slidenum">
              <a:rPr lang="el-GR" smtClean="0"/>
              <a:t>‹#›</a:t>
            </a:fld>
            <a:endParaRPr lang="el-GR"/>
          </a:p>
        </p:txBody>
      </p:sp>
    </p:spTree>
    <p:extLst>
      <p:ext uri="{BB962C8B-B14F-4D97-AF65-F5344CB8AC3E}">
        <p14:creationId xmlns:p14="http://schemas.microsoft.com/office/powerpoint/2010/main" val="2114736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r.booksc.org/g/Mullany,%20Louise" TargetMode="External"/><Relationship Id="rId2" Type="http://schemas.openxmlformats.org/officeDocument/2006/relationships/hyperlink" Target="https://fr.booksc.org/book/40732105/39d79c" TargetMode="External"/><Relationship Id="rId1" Type="http://schemas.openxmlformats.org/officeDocument/2006/relationships/slideLayout" Target="../slideLayouts/slideLayout2.xml"/><Relationship Id="rId4" Type="http://schemas.openxmlformats.org/officeDocument/2006/relationships/hyperlink" Target="https://book4you.org/g/Christie%20Davies"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el.booksc.org/g/Ba&#241;os,%20Roc&#237;o" TargetMode="External"/><Relationship Id="rId3" Type="http://schemas.openxmlformats.org/officeDocument/2006/relationships/hyperlink" Target="https://el.booksc.org/book/62569114/0a54c8" TargetMode="External"/><Relationship Id="rId7" Type="http://schemas.openxmlformats.org/officeDocument/2006/relationships/hyperlink" Target="https://el.booksc.org/book/41622664/6ac011" TargetMode="External"/><Relationship Id="rId2" Type="http://schemas.openxmlformats.org/officeDocument/2006/relationships/hyperlink" Target="https://book4you.org/g/Frances%20Gray%20(auth.)" TargetMode="External"/><Relationship Id="rId1" Type="http://schemas.openxmlformats.org/officeDocument/2006/relationships/slideLayout" Target="../slideLayouts/slideLayout2.xml"/><Relationship Id="rId6" Type="http://schemas.openxmlformats.org/officeDocument/2006/relationships/hyperlink" Target="https://el.booksc.org/g/Goth,%20Maik" TargetMode="External"/><Relationship Id="rId5" Type="http://schemas.openxmlformats.org/officeDocument/2006/relationships/hyperlink" Target="https://el.booksc.org/g/Onysko,%20Alexander" TargetMode="External"/><Relationship Id="rId4" Type="http://schemas.openxmlformats.org/officeDocument/2006/relationships/hyperlink" Target="https://el.booksc.org/g/Knospe,%20Sebastian"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book4you.org/g/Tison%20Pugh" TargetMode="External"/><Relationship Id="rId3" Type="http://schemas.openxmlformats.org/officeDocument/2006/relationships/hyperlink" Target="https://book4you.org/g/Gregori-Signes" TargetMode="External"/><Relationship Id="rId7" Type="http://schemas.openxmlformats.org/officeDocument/2006/relationships/hyperlink" Target="https://book4you.org/book/3512534/06ebd6" TargetMode="External"/><Relationship Id="rId2" Type="http://schemas.openxmlformats.org/officeDocument/2006/relationships/hyperlink" Target="https://book4you.org/book/2825717/e26ef2" TargetMode="External"/><Relationship Id="rId1" Type="http://schemas.openxmlformats.org/officeDocument/2006/relationships/slideLayout" Target="../slideLayouts/slideLayout2.xml"/><Relationship Id="rId6" Type="http://schemas.openxmlformats.org/officeDocument/2006/relationships/hyperlink" Target="https://book4you.org/g/Patricia" TargetMode="External"/><Relationship Id="rId5" Type="http://schemas.openxmlformats.org/officeDocument/2006/relationships/hyperlink" Target="https://book4you.org/g/Barry%20&amp;%20Bou-Franch" TargetMode="External"/><Relationship Id="rId4" Type="http://schemas.openxmlformats.org/officeDocument/2006/relationships/hyperlink" Target="https://book4you.org/g/Carmen&amp;%20Pennock-Speck"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scielo.br/scielo.php?script=sci_arttext&amp;pid=S2176-45732016000200003&amp;lng=en&amp;nrm=iso&amp;tlng=en" TargetMode="External"/><Relationship Id="rId2" Type="http://schemas.openxmlformats.org/officeDocument/2006/relationships/hyperlink" Target="https://book4you.org/g/Elisa%20Mattiello" TargetMode="External"/><Relationship Id="rId1" Type="http://schemas.openxmlformats.org/officeDocument/2006/relationships/slideLayout" Target="../slideLayouts/slideLayout2.xml"/><Relationship Id="rId4" Type="http://schemas.openxmlformats.org/officeDocument/2006/relationships/hyperlink" Target="https://www.erudit.org/en/journals/meta/2016-v61-meta02902/1038691ar.pdf"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el.booksc.org/book/53100744/656862" TargetMode="External"/><Relationship Id="rId3" Type="http://schemas.openxmlformats.org/officeDocument/2006/relationships/hyperlink" Target="https://el.booksc.org/book/31683428/d10611" TargetMode="External"/><Relationship Id="rId7" Type="http://schemas.openxmlformats.org/officeDocument/2006/relationships/hyperlink" Target="https://el.booksc.org/g/Eynullaeva,%20Ekaterina" TargetMode="External"/><Relationship Id="rId2" Type="http://schemas.openxmlformats.org/officeDocument/2006/relationships/hyperlink" Target="https://el.booksc.org/book/47818077/61b9a9" TargetMode="External"/><Relationship Id="rId1" Type="http://schemas.openxmlformats.org/officeDocument/2006/relationships/slideLayout" Target="../slideLayouts/slideLayout2.xml"/><Relationship Id="rId6" Type="http://schemas.openxmlformats.org/officeDocument/2006/relationships/hyperlink" Target="https://el.booksc.org/g/Woodward-Smith,%20Elizabeth" TargetMode="External"/><Relationship Id="rId11" Type="http://schemas.openxmlformats.org/officeDocument/2006/relationships/hyperlink" Target="https://el.booksc.org/g/Quillard,%20Genevi&#232;ve" TargetMode="External"/><Relationship Id="rId5" Type="http://schemas.openxmlformats.org/officeDocument/2006/relationships/hyperlink" Target="https://el.booksc.org/book/11611051/e20191" TargetMode="External"/><Relationship Id="rId10" Type="http://schemas.openxmlformats.org/officeDocument/2006/relationships/hyperlink" Target="https://el.booksc.org/book/58495008/044008" TargetMode="External"/><Relationship Id="rId4" Type="http://schemas.openxmlformats.org/officeDocument/2006/relationships/hyperlink" Target="https://el.booksc.org/g/Heltai,%20P&#225;l" TargetMode="External"/><Relationship Id="rId9" Type="http://schemas.openxmlformats.org/officeDocument/2006/relationships/hyperlink" Target="https://el.booksc.org/g/Arcos,%20Rodr&#237;guez"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el.booksc.org/g/D'Sylva,%20Andrea" TargetMode="External"/><Relationship Id="rId2" Type="http://schemas.openxmlformats.org/officeDocument/2006/relationships/hyperlink" Target="https://el.booksc.org/book/30344308/d2a9ab" TargetMode="External"/><Relationship Id="rId1" Type="http://schemas.openxmlformats.org/officeDocument/2006/relationships/slideLayout" Target="../slideLayouts/slideLayout2.xml"/><Relationship Id="rId4" Type="http://schemas.openxmlformats.org/officeDocument/2006/relationships/hyperlink" Target="https://el.booksc.org/g/Beagan,%20Brenda%20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book4you.org/g/Christopher%20Rundle" TargetMode="External"/><Relationship Id="rId2" Type="http://schemas.openxmlformats.org/officeDocument/2006/relationships/hyperlink" Target="https://book4you.org/book/882178/9d5a7d" TargetMode="External"/><Relationship Id="rId1" Type="http://schemas.openxmlformats.org/officeDocument/2006/relationships/slideLayout" Target="../slideLayouts/slideLayout2.xml"/><Relationship Id="rId6" Type="http://schemas.openxmlformats.org/officeDocument/2006/relationships/hyperlink" Target="https://el.booksc.org/g/Flood,%20Christopher" TargetMode="External"/><Relationship Id="rId5" Type="http://schemas.openxmlformats.org/officeDocument/2006/relationships/hyperlink" Target="https://el.booksc.org/book/29664102/b44680" TargetMode="External"/><Relationship Id="rId4" Type="http://schemas.openxmlformats.org/officeDocument/2006/relationships/hyperlink" Target="https://book4you.org/g/Kate%20Sturg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book4you.org/g/Nike%20Pokorn" TargetMode="External"/><Relationship Id="rId2" Type="http://schemas.openxmlformats.org/officeDocument/2006/relationships/hyperlink" Target="https://book4you.org/book/1005074/ce7331"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el.booksc.org/g/Kontos,%20Petros" TargetMode="External"/><Relationship Id="rId2" Type="http://schemas.openxmlformats.org/officeDocument/2006/relationships/hyperlink" Target="https://el.booksc.org/book/23627089/60608a" TargetMode="External"/><Relationship Id="rId1" Type="http://schemas.openxmlformats.org/officeDocument/2006/relationships/slideLayout" Target="../slideLayouts/slideLayout2.xml"/><Relationship Id="rId4" Type="http://schemas.openxmlformats.org/officeDocument/2006/relationships/hyperlink" Target="https://el.booksc.org/g/Sidiropoulou,%20Maria"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el.booksc.org/g/Kefala,%20Stavroula" TargetMode="External"/><Relationship Id="rId2" Type="http://schemas.openxmlformats.org/officeDocument/2006/relationships/hyperlink" Target="https://el.booksc.org/book/61958900/f9c547" TargetMode="External"/><Relationship Id="rId1" Type="http://schemas.openxmlformats.org/officeDocument/2006/relationships/slideLayout" Target="../slideLayouts/slideLayout2.xml"/><Relationship Id="rId4" Type="http://schemas.openxmlformats.org/officeDocument/2006/relationships/hyperlink" Target="https://el.booksc.org/g/Sidiropoulou,%20Maria"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book4you.org/g/Klaus%20Kaindl" TargetMode="External"/><Relationship Id="rId2" Type="http://schemas.openxmlformats.org/officeDocument/2006/relationships/hyperlink" Target="https://book4you.org/book/2476646/a6e47d" TargetMode="External"/><Relationship Id="rId1" Type="http://schemas.openxmlformats.org/officeDocument/2006/relationships/slideLayout" Target="../slideLayouts/slideLayout2.xml"/><Relationship Id="rId4" Type="http://schemas.openxmlformats.org/officeDocument/2006/relationships/hyperlink" Target="https://book4you.org/g/Karlheinz%20Spitz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book4you.org/g/Daniel%20Stockemer" TargetMode="External"/><Relationship Id="rId3" Type="http://schemas.openxmlformats.org/officeDocument/2006/relationships/hyperlink" Target="https://el.booksc.org/g/Halikiopoulou,%20Daphne" TargetMode="External"/><Relationship Id="rId7" Type="http://schemas.openxmlformats.org/officeDocument/2006/relationships/hyperlink" Target="https://book4you.org/book/2880436/6a514b" TargetMode="External"/><Relationship Id="rId2" Type="http://schemas.openxmlformats.org/officeDocument/2006/relationships/hyperlink" Target="https://el.booksc.org/g/Hutchins,%20Rachel%20D" TargetMode="External"/><Relationship Id="rId1" Type="http://schemas.openxmlformats.org/officeDocument/2006/relationships/slideLayout" Target="../slideLayouts/slideLayout2.xml"/><Relationship Id="rId6" Type="http://schemas.openxmlformats.org/officeDocument/2006/relationships/hyperlink" Target="https://el.booksc.org/g/Marcel%20Maussen" TargetMode="External"/><Relationship Id="rId5" Type="http://schemas.openxmlformats.org/officeDocument/2006/relationships/hyperlink" Target="https://el.booksc.org/g/Meindert%20Fennema" TargetMode="External"/><Relationship Id="rId4" Type="http://schemas.openxmlformats.org/officeDocument/2006/relationships/hyperlink" Target="https://el.booksc.org/book/8971694/bbc332"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fr.booksc.org/book/50188871/f8b29d" TargetMode="External"/><Relationship Id="rId2" Type="http://schemas.openxmlformats.org/officeDocument/2006/relationships/hyperlink" Target="https://fr.booksc.org/g/Gundle,%20S." TargetMode="External"/><Relationship Id="rId1" Type="http://schemas.openxmlformats.org/officeDocument/2006/relationships/slideLayout" Target="../slideLayouts/slideLayout2.xml"/><Relationship Id="rId6" Type="http://schemas.openxmlformats.org/officeDocument/2006/relationships/hyperlink" Target="https://fr.booksc.org/g/Merziger,%20Patrick" TargetMode="External"/><Relationship Id="rId5" Type="http://schemas.openxmlformats.org/officeDocument/2006/relationships/hyperlink" Target="https://fr.booksc.org/book/53590117/84b30c" TargetMode="External"/><Relationship Id="rId4" Type="http://schemas.openxmlformats.org/officeDocument/2006/relationships/hyperlink" Target="https://fr.booksc.org/g/Malmqvist,%20K."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fr.booksc.org/g/Horan,%20Geraldine" TargetMode="External"/><Relationship Id="rId2" Type="http://schemas.openxmlformats.org/officeDocument/2006/relationships/hyperlink" Target="https://fr.booksc.org/book/51335789/87681f" TargetMode="External"/><Relationship Id="rId1" Type="http://schemas.openxmlformats.org/officeDocument/2006/relationships/slideLayout" Target="../slideLayouts/slideLayout2.xml"/><Relationship Id="rId5" Type="http://schemas.openxmlformats.org/officeDocument/2006/relationships/hyperlink" Target="https://book4you.org/g/Diana%20Elena%20Popa%20(ed.)" TargetMode="External"/><Relationship Id="rId4" Type="http://schemas.openxmlformats.org/officeDocument/2006/relationships/hyperlink" Target="https://book4you.org/g/Villy%20Tsakona%20(ed.)"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fr.booksc.org/g/Okawa,%20Rachelle" TargetMode="External"/><Relationship Id="rId2" Type="http://schemas.openxmlformats.org/officeDocument/2006/relationships/hyperlink" Target="https://fr.booksc.org/book/36974653/0e43f7" TargetMode="External"/><Relationship Id="rId1" Type="http://schemas.openxmlformats.org/officeDocument/2006/relationships/slideLayout" Target="../slideLayouts/slideLayout2.xml"/><Relationship Id="rId6" Type="http://schemas.openxmlformats.org/officeDocument/2006/relationships/hyperlink" Target="https://fr.booksc.org/g/Penttinen,%20Elina" TargetMode="External"/><Relationship Id="rId5" Type="http://schemas.openxmlformats.org/officeDocument/2006/relationships/hyperlink" Target="https://fr.booksc.org/g/Brown,%20Katherine%20E." TargetMode="External"/><Relationship Id="rId4" Type="http://schemas.openxmlformats.org/officeDocument/2006/relationships/hyperlink" Target="https://fr.booksc.org/book/37784883/82ff3c"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fr.booksc.org/g/Le%20Naour,%20J.-Y." TargetMode="External"/><Relationship Id="rId2" Type="http://schemas.openxmlformats.org/officeDocument/2006/relationships/hyperlink" Target="https://fr.booksc.org/book/40215734/c94c1f" TargetMode="External"/><Relationship Id="rId1" Type="http://schemas.openxmlformats.org/officeDocument/2006/relationships/slideLayout" Target="../slideLayouts/slideLayout2.xml"/><Relationship Id="rId6" Type="http://schemas.openxmlformats.org/officeDocument/2006/relationships/hyperlink" Target="https://fr.booksc.org/g/Nohejl,%20Regine" TargetMode="External"/><Relationship Id="rId5" Type="http://schemas.openxmlformats.org/officeDocument/2006/relationships/hyperlink" Target="https://fr.booksc.org/g/Cheaur&#233;,%20Elisabeth" TargetMode="External"/><Relationship Id="rId4" Type="http://schemas.openxmlformats.org/officeDocument/2006/relationships/hyperlink" Target="https://fr.booksc.org/book/41197154/1561b2"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fr.booksc.org/book/65182436/86ac25" TargetMode="External"/><Relationship Id="rId2" Type="http://schemas.openxmlformats.org/officeDocument/2006/relationships/hyperlink" Target="https://en-uoa-gr.academia.edu/VillyTsakona" TargetMode="External"/><Relationship Id="rId1" Type="http://schemas.openxmlformats.org/officeDocument/2006/relationships/slideLayout" Target="../slideLayouts/slideLayout2.xml"/><Relationship Id="rId6" Type="http://schemas.openxmlformats.org/officeDocument/2006/relationships/hyperlink" Target="https://fr.booksc.org/g/Kuipers,%20G." TargetMode="External"/><Relationship Id="rId5" Type="http://schemas.openxmlformats.org/officeDocument/2006/relationships/hyperlink" Target="https://fr.booksc.org/book/37794791/7b9b43" TargetMode="External"/><Relationship Id="rId4" Type="http://schemas.openxmlformats.org/officeDocument/2006/relationships/hyperlink" Target="https://fr.booksc.org/g/Luqiu,%20Luwei%20Ro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619E42-ED19-46CE-952D-C311639ACD3C}"/>
              </a:ext>
            </a:extLst>
          </p:cNvPr>
          <p:cNvSpPr>
            <a:spLocks noGrp="1"/>
          </p:cNvSpPr>
          <p:nvPr>
            <p:ph type="ctrTitle"/>
          </p:nvPr>
        </p:nvSpPr>
        <p:spPr/>
        <p:txBody>
          <a:bodyPr/>
          <a:lstStyle/>
          <a:p>
            <a:r>
              <a:rPr lang="el-GR" dirty="0"/>
              <a:t>Προτάσεις για εργασία εξαμήνου</a:t>
            </a:r>
          </a:p>
        </p:txBody>
      </p:sp>
      <p:sp>
        <p:nvSpPr>
          <p:cNvPr id="3" name="Υπότιτλος 2">
            <a:extLst>
              <a:ext uri="{FF2B5EF4-FFF2-40B4-BE49-F238E27FC236}">
                <a16:creationId xmlns:a16="http://schemas.microsoft.com/office/drawing/2014/main" id="{44D8A048-BD24-4CDA-A2AD-62BCEF0B8FEC}"/>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823971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665D9E-EBEF-4570-842A-239271C37DB7}"/>
              </a:ext>
            </a:extLst>
          </p:cNvPr>
          <p:cNvSpPr>
            <a:spLocks noGrp="1"/>
          </p:cNvSpPr>
          <p:nvPr>
            <p:ph type="title"/>
          </p:nvPr>
        </p:nvSpPr>
        <p:spPr>
          <a:xfrm>
            <a:off x="838200" y="365125"/>
            <a:ext cx="10515600" cy="1960064"/>
          </a:xfrm>
        </p:spPr>
        <p:txBody>
          <a:bodyPr/>
          <a:lstStyle/>
          <a:p>
            <a:pPr algn="ctr"/>
            <a:r>
              <a:rPr lang="el-GR" dirty="0"/>
              <a:t>Χιούμορ και κοινωνία</a:t>
            </a:r>
          </a:p>
        </p:txBody>
      </p:sp>
      <p:sp>
        <p:nvSpPr>
          <p:cNvPr id="3" name="Θέση περιεχομένου 2">
            <a:extLst>
              <a:ext uri="{FF2B5EF4-FFF2-40B4-BE49-F238E27FC236}">
                <a16:creationId xmlns:a16="http://schemas.microsoft.com/office/drawing/2014/main" id="{D788344E-4C27-463A-B07D-B3D2AC419C82}"/>
              </a:ext>
            </a:extLst>
          </p:cNvPr>
          <p:cNvSpPr>
            <a:spLocks noGrp="1"/>
          </p:cNvSpPr>
          <p:nvPr>
            <p:ph idx="1"/>
          </p:nvPr>
        </p:nvSpPr>
        <p:spPr>
          <a:xfrm>
            <a:off x="838200" y="2325189"/>
            <a:ext cx="10515600" cy="3851774"/>
          </a:xfrm>
        </p:spPr>
        <p:txBody>
          <a:bodyPr/>
          <a:lstStyle/>
          <a:p>
            <a:r>
              <a:rPr lang="en-US" b="1" u="sng" dirty="0">
                <a:effectLst/>
                <a:hlinkClick r:id="rId2"/>
              </a:rPr>
              <a:t>Gender, politeness and institutional power roles: Humour as a tactic to gain compliance in workplace business meetings</a:t>
            </a:r>
            <a:r>
              <a:rPr lang="el-GR" b="1" u="sng" dirty="0">
                <a:effectLst/>
              </a:rPr>
              <a:t>, </a:t>
            </a:r>
            <a:r>
              <a:rPr lang="en-US" dirty="0" err="1">
                <a:hlinkClick r:id="rId3" tooltip="Trouver tous les auteurs du livre"/>
              </a:rPr>
              <a:t>Mullany</a:t>
            </a:r>
            <a:r>
              <a:rPr lang="en-US" dirty="0">
                <a:hlinkClick r:id="rId3" tooltip="Trouver tous les auteurs du livre"/>
              </a:rPr>
              <a:t>, Louise</a:t>
            </a:r>
            <a:r>
              <a:rPr lang="el-GR" dirty="0"/>
              <a:t> [άρθρο]</a:t>
            </a:r>
          </a:p>
          <a:p>
            <a:r>
              <a:rPr lang="en-US" b="1" dirty="0"/>
              <a:t>Jokes and their relation to society</a:t>
            </a:r>
            <a:r>
              <a:rPr lang="el-GR" b="1" dirty="0"/>
              <a:t>,</a:t>
            </a:r>
            <a:r>
              <a:rPr lang="en-US" b="1" dirty="0"/>
              <a:t> </a:t>
            </a:r>
            <a:r>
              <a:rPr lang="en-US" i="1" dirty="0">
                <a:hlinkClick r:id="rId4" tooltip="Find all the author's book"/>
              </a:rPr>
              <a:t>Christie Davies</a:t>
            </a:r>
            <a:endParaRPr lang="el-GR" i="1" dirty="0"/>
          </a:p>
          <a:p>
            <a:endParaRPr lang="el-GR" dirty="0"/>
          </a:p>
        </p:txBody>
      </p:sp>
    </p:spTree>
    <p:extLst>
      <p:ext uri="{BB962C8B-B14F-4D97-AF65-F5344CB8AC3E}">
        <p14:creationId xmlns:p14="http://schemas.microsoft.com/office/powerpoint/2010/main" val="1020954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752CAB-56BF-46DB-AD61-50618EF5CD68}"/>
              </a:ext>
            </a:extLst>
          </p:cNvPr>
          <p:cNvSpPr>
            <a:spLocks noGrp="1"/>
          </p:cNvSpPr>
          <p:nvPr>
            <p:ph type="title"/>
          </p:nvPr>
        </p:nvSpPr>
        <p:spPr/>
        <p:txBody>
          <a:bodyPr/>
          <a:lstStyle/>
          <a:p>
            <a:pPr algn="ctr"/>
            <a:r>
              <a:rPr lang="en-US" dirty="0"/>
              <a:t>Sitcoms</a:t>
            </a:r>
            <a:endParaRPr lang="el-GR" dirty="0"/>
          </a:p>
        </p:txBody>
      </p:sp>
      <p:sp>
        <p:nvSpPr>
          <p:cNvPr id="3" name="Θέση περιεχομένου 2">
            <a:extLst>
              <a:ext uri="{FF2B5EF4-FFF2-40B4-BE49-F238E27FC236}">
                <a16:creationId xmlns:a16="http://schemas.microsoft.com/office/drawing/2014/main" id="{2AA1C7B4-CF44-41D7-917D-77FB21359BEF}"/>
              </a:ext>
            </a:extLst>
          </p:cNvPr>
          <p:cNvSpPr>
            <a:spLocks noGrp="1"/>
          </p:cNvSpPr>
          <p:nvPr>
            <p:ph idx="1"/>
          </p:nvPr>
        </p:nvSpPr>
        <p:spPr/>
        <p:txBody>
          <a:bodyPr>
            <a:normAutofit/>
          </a:bodyPr>
          <a:lstStyle/>
          <a:p>
            <a:r>
              <a:rPr lang="en-US" b="1" dirty="0"/>
              <a:t>Women and Laughter </a:t>
            </a:r>
            <a:r>
              <a:rPr lang="el-GR" b="1" dirty="0"/>
              <a:t>, </a:t>
            </a:r>
            <a:r>
              <a:rPr lang="en-US" i="1" dirty="0">
                <a:hlinkClick r:id="rId2" tooltip="Find all the author's book"/>
              </a:rPr>
              <a:t>Frances Gray (auth.)</a:t>
            </a:r>
            <a:endParaRPr lang="el-GR" dirty="0"/>
          </a:p>
          <a:p>
            <a:r>
              <a:rPr lang="de-DE" b="1" u="sng" dirty="0">
                <a:hlinkClick r:id="rId3"/>
              </a:rPr>
              <a:t>Crossing </a:t>
            </a:r>
            <a:r>
              <a:rPr lang="de-DE" b="1" u="sng" dirty="0" err="1">
                <a:hlinkClick r:id="rId3"/>
              </a:rPr>
              <a:t>Languages</a:t>
            </a:r>
            <a:r>
              <a:rPr lang="de-DE" b="1" u="sng" dirty="0">
                <a:hlinkClick r:id="rId3"/>
              </a:rPr>
              <a:t> </a:t>
            </a:r>
            <a:r>
              <a:rPr lang="de-DE" b="1" u="sng" dirty="0" err="1">
                <a:hlinkClick r:id="rId3"/>
              </a:rPr>
              <a:t>to</a:t>
            </a:r>
            <a:r>
              <a:rPr lang="de-DE" b="1" u="sng" dirty="0">
                <a:hlinkClick r:id="rId3"/>
              </a:rPr>
              <a:t> Play </a:t>
            </a:r>
            <a:r>
              <a:rPr lang="de-DE" b="1" u="sng" dirty="0" err="1">
                <a:hlinkClick r:id="rId3"/>
              </a:rPr>
              <a:t>with</a:t>
            </a:r>
            <a:r>
              <a:rPr lang="de-DE" b="1" u="sng" dirty="0">
                <a:hlinkClick r:id="rId3"/>
              </a:rPr>
              <a:t> Words (</a:t>
            </a:r>
            <a:r>
              <a:rPr lang="de-DE" b="1" u="sng" dirty="0" err="1">
                <a:hlinkClick r:id="rId3"/>
              </a:rPr>
              <a:t>Multidisciplinary</a:t>
            </a:r>
            <a:r>
              <a:rPr lang="de-DE" b="1" u="sng" dirty="0">
                <a:hlinkClick r:id="rId3"/>
              </a:rPr>
              <a:t> </a:t>
            </a:r>
            <a:r>
              <a:rPr lang="de-DE" b="1" u="sng" dirty="0" err="1">
                <a:hlinkClick r:id="rId3"/>
              </a:rPr>
              <a:t>Perspectives</a:t>
            </a:r>
            <a:r>
              <a:rPr lang="de-DE" b="1" u="sng" dirty="0">
                <a:hlinkClick r:id="rId3"/>
              </a:rPr>
              <a:t>) || Sie haben feuchte Nüsse ‒ The Translation </a:t>
            </a:r>
            <a:r>
              <a:rPr lang="de-DE" b="1" u="sng" dirty="0" err="1">
                <a:hlinkClick r:id="rId3"/>
              </a:rPr>
              <a:t>of</a:t>
            </a:r>
            <a:r>
              <a:rPr lang="de-DE" b="1" u="sng" dirty="0">
                <a:hlinkClick r:id="rId3"/>
              </a:rPr>
              <a:t> Verbal Humour in German </a:t>
            </a:r>
            <a:r>
              <a:rPr lang="de-DE" b="1" u="sng" dirty="0" err="1">
                <a:hlinkClick r:id="rId3"/>
              </a:rPr>
              <a:t>Subtitles</a:t>
            </a:r>
            <a:r>
              <a:rPr lang="de-DE" b="1" u="sng" dirty="0">
                <a:hlinkClick r:id="rId3"/>
              </a:rPr>
              <a:t> </a:t>
            </a:r>
            <a:r>
              <a:rPr lang="de-DE" b="1" u="sng" dirty="0" err="1">
                <a:hlinkClick r:id="rId3"/>
              </a:rPr>
              <a:t>of</a:t>
            </a:r>
            <a:r>
              <a:rPr lang="de-DE" b="1" u="sng" dirty="0">
                <a:hlinkClick r:id="rId3"/>
              </a:rPr>
              <a:t> US American Sitcoms</a:t>
            </a:r>
            <a:r>
              <a:rPr lang="el-GR" b="1" u="sng" dirty="0"/>
              <a:t>, </a:t>
            </a:r>
            <a:r>
              <a:rPr lang="de-DE" dirty="0">
                <a:hlinkClick r:id="rId4" tooltip="Βρείτε όλα τα βιβλία του συγγραφέα"/>
              </a:rPr>
              <a:t>Knospe, Sebastian</a:t>
            </a:r>
            <a:r>
              <a:rPr lang="de-DE" dirty="0"/>
              <a:t>, </a:t>
            </a:r>
            <a:r>
              <a:rPr lang="de-DE" dirty="0" err="1">
                <a:hlinkClick r:id="rId5" tooltip="Βρείτε όλα τα βιβλία του συγγραφέα"/>
              </a:rPr>
              <a:t>Onysko</a:t>
            </a:r>
            <a:r>
              <a:rPr lang="de-DE" dirty="0">
                <a:hlinkClick r:id="rId5" tooltip="Βρείτε όλα τα βιβλία του συγγραφέα"/>
              </a:rPr>
              <a:t>, Alexander</a:t>
            </a:r>
            <a:r>
              <a:rPr lang="de-DE" dirty="0"/>
              <a:t>, </a:t>
            </a:r>
            <a:r>
              <a:rPr lang="de-DE" dirty="0">
                <a:hlinkClick r:id="rId6" tooltip="Βρείτε όλα τα βιβλία του συγγραφέα"/>
              </a:rPr>
              <a:t>Goth, Maik</a:t>
            </a:r>
            <a:r>
              <a:rPr lang="el-GR" dirty="0"/>
              <a:t> [άρθρο]</a:t>
            </a:r>
          </a:p>
          <a:p>
            <a:r>
              <a:rPr lang="en-US" b="1" u="sng" dirty="0">
                <a:hlinkClick r:id="rId7"/>
              </a:rPr>
              <a:t>‘That is so cool’: investigating the translation of adverbial intensifiers in English-Spanish dubbing through a parallel corpus of sitcoms</a:t>
            </a:r>
            <a:r>
              <a:rPr lang="el-GR" b="1" u="sng" dirty="0"/>
              <a:t>, </a:t>
            </a:r>
            <a:r>
              <a:rPr lang="en-US" dirty="0" err="1">
                <a:hlinkClick r:id="rId8" tooltip="Βρείτε όλα τα βιβλία του συγγραφέα"/>
              </a:rPr>
              <a:t>Baños</a:t>
            </a:r>
            <a:r>
              <a:rPr lang="en-US" dirty="0">
                <a:hlinkClick r:id="rId8" tooltip="Βρείτε όλα τα βιβλία του συγγραφέα"/>
              </a:rPr>
              <a:t>, </a:t>
            </a:r>
            <a:r>
              <a:rPr lang="en-US" dirty="0" err="1">
                <a:hlinkClick r:id="rId8" tooltip="Βρείτε όλα τα βιβλία του συγγραφέα"/>
              </a:rPr>
              <a:t>Rocío</a:t>
            </a:r>
            <a:r>
              <a:rPr lang="el-GR" dirty="0"/>
              <a:t> [άρθρο]</a:t>
            </a:r>
          </a:p>
          <a:p>
            <a:endParaRPr lang="en-US" dirty="0"/>
          </a:p>
          <a:p>
            <a:endParaRPr lang="de-DE" dirty="0"/>
          </a:p>
          <a:p>
            <a:endParaRPr lang="el-GR" dirty="0"/>
          </a:p>
        </p:txBody>
      </p:sp>
    </p:spTree>
    <p:extLst>
      <p:ext uri="{BB962C8B-B14F-4D97-AF65-F5344CB8AC3E}">
        <p14:creationId xmlns:p14="http://schemas.microsoft.com/office/powerpoint/2010/main" val="3968925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E50D14-EE99-49FA-A2E3-D1C2F4C687F8}"/>
              </a:ext>
            </a:extLst>
          </p:cNvPr>
          <p:cNvSpPr>
            <a:spLocks noGrp="1"/>
          </p:cNvSpPr>
          <p:nvPr>
            <p:ph type="title"/>
          </p:nvPr>
        </p:nvSpPr>
        <p:spPr/>
        <p:txBody>
          <a:bodyPr/>
          <a:lstStyle/>
          <a:p>
            <a:pPr algn="ctr"/>
            <a:r>
              <a:rPr lang="en-US" dirty="0"/>
              <a:t>Sitcoms</a:t>
            </a:r>
            <a:endParaRPr lang="el-GR" dirty="0"/>
          </a:p>
        </p:txBody>
      </p:sp>
      <p:sp>
        <p:nvSpPr>
          <p:cNvPr id="3" name="Θέση περιεχομένου 2">
            <a:extLst>
              <a:ext uri="{FF2B5EF4-FFF2-40B4-BE49-F238E27FC236}">
                <a16:creationId xmlns:a16="http://schemas.microsoft.com/office/drawing/2014/main" id="{05D7E780-D869-4BCB-8666-B1383FF6140C}"/>
              </a:ext>
            </a:extLst>
          </p:cNvPr>
          <p:cNvSpPr>
            <a:spLocks noGrp="1"/>
          </p:cNvSpPr>
          <p:nvPr>
            <p:ph idx="1"/>
          </p:nvPr>
        </p:nvSpPr>
        <p:spPr/>
        <p:txBody>
          <a:bodyPr/>
          <a:lstStyle/>
          <a:p>
            <a:r>
              <a:rPr lang="en-US" b="1" u="sng" dirty="0">
                <a:hlinkClick r:id="rId2"/>
              </a:rPr>
              <a:t>Humour in American Sitcoms</a:t>
            </a:r>
            <a:r>
              <a:rPr lang="el-GR" b="1" u="sng" dirty="0"/>
              <a:t>, </a:t>
            </a:r>
            <a:r>
              <a:rPr lang="en-US" dirty="0" err="1">
                <a:hlinkClick r:id="rId3" tooltip="Find all the author's book"/>
              </a:rPr>
              <a:t>Gregori-Signes</a:t>
            </a:r>
            <a:r>
              <a:rPr lang="en-US" dirty="0"/>
              <a:t>, </a:t>
            </a:r>
            <a:r>
              <a:rPr lang="en-US" dirty="0">
                <a:hlinkClick r:id="rId4" tooltip="Find all the author's book"/>
              </a:rPr>
              <a:t>Carmen&amp; Pennock-Speck</a:t>
            </a:r>
            <a:r>
              <a:rPr lang="en-US" dirty="0"/>
              <a:t>, </a:t>
            </a:r>
            <a:r>
              <a:rPr lang="en-US" dirty="0">
                <a:hlinkClick r:id="rId5" tooltip="Find all the author's book"/>
              </a:rPr>
              <a:t>Barry &amp; </a:t>
            </a:r>
            <a:r>
              <a:rPr lang="en-US" dirty="0" err="1">
                <a:hlinkClick r:id="rId5" tooltip="Find all the author's book"/>
              </a:rPr>
              <a:t>Bou-Franch</a:t>
            </a:r>
            <a:r>
              <a:rPr lang="en-US" dirty="0"/>
              <a:t>, </a:t>
            </a:r>
            <a:r>
              <a:rPr lang="en-US" dirty="0">
                <a:hlinkClick r:id="rId6" tooltip="Find all the author's book"/>
              </a:rPr>
              <a:t>Patricia</a:t>
            </a:r>
            <a:endParaRPr lang="en-US" dirty="0"/>
          </a:p>
          <a:p>
            <a:r>
              <a:rPr lang="en-US" b="1" u="sng" dirty="0">
                <a:hlinkClick r:id="rId7"/>
              </a:rPr>
              <a:t>The Queer Fantasies of the American Family Sitcom</a:t>
            </a:r>
            <a:r>
              <a:rPr lang="el-GR" b="1" u="sng" dirty="0"/>
              <a:t>, </a:t>
            </a:r>
            <a:r>
              <a:rPr lang="en-US" dirty="0" err="1">
                <a:hlinkClick r:id="rId8" tooltip="Find all the author's book"/>
              </a:rPr>
              <a:t>Tison</a:t>
            </a:r>
            <a:r>
              <a:rPr lang="en-US" dirty="0">
                <a:hlinkClick r:id="rId8" tooltip="Find all the author's book"/>
              </a:rPr>
              <a:t> Pugh</a:t>
            </a:r>
            <a:endParaRPr lang="en-US" dirty="0"/>
          </a:p>
          <a:p>
            <a:endParaRPr lang="el-GR" dirty="0"/>
          </a:p>
        </p:txBody>
      </p:sp>
    </p:spTree>
    <p:extLst>
      <p:ext uri="{BB962C8B-B14F-4D97-AF65-F5344CB8AC3E}">
        <p14:creationId xmlns:p14="http://schemas.microsoft.com/office/powerpoint/2010/main" val="676582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48DD67-5796-400A-A7D1-C55A69AF1AEB}"/>
              </a:ext>
            </a:extLst>
          </p:cNvPr>
          <p:cNvSpPr>
            <a:spLocks noGrp="1"/>
          </p:cNvSpPr>
          <p:nvPr>
            <p:ph type="title"/>
          </p:nvPr>
        </p:nvSpPr>
        <p:spPr>
          <a:xfrm>
            <a:off x="838200" y="365125"/>
            <a:ext cx="10515600" cy="1594304"/>
          </a:xfrm>
        </p:spPr>
        <p:txBody>
          <a:bodyPr/>
          <a:lstStyle/>
          <a:p>
            <a:pPr algn="ctr"/>
            <a:r>
              <a:rPr lang="el-GR" dirty="0"/>
              <a:t>Μετάφραση σε καιρούς κρίσης μέσα από την λογοτεχνία</a:t>
            </a:r>
          </a:p>
        </p:txBody>
      </p:sp>
      <p:sp>
        <p:nvSpPr>
          <p:cNvPr id="3" name="Θέση περιεχομένου 2">
            <a:extLst>
              <a:ext uri="{FF2B5EF4-FFF2-40B4-BE49-F238E27FC236}">
                <a16:creationId xmlns:a16="http://schemas.microsoft.com/office/drawing/2014/main" id="{D80CB041-67D8-4ACA-8F51-3BB3271EFCF5}"/>
              </a:ext>
            </a:extLst>
          </p:cNvPr>
          <p:cNvSpPr>
            <a:spLocks noGrp="1"/>
          </p:cNvSpPr>
          <p:nvPr>
            <p:ph idx="1"/>
          </p:nvPr>
        </p:nvSpPr>
        <p:spPr>
          <a:xfrm>
            <a:off x="838200" y="2168433"/>
            <a:ext cx="10515600" cy="4008529"/>
          </a:xfrm>
        </p:spPr>
        <p:txBody>
          <a:bodyPr>
            <a:normAutofit fontScale="92500" lnSpcReduction="20000"/>
          </a:bodyPr>
          <a:lstStyle/>
          <a:p>
            <a:r>
              <a:rPr lang="el-GR" dirty="0"/>
              <a:t>Π.χ. Γερμανία: </a:t>
            </a:r>
            <a:r>
              <a:rPr lang="en-US" dirty="0"/>
              <a:t>Heinrich </a:t>
            </a:r>
            <a:r>
              <a:rPr lang="en-US" dirty="0" err="1"/>
              <a:t>Böll</a:t>
            </a:r>
            <a:r>
              <a:rPr lang="el-GR" dirty="0"/>
              <a:t>, </a:t>
            </a:r>
            <a:r>
              <a:rPr lang="el-GR" i="1" dirty="0"/>
              <a:t>Ομαδικό πορτραίτο με μια κυρία </a:t>
            </a:r>
            <a:r>
              <a:rPr lang="el-GR" dirty="0"/>
              <a:t>(1971):</a:t>
            </a:r>
            <a:endParaRPr lang="en-US" dirty="0"/>
          </a:p>
          <a:p>
            <a:pPr marL="0" indent="0">
              <a:buNone/>
            </a:pPr>
            <a:r>
              <a:rPr lang="el-GR" dirty="0"/>
              <a:t>Στο "Ομαδικό πορτρέτο με μία κυρία", ένα κορυφαίο έργο του μοντερνισμού, την "κορωνίδα της δημιουργίας του Χάινριχ Μπελ", σύμφωνα με τη διατύπωση της επιτροπής που του απένειμε το βραβείο Νόμπελ το 1972, αποτυπώνονται με ακρίβεια και σαρκασμό, με φαινομενική αφέλεια κι ωστόσο εκπληκτική εμβρίθεια, τα πεπρωμένα και οι </a:t>
            </a:r>
            <a:r>
              <a:rPr lang="el-GR" b="1" dirty="0"/>
              <a:t>επιλογές ενός λαού σε κρίση</a:t>
            </a:r>
            <a:r>
              <a:rPr lang="el-GR" dirty="0"/>
              <a:t>. Κάθε "μαρτυρία" φωτίζει τη ζωή όχι μόνο της </a:t>
            </a:r>
            <a:r>
              <a:rPr lang="el-GR" dirty="0" err="1"/>
              <a:t>Λένι</a:t>
            </a:r>
            <a:r>
              <a:rPr lang="el-GR" dirty="0"/>
              <a:t> αλλά και καθενός από τη χορεία εκείνων που την πλαισιώνουν στο "ομαδικό πορτρέτο", τον αισθησιασμό, την ποταπότητα και τη μεγαλοσύνη της ανθρώπινης φύσης. Και απρόσμενα, σχεδόν μαγικά, βλέπουμε να αναδύεται ένα ακόμα πορτρέτο: το ψηφιδωτό μιας ολόκληρης ηπείρου - το πορτρέτο της Ευρώπης μας.</a:t>
            </a:r>
          </a:p>
          <a:p>
            <a:endParaRPr lang="el-GR" dirty="0"/>
          </a:p>
        </p:txBody>
      </p:sp>
    </p:spTree>
    <p:extLst>
      <p:ext uri="{BB962C8B-B14F-4D97-AF65-F5344CB8AC3E}">
        <p14:creationId xmlns:p14="http://schemas.microsoft.com/office/powerpoint/2010/main" val="4286879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72306A-0B73-411D-8EC3-5F755757FE9E}"/>
              </a:ext>
            </a:extLst>
          </p:cNvPr>
          <p:cNvSpPr>
            <a:spLocks noGrp="1"/>
          </p:cNvSpPr>
          <p:nvPr>
            <p:ph type="title"/>
          </p:nvPr>
        </p:nvSpPr>
        <p:spPr/>
        <p:txBody>
          <a:bodyPr/>
          <a:lstStyle/>
          <a:p>
            <a:pPr algn="ctr"/>
            <a:r>
              <a:rPr lang="el-GR" dirty="0"/>
              <a:t>Μετάφραση μειονοτικών γλωσσών μέσα από την λογοτεχνία</a:t>
            </a:r>
          </a:p>
        </p:txBody>
      </p:sp>
      <p:sp>
        <p:nvSpPr>
          <p:cNvPr id="3" name="Θέση περιεχομένου 2">
            <a:extLst>
              <a:ext uri="{FF2B5EF4-FFF2-40B4-BE49-F238E27FC236}">
                <a16:creationId xmlns:a16="http://schemas.microsoft.com/office/drawing/2014/main" id="{E55F6A7D-6919-42BF-8D4C-8C50F431C21D}"/>
              </a:ext>
            </a:extLst>
          </p:cNvPr>
          <p:cNvSpPr>
            <a:spLocks noGrp="1"/>
          </p:cNvSpPr>
          <p:nvPr>
            <p:ph idx="1"/>
          </p:nvPr>
        </p:nvSpPr>
        <p:spPr>
          <a:xfrm>
            <a:off x="838200" y="2155371"/>
            <a:ext cx="10515600" cy="4021592"/>
          </a:xfrm>
        </p:spPr>
        <p:txBody>
          <a:bodyPr>
            <a:normAutofit lnSpcReduction="10000"/>
          </a:bodyPr>
          <a:lstStyle/>
          <a:p>
            <a:pPr marL="0" indent="0">
              <a:buNone/>
            </a:pPr>
            <a:r>
              <a:rPr lang="el-GR" dirty="0"/>
              <a:t>-Π.χ. Βασίλης Αλεξάκης: </a:t>
            </a:r>
            <a:r>
              <a:rPr lang="el-GR" i="1" dirty="0"/>
              <a:t>Οι ξένες λέξεις </a:t>
            </a:r>
            <a:r>
              <a:rPr lang="el-GR" dirty="0"/>
              <a:t>(2003)</a:t>
            </a:r>
          </a:p>
          <a:p>
            <a:pPr marL="0" indent="0">
              <a:buNone/>
            </a:pPr>
            <a:r>
              <a:rPr lang="el-GR" dirty="0"/>
              <a:t>Τα </a:t>
            </a:r>
            <a:r>
              <a:rPr lang="el-GR" dirty="0" err="1"/>
              <a:t>σάνγκο</a:t>
            </a:r>
            <a:r>
              <a:rPr lang="el-GR" dirty="0"/>
              <a:t>, μια γλώσσα που δεν έχει τα εφόδια να ανταποκριθεί στην τεχνολογική και επιστημονική πρόοδο αποκλείεται από τα σχολεία</a:t>
            </a:r>
          </a:p>
          <a:p>
            <a:pPr marL="0" indent="0">
              <a:buNone/>
            </a:pPr>
            <a:r>
              <a:rPr lang="el-GR" dirty="0"/>
              <a:t>→ αίσθηση της κατωτερότητας για την γλωσσική και πολιτισμική τους κληρονομιά.</a:t>
            </a:r>
          </a:p>
          <a:p>
            <a:pPr marL="0" indent="0">
              <a:buNone/>
            </a:pPr>
            <a:endParaRPr lang="el-GR" dirty="0"/>
          </a:p>
          <a:p>
            <a:pPr marL="0" indent="0">
              <a:buNone/>
            </a:pPr>
            <a:r>
              <a:rPr lang="el-GR" dirty="0"/>
              <a:t>-Προβλήματα μειονοτικών/μικρών γλωσσών και μετάφραση (η περίπτωση των σκανδιναβικών γλωσσών και την αστυνομικής λογοτεχνίας τους)</a:t>
            </a:r>
          </a:p>
          <a:p>
            <a:pPr marL="0" indent="0">
              <a:buNone/>
            </a:pPr>
            <a:endParaRPr lang="el-GR" dirty="0"/>
          </a:p>
          <a:p>
            <a:endParaRPr lang="el-GR" dirty="0"/>
          </a:p>
        </p:txBody>
      </p:sp>
    </p:spTree>
    <p:extLst>
      <p:ext uri="{BB962C8B-B14F-4D97-AF65-F5344CB8AC3E}">
        <p14:creationId xmlns:p14="http://schemas.microsoft.com/office/powerpoint/2010/main" val="1964510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DF2FF3-DE94-4A8D-B929-0B8F07388414}"/>
              </a:ext>
            </a:extLst>
          </p:cNvPr>
          <p:cNvSpPr>
            <a:spLocks noGrp="1"/>
          </p:cNvSpPr>
          <p:nvPr>
            <p:ph type="title"/>
          </p:nvPr>
        </p:nvSpPr>
        <p:spPr>
          <a:xfrm>
            <a:off x="838200" y="681037"/>
            <a:ext cx="10515600" cy="1578838"/>
          </a:xfrm>
        </p:spPr>
        <p:txBody>
          <a:bodyPr/>
          <a:lstStyle/>
          <a:p>
            <a:pPr algn="ctr"/>
            <a:r>
              <a:rPr lang="el-GR" dirty="0"/>
              <a:t>Μειονοτικές γλώσσες, μικρές/μεγάλες γλώσσες και μετάφραση</a:t>
            </a:r>
          </a:p>
        </p:txBody>
      </p:sp>
      <p:sp>
        <p:nvSpPr>
          <p:cNvPr id="3" name="Θέση περιεχομένου 2">
            <a:extLst>
              <a:ext uri="{FF2B5EF4-FFF2-40B4-BE49-F238E27FC236}">
                <a16:creationId xmlns:a16="http://schemas.microsoft.com/office/drawing/2014/main" id="{1FF75C7F-291D-405A-9E71-37C59CCED6BD}"/>
              </a:ext>
            </a:extLst>
          </p:cNvPr>
          <p:cNvSpPr>
            <a:spLocks noGrp="1"/>
          </p:cNvSpPr>
          <p:nvPr>
            <p:ph idx="1"/>
          </p:nvPr>
        </p:nvSpPr>
        <p:spPr>
          <a:xfrm>
            <a:off x="838200" y="2625633"/>
            <a:ext cx="10515600" cy="3551329"/>
          </a:xfrm>
        </p:spPr>
        <p:txBody>
          <a:bodyPr/>
          <a:lstStyle/>
          <a:p>
            <a:r>
              <a:rPr lang="el-GR" dirty="0"/>
              <a:t>Θέση των μειονοτικών γλωσσών (τί κάνει το κράτος για αυτές;)</a:t>
            </a:r>
          </a:p>
          <a:p>
            <a:r>
              <a:rPr lang="el-GR" dirty="0"/>
              <a:t>Θέση της Ε.Ε. απέναντι στις μειονοτικές γλώσσες</a:t>
            </a:r>
          </a:p>
          <a:p>
            <a:r>
              <a:rPr lang="el-GR" dirty="0"/>
              <a:t>Μικρές/μεγάλες γλώσσες και μετάφραση</a:t>
            </a:r>
          </a:p>
          <a:p>
            <a:endParaRPr lang="el-GR" dirty="0"/>
          </a:p>
        </p:txBody>
      </p:sp>
    </p:spTree>
    <p:extLst>
      <p:ext uri="{BB962C8B-B14F-4D97-AF65-F5344CB8AC3E}">
        <p14:creationId xmlns:p14="http://schemas.microsoft.com/office/powerpoint/2010/main" val="1354681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767DA3-B6BD-419B-A7C3-23AB7CA41832}"/>
              </a:ext>
            </a:extLst>
          </p:cNvPr>
          <p:cNvSpPr>
            <a:spLocks noGrp="1"/>
          </p:cNvSpPr>
          <p:nvPr>
            <p:ph type="title"/>
          </p:nvPr>
        </p:nvSpPr>
        <p:spPr/>
        <p:txBody>
          <a:bodyPr/>
          <a:lstStyle/>
          <a:p>
            <a:pPr algn="ctr"/>
            <a:r>
              <a:rPr lang="el-GR" dirty="0"/>
              <a:t>Εκλαΐκευση και μετάφραση</a:t>
            </a:r>
          </a:p>
        </p:txBody>
      </p:sp>
      <p:sp>
        <p:nvSpPr>
          <p:cNvPr id="3" name="Θέση περιεχομένου 2">
            <a:extLst>
              <a:ext uri="{FF2B5EF4-FFF2-40B4-BE49-F238E27FC236}">
                <a16:creationId xmlns:a16="http://schemas.microsoft.com/office/drawing/2014/main" id="{5C85FA6B-678A-4599-96BA-00E7856CE244}"/>
              </a:ext>
            </a:extLst>
          </p:cNvPr>
          <p:cNvSpPr>
            <a:spLocks noGrp="1"/>
          </p:cNvSpPr>
          <p:nvPr>
            <p:ph idx="1"/>
          </p:nvPr>
        </p:nvSpPr>
        <p:spPr/>
        <p:txBody>
          <a:bodyPr/>
          <a:lstStyle/>
          <a:p>
            <a:r>
              <a:rPr lang="en-US" b="1" dirty="0"/>
              <a:t>The </a:t>
            </a:r>
            <a:r>
              <a:rPr lang="en-US" b="1" dirty="0" err="1"/>
              <a:t>Popularisation</a:t>
            </a:r>
            <a:r>
              <a:rPr lang="en-US" b="1" dirty="0"/>
              <a:t> of Business and Economic English in Online Newspapers, </a:t>
            </a:r>
            <a:r>
              <a:rPr lang="en-US" i="1" dirty="0">
                <a:hlinkClick r:id="rId2" tooltip="Find all the author's book"/>
              </a:rPr>
              <a:t>Elisa </a:t>
            </a:r>
            <a:r>
              <a:rPr lang="en-US" i="1" dirty="0" err="1">
                <a:hlinkClick r:id="rId2" tooltip="Find all the author's book"/>
              </a:rPr>
              <a:t>Mattiello</a:t>
            </a:r>
            <a:endParaRPr lang="el-GR" i="1" dirty="0"/>
          </a:p>
          <a:p>
            <a:r>
              <a:rPr lang="de-DE" dirty="0">
                <a:hlinkClick r:id="rId3"/>
              </a:rPr>
              <a:t>http://www.scielo.br/scielo.php?script=sci_arttext&amp;pid=S2176-45732016000200003&amp;lng=en&amp;nrm=iso&amp;tlng=en</a:t>
            </a:r>
            <a:endParaRPr lang="el-GR" dirty="0"/>
          </a:p>
          <a:p>
            <a:r>
              <a:rPr lang="de-DE" dirty="0">
                <a:hlinkClick r:id="rId4"/>
              </a:rPr>
              <a:t>https://www.erudit.org/en/journals/meta/2016-v61-meta02902/1038691ar.pdf</a:t>
            </a:r>
            <a:endParaRPr lang="el-GR" dirty="0"/>
          </a:p>
          <a:p>
            <a:r>
              <a:rPr lang="de-DE" dirty="0"/>
              <a:t>http://www.woiz.polsl.pl/znwoiz/z84/Marta%20Bo%B3tu%E6.pdf</a:t>
            </a:r>
            <a:endParaRPr lang="el-GR" dirty="0"/>
          </a:p>
        </p:txBody>
      </p:sp>
    </p:spTree>
    <p:extLst>
      <p:ext uri="{BB962C8B-B14F-4D97-AF65-F5344CB8AC3E}">
        <p14:creationId xmlns:p14="http://schemas.microsoft.com/office/powerpoint/2010/main" val="3636426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0FD66D-F194-4336-A287-AE2176AC0664}"/>
              </a:ext>
            </a:extLst>
          </p:cNvPr>
          <p:cNvSpPr>
            <a:spLocks noGrp="1"/>
          </p:cNvSpPr>
          <p:nvPr>
            <p:ph type="title"/>
          </p:nvPr>
        </p:nvSpPr>
        <p:spPr/>
        <p:txBody>
          <a:bodyPr/>
          <a:lstStyle/>
          <a:p>
            <a:pPr algn="ctr"/>
            <a:r>
              <a:rPr lang="el-GR" dirty="0"/>
              <a:t>Διαφήμιση και μετάφραση</a:t>
            </a:r>
          </a:p>
        </p:txBody>
      </p:sp>
      <p:sp>
        <p:nvSpPr>
          <p:cNvPr id="3" name="Θέση περιεχομένου 2">
            <a:extLst>
              <a:ext uri="{FF2B5EF4-FFF2-40B4-BE49-F238E27FC236}">
                <a16:creationId xmlns:a16="http://schemas.microsoft.com/office/drawing/2014/main" id="{A95FA8E4-135E-40AC-80E4-06F1125DBEF5}"/>
              </a:ext>
            </a:extLst>
          </p:cNvPr>
          <p:cNvSpPr>
            <a:spLocks noGrp="1"/>
          </p:cNvSpPr>
          <p:nvPr>
            <p:ph idx="1"/>
          </p:nvPr>
        </p:nvSpPr>
        <p:spPr>
          <a:xfrm>
            <a:off x="838200" y="1502229"/>
            <a:ext cx="10515600" cy="4674734"/>
          </a:xfrm>
        </p:spPr>
        <p:txBody>
          <a:bodyPr>
            <a:normAutofit lnSpcReduction="10000"/>
          </a:bodyPr>
          <a:lstStyle/>
          <a:p>
            <a:r>
              <a:rPr lang="de-DE" b="1" u="sng" dirty="0">
                <a:hlinkClick r:id="rId2"/>
              </a:rPr>
              <a:t>Cultural Encounters in </a:t>
            </a:r>
            <a:r>
              <a:rPr lang="de-DE" b="1" u="sng" dirty="0" err="1">
                <a:hlinkClick r:id="rId2"/>
              </a:rPr>
              <a:t>Advertisement</a:t>
            </a:r>
            <a:r>
              <a:rPr lang="de-DE" b="1" u="sng" dirty="0">
                <a:hlinkClick r:id="rId2"/>
              </a:rPr>
              <a:t> Translation</a:t>
            </a:r>
            <a:r>
              <a:rPr lang="el-GR" b="1" u="sng" dirty="0"/>
              <a:t>, </a:t>
            </a:r>
            <a:r>
              <a:rPr lang="de-DE" dirty="0"/>
              <a:t>Maria </a:t>
            </a:r>
            <a:r>
              <a:rPr lang="de-DE" dirty="0" err="1"/>
              <a:t>Sidiropoulou</a:t>
            </a:r>
            <a:r>
              <a:rPr lang="el-GR" dirty="0"/>
              <a:t> [άρθρο]</a:t>
            </a:r>
          </a:p>
          <a:p>
            <a:r>
              <a:rPr lang="en-US" b="1" u="sng" dirty="0">
                <a:hlinkClick r:id="rId3"/>
              </a:rPr>
              <a:t>Translating promotional and advertising texts</a:t>
            </a:r>
            <a:r>
              <a:rPr lang="el-GR" b="1" u="sng" dirty="0"/>
              <a:t>, </a:t>
            </a:r>
            <a:r>
              <a:rPr lang="en-US" dirty="0" err="1">
                <a:hlinkClick r:id="rId4" tooltip="Βρείτε όλα τα βιβλία του συγγραφέα"/>
              </a:rPr>
              <a:t>Heltai</a:t>
            </a:r>
            <a:r>
              <a:rPr lang="en-US" dirty="0">
                <a:hlinkClick r:id="rId4" tooltip="Βρείτε όλα τα βιβλία του συγγραφέα"/>
              </a:rPr>
              <a:t>, </a:t>
            </a:r>
            <a:r>
              <a:rPr lang="en-US" dirty="0" err="1">
                <a:hlinkClick r:id="rId4" tooltip="Βρείτε όλα τα βιβλία του συγγραφέα"/>
              </a:rPr>
              <a:t>Pál</a:t>
            </a:r>
            <a:r>
              <a:rPr lang="el-GR" dirty="0"/>
              <a:t> [άρθρο]</a:t>
            </a:r>
            <a:endParaRPr lang="en-US" dirty="0"/>
          </a:p>
          <a:p>
            <a:r>
              <a:rPr lang="en-US" b="1" u="sng" dirty="0">
                <a:hlinkClick r:id="rId5"/>
              </a:rPr>
              <a:t>A cross-cultural study of the translation and adaptation of advertisements for beauty products</a:t>
            </a:r>
            <a:r>
              <a:rPr lang="el-GR" b="1" u="sng" dirty="0"/>
              <a:t>, </a:t>
            </a:r>
            <a:r>
              <a:rPr lang="en-US" dirty="0">
                <a:hlinkClick r:id="rId6" tooltip="Βρείτε όλα τα βιβλία του συγγραφέα"/>
              </a:rPr>
              <a:t>Woodward-Smith, Elizabeth</a:t>
            </a:r>
            <a:r>
              <a:rPr lang="en-US" dirty="0"/>
              <a:t>, </a:t>
            </a:r>
            <a:r>
              <a:rPr lang="en-US" dirty="0" err="1">
                <a:hlinkClick r:id="rId7" tooltip="Βρείτε όλα τα βιβλία του συγγραφέα"/>
              </a:rPr>
              <a:t>Eynullaeva</a:t>
            </a:r>
            <a:r>
              <a:rPr lang="en-US" dirty="0">
                <a:hlinkClick r:id="rId7" tooltip="Βρείτε όλα τα βιβλία του συγγραφέα"/>
              </a:rPr>
              <a:t>, Ekaterina</a:t>
            </a:r>
            <a:r>
              <a:rPr lang="el-GR" dirty="0"/>
              <a:t> [άρθρο]</a:t>
            </a:r>
          </a:p>
          <a:p>
            <a:r>
              <a:rPr lang="en-US" b="1" u="sng" dirty="0">
                <a:hlinkClick r:id="rId8"/>
              </a:rPr>
              <a:t>Translation of the Dress in Advertising Campaigns for the Arab Culture: Narratives, Powers, Ideologies</a:t>
            </a:r>
            <a:r>
              <a:rPr lang="el-GR" b="1" u="sng" dirty="0"/>
              <a:t>, </a:t>
            </a:r>
            <a:r>
              <a:rPr lang="en-US" dirty="0">
                <a:hlinkClick r:id="rId9" tooltip="Βρείτε όλα τα βιβλία του συγγραφέα"/>
              </a:rPr>
              <a:t>Arcos, Rodríguez</a:t>
            </a:r>
            <a:r>
              <a:rPr lang="en-US" dirty="0"/>
              <a:t>, Irene</a:t>
            </a:r>
            <a:r>
              <a:rPr lang="el-GR" dirty="0"/>
              <a:t> [άρθρο]</a:t>
            </a:r>
            <a:endParaRPr lang="en-US" dirty="0"/>
          </a:p>
          <a:p>
            <a:r>
              <a:rPr lang="en-US" b="1" u="sng" dirty="0">
                <a:hlinkClick r:id="rId10"/>
              </a:rPr>
              <a:t>Translation and cultural mediation: The case of advertising in Canada</a:t>
            </a:r>
            <a:r>
              <a:rPr lang="el-GR" b="1" u="sng" dirty="0"/>
              <a:t>, </a:t>
            </a:r>
            <a:r>
              <a:rPr lang="en-US" dirty="0" err="1">
                <a:hlinkClick r:id="rId11" tooltip="Βρείτε όλα τα βιβλία του συγγραφέα"/>
              </a:rPr>
              <a:t>Quillard</a:t>
            </a:r>
            <a:r>
              <a:rPr lang="en-US" dirty="0">
                <a:hlinkClick r:id="rId11" tooltip="Βρείτε όλα τα βιβλία του συγγραφέα"/>
              </a:rPr>
              <a:t>, Geneviève</a:t>
            </a:r>
            <a:r>
              <a:rPr lang="el-GR" dirty="0"/>
              <a:t> [άρθρο]</a:t>
            </a:r>
            <a:endParaRPr lang="en-US" dirty="0"/>
          </a:p>
          <a:p>
            <a:endParaRPr lang="en-US" dirty="0"/>
          </a:p>
          <a:p>
            <a:endParaRPr lang="de-DE" dirty="0"/>
          </a:p>
          <a:p>
            <a:endParaRPr lang="el-GR" dirty="0"/>
          </a:p>
        </p:txBody>
      </p:sp>
    </p:spTree>
    <p:extLst>
      <p:ext uri="{BB962C8B-B14F-4D97-AF65-F5344CB8AC3E}">
        <p14:creationId xmlns:p14="http://schemas.microsoft.com/office/powerpoint/2010/main" val="1509578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927609-01E9-4C49-9FD0-8E1B03DC1C8A}"/>
              </a:ext>
            </a:extLst>
          </p:cNvPr>
          <p:cNvSpPr>
            <a:spLocks noGrp="1"/>
          </p:cNvSpPr>
          <p:nvPr>
            <p:ph type="title"/>
          </p:nvPr>
        </p:nvSpPr>
        <p:spPr>
          <a:xfrm>
            <a:off x="838200" y="365125"/>
            <a:ext cx="10515600" cy="2116818"/>
          </a:xfrm>
        </p:spPr>
        <p:txBody>
          <a:bodyPr/>
          <a:lstStyle/>
          <a:p>
            <a:pPr algn="ctr"/>
            <a:r>
              <a:rPr lang="en-US" dirty="0"/>
              <a:t>Translation and Interpretation of Smaller Languages in the EU</a:t>
            </a:r>
            <a:endParaRPr lang="el-GR" dirty="0"/>
          </a:p>
        </p:txBody>
      </p:sp>
      <p:sp>
        <p:nvSpPr>
          <p:cNvPr id="3" name="Θέση περιεχομένου 2">
            <a:extLst>
              <a:ext uri="{FF2B5EF4-FFF2-40B4-BE49-F238E27FC236}">
                <a16:creationId xmlns:a16="http://schemas.microsoft.com/office/drawing/2014/main" id="{37BCEEEB-2150-42B6-9094-0D8045B289F1}"/>
              </a:ext>
            </a:extLst>
          </p:cNvPr>
          <p:cNvSpPr>
            <a:spLocks noGrp="1"/>
          </p:cNvSpPr>
          <p:nvPr>
            <p:ph idx="1"/>
          </p:nvPr>
        </p:nvSpPr>
        <p:spPr>
          <a:xfrm>
            <a:off x="838200" y="2782389"/>
            <a:ext cx="10515600" cy="3394574"/>
          </a:xfrm>
        </p:spPr>
        <p:txBody>
          <a:bodyPr/>
          <a:lstStyle/>
          <a:p>
            <a:r>
              <a:rPr lang="de-DE" dirty="0"/>
              <a:t>http://revistas.usal.es/index.php/clina/issue/view/clina201622/showToc</a:t>
            </a:r>
            <a:endParaRPr lang="el-GR" dirty="0"/>
          </a:p>
        </p:txBody>
      </p:sp>
    </p:spTree>
    <p:extLst>
      <p:ext uri="{BB962C8B-B14F-4D97-AF65-F5344CB8AC3E}">
        <p14:creationId xmlns:p14="http://schemas.microsoft.com/office/powerpoint/2010/main" val="180601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C6718F-7455-4039-B7C1-3B4B5B72DB26}"/>
              </a:ext>
            </a:extLst>
          </p:cNvPr>
          <p:cNvSpPr>
            <a:spLocks noGrp="1"/>
          </p:cNvSpPr>
          <p:nvPr>
            <p:ph type="title"/>
          </p:nvPr>
        </p:nvSpPr>
        <p:spPr>
          <a:xfrm>
            <a:off x="838200" y="365125"/>
            <a:ext cx="10515600" cy="1777184"/>
          </a:xfrm>
        </p:spPr>
        <p:txBody>
          <a:bodyPr/>
          <a:lstStyle/>
          <a:p>
            <a:pPr algn="ctr"/>
            <a:r>
              <a:rPr lang="en-US" dirty="0"/>
              <a:t>Food and Culture</a:t>
            </a:r>
            <a:endParaRPr lang="el-GR" dirty="0"/>
          </a:p>
        </p:txBody>
      </p:sp>
      <p:sp>
        <p:nvSpPr>
          <p:cNvPr id="3" name="Θέση περιεχομένου 2">
            <a:extLst>
              <a:ext uri="{FF2B5EF4-FFF2-40B4-BE49-F238E27FC236}">
                <a16:creationId xmlns:a16="http://schemas.microsoft.com/office/drawing/2014/main" id="{EB773B66-D51C-4CCC-809D-C58A9E988867}"/>
              </a:ext>
            </a:extLst>
          </p:cNvPr>
          <p:cNvSpPr>
            <a:spLocks noGrp="1"/>
          </p:cNvSpPr>
          <p:nvPr>
            <p:ph idx="1"/>
          </p:nvPr>
        </p:nvSpPr>
        <p:spPr/>
        <p:txBody>
          <a:bodyPr/>
          <a:lstStyle/>
          <a:p>
            <a:r>
              <a:rPr lang="en-US" b="1" u="sng" dirty="0">
                <a:hlinkClick r:id="rId2"/>
              </a:rPr>
              <a:t>‘Food is culture, but it's also power’: the role of food in ethnic and gender identity construction among </a:t>
            </a:r>
            <a:r>
              <a:rPr lang="en-US" b="1" u="sng" dirty="0" err="1">
                <a:hlinkClick r:id="rId2"/>
              </a:rPr>
              <a:t>Goan</a:t>
            </a:r>
            <a:r>
              <a:rPr lang="en-US" b="1" u="sng" dirty="0">
                <a:hlinkClick r:id="rId2"/>
              </a:rPr>
              <a:t> Canadian women</a:t>
            </a:r>
            <a:r>
              <a:rPr lang="en-US" b="1" u="sng" dirty="0"/>
              <a:t>, </a:t>
            </a:r>
            <a:r>
              <a:rPr lang="en-US" dirty="0" err="1">
                <a:hlinkClick r:id="rId3" tooltip="Βρείτε όλα τα βιβλία του συγγραφέα"/>
              </a:rPr>
              <a:t>D'Sylva</a:t>
            </a:r>
            <a:r>
              <a:rPr lang="en-US" dirty="0">
                <a:hlinkClick r:id="rId3" tooltip="Βρείτε όλα τα βιβλία του συγγραφέα"/>
              </a:rPr>
              <a:t>, Andrea</a:t>
            </a:r>
            <a:r>
              <a:rPr lang="en-US" dirty="0"/>
              <a:t>, </a:t>
            </a:r>
            <a:r>
              <a:rPr lang="en-US" dirty="0" err="1">
                <a:hlinkClick r:id="rId4" tooltip="Βρείτε όλα τα βιβλία του συγγραφέα"/>
              </a:rPr>
              <a:t>Beagan</a:t>
            </a:r>
            <a:r>
              <a:rPr lang="en-US" dirty="0">
                <a:hlinkClick r:id="rId4" tooltip="Βρείτε όλα τα βιβλία του συγγραφέα"/>
              </a:rPr>
              <a:t>, Brenda L.</a:t>
            </a:r>
            <a:r>
              <a:rPr lang="en-US" dirty="0"/>
              <a:t> [</a:t>
            </a:r>
            <a:r>
              <a:rPr lang="el-GR" dirty="0"/>
              <a:t>άρθρο]</a:t>
            </a:r>
            <a:endParaRPr lang="en-US" dirty="0"/>
          </a:p>
          <a:p>
            <a:endParaRPr lang="el-GR" dirty="0"/>
          </a:p>
        </p:txBody>
      </p:sp>
    </p:spTree>
    <p:extLst>
      <p:ext uri="{BB962C8B-B14F-4D97-AF65-F5344CB8AC3E}">
        <p14:creationId xmlns:p14="http://schemas.microsoft.com/office/powerpoint/2010/main" val="4116428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287F16-E57C-4D64-830D-74704F7DE941}"/>
              </a:ext>
            </a:extLst>
          </p:cNvPr>
          <p:cNvSpPr>
            <a:spLocks noGrp="1"/>
          </p:cNvSpPr>
          <p:nvPr>
            <p:ph type="title"/>
          </p:nvPr>
        </p:nvSpPr>
        <p:spPr>
          <a:xfrm>
            <a:off x="838200" y="875211"/>
            <a:ext cx="10515600" cy="1175658"/>
          </a:xfrm>
        </p:spPr>
        <p:txBody>
          <a:bodyPr/>
          <a:lstStyle/>
          <a:p>
            <a:pPr algn="ctr"/>
            <a:r>
              <a:rPr lang="el-GR" dirty="0"/>
              <a:t>(Παιδική) λογοτεχνία και μετάφραση</a:t>
            </a:r>
          </a:p>
        </p:txBody>
      </p:sp>
      <p:sp>
        <p:nvSpPr>
          <p:cNvPr id="3" name="Θέση περιεχομένου 2">
            <a:extLst>
              <a:ext uri="{FF2B5EF4-FFF2-40B4-BE49-F238E27FC236}">
                <a16:creationId xmlns:a16="http://schemas.microsoft.com/office/drawing/2014/main" id="{BB9B5C27-B25B-4933-AC16-A6A3916D0CBE}"/>
              </a:ext>
            </a:extLst>
          </p:cNvPr>
          <p:cNvSpPr>
            <a:spLocks noGrp="1"/>
          </p:cNvSpPr>
          <p:nvPr>
            <p:ph idx="1"/>
          </p:nvPr>
        </p:nvSpPr>
        <p:spPr>
          <a:xfrm>
            <a:off x="838200" y="2233749"/>
            <a:ext cx="10515600" cy="3943214"/>
          </a:xfrm>
        </p:spPr>
        <p:txBody>
          <a:bodyPr>
            <a:normAutofit fontScale="85000" lnSpcReduction="20000"/>
          </a:bodyPr>
          <a:lstStyle/>
          <a:p>
            <a:pPr marL="0" indent="0">
              <a:buNone/>
            </a:pPr>
            <a:r>
              <a:rPr lang="el-GR" dirty="0"/>
              <a:t>-παιδική λογοτεχνία (π.χ. </a:t>
            </a:r>
            <a:r>
              <a:rPr lang="el-GR" dirty="0" err="1"/>
              <a:t>Harry</a:t>
            </a:r>
            <a:r>
              <a:rPr lang="el-GR" dirty="0"/>
              <a:t> </a:t>
            </a:r>
            <a:r>
              <a:rPr lang="el-GR" dirty="0" err="1"/>
              <a:t>Potter</a:t>
            </a:r>
            <a:r>
              <a:rPr lang="el-GR" dirty="0"/>
              <a:t>), ενδογλωσσική/διαγλωσσική μετάφραση, </a:t>
            </a:r>
          </a:p>
          <a:p>
            <a:pPr marL="0" indent="0">
              <a:buNone/>
            </a:pPr>
            <a:r>
              <a:rPr lang="el-GR" dirty="0"/>
              <a:t>-μετάφραση των κύριων ονομάτων στη λογοτεχνία, </a:t>
            </a:r>
          </a:p>
          <a:p>
            <a:pPr marL="0" indent="0">
              <a:buNone/>
            </a:pPr>
            <a:r>
              <a:rPr lang="el-GR" dirty="0"/>
              <a:t>-την λογοκρισία στην (παιδική) λογοτεχνία στην Ευρώπη (στην Ισπανία του Φράνκο, Ιταλία του </a:t>
            </a:r>
            <a:r>
              <a:rPr lang="el-GR" dirty="0" err="1"/>
              <a:t>Μουσολίνι</a:t>
            </a:r>
            <a:r>
              <a:rPr lang="el-GR" dirty="0"/>
              <a:t> …)</a:t>
            </a:r>
          </a:p>
          <a:p>
            <a:r>
              <a:rPr lang="de-DE" b="1" u="sng" dirty="0">
                <a:hlinkClick r:id="rId2"/>
              </a:rPr>
              <a:t>Translation </a:t>
            </a:r>
            <a:r>
              <a:rPr lang="de-DE" b="1" u="sng" dirty="0" err="1">
                <a:hlinkClick r:id="rId2"/>
              </a:rPr>
              <a:t>Under</a:t>
            </a:r>
            <a:r>
              <a:rPr lang="de-DE" b="1" u="sng" dirty="0">
                <a:hlinkClick r:id="rId2"/>
              </a:rPr>
              <a:t> </a:t>
            </a:r>
            <a:r>
              <a:rPr lang="de-DE" b="1" u="sng" dirty="0" err="1">
                <a:hlinkClick r:id="rId2"/>
              </a:rPr>
              <a:t>Fascism</a:t>
            </a:r>
            <a:r>
              <a:rPr lang="el-GR" b="1" u="sng" dirty="0"/>
              <a:t>, </a:t>
            </a:r>
            <a:r>
              <a:rPr lang="de-DE" dirty="0">
                <a:hlinkClick r:id="rId3" tooltip="Find all the author's book"/>
              </a:rPr>
              <a:t>Christopher </a:t>
            </a:r>
            <a:r>
              <a:rPr lang="de-DE" dirty="0" err="1">
                <a:hlinkClick r:id="rId3" tooltip="Find all the author's book"/>
              </a:rPr>
              <a:t>Rundle</a:t>
            </a:r>
            <a:r>
              <a:rPr lang="de-DE" dirty="0"/>
              <a:t>, </a:t>
            </a:r>
            <a:r>
              <a:rPr lang="de-DE" dirty="0">
                <a:hlinkClick r:id="rId4" tooltip="Find all the author's book"/>
              </a:rPr>
              <a:t>Kate </a:t>
            </a:r>
            <a:r>
              <a:rPr lang="de-DE" dirty="0" err="1">
                <a:hlinkClick r:id="rId4" tooltip="Find all the author's book"/>
              </a:rPr>
              <a:t>Sturge</a:t>
            </a:r>
            <a:endParaRPr lang="de-DE" dirty="0"/>
          </a:p>
          <a:p>
            <a:pPr marL="0" indent="0">
              <a:buNone/>
            </a:pPr>
            <a:endParaRPr lang="el-GR" dirty="0"/>
          </a:p>
          <a:p>
            <a:pPr marL="0" indent="0">
              <a:buNone/>
            </a:pPr>
            <a:r>
              <a:rPr lang="el-GR" dirty="0"/>
              <a:t>-λογοκρισία στο θέατρο</a:t>
            </a:r>
          </a:p>
          <a:p>
            <a:r>
              <a:rPr lang="en-US" b="1" u="sng" dirty="0">
                <a:hlinkClick r:id="rId5"/>
              </a:rPr>
              <a:t>Propaganda, Totalitarianism and Film</a:t>
            </a:r>
            <a:r>
              <a:rPr lang="el-GR" b="1" u="sng" dirty="0"/>
              <a:t>, </a:t>
            </a:r>
            <a:r>
              <a:rPr lang="en-US" dirty="0">
                <a:hlinkClick r:id="rId6" tooltip="Βρείτε όλα τα βιβλία του συγγραφέα"/>
              </a:rPr>
              <a:t>Flood, Christopher</a:t>
            </a:r>
            <a:r>
              <a:rPr lang="el-GR" dirty="0"/>
              <a:t> [άρθρο]</a:t>
            </a:r>
            <a:endParaRPr lang="en-US" dirty="0"/>
          </a:p>
          <a:p>
            <a:pPr marL="0" indent="0">
              <a:buNone/>
            </a:pPr>
            <a:endParaRPr lang="el-GR" dirty="0"/>
          </a:p>
          <a:p>
            <a:pPr marL="0" indent="0">
              <a:buNone/>
            </a:pPr>
            <a:r>
              <a:rPr lang="el-GR" dirty="0"/>
              <a:t> </a:t>
            </a:r>
          </a:p>
          <a:p>
            <a:pPr marL="0" indent="0">
              <a:buNone/>
            </a:pPr>
            <a:endParaRPr lang="el-GR" dirty="0"/>
          </a:p>
        </p:txBody>
      </p:sp>
    </p:spTree>
    <p:extLst>
      <p:ext uri="{BB962C8B-B14F-4D97-AF65-F5344CB8AC3E}">
        <p14:creationId xmlns:p14="http://schemas.microsoft.com/office/powerpoint/2010/main" val="4064120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1CE835-967A-4923-A637-9187BD4DD307}"/>
              </a:ext>
            </a:extLst>
          </p:cNvPr>
          <p:cNvSpPr>
            <a:spLocks noGrp="1"/>
          </p:cNvSpPr>
          <p:nvPr>
            <p:ph type="title"/>
          </p:nvPr>
        </p:nvSpPr>
        <p:spPr/>
        <p:txBody>
          <a:bodyPr/>
          <a:lstStyle/>
          <a:p>
            <a:pPr algn="ctr"/>
            <a:r>
              <a:rPr lang="el-GR" dirty="0"/>
              <a:t>Μετάφραση και αγγλική γλώσσα</a:t>
            </a:r>
          </a:p>
        </p:txBody>
      </p:sp>
      <p:sp>
        <p:nvSpPr>
          <p:cNvPr id="3" name="Θέση περιεχομένου 2">
            <a:extLst>
              <a:ext uri="{FF2B5EF4-FFF2-40B4-BE49-F238E27FC236}">
                <a16:creationId xmlns:a16="http://schemas.microsoft.com/office/drawing/2014/main" id="{1EBABEC0-E175-427C-9BFA-611DDF973237}"/>
              </a:ext>
            </a:extLst>
          </p:cNvPr>
          <p:cNvSpPr>
            <a:spLocks noGrp="1"/>
          </p:cNvSpPr>
          <p:nvPr>
            <p:ph idx="1"/>
          </p:nvPr>
        </p:nvSpPr>
        <p:spPr>
          <a:xfrm>
            <a:off x="838200" y="2416629"/>
            <a:ext cx="10515600" cy="3760334"/>
          </a:xfrm>
        </p:spPr>
        <p:txBody>
          <a:bodyPr/>
          <a:lstStyle/>
          <a:p>
            <a:r>
              <a:rPr lang="el-GR" dirty="0"/>
              <a:t>Επιρροές της αγγλικής γλώσσας σε ειδικά και λογοτεχνικά κείμενα</a:t>
            </a:r>
          </a:p>
        </p:txBody>
      </p:sp>
    </p:spTree>
    <p:extLst>
      <p:ext uri="{BB962C8B-B14F-4D97-AF65-F5344CB8AC3E}">
        <p14:creationId xmlns:p14="http://schemas.microsoft.com/office/powerpoint/2010/main" val="19086854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E3DC7E-FC82-40B7-8289-8DE773900972}"/>
              </a:ext>
            </a:extLst>
          </p:cNvPr>
          <p:cNvSpPr>
            <a:spLocks noGrp="1"/>
          </p:cNvSpPr>
          <p:nvPr>
            <p:ph type="title"/>
          </p:nvPr>
        </p:nvSpPr>
        <p:spPr/>
        <p:txBody>
          <a:bodyPr/>
          <a:lstStyle/>
          <a:p>
            <a:pPr algn="ctr"/>
            <a:r>
              <a:rPr lang="en-US" dirty="0" err="1"/>
              <a:t>Foreignisation</a:t>
            </a:r>
            <a:r>
              <a:rPr lang="en-US" dirty="0"/>
              <a:t> / domestication</a:t>
            </a:r>
            <a:endParaRPr lang="el-GR" dirty="0"/>
          </a:p>
        </p:txBody>
      </p:sp>
      <p:sp>
        <p:nvSpPr>
          <p:cNvPr id="3" name="Θέση περιεχομένου 2">
            <a:extLst>
              <a:ext uri="{FF2B5EF4-FFF2-40B4-BE49-F238E27FC236}">
                <a16:creationId xmlns:a16="http://schemas.microsoft.com/office/drawing/2014/main" id="{98931B92-1FAD-4805-9F7C-A3A23AECDBBF}"/>
              </a:ext>
            </a:extLst>
          </p:cNvPr>
          <p:cNvSpPr>
            <a:spLocks noGrp="1"/>
          </p:cNvSpPr>
          <p:nvPr>
            <p:ph idx="1"/>
          </p:nvPr>
        </p:nvSpPr>
        <p:spPr/>
        <p:txBody>
          <a:bodyPr/>
          <a:lstStyle/>
          <a:p>
            <a:r>
              <a:rPr lang="el-GR" dirty="0"/>
              <a:t>‘</a:t>
            </a:r>
            <a:r>
              <a:rPr lang="el-GR" dirty="0" err="1"/>
              <a:t>foreignisation</a:t>
            </a:r>
            <a:r>
              <a:rPr lang="el-GR" dirty="0"/>
              <a:t>/-</a:t>
            </a:r>
            <a:r>
              <a:rPr lang="el-GR" dirty="0" err="1"/>
              <a:t>ing</a:t>
            </a:r>
            <a:r>
              <a:rPr lang="el-GR" dirty="0"/>
              <a:t>’, υπάρχουν στα ελληνικά οι αποδόσεις: 1.ξενισμός, </a:t>
            </a:r>
            <a:endParaRPr lang="en-US" dirty="0"/>
          </a:p>
          <a:p>
            <a:r>
              <a:rPr lang="el-GR" dirty="0"/>
              <a:t>2.διεθνοποίηση, </a:t>
            </a:r>
            <a:endParaRPr lang="en-US" dirty="0"/>
          </a:p>
          <a:p>
            <a:r>
              <a:rPr lang="el-GR" dirty="0"/>
              <a:t>3.ξενικοποίηση (π.χ. Δημητρούλια, 2005· </a:t>
            </a:r>
            <a:r>
              <a:rPr lang="el-GR" dirty="0" err="1"/>
              <a:t>Γουλέτη</a:t>
            </a:r>
            <a:r>
              <a:rPr lang="el-GR" dirty="0"/>
              <a:t>, 2011). </a:t>
            </a:r>
          </a:p>
          <a:p>
            <a:r>
              <a:rPr lang="el-GR" dirty="0"/>
              <a:t>Για τον όρο ‘</a:t>
            </a:r>
            <a:r>
              <a:rPr lang="el-GR" dirty="0" err="1"/>
              <a:t>domestication</a:t>
            </a:r>
            <a:r>
              <a:rPr lang="el-GR" dirty="0"/>
              <a:t>’, υπάρχουν οι εξής αποδόσεις: 1.ιδιοποίηση,</a:t>
            </a:r>
            <a:endParaRPr lang="en-US" dirty="0"/>
          </a:p>
          <a:p>
            <a:r>
              <a:rPr lang="el-GR" dirty="0"/>
              <a:t> 2.οικειοποίηση, </a:t>
            </a:r>
            <a:endParaRPr lang="en-US" dirty="0"/>
          </a:p>
          <a:p>
            <a:r>
              <a:rPr lang="el-GR" dirty="0"/>
              <a:t>3.εξομοίωση, εθνοκεντρική μετάφραση (π.χ. </a:t>
            </a:r>
            <a:r>
              <a:rPr lang="el-GR" dirty="0" err="1"/>
              <a:t>Κελάνδριας</a:t>
            </a:r>
            <a:r>
              <a:rPr lang="el-GR" dirty="0"/>
              <a:t>, 2013· </a:t>
            </a:r>
            <a:r>
              <a:rPr lang="el-GR" dirty="0" err="1"/>
              <a:t>Μπιτσιώρης</a:t>
            </a:r>
            <a:r>
              <a:rPr lang="el-GR" dirty="0"/>
              <a:t>, 1996).</a:t>
            </a:r>
          </a:p>
        </p:txBody>
      </p:sp>
    </p:spTree>
    <p:extLst>
      <p:ext uri="{BB962C8B-B14F-4D97-AF65-F5344CB8AC3E}">
        <p14:creationId xmlns:p14="http://schemas.microsoft.com/office/powerpoint/2010/main" val="3523266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F36AF0-F54A-4D27-91A8-D883752ADD88}"/>
              </a:ext>
            </a:extLst>
          </p:cNvPr>
          <p:cNvSpPr>
            <a:spLocks noGrp="1"/>
          </p:cNvSpPr>
          <p:nvPr>
            <p:ph type="title"/>
          </p:nvPr>
        </p:nvSpPr>
        <p:spPr>
          <a:xfrm>
            <a:off x="838200" y="365125"/>
            <a:ext cx="10515600" cy="1790246"/>
          </a:xfrm>
        </p:spPr>
        <p:txBody>
          <a:bodyPr/>
          <a:lstStyle/>
          <a:p>
            <a:pPr algn="ctr"/>
            <a:r>
              <a:rPr lang="en-US" dirty="0"/>
              <a:t>Inverse translation</a:t>
            </a:r>
            <a:r>
              <a:rPr lang="el-GR" dirty="0"/>
              <a:t> – Μεταφράζοντας στην ξένη γλώσσα</a:t>
            </a:r>
          </a:p>
        </p:txBody>
      </p:sp>
      <p:sp>
        <p:nvSpPr>
          <p:cNvPr id="3" name="Θέση περιεχομένου 2">
            <a:extLst>
              <a:ext uri="{FF2B5EF4-FFF2-40B4-BE49-F238E27FC236}">
                <a16:creationId xmlns:a16="http://schemas.microsoft.com/office/drawing/2014/main" id="{9B5C5F07-25BE-4665-8ED4-FCCE30AFF4D2}"/>
              </a:ext>
            </a:extLst>
          </p:cNvPr>
          <p:cNvSpPr>
            <a:spLocks noGrp="1"/>
          </p:cNvSpPr>
          <p:nvPr>
            <p:ph idx="1"/>
          </p:nvPr>
        </p:nvSpPr>
        <p:spPr>
          <a:xfrm>
            <a:off x="838200" y="2403565"/>
            <a:ext cx="10515600" cy="3773397"/>
          </a:xfrm>
        </p:spPr>
        <p:txBody>
          <a:bodyPr/>
          <a:lstStyle/>
          <a:p>
            <a:r>
              <a:rPr lang="el-GR" dirty="0"/>
              <a:t>Τα όρια της αντίστροφης μετάφρασης</a:t>
            </a:r>
          </a:p>
          <a:p>
            <a:r>
              <a:rPr lang="en-US" b="1" u="sng" dirty="0">
                <a:hlinkClick r:id="rId2"/>
              </a:rPr>
              <a:t>Challenging the Traditional Axioms: Translation into a Non-mother Tongue (Benjamins Translation Library)</a:t>
            </a:r>
            <a:r>
              <a:rPr lang="el-GR" b="1" u="sng" dirty="0"/>
              <a:t>, </a:t>
            </a:r>
            <a:r>
              <a:rPr lang="en-US" dirty="0">
                <a:hlinkClick r:id="rId3" tooltip="Find all the author's book"/>
              </a:rPr>
              <a:t>Nike </a:t>
            </a:r>
            <a:r>
              <a:rPr lang="en-US" dirty="0" err="1">
                <a:hlinkClick r:id="rId3" tooltip="Find all the author's book"/>
              </a:rPr>
              <a:t>Pokorn</a:t>
            </a:r>
            <a:endParaRPr lang="en-US" dirty="0"/>
          </a:p>
          <a:p>
            <a:endParaRPr lang="el-GR" dirty="0"/>
          </a:p>
          <a:p>
            <a:endParaRPr lang="el-GR" dirty="0"/>
          </a:p>
        </p:txBody>
      </p:sp>
    </p:spTree>
    <p:extLst>
      <p:ext uri="{BB962C8B-B14F-4D97-AF65-F5344CB8AC3E}">
        <p14:creationId xmlns:p14="http://schemas.microsoft.com/office/powerpoint/2010/main" val="16083369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BFFFCA-0E2A-422E-B557-AA6806A52FE7}"/>
              </a:ext>
            </a:extLst>
          </p:cNvPr>
          <p:cNvSpPr>
            <a:spLocks noGrp="1"/>
          </p:cNvSpPr>
          <p:nvPr>
            <p:ph type="title"/>
          </p:nvPr>
        </p:nvSpPr>
        <p:spPr>
          <a:xfrm>
            <a:off x="838200" y="927463"/>
            <a:ext cx="10515600" cy="1345474"/>
          </a:xfrm>
        </p:spPr>
        <p:txBody>
          <a:bodyPr/>
          <a:lstStyle/>
          <a:p>
            <a:pPr algn="ctr"/>
            <a:r>
              <a:rPr lang="el-GR" dirty="0"/>
              <a:t>ΜΜΕ και μετάφραση</a:t>
            </a:r>
          </a:p>
        </p:txBody>
      </p:sp>
      <p:sp>
        <p:nvSpPr>
          <p:cNvPr id="3" name="Θέση περιεχομένου 2">
            <a:extLst>
              <a:ext uri="{FF2B5EF4-FFF2-40B4-BE49-F238E27FC236}">
                <a16:creationId xmlns:a16="http://schemas.microsoft.com/office/drawing/2014/main" id="{888F74ED-F610-4592-9F1E-073287BFEA58}"/>
              </a:ext>
            </a:extLst>
          </p:cNvPr>
          <p:cNvSpPr>
            <a:spLocks noGrp="1"/>
          </p:cNvSpPr>
          <p:nvPr>
            <p:ph idx="1"/>
          </p:nvPr>
        </p:nvSpPr>
        <p:spPr>
          <a:xfrm>
            <a:off x="838200" y="2586445"/>
            <a:ext cx="10515600" cy="3590517"/>
          </a:xfrm>
        </p:spPr>
        <p:txBody>
          <a:bodyPr/>
          <a:lstStyle/>
          <a:p>
            <a:r>
              <a:rPr lang="de-DE" b="1" u="sng" dirty="0" err="1">
                <a:hlinkClick r:id="rId2"/>
              </a:rPr>
              <a:t>Socio-political</a:t>
            </a:r>
            <a:r>
              <a:rPr lang="de-DE" b="1" u="sng" dirty="0">
                <a:hlinkClick r:id="rId2"/>
              </a:rPr>
              <a:t> narratives in </a:t>
            </a:r>
            <a:r>
              <a:rPr lang="de-DE" b="1" u="sng" dirty="0" err="1">
                <a:hlinkClick r:id="rId2"/>
              </a:rPr>
              <a:t>translated</a:t>
            </a:r>
            <a:r>
              <a:rPr lang="de-DE" b="1" u="sng" dirty="0">
                <a:hlinkClick r:id="rId2"/>
              </a:rPr>
              <a:t> English-Greek </a:t>
            </a:r>
            <a:r>
              <a:rPr lang="de-DE" b="1" u="sng" dirty="0" err="1">
                <a:hlinkClick r:id="rId2"/>
              </a:rPr>
              <a:t>news</a:t>
            </a:r>
            <a:r>
              <a:rPr lang="de-DE" b="1" u="sng" dirty="0">
                <a:hlinkClick r:id="rId2"/>
              </a:rPr>
              <a:t> </a:t>
            </a:r>
            <a:r>
              <a:rPr lang="de-DE" b="1" u="sng" dirty="0" err="1">
                <a:hlinkClick r:id="rId2"/>
              </a:rPr>
              <a:t>headlines</a:t>
            </a:r>
            <a:r>
              <a:rPr lang="el-GR" b="1" u="sng" dirty="0"/>
              <a:t>, </a:t>
            </a:r>
            <a:r>
              <a:rPr lang="de-DE" dirty="0">
                <a:hlinkClick r:id="rId3" tooltip="Βρείτε όλα τα βιβλία του συγγραφέα"/>
              </a:rPr>
              <a:t>Kontos, Petros</a:t>
            </a:r>
            <a:r>
              <a:rPr lang="de-DE" dirty="0"/>
              <a:t>, </a:t>
            </a:r>
            <a:r>
              <a:rPr lang="de-DE" dirty="0" err="1">
                <a:hlinkClick r:id="rId4" tooltip="Βρείτε όλα τα βιβλία του συγγραφέα"/>
              </a:rPr>
              <a:t>Sidiropoulou</a:t>
            </a:r>
            <a:r>
              <a:rPr lang="de-DE" dirty="0">
                <a:hlinkClick r:id="rId4" tooltip="Βρείτε όλα τα βιβλία του συγγραφέα"/>
              </a:rPr>
              <a:t>, Maria</a:t>
            </a:r>
            <a:endParaRPr lang="de-DE" dirty="0"/>
          </a:p>
          <a:p>
            <a:endParaRPr lang="el-GR" dirty="0"/>
          </a:p>
        </p:txBody>
      </p:sp>
    </p:spTree>
    <p:extLst>
      <p:ext uri="{BB962C8B-B14F-4D97-AF65-F5344CB8AC3E}">
        <p14:creationId xmlns:p14="http://schemas.microsoft.com/office/powerpoint/2010/main" val="642303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1077A3-8E74-4D59-8BB0-10412813CA0C}"/>
              </a:ext>
            </a:extLst>
          </p:cNvPr>
          <p:cNvSpPr>
            <a:spLocks noGrp="1"/>
          </p:cNvSpPr>
          <p:nvPr>
            <p:ph type="title"/>
          </p:nvPr>
        </p:nvSpPr>
        <p:spPr>
          <a:xfrm>
            <a:off x="838200" y="796833"/>
            <a:ext cx="10515600" cy="1267097"/>
          </a:xfrm>
        </p:spPr>
        <p:txBody>
          <a:bodyPr/>
          <a:lstStyle/>
          <a:p>
            <a:pPr algn="ctr"/>
            <a:r>
              <a:rPr lang="el-GR" dirty="0"/>
              <a:t>Τουρισμός και διαφήμιση</a:t>
            </a:r>
          </a:p>
        </p:txBody>
      </p:sp>
      <p:sp>
        <p:nvSpPr>
          <p:cNvPr id="3" name="Θέση περιεχομένου 2">
            <a:extLst>
              <a:ext uri="{FF2B5EF4-FFF2-40B4-BE49-F238E27FC236}">
                <a16:creationId xmlns:a16="http://schemas.microsoft.com/office/drawing/2014/main" id="{55ED396A-CFDD-43E4-9DB9-EE916DE43439}"/>
              </a:ext>
            </a:extLst>
          </p:cNvPr>
          <p:cNvSpPr>
            <a:spLocks noGrp="1"/>
          </p:cNvSpPr>
          <p:nvPr>
            <p:ph idx="1"/>
          </p:nvPr>
        </p:nvSpPr>
        <p:spPr>
          <a:xfrm>
            <a:off x="838200" y="2364377"/>
            <a:ext cx="10515600" cy="3812586"/>
          </a:xfrm>
        </p:spPr>
        <p:txBody>
          <a:bodyPr/>
          <a:lstStyle/>
          <a:p>
            <a:r>
              <a:rPr lang="de-DE" b="1" u="sng" dirty="0">
                <a:hlinkClick r:id="rId2"/>
              </a:rPr>
              <a:t>Shaping </a:t>
            </a:r>
            <a:r>
              <a:rPr lang="de-DE" b="1" u="sng" dirty="0" err="1">
                <a:hlinkClick r:id="rId2"/>
              </a:rPr>
              <a:t>the</a:t>
            </a:r>
            <a:r>
              <a:rPr lang="de-DE" b="1" u="sng" dirty="0">
                <a:hlinkClick r:id="rId2"/>
              </a:rPr>
              <a:t> </a:t>
            </a:r>
            <a:r>
              <a:rPr lang="de-DE" b="1" u="sng" dirty="0" err="1">
                <a:hlinkClick r:id="rId2"/>
              </a:rPr>
              <a:t>glo</a:t>
            </a:r>
            <a:r>
              <a:rPr lang="de-DE" b="1" u="sng" dirty="0">
                <a:hlinkClick r:id="rId2"/>
              </a:rPr>
              <a:t>/cal in Greek–English </a:t>
            </a:r>
            <a:r>
              <a:rPr lang="de-DE" b="1" u="sng" dirty="0" err="1">
                <a:hlinkClick r:id="rId2"/>
              </a:rPr>
              <a:t>tourism</a:t>
            </a:r>
            <a:r>
              <a:rPr lang="de-DE" b="1" u="sng" dirty="0">
                <a:hlinkClick r:id="rId2"/>
              </a:rPr>
              <a:t> </a:t>
            </a:r>
            <a:r>
              <a:rPr lang="de-DE" b="1" u="sng" dirty="0" err="1">
                <a:hlinkClick r:id="rId2"/>
              </a:rPr>
              <a:t>advertising</a:t>
            </a:r>
            <a:endParaRPr lang="de-DE" b="1" dirty="0"/>
          </a:p>
          <a:p>
            <a:r>
              <a:rPr lang="de-DE" dirty="0" err="1">
                <a:hlinkClick r:id="rId3" tooltip="Βρείτε όλα τα βιβλία του συγγραφέα"/>
              </a:rPr>
              <a:t>Kefala</a:t>
            </a:r>
            <a:r>
              <a:rPr lang="de-DE" dirty="0">
                <a:hlinkClick r:id="rId3" tooltip="Βρείτε όλα τα βιβλία του συγγραφέα"/>
              </a:rPr>
              <a:t>, Stavroula</a:t>
            </a:r>
            <a:r>
              <a:rPr lang="de-DE" dirty="0"/>
              <a:t>, </a:t>
            </a:r>
            <a:r>
              <a:rPr lang="de-DE" dirty="0" err="1">
                <a:hlinkClick r:id="rId4" tooltip="Βρείτε όλα τα βιβλία του συγγραφέα"/>
              </a:rPr>
              <a:t>Sidiropoulou</a:t>
            </a:r>
            <a:r>
              <a:rPr lang="de-DE" dirty="0">
                <a:hlinkClick r:id="rId4" tooltip="Βρείτε όλα τα βιβλία του συγγραφέα"/>
              </a:rPr>
              <a:t>, Maria</a:t>
            </a:r>
            <a:endParaRPr lang="de-DE" dirty="0"/>
          </a:p>
          <a:p>
            <a:endParaRPr lang="el-GR" dirty="0"/>
          </a:p>
        </p:txBody>
      </p:sp>
    </p:spTree>
    <p:extLst>
      <p:ext uri="{BB962C8B-B14F-4D97-AF65-F5344CB8AC3E}">
        <p14:creationId xmlns:p14="http://schemas.microsoft.com/office/powerpoint/2010/main" val="6373128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971550-8B2D-464E-8DE3-1ED8E8702D36}"/>
              </a:ext>
            </a:extLst>
          </p:cNvPr>
          <p:cNvSpPr>
            <a:spLocks noGrp="1"/>
          </p:cNvSpPr>
          <p:nvPr>
            <p:ph type="title"/>
          </p:nvPr>
        </p:nvSpPr>
        <p:spPr>
          <a:xfrm>
            <a:off x="838200" y="1293223"/>
            <a:ext cx="10515600" cy="1619794"/>
          </a:xfrm>
        </p:spPr>
        <p:txBody>
          <a:bodyPr/>
          <a:lstStyle/>
          <a:p>
            <a:pPr algn="ctr"/>
            <a:r>
              <a:rPr lang="el-GR" dirty="0"/>
              <a:t>Μεταφραστές και διερμηνείς μέσα από την λογοτεχνία</a:t>
            </a:r>
          </a:p>
        </p:txBody>
      </p:sp>
      <p:sp>
        <p:nvSpPr>
          <p:cNvPr id="3" name="Θέση περιεχομένου 2">
            <a:extLst>
              <a:ext uri="{FF2B5EF4-FFF2-40B4-BE49-F238E27FC236}">
                <a16:creationId xmlns:a16="http://schemas.microsoft.com/office/drawing/2014/main" id="{67A0AE87-BF16-4B75-98C5-5010EBB4C167}"/>
              </a:ext>
            </a:extLst>
          </p:cNvPr>
          <p:cNvSpPr>
            <a:spLocks noGrp="1"/>
          </p:cNvSpPr>
          <p:nvPr>
            <p:ph idx="1"/>
          </p:nvPr>
        </p:nvSpPr>
        <p:spPr>
          <a:xfrm>
            <a:off x="838200" y="3265714"/>
            <a:ext cx="10515600" cy="2911248"/>
          </a:xfrm>
        </p:spPr>
        <p:txBody>
          <a:bodyPr/>
          <a:lstStyle/>
          <a:p>
            <a:r>
              <a:rPr lang="en-US" b="1" u="sng" dirty="0" err="1">
                <a:hlinkClick r:id="rId2"/>
              </a:rPr>
              <a:t>Transfiction</a:t>
            </a:r>
            <a:r>
              <a:rPr lang="en-US" b="1" u="sng" dirty="0">
                <a:hlinkClick r:id="rId2"/>
              </a:rPr>
              <a:t>: Research into the realities of translation fiction</a:t>
            </a:r>
            <a:r>
              <a:rPr lang="el-GR" b="1" u="sng" dirty="0"/>
              <a:t>, </a:t>
            </a:r>
            <a:r>
              <a:rPr lang="en-US" dirty="0">
                <a:hlinkClick r:id="rId3" tooltip="Find all the author's book"/>
              </a:rPr>
              <a:t>Klaus </a:t>
            </a:r>
            <a:r>
              <a:rPr lang="en-US" dirty="0" err="1">
                <a:hlinkClick r:id="rId3" tooltip="Find all the author's book"/>
              </a:rPr>
              <a:t>Kaindl</a:t>
            </a:r>
            <a:r>
              <a:rPr lang="en-US" dirty="0"/>
              <a:t>, </a:t>
            </a:r>
            <a:r>
              <a:rPr lang="en-US" dirty="0" err="1">
                <a:hlinkClick r:id="rId4" tooltip="Find all the author's book"/>
              </a:rPr>
              <a:t>Karlheinz</a:t>
            </a:r>
            <a:r>
              <a:rPr lang="en-US" dirty="0">
                <a:hlinkClick r:id="rId4" tooltip="Find all the author's book"/>
              </a:rPr>
              <a:t> </a:t>
            </a:r>
            <a:r>
              <a:rPr lang="en-US" dirty="0" err="1">
                <a:hlinkClick r:id="rId4" tooltip="Find all the author's book"/>
              </a:rPr>
              <a:t>Spitzl</a:t>
            </a:r>
            <a:endParaRPr lang="en-US" dirty="0"/>
          </a:p>
          <a:p>
            <a:endParaRPr lang="el-GR" dirty="0"/>
          </a:p>
        </p:txBody>
      </p:sp>
    </p:spTree>
    <p:extLst>
      <p:ext uri="{BB962C8B-B14F-4D97-AF65-F5344CB8AC3E}">
        <p14:creationId xmlns:p14="http://schemas.microsoft.com/office/powerpoint/2010/main" val="1070650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E094D2-8C11-484B-86FF-5C0DB67A9D25}"/>
              </a:ext>
            </a:extLst>
          </p:cNvPr>
          <p:cNvSpPr>
            <a:spLocks noGrp="1"/>
          </p:cNvSpPr>
          <p:nvPr>
            <p:ph type="title"/>
          </p:nvPr>
        </p:nvSpPr>
        <p:spPr>
          <a:xfrm>
            <a:off x="838200" y="900702"/>
            <a:ext cx="10515600" cy="1325563"/>
          </a:xfrm>
        </p:spPr>
        <p:txBody>
          <a:bodyPr/>
          <a:lstStyle/>
          <a:p>
            <a:pPr algn="ctr"/>
            <a:r>
              <a:rPr lang="el-GR" dirty="0"/>
              <a:t>Κύρια ονόματα και ειδική γλώσσα</a:t>
            </a:r>
          </a:p>
        </p:txBody>
      </p:sp>
      <p:sp>
        <p:nvSpPr>
          <p:cNvPr id="3" name="Θέση περιεχομένου 2">
            <a:extLst>
              <a:ext uri="{FF2B5EF4-FFF2-40B4-BE49-F238E27FC236}">
                <a16:creationId xmlns:a16="http://schemas.microsoft.com/office/drawing/2014/main" id="{BB29CB3E-6C04-463D-81FA-0B7BA2A79E8E}"/>
              </a:ext>
            </a:extLst>
          </p:cNvPr>
          <p:cNvSpPr>
            <a:spLocks noGrp="1"/>
          </p:cNvSpPr>
          <p:nvPr>
            <p:ph idx="1"/>
          </p:nvPr>
        </p:nvSpPr>
        <p:spPr>
          <a:xfrm>
            <a:off x="838200" y="2338251"/>
            <a:ext cx="10515600" cy="3838712"/>
          </a:xfrm>
        </p:spPr>
        <p:txBody>
          <a:bodyPr/>
          <a:lstStyle/>
          <a:p>
            <a:r>
              <a:rPr lang="el-GR" dirty="0"/>
              <a:t>μετάφραση των κύριων ονομάτων στην ειδική γλώσσα, π.χ. ονόματα συνδρόμων/ασθενειών</a:t>
            </a:r>
          </a:p>
          <a:p>
            <a:r>
              <a:rPr lang="el-GR" dirty="0"/>
              <a:t>Διπλή/πολλαπλή ορολογία στην ειδική γλώσσα</a:t>
            </a:r>
          </a:p>
          <a:p>
            <a:pPr marL="0" indent="0">
              <a:buNone/>
            </a:pPr>
            <a:endParaRPr lang="el-GR" dirty="0"/>
          </a:p>
        </p:txBody>
      </p:sp>
    </p:spTree>
    <p:extLst>
      <p:ext uri="{BB962C8B-B14F-4D97-AF65-F5344CB8AC3E}">
        <p14:creationId xmlns:p14="http://schemas.microsoft.com/office/powerpoint/2010/main" val="1583376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64AE36-6361-43B8-A628-7C03FD8DFBB9}"/>
              </a:ext>
            </a:extLst>
          </p:cNvPr>
          <p:cNvSpPr>
            <a:spLocks noGrp="1"/>
          </p:cNvSpPr>
          <p:nvPr>
            <p:ph type="title"/>
          </p:nvPr>
        </p:nvSpPr>
        <p:spPr>
          <a:xfrm>
            <a:off x="838200" y="681037"/>
            <a:ext cx="10515600" cy="1670277"/>
          </a:xfrm>
        </p:spPr>
        <p:txBody>
          <a:bodyPr>
            <a:normAutofit/>
          </a:bodyPr>
          <a:lstStyle/>
          <a:p>
            <a:pPr algn="ctr"/>
            <a:r>
              <a:rPr lang="el-GR" dirty="0"/>
              <a:t>Πολιτικός λόγος και μετάφραση στα ολοκληρωτικά καθεστώτα</a:t>
            </a:r>
          </a:p>
        </p:txBody>
      </p:sp>
      <p:sp>
        <p:nvSpPr>
          <p:cNvPr id="3" name="Θέση περιεχομένου 2">
            <a:extLst>
              <a:ext uri="{FF2B5EF4-FFF2-40B4-BE49-F238E27FC236}">
                <a16:creationId xmlns:a16="http://schemas.microsoft.com/office/drawing/2014/main" id="{89436F29-D4D3-4B05-8DDD-B356375B4A1F}"/>
              </a:ext>
            </a:extLst>
          </p:cNvPr>
          <p:cNvSpPr>
            <a:spLocks noGrp="1"/>
          </p:cNvSpPr>
          <p:nvPr>
            <p:ph idx="1"/>
          </p:nvPr>
        </p:nvSpPr>
        <p:spPr>
          <a:xfrm>
            <a:off x="838200" y="2207623"/>
            <a:ext cx="10515600" cy="3969339"/>
          </a:xfrm>
        </p:spPr>
        <p:txBody>
          <a:bodyPr>
            <a:normAutofit fontScale="92500"/>
          </a:bodyPr>
          <a:lstStyle/>
          <a:p>
            <a:r>
              <a:rPr lang="el-GR" dirty="0"/>
              <a:t>Ιστορικά: Χίτλερ, </a:t>
            </a:r>
            <a:r>
              <a:rPr lang="el-GR" dirty="0" err="1"/>
              <a:t>Μουσολίνι</a:t>
            </a:r>
            <a:r>
              <a:rPr lang="el-GR" dirty="0"/>
              <a:t>, Φράνκο …</a:t>
            </a:r>
          </a:p>
          <a:p>
            <a:r>
              <a:rPr lang="el-GR" dirty="0"/>
              <a:t>Σύγχρονα: Χρυσή Αυγή, </a:t>
            </a:r>
            <a:r>
              <a:rPr lang="en-US" dirty="0"/>
              <a:t>Front National</a:t>
            </a:r>
            <a:r>
              <a:rPr lang="el-GR" dirty="0"/>
              <a:t> (Γαλλία) …</a:t>
            </a:r>
            <a:endParaRPr lang="en-US" dirty="0"/>
          </a:p>
          <a:p>
            <a:r>
              <a:rPr lang="en-US" b="1" dirty="0"/>
              <a:t>Enemies of liberty? Nationalism, immigration, and the framing of terrorism in the agenda of the Front National, </a:t>
            </a:r>
            <a:r>
              <a:rPr lang="en-US" i="1" dirty="0">
                <a:hlinkClick r:id="rId2" tooltip="Βρείτε όλα τα βιβλία του συγγραφέα"/>
              </a:rPr>
              <a:t>Hutchins, Rachel D</a:t>
            </a:r>
            <a:r>
              <a:rPr lang="en-US" i="1" dirty="0"/>
              <a:t>, </a:t>
            </a:r>
            <a:r>
              <a:rPr lang="en-US" i="1" dirty="0" err="1">
                <a:hlinkClick r:id="rId3" tooltip="Βρείτε όλα τα βιβλία του συγγραφέα"/>
              </a:rPr>
              <a:t>Halikiopoulou</a:t>
            </a:r>
            <a:r>
              <a:rPr lang="en-US" i="1" dirty="0">
                <a:hlinkClick r:id="rId3" tooltip="Βρείτε όλα τα βιβλία του συγγραφέα"/>
              </a:rPr>
              <a:t>, Daphne</a:t>
            </a:r>
            <a:r>
              <a:rPr lang="en-US" i="1" dirty="0"/>
              <a:t> </a:t>
            </a:r>
            <a:r>
              <a:rPr lang="el-GR" dirty="0"/>
              <a:t>[άρθρο]</a:t>
            </a:r>
          </a:p>
          <a:p>
            <a:r>
              <a:rPr lang="en-US" b="1" u="sng" dirty="0">
                <a:hlinkClick r:id="rId4"/>
              </a:rPr>
              <a:t>Dealing with Extremists in Public Discussion: Front National and ‘Republican Front’ in France</a:t>
            </a:r>
            <a:r>
              <a:rPr lang="en-US" b="1" u="sng" dirty="0"/>
              <a:t>, </a:t>
            </a:r>
            <a:r>
              <a:rPr lang="en-US" dirty="0" err="1">
                <a:hlinkClick r:id="rId5" tooltip="Βρείτε όλα τα βιβλία του συγγραφέα"/>
              </a:rPr>
              <a:t>Meindert</a:t>
            </a:r>
            <a:r>
              <a:rPr lang="en-US" dirty="0">
                <a:hlinkClick r:id="rId5" tooltip="Βρείτε όλα τα βιβλία του συγγραφέα"/>
              </a:rPr>
              <a:t> </a:t>
            </a:r>
            <a:r>
              <a:rPr lang="en-US" dirty="0" err="1">
                <a:hlinkClick r:id="rId5" tooltip="Βρείτε όλα τα βιβλία του συγγραφέα"/>
              </a:rPr>
              <a:t>Fennema</a:t>
            </a:r>
            <a:r>
              <a:rPr lang="en-US" dirty="0"/>
              <a:t>, </a:t>
            </a:r>
            <a:r>
              <a:rPr lang="en-US" dirty="0">
                <a:hlinkClick r:id="rId6" tooltip="Βρείτε όλα τα βιβλία του συγγραφέα"/>
              </a:rPr>
              <a:t>Marcel </a:t>
            </a:r>
            <a:r>
              <a:rPr lang="en-US" dirty="0" err="1">
                <a:hlinkClick r:id="rId6" tooltip="Βρείτε όλα τα βιβλία του συγγραφέα"/>
              </a:rPr>
              <a:t>Maussen</a:t>
            </a:r>
            <a:r>
              <a:rPr lang="el-GR" dirty="0"/>
              <a:t> [άρθρο]</a:t>
            </a:r>
          </a:p>
          <a:p>
            <a:r>
              <a:rPr lang="de-DE" b="1" u="sng" dirty="0">
                <a:hlinkClick r:id="rId7"/>
              </a:rPr>
              <a:t>The Front National in France: Continuity and Change </a:t>
            </a:r>
            <a:r>
              <a:rPr lang="de-DE" b="1" u="sng" dirty="0" err="1">
                <a:hlinkClick r:id="rId7"/>
              </a:rPr>
              <a:t>Under</a:t>
            </a:r>
            <a:r>
              <a:rPr lang="de-DE" b="1" u="sng" dirty="0">
                <a:hlinkClick r:id="rId7"/>
              </a:rPr>
              <a:t> Jean-Marie Le Pen and Marine Le Pen</a:t>
            </a:r>
            <a:r>
              <a:rPr lang="el-GR" b="1" u="sng" dirty="0"/>
              <a:t>, </a:t>
            </a:r>
            <a:r>
              <a:rPr lang="de-DE" dirty="0">
                <a:hlinkClick r:id="rId8" tooltip="Find all the author's book"/>
              </a:rPr>
              <a:t>Daniel </a:t>
            </a:r>
            <a:r>
              <a:rPr lang="de-DE" dirty="0" err="1">
                <a:hlinkClick r:id="rId8" tooltip="Find all the author's book"/>
              </a:rPr>
              <a:t>Stockemer</a:t>
            </a:r>
            <a:endParaRPr lang="de-DE" dirty="0"/>
          </a:p>
          <a:p>
            <a:pPr marL="0" indent="0">
              <a:buNone/>
            </a:pPr>
            <a:endParaRPr lang="el-GR" dirty="0"/>
          </a:p>
          <a:p>
            <a:endParaRPr lang="el-GR" dirty="0"/>
          </a:p>
        </p:txBody>
      </p:sp>
    </p:spTree>
    <p:extLst>
      <p:ext uri="{BB962C8B-B14F-4D97-AF65-F5344CB8AC3E}">
        <p14:creationId xmlns:p14="http://schemas.microsoft.com/office/powerpoint/2010/main" val="3725329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2979B3-4D1D-462C-B189-6815FA806182}"/>
              </a:ext>
            </a:extLst>
          </p:cNvPr>
          <p:cNvSpPr>
            <a:spLocks noGrp="1"/>
          </p:cNvSpPr>
          <p:nvPr>
            <p:ph type="title"/>
          </p:nvPr>
        </p:nvSpPr>
        <p:spPr/>
        <p:txBody>
          <a:bodyPr/>
          <a:lstStyle/>
          <a:p>
            <a:pPr algn="ctr"/>
            <a:r>
              <a:rPr lang="el-GR" dirty="0"/>
              <a:t>Χιούμορ στην πολιτική</a:t>
            </a:r>
          </a:p>
        </p:txBody>
      </p:sp>
      <p:sp>
        <p:nvSpPr>
          <p:cNvPr id="3" name="Θέση περιεχομένου 2">
            <a:extLst>
              <a:ext uri="{FF2B5EF4-FFF2-40B4-BE49-F238E27FC236}">
                <a16:creationId xmlns:a16="http://schemas.microsoft.com/office/drawing/2014/main" id="{76865604-8702-430D-991F-3CEE9A3F6955}"/>
              </a:ext>
            </a:extLst>
          </p:cNvPr>
          <p:cNvSpPr>
            <a:spLocks noGrp="1"/>
          </p:cNvSpPr>
          <p:nvPr>
            <p:ph idx="1"/>
          </p:nvPr>
        </p:nvSpPr>
        <p:spPr/>
        <p:txBody>
          <a:bodyPr/>
          <a:lstStyle/>
          <a:p>
            <a:r>
              <a:rPr lang="en-US" b="1" dirty="0"/>
              <a:t>Laughter Under Fascism: </a:t>
            </a:r>
            <a:r>
              <a:rPr lang="en-US" b="1" dirty="0" err="1"/>
              <a:t>Humour</a:t>
            </a:r>
            <a:r>
              <a:rPr lang="en-US" b="1" dirty="0"/>
              <a:t> and Ridicule in Italy, 1922-43</a:t>
            </a:r>
            <a:r>
              <a:rPr lang="el-GR" b="1" dirty="0"/>
              <a:t>, </a:t>
            </a:r>
            <a:r>
              <a:rPr lang="en-US" i="1" dirty="0" err="1">
                <a:hlinkClick r:id="rId2" tooltip="Trouver tous les auteurs du livre"/>
              </a:rPr>
              <a:t>Gundle</a:t>
            </a:r>
            <a:r>
              <a:rPr lang="en-US" i="1" dirty="0">
                <a:hlinkClick r:id="rId2" tooltip="Trouver tous les auteurs du livre"/>
              </a:rPr>
              <a:t>, S.</a:t>
            </a:r>
            <a:endParaRPr lang="el-GR" dirty="0"/>
          </a:p>
          <a:p>
            <a:r>
              <a:rPr lang="en-US" b="1" u="sng" dirty="0">
                <a:effectLst/>
                <a:hlinkClick r:id="rId3"/>
              </a:rPr>
              <a:t>Satire, racist </a:t>
            </a:r>
            <a:r>
              <a:rPr lang="en-US" b="1" u="sng" dirty="0" err="1">
                <a:effectLst/>
                <a:hlinkClick r:id="rId3"/>
              </a:rPr>
              <a:t>humour</a:t>
            </a:r>
            <a:r>
              <a:rPr lang="en-US" b="1" u="sng" dirty="0">
                <a:effectLst/>
                <a:hlinkClick r:id="rId3"/>
              </a:rPr>
              <a:t> and the power of (un)laughter: On the restrained nature of Swedish online racist discourse targeting EU-migrants begging for money</a:t>
            </a:r>
            <a:r>
              <a:rPr lang="el-GR" b="1" u="sng" dirty="0">
                <a:effectLst/>
              </a:rPr>
              <a:t>, </a:t>
            </a:r>
            <a:r>
              <a:rPr lang="en-US" dirty="0" err="1">
                <a:hlinkClick r:id="rId4" tooltip="Trouver tous les auteurs du livre"/>
              </a:rPr>
              <a:t>Malmqvist</a:t>
            </a:r>
            <a:r>
              <a:rPr lang="en-US" dirty="0">
                <a:hlinkClick r:id="rId4" tooltip="Trouver tous les auteurs du livre"/>
              </a:rPr>
              <a:t>, K.</a:t>
            </a:r>
            <a:r>
              <a:rPr lang="el-GR" dirty="0"/>
              <a:t> [άρθρο]</a:t>
            </a:r>
          </a:p>
          <a:p>
            <a:r>
              <a:rPr lang="en-US" b="1" u="sng" dirty="0" err="1">
                <a:effectLst/>
                <a:hlinkClick r:id="rId5"/>
              </a:rPr>
              <a:t>Humour</a:t>
            </a:r>
            <a:r>
              <a:rPr lang="en-US" b="1" u="sng" dirty="0">
                <a:effectLst/>
                <a:hlinkClick r:id="rId5"/>
              </a:rPr>
              <a:t> in Nazi Germany: Resistance and Propaganda? The Popular Desire for an All-Embracing Laughter</a:t>
            </a:r>
            <a:r>
              <a:rPr lang="el-GR" b="1" u="sng" dirty="0">
                <a:effectLst/>
              </a:rPr>
              <a:t>, </a:t>
            </a:r>
            <a:r>
              <a:rPr lang="en-US" dirty="0" err="1">
                <a:hlinkClick r:id="rId6" tooltip="Trouver tous les auteurs du livre"/>
              </a:rPr>
              <a:t>Merziger</a:t>
            </a:r>
            <a:r>
              <a:rPr lang="en-US" dirty="0">
                <a:hlinkClick r:id="rId6" tooltip="Trouver tous les auteurs du livre"/>
              </a:rPr>
              <a:t>, Patrick</a:t>
            </a:r>
            <a:r>
              <a:rPr lang="el-GR" dirty="0"/>
              <a:t> [άρθρο]</a:t>
            </a:r>
            <a:endParaRPr lang="en-US" dirty="0"/>
          </a:p>
          <a:p>
            <a:endParaRPr lang="el-GR" dirty="0"/>
          </a:p>
        </p:txBody>
      </p:sp>
    </p:spTree>
    <p:extLst>
      <p:ext uri="{BB962C8B-B14F-4D97-AF65-F5344CB8AC3E}">
        <p14:creationId xmlns:p14="http://schemas.microsoft.com/office/powerpoint/2010/main" val="2361943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38FB84-9748-44FB-A528-7F48872D8931}"/>
              </a:ext>
            </a:extLst>
          </p:cNvPr>
          <p:cNvSpPr>
            <a:spLocks noGrp="1"/>
          </p:cNvSpPr>
          <p:nvPr>
            <p:ph type="title"/>
          </p:nvPr>
        </p:nvSpPr>
        <p:spPr/>
        <p:txBody>
          <a:bodyPr/>
          <a:lstStyle/>
          <a:p>
            <a:pPr algn="ctr"/>
            <a:r>
              <a:rPr lang="el-GR" dirty="0"/>
              <a:t>Χιούμορ στην πολιτική</a:t>
            </a:r>
          </a:p>
        </p:txBody>
      </p:sp>
      <p:sp>
        <p:nvSpPr>
          <p:cNvPr id="3" name="Θέση περιεχομένου 2">
            <a:extLst>
              <a:ext uri="{FF2B5EF4-FFF2-40B4-BE49-F238E27FC236}">
                <a16:creationId xmlns:a16="http://schemas.microsoft.com/office/drawing/2014/main" id="{B4174616-6347-495C-9684-BA51AFA4D1FF}"/>
              </a:ext>
            </a:extLst>
          </p:cNvPr>
          <p:cNvSpPr>
            <a:spLocks noGrp="1"/>
          </p:cNvSpPr>
          <p:nvPr>
            <p:ph idx="1"/>
          </p:nvPr>
        </p:nvSpPr>
        <p:spPr/>
        <p:txBody>
          <a:bodyPr/>
          <a:lstStyle/>
          <a:p>
            <a:r>
              <a:rPr lang="de-DE" b="1" u="sng" dirty="0">
                <a:effectLst/>
                <a:hlinkClick r:id="rId2"/>
              </a:rPr>
              <a:t>‘IHRE BEISPIELE HINKEN NICHT NUR, SIE SIND SOGAR AMPUTIERT!’ BONDING, BOUNDING AND BITING HUMOUR IN GERMAN POLITICAL DISCOURSE</a:t>
            </a:r>
            <a:r>
              <a:rPr lang="el-GR" b="1" u="sng" dirty="0">
                <a:effectLst/>
              </a:rPr>
              <a:t>, </a:t>
            </a:r>
            <a:r>
              <a:rPr lang="de-DE" dirty="0" err="1">
                <a:hlinkClick r:id="rId3" tooltip="Trouver tous les auteurs du livre"/>
              </a:rPr>
              <a:t>Horan</a:t>
            </a:r>
            <a:r>
              <a:rPr lang="de-DE" dirty="0">
                <a:hlinkClick r:id="rId3" tooltip="Trouver tous les auteurs du livre"/>
              </a:rPr>
              <a:t>, Geraldine</a:t>
            </a:r>
            <a:r>
              <a:rPr lang="el-GR" dirty="0"/>
              <a:t> [άρθρο]</a:t>
            </a:r>
            <a:endParaRPr lang="de-DE" dirty="0"/>
          </a:p>
          <a:p>
            <a:r>
              <a:rPr lang="de-DE" b="1" dirty="0"/>
              <a:t>Studies in Political Humour: In </a:t>
            </a:r>
            <a:r>
              <a:rPr lang="de-DE" b="1" dirty="0" err="1"/>
              <a:t>Between</a:t>
            </a:r>
            <a:r>
              <a:rPr lang="de-DE" b="1" dirty="0"/>
              <a:t> Political </a:t>
            </a:r>
            <a:r>
              <a:rPr lang="de-DE" b="1" dirty="0" err="1"/>
              <a:t>Critique</a:t>
            </a:r>
            <a:r>
              <a:rPr lang="de-DE" b="1" dirty="0"/>
              <a:t> and Public Entertainment, </a:t>
            </a:r>
            <a:r>
              <a:rPr lang="de-DE" i="1" dirty="0" err="1">
                <a:hlinkClick r:id="rId4" tooltip="Find all the author's book"/>
              </a:rPr>
              <a:t>Villy</a:t>
            </a:r>
            <a:r>
              <a:rPr lang="de-DE" i="1" dirty="0">
                <a:hlinkClick r:id="rId4" tooltip="Find all the author's book"/>
              </a:rPr>
              <a:t> </a:t>
            </a:r>
            <a:r>
              <a:rPr lang="de-DE" i="1" dirty="0" err="1">
                <a:hlinkClick r:id="rId4" tooltip="Find all the author's book"/>
              </a:rPr>
              <a:t>Tsakona</a:t>
            </a:r>
            <a:r>
              <a:rPr lang="de-DE" i="1" dirty="0">
                <a:hlinkClick r:id="rId4" tooltip="Find all the author's book"/>
              </a:rPr>
              <a:t> (</a:t>
            </a:r>
            <a:r>
              <a:rPr lang="de-DE" i="1" dirty="0" err="1">
                <a:hlinkClick r:id="rId4" tooltip="Find all the author's book"/>
              </a:rPr>
              <a:t>ed</a:t>
            </a:r>
            <a:r>
              <a:rPr lang="de-DE" i="1" dirty="0">
                <a:hlinkClick r:id="rId4" tooltip="Find all the author's book"/>
              </a:rPr>
              <a:t>.)</a:t>
            </a:r>
            <a:r>
              <a:rPr lang="de-DE" i="1" dirty="0"/>
              <a:t>, </a:t>
            </a:r>
            <a:r>
              <a:rPr lang="de-DE" i="1" dirty="0">
                <a:hlinkClick r:id="rId5" tooltip="Find all the author's book"/>
              </a:rPr>
              <a:t>Diana Elena </a:t>
            </a:r>
            <a:r>
              <a:rPr lang="de-DE" i="1" dirty="0" err="1">
                <a:hlinkClick r:id="rId5" tooltip="Find all the author's book"/>
              </a:rPr>
              <a:t>Popa</a:t>
            </a:r>
            <a:r>
              <a:rPr lang="de-DE" i="1" dirty="0">
                <a:hlinkClick r:id="rId5" tooltip="Find all the author's book"/>
              </a:rPr>
              <a:t> (</a:t>
            </a:r>
            <a:r>
              <a:rPr lang="de-DE" i="1" dirty="0" err="1">
                <a:hlinkClick r:id="rId5" tooltip="Find all the author's book"/>
              </a:rPr>
              <a:t>ed</a:t>
            </a:r>
            <a:r>
              <a:rPr lang="de-DE" i="1" dirty="0">
                <a:hlinkClick r:id="rId5" tooltip="Find all the author's book"/>
              </a:rPr>
              <a:t>.)</a:t>
            </a:r>
            <a:endParaRPr lang="el-GR" dirty="0"/>
          </a:p>
          <a:p>
            <a:endParaRPr lang="el-GR" dirty="0"/>
          </a:p>
        </p:txBody>
      </p:sp>
    </p:spTree>
    <p:extLst>
      <p:ext uri="{BB962C8B-B14F-4D97-AF65-F5344CB8AC3E}">
        <p14:creationId xmlns:p14="http://schemas.microsoft.com/office/powerpoint/2010/main" val="1683028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6DA907-1B4B-4655-9BB7-A40729AEC048}"/>
              </a:ext>
            </a:extLst>
          </p:cNvPr>
          <p:cNvSpPr>
            <a:spLocks noGrp="1"/>
          </p:cNvSpPr>
          <p:nvPr>
            <p:ph type="title"/>
          </p:nvPr>
        </p:nvSpPr>
        <p:spPr/>
        <p:txBody>
          <a:bodyPr/>
          <a:lstStyle/>
          <a:p>
            <a:pPr algn="ctr"/>
            <a:r>
              <a:rPr lang="el-GR" dirty="0"/>
              <a:t>Χιούμορ</a:t>
            </a:r>
          </a:p>
        </p:txBody>
      </p:sp>
      <p:sp>
        <p:nvSpPr>
          <p:cNvPr id="3" name="Θέση περιεχομένου 2">
            <a:extLst>
              <a:ext uri="{FF2B5EF4-FFF2-40B4-BE49-F238E27FC236}">
                <a16:creationId xmlns:a16="http://schemas.microsoft.com/office/drawing/2014/main" id="{99A03EAA-48E1-4ED1-BBC2-E52354DC1B63}"/>
              </a:ext>
            </a:extLst>
          </p:cNvPr>
          <p:cNvSpPr>
            <a:spLocks noGrp="1"/>
          </p:cNvSpPr>
          <p:nvPr>
            <p:ph idx="1"/>
          </p:nvPr>
        </p:nvSpPr>
        <p:spPr/>
        <p:txBody>
          <a:bodyPr/>
          <a:lstStyle/>
          <a:p>
            <a:r>
              <a:rPr lang="de-DE" b="1" u="sng" dirty="0">
                <a:effectLst/>
                <a:hlinkClick r:id="rId2"/>
              </a:rPr>
              <a:t>Humour in </a:t>
            </a:r>
            <a:r>
              <a:rPr lang="de-DE" b="1" u="sng" dirty="0" err="1">
                <a:effectLst/>
                <a:hlinkClick r:id="rId2"/>
              </a:rPr>
              <a:t>exile</a:t>
            </a:r>
            <a:r>
              <a:rPr lang="de-DE" b="1" u="sng" dirty="0">
                <a:effectLst/>
                <a:hlinkClick r:id="rId2"/>
              </a:rPr>
              <a:t>: The subversive </a:t>
            </a:r>
            <a:r>
              <a:rPr lang="de-DE" b="1" u="sng" dirty="0" err="1">
                <a:effectLst/>
                <a:hlinkClick r:id="rId2"/>
              </a:rPr>
              <a:t>effects</a:t>
            </a:r>
            <a:r>
              <a:rPr lang="de-DE" b="1" u="sng" dirty="0">
                <a:effectLst/>
                <a:hlinkClick r:id="rId2"/>
              </a:rPr>
              <a:t> </a:t>
            </a:r>
            <a:r>
              <a:rPr lang="de-DE" b="1" u="sng" dirty="0" err="1">
                <a:effectLst/>
                <a:hlinkClick r:id="rId2"/>
              </a:rPr>
              <a:t>of</a:t>
            </a:r>
            <a:r>
              <a:rPr lang="de-DE" b="1" u="sng" dirty="0">
                <a:effectLst/>
                <a:hlinkClick r:id="rId2"/>
              </a:rPr>
              <a:t> </a:t>
            </a:r>
            <a:r>
              <a:rPr lang="de-DE" b="1" u="sng" dirty="0" err="1">
                <a:effectLst/>
                <a:hlinkClick r:id="rId2"/>
              </a:rPr>
              <a:t>laughter</a:t>
            </a:r>
            <a:r>
              <a:rPr lang="de-DE" b="1" u="sng" dirty="0">
                <a:effectLst/>
                <a:hlinkClick r:id="rId2"/>
              </a:rPr>
              <a:t> in Sam </a:t>
            </a:r>
            <a:r>
              <a:rPr lang="de-DE" b="1" u="sng" dirty="0" err="1">
                <a:effectLst/>
                <a:hlinkClick r:id="rId2"/>
              </a:rPr>
              <a:t>Selvon’s</a:t>
            </a:r>
            <a:r>
              <a:rPr lang="de-DE" b="1" u="sng" dirty="0">
                <a:effectLst/>
                <a:hlinkClick r:id="rId2"/>
              </a:rPr>
              <a:t> The Lonely Londoners and Gisèle </a:t>
            </a:r>
            <a:r>
              <a:rPr lang="de-DE" b="1" u="sng" dirty="0" err="1">
                <a:effectLst/>
                <a:hlinkClick r:id="rId2"/>
              </a:rPr>
              <a:t>Pineau’s</a:t>
            </a:r>
            <a:r>
              <a:rPr lang="de-DE" b="1" u="sng" dirty="0">
                <a:effectLst/>
                <a:hlinkClick r:id="rId2"/>
              </a:rPr>
              <a:t> </a:t>
            </a:r>
            <a:r>
              <a:rPr lang="de-DE" b="1" u="sng" dirty="0" err="1">
                <a:effectLst/>
                <a:hlinkClick r:id="rId2"/>
              </a:rPr>
              <a:t>L’Exil</a:t>
            </a:r>
            <a:r>
              <a:rPr lang="de-DE" b="1" u="sng" dirty="0">
                <a:effectLst/>
                <a:hlinkClick r:id="rId2"/>
              </a:rPr>
              <a:t> </a:t>
            </a:r>
            <a:r>
              <a:rPr lang="de-DE" b="1" u="sng" dirty="0" err="1">
                <a:effectLst/>
                <a:hlinkClick r:id="rId2"/>
              </a:rPr>
              <a:t>selon</a:t>
            </a:r>
            <a:r>
              <a:rPr lang="de-DE" b="1" u="sng" dirty="0">
                <a:effectLst/>
                <a:hlinkClick r:id="rId2"/>
              </a:rPr>
              <a:t> Julia</a:t>
            </a:r>
            <a:r>
              <a:rPr lang="el-GR" b="1" u="sng" dirty="0">
                <a:effectLst/>
              </a:rPr>
              <a:t>, </a:t>
            </a:r>
            <a:r>
              <a:rPr lang="de-DE" dirty="0" err="1">
                <a:hlinkClick r:id="rId3" tooltip="Trouver tous les auteurs du livre"/>
              </a:rPr>
              <a:t>Okawa</a:t>
            </a:r>
            <a:r>
              <a:rPr lang="de-DE" dirty="0">
                <a:hlinkClick r:id="rId3" tooltip="Trouver tous les auteurs du livre"/>
              </a:rPr>
              <a:t>, Rachelle</a:t>
            </a:r>
            <a:r>
              <a:rPr lang="el-GR" dirty="0"/>
              <a:t> [άρθρο]</a:t>
            </a:r>
            <a:endParaRPr lang="de-DE" dirty="0"/>
          </a:p>
          <a:p>
            <a:r>
              <a:rPr lang="en-US" b="1" u="sng" dirty="0">
                <a:effectLst/>
                <a:hlinkClick r:id="rId4"/>
              </a:rPr>
              <a:t>“A ‘sucking chest wound’ is nature's way of telling you to slow down….”: </a:t>
            </a:r>
            <a:r>
              <a:rPr lang="en-US" b="1" u="sng" dirty="0" err="1">
                <a:effectLst/>
                <a:hlinkClick r:id="rId4"/>
              </a:rPr>
              <a:t>humour</a:t>
            </a:r>
            <a:r>
              <a:rPr lang="en-US" b="1" u="sng" dirty="0">
                <a:effectLst/>
                <a:hlinkClick r:id="rId4"/>
              </a:rPr>
              <a:t> and laughter in war time</a:t>
            </a:r>
            <a:r>
              <a:rPr lang="el-GR" b="1" u="sng" dirty="0">
                <a:effectLst/>
              </a:rPr>
              <a:t>, </a:t>
            </a:r>
            <a:r>
              <a:rPr lang="en-US" dirty="0">
                <a:hlinkClick r:id="rId5" tooltip="Trouver tous les auteurs du livre"/>
              </a:rPr>
              <a:t>Brown, Katherine E.</a:t>
            </a:r>
            <a:r>
              <a:rPr lang="en-US" dirty="0"/>
              <a:t>, </a:t>
            </a:r>
            <a:r>
              <a:rPr lang="en-US" dirty="0" err="1">
                <a:hlinkClick r:id="rId6" tooltip="Trouver tous les auteurs du livre"/>
              </a:rPr>
              <a:t>Penttinen</a:t>
            </a:r>
            <a:r>
              <a:rPr lang="en-US" dirty="0">
                <a:hlinkClick r:id="rId6" tooltip="Trouver tous les auteurs du livre"/>
              </a:rPr>
              <a:t>, Elina</a:t>
            </a:r>
            <a:r>
              <a:rPr lang="el-GR" dirty="0"/>
              <a:t> [άρθρο]</a:t>
            </a:r>
            <a:endParaRPr lang="en-US" dirty="0"/>
          </a:p>
          <a:p>
            <a:endParaRPr lang="el-GR" dirty="0"/>
          </a:p>
        </p:txBody>
      </p:sp>
    </p:spTree>
    <p:extLst>
      <p:ext uri="{BB962C8B-B14F-4D97-AF65-F5344CB8AC3E}">
        <p14:creationId xmlns:p14="http://schemas.microsoft.com/office/powerpoint/2010/main" val="1640190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CBE6D5-1E97-4563-8EE1-A2194167BB14}"/>
              </a:ext>
            </a:extLst>
          </p:cNvPr>
          <p:cNvSpPr>
            <a:spLocks noGrp="1"/>
          </p:cNvSpPr>
          <p:nvPr>
            <p:ph type="title"/>
          </p:nvPr>
        </p:nvSpPr>
        <p:spPr/>
        <p:txBody>
          <a:bodyPr/>
          <a:lstStyle/>
          <a:p>
            <a:pPr algn="ctr"/>
            <a:r>
              <a:rPr lang="el-GR" dirty="0"/>
              <a:t>Χιούμορ</a:t>
            </a:r>
          </a:p>
        </p:txBody>
      </p:sp>
      <p:sp>
        <p:nvSpPr>
          <p:cNvPr id="3" name="Θέση περιεχομένου 2">
            <a:extLst>
              <a:ext uri="{FF2B5EF4-FFF2-40B4-BE49-F238E27FC236}">
                <a16:creationId xmlns:a16="http://schemas.microsoft.com/office/drawing/2014/main" id="{0527A30B-B84D-4D0F-895E-84B3C731CE84}"/>
              </a:ext>
            </a:extLst>
          </p:cNvPr>
          <p:cNvSpPr>
            <a:spLocks noGrp="1"/>
          </p:cNvSpPr>
          <p:nvPr>
            <p:ph idx="1"/>
          </p:nvPr>
        </p:nvSpPr>
        <p:spPr/>
        <p:txBody>
          <a:bodyPr/>
          <a:lstStyle/>
          <a:p>
            <a:r>
              <a:rPr lang="en-US" b="1" u="sng" dirty="0">
                <a:effectLst/>
                <a:hlinkClick r:id="rId2"/>
              </a:rPr>
              <a:t>Laughter and tears in the Great War: the need for laughter/the guilt of </a:t>
            </a:r>
            <a:r>
              <a:rPr lang="en-US" b="1" u="sng" dirty="0" err="1">
                <a:effectLst/>
                <a:hlinkClick r:id="rId2"/>
              </a:rPr>
              <a:t>humour</a:t>
            </a:r>
            <a:r>
              <a:rPr lang="el-GR" b="1" u="sng" dirty="0">
                <a:effectLst/>
              </a:rPr>
              <a:t>, </a:t>
            </a:r>
            <a:r>
              <a:rPr lang="en-US" dirty="0">
                <a:hlinkClick r:id="rId3" tooltip="Trouver tous les auteurs du livre"/>
              </a:rPr>
              <a:t>Le </a:t>
            </a:r>
            <a:r>
              <a:rPr lang="en-US" dirty="0" err="1">
                <a:hlinkClick r:id="rId3" tooltip="Trouver tous les auteurs du livre"/>
              </a:rPr>
              <a:t>Naour</a:t>
            </a:r>
            <a:r>
              <a:rPr lang="en-US" dirty="0">
                <a:hlinkClick r:id="rId3" tooltip="Trouver tous les auteurs du livre"/>
              </a:rPr>
              <a:t>, J.-Y.</a:t>
            </a:r>
            <a:r>
              <a:rPr lang="el-GR" dirty="0"/>
              <a:t> [άρθρο]</a:t>
            </a:r>
          </a:p>
          <a:p>
            <a:r>
              <a:rPr lang="en-US" b="1" u="sng" dirty="0">
                <a:effectLst/>
                <a:hlinkClick r:id="rId4"/>
              </a:rPr>
              <a:t>Humour and Laughter in History (Transcultural Perspectives) || More than Resistance: Political Humour Under Stalin in the 1930s</a:t>
            </a:r>
            <a:r>
              <a:rPr lang="el-GR" b="1" u="sng" dirty="0">
                <a:effectLst/>
              </a:rPr>
              <a:t>, </a:t>
            </a:r>
            <a:r>
              <a:rPr lang="en-US" dirty="0" err="1">
                <a:hlinkClick r:id="rId5" tooltip="Trouver tous les auteurs du livre"/>
              </a:rPr>
              <a:t>Cheauré</a:t>
            </a:r>
            <a:r>
              <a:rPr lang="en-US" dirty="0">
                <a:hlinkClick r:id="rId5" tooltip="Trouver tous les auteurs du livre"/>
              </a:rPr>
              <a:t>, Elisabeth</a:t>
            </a:r>
            <a:r>
              <a:rPr lang="en-US" dirty="0"/>
              <a:t>, </a:t>
            </a:r>
            <a:r>
              <a:rPr lang="en-US" dirty="0" err="1">
                <a:hlinkClick r:id="rId6" tooltip="Trouver tous les auteurs du livre"/>
              </a:rPr>
              <a:t>Nohejl</a:t>
            </a:r>
            <a:r>
              <a:rPr lang="en-US" dirty="0">
                <a:hlinkClick r:id="rId6" tooltip="Trouver tous les auteurs du livre"/>
              </a:rPr>
              <a:t>, Regine</a:t>
            </a:r>
            <a:endParaRPr lang="en-US" dirty="0"/>
          </a:p>
          <a:p>
            <a:endParaRPr lang="el-GR" dirty="0"/>
          </a:p>
        </p:txBody>
      </p:sp>
    </p:spTree>
    <p:extLst>
      <p:ext uri="{BB962C8B-B14F-4D97-AF65-F5344CB8AC3E}">
        <p14:creationId xmlns:p14="http://schemas.microsoft.com/office/powerpoint/2010/main" val="690957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BACBD0-EE23-47F9-81AA-4EC1BA269857}"/>
              </a:ext>
            </a:extLst>
          </p:cNvPr>
          <p:cNvSpPr>
            <a:spLocks noGrp="1"/>
          </p:cNvSpPr>
          <p:nvPr>
            <p:ph type="title"/>
          </p:nvPr>
        </p:nvSpPr>
        <p:spPr/>
        <p:txBody>
          <a:bodyPr/>
          <a:lstStyle/>
          <a:p>
            <a:pPr algn="ctr"/>
            <a:r>
              <a:rPr lang="el-GR" dirty="0"/>
              <a:t>Χιούμορ</a:t>
            </a:r>
          </a:p>
        </p:txBody>
      </p:sp>
      <p:sp>
        <p:nvSpPr>
          <p:cNvPr id="3" name="Θέση περιεχομένου 2">
            <a:extLst>
              <a:ext uri="{FF2B5EF4-FFF2-40B4-BE49-F238E27FC236}">
                <a16:creationId xmlns:a16="http://schemas.microsoft.com/office/drawing/2014/main" id="{5E9429AC-190C-43A4-80F5-5F4BD2365249}"/>
              </a:ext>
            </a:extLst>
          </p:cNvPr>
          <p:cNvSpPr>
            <a:spLocks noGrp="1"/>
          </p:cNvSpPr>
          <p:nvPr>
            <p:ph idx="1"/>
          </p:nvPr>
        </p:nvSpPr>
        <p:spPr/>
        <p:txBody>
          <a:bodyPr/>
          <a:lstStyle/>
          <a:p>
            <a:r>
              <a:rPr lang="el-GR" dirty="0"/>
              <a:t>«Δημοκρατία είναι 4 λύκοι και ένα πρόβατο να ψηφίζουν για φαγητό»: Αναλύοντας τα ανέκδοτα για τους/τις πολιτικούς στην οικονομική κρίση, </a:t>
            </a:r>
            <a:r>
              <a:rPr lang="de-DE" dirty="0" err="1">
                <a:hlinkClick r:id="rId2"/>
              </a:rPr>
              <a:t>Villy</a:t>
            </a:r>
            <a:r>
              <a:rPr lang="de-DE" dirty="0">
                <a:hlinkClick r:id="rId2"/>
              </a:rPr>
              <a:t> </a:t>
            </a:r>
            <a:r>
              <a:rPr lang="de-DE" dirty="0" err="1">
                <a:hlinkClick r:id="rId2"/>
              </a:rPr>
              <a:t>Tsakona</a:t>
            </a:r>
            <a:r>
              <a:rPr lang="el-GR" dirty="0"/>
              <a:t> [άρθρο, </a:t>
            </a:r>
            <a:r>
              <a:rPr lang="en-US" dirty="0"/>
              <a:t>academia.edu]</a:t>
            </a:r>
            <a:endParaRPr lang="el-GR" dirty="0"/>
          </a:p>
          <a:p>
            <a:r>
              <a:rPr lang="en-US" b="1" u="sng" dirty="0">
                <a:effectLst/>
                <a:hlinkClick r:id="rId3"/>
              </a:rPr>
              <a:t>The cost of </a:t>
            </a:r>
            <a:r>
              <a:rPr lang="en-US" b="1" u="sng" dirty="0" err="1">
                <a:effectLst/>
                <a:hlinkClick r:id="rId3"/>
              </a:rPr>
              <a:t>humour</a:t>
            </a:r>
            <a:r>
              <a:rPr lang="en-US" b="1" u="sng" dirty="0">
                <a:effectLst/>
                <a:hlinkClick r:id="rId3"/>
              </a:rPr>
              <a:t>: Political satire on social media and censorship in China</a:t>
            </a:r>
            <a:r>
              <a:rPr lang="el-GR" b="1" u="sng" dirty="0">
                <a:effectLst/>
              </a:rPr>
              <a:t>, </a:t>
            </a:r>
            <a:r>
              <a:rPr lang="en-US" dirty="0" err="1">
                <a:hlinkClick r:id="rId4" tooltip="Trouver tous les auteurs du livre"/>
              </a:rPr>
              <a:t>Luqiu</a:t>
            </a:r>
            <a:r>
              <a:rPr lang="en-US" dirty="0">
                <a:hlinkClick r:id="rId4" tooltip="Trouver tous les auteurs du livre"/>
              </a:rPr>
              <a:t>, </a:t>
            </a:r>
            <a:r>
              <a:rPr lang="en-US" dirty="0" err="1">
                <a:hlinkClick r:id="rId4" tooltip="Trouver tous les auteurs du livre"/>
              </a:rPr>
              <a:t>Luwei</a:t>
            </a:r>
            <a:r>
              <a:rPr lang="en-US" dirty="0">
                <a:hlinkClick r:id="rId4" tooltip="Trouver tous les auteurs du livre"/>
              </a:rPr>
              <a:t> Rose</a:t>
            </a:r>
            <a:r>
              <a:rPr lang="el-GR" dirty="0"/>
              <a:t> [άρθρο]</a:t>
            </a:r>
            <a:endParaRPr lang="en-US" dirty="0"/>
          </a:p>
          <a:p>
            <a:r>
              <a:rPr lang="en-US" b="1" u="sng" dirty="0">
                <a:effectLst/>
                <a:hlinkClick r:id="rId5"/>
              </a:rPr>
              <a:t>The politics of </a:t>
            </a:r>
            <a:r>
              <a:rPr lang="en-US" b="1" u="sng" dirty="0" err="1">
                <a:effectLst/>
                <a:hlinkClick r:id="rId5"/>
              </a:rPr>
              <a:t>humour</a:t>
            </a:r>
            <a:r>
              <a:rPr lang="en-US" b="1" u="sng" dirty="0">
                <a:effectLst/>
                <a:hlinkClick r:id="rId5"/>
              </a:rPr>
              <a:t> in the public sphere: Cartoons, power and modernity in the first transnational </a:t>
            </a:r>
            <a:r>
              <a:rPr lang="en-US" b="1" u="sng" dirty="0" err="1">
                <a:effectLst/>
                <a:hlinkClick r:id="rId5"/>
              </a:rPr>
              <a:t>humour</a:t>
            </a:r>
            <a:r>
              <a:rPr lang="en-US" b="1" u="sng" dirty="0">
                <a:effectLst/>
                <a:hlinkClick r:id="rId5"/>
              </a:rPr>
              <a:t> scandal</a:t>
            </a:r>
            <a:r>
              <a:rPr lang="el-GR" b="1" u="sng" dirty="0">
                <a:effectLst/>
              </a:rPr>
              <a:t>, </a:t>
            </a:r>
            <a:r>
              <a:rPr lang="en-US" dirty="0" err="1">
                <a:hlinkClick r:id="rId6" tooltip="Trouver tous les auteurs du livre"/>
              </a:rPr>
              <a:t>Kuipers</a:t>
            </a:r>
            <a:r>
              <a:rPr lang="en-US" dirty="0">
                <a:hlinkClick r:id="rId6" tooltip="Trouver tous les auteurs du livre"/>
              </a:rPr>
              <a:t>, G.</a:t>
            </a:r>
            <a:r>
              <a:rPr lang="el-GR" dirty="0"/>
              <a:t> [άρθρο]</a:t>
            </a:r>
            <a:endParaRPr lang="en-US" dirty="0"/>
          </a:p>
          <a:p>
            <a:endParaRPr lang="el-GR" dirty="0"/>
          </a:p>
        </p:txBody>
      </p:sp>
    </p:spTree>
    <p:extLst>
      <p:ext uri="{BB962C8B-B14F-4D97-AF65-F5344CB8AC3E}">
        <p14:creationId xmlns:p14="http://schemas.microsoft.com/office/powerpoint/2010/main" val="190799523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TotalTime>
  <Words>1393</Words>
  <Application>Microsoft Office PowerPoint</Application>
  <PresentationFormat>Ευρεία οθόνη</PresentationFormat>
  <Paragraphs>96</Paragraphs>
  <Slides>25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25</vt:i4>
      </vt:variant>
    </vt:vector>
  </HeadingPairs>
  <TitlesOfParts>
    <vt:vector size="29" baseType="lpstr">
      <vt:lpstr>Arial</vt:lpstr>
      <vt:lpstr>Calibri</vt:lpstr>
      <vt:lpstr>Calibri Light</vt:lpstr>
      <vt:lpstr>Θέμα του Office</vt:lpstr>
      <vt:lpstr>Προτάσεις για εργασία εξαμήνου</vt:lpstr>
      <vt:lpstr>(Παιδική) λογοτεχνία και μετάφραση</vt:lpstr>
      <vt:lpstr>Κύρια ονόματα και ειδική γλώσσα</vt:lpstr>
      <vt:lpstr>Πολιτικός λόγος και μετάφραση στα ολοκληρωτικά καθεστώτα</vt:lpstr>
      <vt:lpstr>Χιούμορ στην πολιτική</vt:lpstr>
      <vt:lpstr>Χιούμορ στην πολιτική</vt:lpstr>
      <vt:lpstr>Χιούμορ</vt:lpstr>
      <vt:lpstr>Χιούμορ</vt:lpstr>
      <vt:lpstr>Χιούμορ</vt:lpstr>
      <vt:lpstr>Χιούμορ και κοινωνία</vt:lpstr>
      <vt:lpstr>Sitcoms</vt:lpstr>
      <vt:lpstr>Sitcoms</vt:lpstr>
      <vt:lpstr>Μετάφραση σε καιρούς κρίσης μέσα από την λογοτεχνία</vt:lpstr>
      <vt:lpstr>Μετάφραση μειονοτικών γλωσσών μέσα από την λογοτεχνία</vt:lpstr>
      <vt:lpstr>Μειονοτικές γλώσσες, μικρές/μεγάλες γλώσσες και μετάφραση</vt:lpstr>
      <vt:lpstr>Εκλαΐκευση και μετάφραση</vt:lpstr>
      <vt:lpstr>Διαφήμιση και μετάφραση</vt:lpstr>
      <vt:lpstr>Translation and Interpretation of Smaller Languages in the EU</vt:lpstr>
      <vt:lpstr>Food and Culture</vt:lpstr>
      <vt:lpstr>Μετάφραση και αγγλική γλώσσα</vt:lpstr>
      <vt:lpstr>Foreignisation / domestication</vt:lpstr>
      <vt:lpstr>Inverse translation – Μεταφράζοντας στην ξένη γλώσσα</vt:lpstr>
      <vt:lpstr>ΜΜΕ και μετάφραση</vt:lpstr>
      <vt:lpstr>Τουρισμός και διαφήμιση</vt:lpstr>
      <vt:lpstr>Μεταφραστές και διερμηνείς μέσα από την λογοτεχνία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Προτάσεις για εργασία εξαμήνου</dc:title>
  <dc:creator>George</dc:creator>
  <cp:lastModifiedBy>George</cp:lastModifiedBy>
  <cp:revision>16</cp:revision>
  <dcterms:created xsi:type="dcterms:W3CDTF">2019-11-28T07:54:26Z</dcterms:created>
  <dcterms:modified xsi:type="dcterms:W3CDTF">2019-11-28T13:16:58Z</dcterms:modified>
</cp:coreProperties>
</file>