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10" d="100"/>
          <a:sy n="110" d="100"/>
        </p:scale>
        <p:origin x="630" y="-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4T14:02:40.5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4T14:02:46.03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157 233 24575,'3'0'0,"0"0"0,0 0 0,-1 0 0,1-1 0,0 1 0,0-1 0,0 0 0,-1 0 0,1 0 0,0 0 0,-1 0 0,1-1 0,-1 1 0,1-1 0,-1 1 0,0-1 0,1 0 0,1-3 0,-1 1 0,0 0 0,0-1 0,0 1 0,-1-1 0,0 1 0,0-1 0,0 0 0,-1 0 0,2-8 0,0-10 0,-1 1 0,-1-1 0,-4-40 0,2 48 0,-1 289 0,3-273 0,-1-1 0,0 0 0,0 0 0,0 0 0,0 0 0,0 0 0,0 1 0,0-1 0,-1 0 0,1 0 0,0 0 0,0 0 0,0 0 0,0 1 0,0-1 0,0 0 0,0 0 0,0 0 0,0 0 0,0 0 0,0 0 0,0 1 0,-1-1 0,1 0 0,0 0 0,0 0 0,0 0 0,0 0 0,0 0 0,0 0 0,-1 0 0,1 0 0,0 0 0,0 0 0,0 0 0,0 1 0,0-1 0,-1 0 0,1 0 0,0 0 0,0 0 0,0 0 0,0 0 0,0 0 0,-1-1 0,1 1 0,0 0 0,0 0 0,0 0 0,0 0 0,0 0 0,-1 0 0,1 0 0,0 0 0,0 0 0,0 0 0,0 0 0,0 0 0,0-1 0,-1 1 0,1 0 0,0 0 0,0 0 0,0 0 0,0 0 0,0-1 0,-16-14 0,-20-30 0,31 37 0,-7-8 0,-27-34 0,36 47 0,0-1 0,0 1 0,0 0 0,-1 0 0,1 0 0,-1 1 0,1-1 0,-1 1 0,0 0 0,-5-2 0,8 4 0,1-1 0,-1 1 0,1 0 0,-1 0 0,1 0 0,0 0 0,-1 0 0,1 0 0,-1 0 0,1 0 0,-1 0 0,1 0 0,-1 0 0,1 0 0,-1 0 0,1 0 0,-1 0 0,1 1 0,0-1 0,-1 0 0,1 0 0,-1 0 0,1 1 0,0-1 0,-1 0 0,1 1 0,0-1 0,-1 0 0,1 1 0,0-1 0,-1 0 0,1 1 0,0-1 0,0 0 0,-1 1 0,1-1 0,0 1 0,0-1 0,0 1 0,0-1 0,0 1 0,0-1 0,0 0 0,-1 1 0,1-1 0,0 1 0,1-1 0,-1 1 0,0-1 0,0 1 0,0-1 0,0 1 0,0-1 0,0 0 0,0 1 0,1-1 0,-1 1 0,0-1 0,0 1 0,1-1 0,-1 0 0,0 1 0,1-1 0,0 1 0,16 29 0,-15-28 0,-1 0 0,1 0 0,0 0 0,0 0 0,0 0 0,0 0 0,0-1 0,0 1 0,1-1 0,-1 1 0,0-1 0,1 0 0,-1 0 0,1 0 0,0 0 0,-1-1 0,1 1 0,0-1 0,-1 1 0,1-1 0,0 0 0,-1 0 0,1 0 0,0 0 0,0-1 0,-1 1 0,1-1 0,0 0 0,-1 1 0,1-1 0,-1 0 0,1-1 0,-1 1 0,0 0 0,1-1 0,-1 1 0,0-1 0,0 0 0,0 0 0,0 0 0,0 0 0,0 0 0,-1 0 0,2-3 0,-1 3 0,0 0 0,0 0 0,1-1 0,-1 1 0,0 1 0,1-1 0,-1 0 0,1 1 0,-1-1 0,4 0 0,-5 1 0,0 1 0,0 0 0,0-1 0,0 1 0,0 0 0,0 0 0,0 0 0,1 0 0,-1 0 0,0 0 0,0 0 0,0 1 0,0-1 0,0 0 0,0 0 0,0 1 0,0-1 0,0 1 0,2 0 0,-1 2 0,0-1 0,0 0 0,0 1 0,0-1 0,0 1 0,-1 0 0,1 0 0,-1 0 0,0 0 0,1 0 0,-1 0 0,-1 0 0,1 0 0,0 0 0,-1 0 0,0 0 0,1 5 0,-1 1 0,2 7 0,0 0 0,-2 0 0,0 0 0,-1 1 0,0-1 0,-1 0 0,-5 16 0,7-31 0,-1 0 0,1 0 0,0 0 0,-1 0 0,1 0 0,-1 0 0,1 0 0,-1 0 0,1 0 0,-1-1 0,0 1 0,1 0 0,-1 0 0,0-1 0,0 1 0,0 0 0,1-1 0,-1 1 0,0-1 0,0 1 0,0-1 0,0 0 0,0 1 0,0-1 0,0 0 0,-2 1 0,1-2 0,0 1 0,1 0 0,-1-1 0,0 1 0,0-1 0,0 0 0,0 0 0,1 0 0,-1 0 0,0 0 0,1 0 0,-1 0 0,-1-2 0,-7-7 0,0 0 0,1-1 0,-10-13 0,12 15 0,-19-24 0,2-1 0,0-1 0,3-1 0,-30-67 0,50 101 0,0 0 0,0 0 0,0 0 0,1 0 0,-1 0 0,1 0 0,-1 0 0,1 0 0,0 0 0,0 0 0,0 0 0,0 0 0,0 0 0,0 0 0,0 0 0,1 0 0,-1 0 0,1 0 0,0 0 0,0-2 0,0 2 0,0 1 0,1 0 0,-1 0 0,0 0 0,0 1 0,1-1 0,-1 0 0,0 0 0,1 1 0,-1-1 0,0 1 0,1-1 0,-1 1 0,1-1 0,-1 1 0,1 0 0,-1 0 0,1 0 0,-1 0 0,4 0 0,1 1 0,0-1 0,0 2 0,0-1 0,0 1 0,0 0 0,0 0 0,0 0 0,-1 1 0,1 0 0,-1 0 0,0 0 0,6 5 0,-2 3-49,-1 0 0,0 0 1,0 0-1,-1 1 0,-1 0 0,8 20 0,-4-12-974,0 4-5803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4T14:02:47.3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E77232F-D7E0-EEBA-749B-DD837010AB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2A92095-F09F-BC87-8B9A-0E583F6D2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F90A0CB-377F-4026-E768-8078C79C7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BF2-4358-4E73-BBCB-479A116C4677}" type="datetimeFigureOut">
              <a:rPr lang="el-GR" smtClean="0"/>
              <a:t>15/3/2025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894DD5C-8FBD-6995-92CC-B010B2F53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3E83B5-F314-CD51-4546-2E2A95E54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8625-4163-4CD5-852B-1A03FA22A2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012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448041-153B-E69B-CE82-ABD675AD1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E039421-E9DA-FC66-E4BF-75EEE1460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0F51C29-A4D2-3637-0B2B-845962231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BF2-4358-4E73-BBCB-479A116C4677}" type="datetimeFigureOut">
              <a:rPr lang="el-GR" smtClean="0"/>
              <a:t>15/3/2025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C35885E-0A43-BDE3-94A1-18932BF75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A5F9257-A85D-36BC-DEA4-01EBCB403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8625-4163-4CD5-852B-1A03FA22A2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7280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717C43-52D3-EE74-4B4D-48A4FD174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3B6FEFF-0A93-6D9F-93A5-4EE6F8971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7D5912C-F94B-DCB7-1B01-267EABBB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BF2-4358-4E73-BBCB-479A116C4677}" type="datetimeFigureOut">
              <a:rPr lang="el-GR" smtClean="0"/>
              <a:t>15/3/2025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37B0A9D-0B44-D049-4C82-A0FA0BF7E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056C3BD-B4CB-14C5-DA22-BA42B871A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8625-4163-4CD5-852B-1A03FA22A2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22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6BCEF57-BDE1-E41E-BDE7-D3635BFE1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B73C327-D32E-C96E-F4AB-CB82558AD4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983EFDB-DF2A-33C1-F996-AA944960C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CB05B8F-41D0-D6DE-B0A9-F0503C0E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BF2-4358-4E73-BBCB-479A116C4677}" type="datetimeFigureOut">
              <a:rPr lang="el-GR" smtClean="0"/>
              <a:t>15/3/2025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2FF6BA2-54EB-E469-36F2-392C050B2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7464999-2962-D66A-E8FC-F370D5582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8625-4163-4CD5-852B-1A03FA22A2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6207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295741-0F78-E97D-A761-C67E4E27C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C6C29D7-AA05-3172-B3AF-420C1BC3A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0ABE0F5-0652-B26C-233E-4BEFC3935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635E8EFB-3891-D86E-22B2-FE2F70A3A7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55AD918D-DDF6-F928-9D9D-D4D35091D3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FE7431A3-8009-CD1A-A836-E54F0FA35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BF2-4358-4E73-BBCB-479A116C4677}" type="datetimeFigureOut">
              <a:rPr lang="el-GR" smtClean="0"/>
              <a:t>15/3/2025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313C54ED-A615-A209-FCE6-E06C23B75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FB7C9E55-AF07-5BE5-40C6-95771D11B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8625-4163-4CD5-852B-1A03FA22A2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355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58F3B0-D5B0-F13C-FACD-8E40C4764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2D75DEB-273E-3DB3-E9DE-AE84A7ECC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BF2-4358-4E73-BBCB-479A116C4677}" type="datetimeFigureOut">
              <a:rPr lang="el-GR" smtClean="0"/>
              <a:t>15/3/2025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B6B93137-48B6-EA1B-CA69-4083B45BA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EC613E40-7D36-060E-4D3B-1F1CDE35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8625-4163-4CD5-852B-1A03FA22A2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5479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352DA8F-6819-F4DA-3C34-192D9450D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BF2-4358-4E73-BBCB-479A116C4677}" type="datetimeFigureOut">
              <a:rPr lang="el-GR" smtClean="0"/>
              <a:t>15/3/2025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466AFB5F-82FC-D180-8E0B-A049791F0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243DBEFE-68B9-0C3C-1295-3A061AB20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8625-4163-4CD5-852B-1A03FA22A2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39198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87AE92-7EE7-120E-A1CB-89ABC2C5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1EDA5D4-0B95-A387-9432-3A27EFEA7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6243F6A-E449-864D-DF38-A5BD4E7D6A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D3A67E8-05CE-0D28-F215-97318696B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BF2-4358-4E73-BBCB-479A116C4677}" type="datetimeFigureOut">
              <a:rPr lang="el-GR" smtClean="0"/>
              <a:t>15/3/2025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136BF5A-6EAD-0F79-6C43-656673B7E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B18AEA1-9C82-CA60-DB1C-D318EA70C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8625-4163-4CD5-852B-1A03FA22A2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4585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C865F5-7468-E8A9-98FC-312C28D74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49DC43D3-8607-C746-43BF-F08A78139C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6150307-B4DD-B82D-2CA0-F681E79C3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1603DA1-31A4-B24F-8C70-2163DC019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BF2-4358-4E73-BBCB-479A116C4677}" type="datetimeFigureOut">
              <a:rPr lang="el-GR" smtClean="0"/>
              <a:t>15/3/2025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98D5F3F-46EF-5693-4F28-C8906DCB6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8710F60-DFE3-CB51-5A88-6D9FEE2B8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8625-4163-4CD5-852B-1A03FA22A2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3878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F837FD-CF91-5319-F200-30F136758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20AE779-383D-1C76-9ABC-2B1747982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873F4F7-CD20-6E02-0FA7-ED3BDA7F2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BF2-4358-4E73-BBCB-479A116C4677}" type="datetimeFigureOut">
              <a:rPr lang="el-GR" smtClean="0"/>
              <a:t>15/3/2025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E38A40E-453E-10E0-59A2-2C21E4DA5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FEC80E3-4650-68CA-0E12-D71B3DAC2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8625-4163-4CD5-852B-1A03FA22A2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05462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2D02872B-5A04-B6BA-F7DE-6B79286FDA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9EB1413-93B2-3B32-8FD7-27FCCCB70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24EB894-3302-186E-A09F-789646F9A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46BF2-4358-4E73-BBCB-479A116C4677}" type="datetimeFigureOut">
              <a:rPr lang="el-GR" smtClean="0"/>
              <a:t>15/3/2025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FE5C1D2-BC4C-52AE-7EEE-AA227D0C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D0E1969-72E8-C624-42F9-39B408246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8625-4163-4CD5-852B-1A03FA22A2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73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E5729926-9A58-9A36-F875-6846ED634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16FE81E-74A7-6494-DE3C-8FDF58994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1A26045-5237-6FEA-B89E-F98F48F58C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646BF2-4358-4E73-BBCB-479A116C4677}" type="datetimeFigureOut">
              <a:rPr lang="el-GR" smtClean="0"/>
              <a:t>15/3/2025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B3548A2-BD27-1D0B-0589-9BFA25DC1A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053D679-9387-C8C3-33D3-29817DE8DB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178625-4163-4CD5-852B-1A03FA22A21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227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5" Type="http://schemas.openxmlformats.org/officeDocument/2006/relationships/image" Target="../media/image8.png"/><Relationship Id="rId4" Type="http://schemas.openxmlformats.org/officeDocument/2006/relationships/customXml" Target="../ink/ink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D91FD6-D46E-906B-F89A-B822A82B4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 Γρηγοριανή μεταρρύθμιση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6E40DF5-D619-5A70-3FDD-DB770AF8B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ζήτημα της </a:t>
            </a:r>
            <a:r>
              <a:rPr lang="el-GR" b="1" u="sng" dirty="0"/>
              <a:t>περιβολής (</a:t>
            </a:r>
            <a:r>
              <a:rPr lang="it-IT" b="1" u="sng" dirty="0"/>
              <a:t>investitura):</a:t>
            </a:r>
            <a:endParaRPr lang="el-GR" b="1" u="sng" dirty="0"/>
          </a:p>
          <a:p>
            <a:r>
              <a:rPr lang="el-GR" dirty="0"/>
              <a:t>Ορισμός και εγκατάσταση ενός ιερωμένου σε μια θέση ή ένα βαθμό, με ταυτόχρονη παραχώρηση σε αυτόν ενός φέουδου από τον κοσμικό άρχοντα</a:t>
            </a:r>
          </a:p>
          <a:p>
            <a:r>
              <a:rPr lang="el-GR" dirty="0"/>
              <a:t>Δαχτυλίδι, ποιμαντορική ράβδος: σύμβολο εκκλησιαστικής – πνευματικής εξουσίας</a:t>
            </a:r>
          </a:p>
          <a:p>
            <a:r>
              <a:rPr lang="el-GR" dirty="0"/>
              <a:t>Σκήπτρο: σύμβολο κοσμικής εξουσίας πάνω στο φέουδο</a:t>
            </a:r>
          </a:p>
          <a:p>
            <a:r>
              <a:rPr lang="el-GR" i="1" u="sng" dirty="0"/>
              <a:t>Βασική αιτία σύγκρουσης ανάμεσα στον Πάπα και στον αυτοκράτορα</a:t>
            </a:r>
          </a:p>
        </p:txBody>
      </p:sp>
    </p:spTree>
    <p:extLst>
      <p:ext uri="{BB962C8B-B14F-4D97-AF65-F5344CB8AC3E}">
        <p14:creationId xmlns:p14="http://schemas.microsoft.com/office/powerpoint/2010/main" val="3906448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352230-15D0-B1BF-E782-01407B7EA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μοναστήρι του </a:t>
            </a:r>
            <a:r>
              <a:rPr lang="el-GR" b="1" u="sng" dirty="0" err="1"/>
              <a:t>Κλυνύ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A72E6BB-9428-0234-59EC-A923276A4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11</a:t>
            </a:r>
            <a:r>
              <a:rPr lang="el-GR" baseline="30000" dirty="0"/>
              <a:t>ος</a:t>
            </a:r>
            <a:r>
              <a:rPr lang="el-GR" dirty="0"/>
              <a:t> αι.: μεγάλη ενίσχυση του παπισμού</a:t>
            </a:r>
          </a:p>
          <a:p>
            <a:r>
              <a:rPr lang="el-GR" dirty="0"/>
              <a:t>Ο αριθμός των μοναχών στη Δύση αυξάνεται ραγδαία</a:t>
            </a:r>
          </a:p>
          <a:p>
            <a:r>
              <a:rPr lang="el-GR" dirty="0"/>
              <a:t>Μοναχοί: γιοί ιπποτών με μικρά κτήματα/ προσπαθούν να αποκτήσουν γη, ακολουθώντας το μοναχισμό</a:t>
            </a:r>
          </a:p>
          <a:p>
            <a:r>
              <a:rPr lang="el-GR" dirty="0"/>
              <a:t>Ο μοναχισμός της Βόρειας Ιταλίας και της Βουργουνδίας συσπειρώνεται γύρω από το </a:t>
            </a:r>
            <a:r>
              <a:rPr lang="el-GR" dirty="0" err="1"/>
              <a:t>βουργουνδικό</a:t>
            </a:r>
            <a:r>
              <a:rPr lang="el-GR" dirty="0"/>
              <a:t> μοναστήρι του </a:t>
            </a:r>
            <a:r>
              <a:rPr lang="el-GR" dirty="0" err="1"/>
              <a:t>Κλυνύ</a:t>
            </a:r>
            <a:r>
              <a:rPr lang="el-GR" dirty="0"/>
              <a:t> (κίνημα του </a:t>
            </a:r>
            <a:r>
              <a:rPr lang="el-GR" dirty="0" err="1"/>
              <a:t>Κλυνύ</a:t>
            </a:r>
            <a:r>
              <a:rPr lang="el-GR" dirty="0"/>
              <a:t>)</a:t>
            </a:r>
          </a:p>
          <a:p>
            <a:r>
              <a:rPr lang="el-GR" dirty="0"/>
              <a:t>Επιδίωξη: μετατροπή της δυτικής εκκλησίας από κατακερματισμένη φεουδαρχική οργάνωση σε συγκεντρωτική δομή με επικεφαλής τον Πάπα</a:t>
            </a:r>
          </a:p>
        </p:txBody>
      </p:sp>
    </p:spTree>
    <p:extLst>
      <p:ext uri="{BB962C8B-B14F-4D97-AF65-F5344CB8AC3E}">
        <p14:creationId xmlns:p14="http://schemas.microsoft.com/office/powerpoint/2010/main" val="4219036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C6B158B5-50B5-4927-A367-7C9F3AFE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12CA7FA-1BEA-EB54-4519-5B0AD489A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4" y="1367673"/>
            <a:ext cx="4375151" cy="26655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700" b="1" u="sng">
                <a:solidFill>
                  <a:schemeClr val="bg1"/>
                </a:solidFill>
              </a:rPr>
              <a:t>Το Αββαείο του Κλυνύ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84E42DE-CD40-8A38-7F7E-7AD7F50BBF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4"/>
          <a:stretch/>
        </p:blipFill>
        <p:spPr bwMode="auto">
          <a:xfrm>
            <a:off x="1" y="2"/>
            <a:ext cx="6249303" cy="6857998"/>
          </a:xfrm>
          <a:custGeom>
            <a:avLst/>
            <a:gdLst/>
            <a:ahLst/>
            <a:cxnLst/>
            <a:rect l="l" t="t" r="r" b="b"/>
            <a:pathLst>
              <a:path w="6249303" h="6857998">
                <a:moveTo>
                  <a:pt x="5497146" y="6118149"/>
                </a:moveTo>
                <a:cubicBezTo>
                  <a:pt x="5503695" y="6124102"/>
                  <a:pt x="5511317" y="6129341"/>
                  <a:pt x="5518366" y="6133723"/>
                </a:cubicBezTo>
                <a:cubicBezTo>
                  <a:pt x="5525509" y="6138152"/>
                  <a:pt x="5530855" y="6143474"/>
                  <a:pt x="5534525" y="6149380"/>
                </a:cubicBezTo>
                <a:lnTo>
                  <a:pt x="5540000" y="6166562"/>
                </a:lnTo>
                <a:lnTo>
                  <a:pt x="5534525" y="6149379"/>
                </a:lnTo>
                <a:cubicBezTo>
                  <a:pt x="5530855" y="6143474"/>
                  <a:pt x="5525509" y="6138152"/>
                  <a:pt x="5518366" y="6133722"/>
                </a:cubicBezTo>
                <a:cubicBezTo>
                  <a:pt x="5511317" y="6129341"/>
                  <a:pt x="5503695" y="6124102"/>
                  <a:pt x="5497146" y="6118149"/>
                </a:cubicBezTo>
                <a:close/>
                <a:moveTo>
                  <a:pt x="5405304" y="4941372"/>
                </a:moveTo>
                <a:lnTo>
                  <a:pt x="5408634" y="4950869"/>
                </a:lnTo>
                <a:lnTo>
                  <a:pt x="5418318" y="4991382"/>
                </a:lnTo>
                <a:lnTo>
                  <a:pt x="5408634" y="4950868"/>
                </a:lnTo>
                <a:close/>
                <a:moveTo>
                  <a:pt x="5409242" y="4749807"/>
                </a:moveTo>
                <a:cubicBezTo>
                  <a:pt x="5397106" y="4762826"/>
                  <a:pt x="5396249" y="4781365"/>
                  <a:pt x="5394535" y="4799797"/>
                </a:cubicBezTo>
                <a:cubicBezTo>
                  <a:pt x="5396249" y="4781365"/>
                  <a:pt x="5397106" y="4762827"/>
                  <a:pt x="5409242" y="4749807"/>
                </a:cubicBezTo>
                <a:close/>
                <a:moveTo>
                  <a:pt x="5427041" y="4543185"/>
                </a:moveTo>
                <a:cubicBezTo>
                  <a:pt x="5428019" y="4548281"/>
                  <a:pt x="5430065" y="4553662"/>
                  <a:pt x="5432447" y="4557092"/>
                </a:cubicBezTo>
                <a:cubicBezTo>
                  <a:pt x="5444067" y="4573618"/>
                  <a:pt x="5452855" y="4588275"/>
                  <a:pt x="5458810" y="4602021"/>
                </a:cubicBezTo>
                <a:cubicBezTo>
                  <a:pt x="5452855" y="4588275"/>
                  <a:pt x="5444067" y="4573618"/>
                  <a:pt x="5432447" y="4557091"/>
                </a:cubicBezTo>
                <a:close/>
                <a:moveTo>
                  <a:pt x="5893259" y="2819253"/>
                </a:moveTo>
                <a:lnTo>
                  <a:pt x="5904902" y="2827484"/>
                </a:lnTo>
                <a:lnTo>
                  <a:pt x="5904904" y="2827486"/>
                </a:lnTo>
                <a:lnTo>
                  <a:pt x="5933407" y="2861156"/>
                </a:lnTo>
                <a:lnTo>
                  <a:pt x="5923753" y="2842392"/>
                </a:lnTo>
                <a:lnTo>
                  <a:pt x="5904904" y="2827486"/>
                </a:lnTo>
                <a:lnTo>
                  <a:pt x="5904902" y="2827483"/>
                </a:lnTo>
                <a:close/>
                <a:moveTo>
                  <a:pt x="5823604" y="1974015"/>
                </a:moveTo>
                <a:lnTo>
                  <a:pt x="5817090" y="1999763"/>
                </a:lnTo>
                <a:cubicBezTo>
                  <a:pt x="5813281" y="2008056"/>
                  <a:pt x="5807601" y="2016020"/>
                  <a:pt x="5799362" y="2023547"/>
                </a:cubicBezTo>
                <a:cubicBezTo>
                  <a:pt x="5815841" y="2008497"/>
                  <a:pt x="5822079" y="1991685"/>
                  <a:pt x="5823604" y="1974015"/>
                </a:cubicBezTo>
                <a:close/>
                <a:moveTo>
                  <a:pt x="5806410" y="1768838"/>
                </a:moveTo>
                <a:cubicBezTo>
                  <a:pt x="5802029" y="1774411"/>
                  <a:pt x="5799266" y="1779948"/>
                  <a:pt x="5797809" y="1785412"/>
                </a:cubicBezTo>
                <a:lnTo>
                  <a:pt x="5797028" y="1801558"/>
                </a:lnTo>
                <a:cubicBezTo>
                  <a:pt x="5795361" y="1790986"/>
                  <a:pt x="5797647" y="1779981"/>
                  <a:pt x="5806410" y="1768838"/>
                </a:cubicBezTo>
                <a:close/>
                <a:moveTo>
                  <a:pt x="5915999" y="520953"/>
                </a:moveTo>
                <a:lnTo>
                  <a:pt x="5909271" y="549926"/>
                </a:lnTo>
                <a:lnTo>
                  <a:pt x="5903017" y="566616"/>
                </a:lnTo>
                <a:lnTo>
                  <a:pt x="5897067" y="581804"/>
                </a:lnTo>
                <a:lnTo>
                  <a:pt x="5896649" y="583595"/>
                </a:lnTo>
                <a:lnTo>
                  <a:pt x="5894474" y="589388"/>
                </a:lnTo>
                <a:cubicBezTo>
                  <a:pt x="5892074" y="597005"/>
                  <a:pt x="5890316" y="604728"/>
                  <a:pt x="5889851" y="612658"/>
                </a:cubicBezTo>
                <a:lnTo>
                  <a:pt x="5896649" y="583595"/>
                </a:lnTo>
                <a:lnTo>
                  <a:pt x="5902965" y="566754"/>
                </a:lnTo>
                <a:lnTo>
                  <a:pt x="5903017" y="566616"/>
                </a:lnTo>
                <a:lnTo>
                  <a:pt x="5908855" y="551717"/>
                </a:lnTo>
                <a:lnTo>
                  <a:pt x="5909271" y="549926"/>
                </a:lnTo>
                <a:lnTo>
                  <a:pt x="5911436" y="544146"/>
                </a:lnTo>
                <a:cubicBezTo>
                  <a:pt x="5913823" y="536547"/>
                  <a:pt x="5915561" y="528850"/>
                  <a:pt x="5915999" y="520953"/>
                </a:cubicBezTo>
                <a:close/>
                <a:moveTo>
                  <a:pt x="5864896" y="268794"/>
                </a:moveTo>
                <a:cubicBezTo>
                  <a:pt x="5862371" y="279176"/>
                  <a:pt x="5860668" y="289296"/>
                  <a:pt x="5860021" y="299164"/>
                </a:cubicBezTo>
                <a:cubicBezTo>
                  <a:pt x="5859371" y="309031"/>
                  <a:pt x="5859776" y="318646"/>
                  <a:pt x="5861466" y="328017"/>
                </a:cubicBezTo>
                <a:close/>
                <a:moveTo>
                  <a:pt x="0" y="0"/>
                </a:moveTo>
                <a:lnTo>
                  <a:pt x="6182312" y="0"/>
                </a:lnTo>
                <a:lnTo>
                  <a:pt x="6178097" y="24480"/>
                </a:lnTo>
                <a:cubicBezTo>
                  <a:pt x="6175612" y="32636"/>
                  <a:pt x="6171850" y="40471"/>
                  <a:pt x="6166086" y="47806"/>
                </a:cubicBezTo>
                <a:cubicBezTo>
                  <a:pt x="6151226" y="66857"/>
                  <a:pt x="6154655" y="85336"/>
                  <a:pt x="6156942" y="105718"/>
                </a:cubicBezTo>
                <a:cubicBezTo>
                  <a:pt x="6158656" y="121150"/>
                  <a:pt x="6158085" y="136963"/>
                  <a:pt x="6158277" y="152584"/>
                </a:cubicBezTo>
                <a:cubicBezTo>
                  <a:pt x="6158846" y="180017"/>
                  <a:pt x="6159037" y="207450"/>
                  <a:pt x="6159990" y="234883"/>
                </a:cubicBezTo>
                <a:cubicBezTo>
                  <a:pt x="6160370" y="243648"/>
                  <a:pt x="6165135" y="252600"/>
                  <a:pt x="6164373" y="261173"/>
                </a:cubicBezTo>
                <a:cubicBezTo>
                  <a:pt x="6160752" y="300800"/>
                  <a:pt x="6155037" y="340425"/>
                  <a:pt x="6151798" y="380050"/>
                </a:cubicBezTo>
                <a:cubicBezTo>
                  <a:pt x="6149894" y="402529"/>
                  <a:pt x="6153511" y="425581"/>
                  <a:pt x="6150846" y="447870"/>
                </a:cubicBezTo>
                <a:cubicBezTo>
                  <a:pt x="6147798" y="473587"/>
                  <a:pt x="6139988" y="498733"/>
                  <a:pt x="6135223" y="524262"/>
                </a:cubicBezTo>
                <a:cubicBezTo>
                  <a:pt x="6133891" y="531310"/>
                  <a:pt x="6135606" y="539121"/>
                  <a:pt x="6135985" y="546552"/>
                </a:cubicBezTo>
                <a:cubicBezTo>
                  <a:pt x="6136367" y="554933"/>
                  <a:pt x="6137129" y="563125"/>
                  <a:pt x="6137320" y="571508"/>
                </a:cubicBezTo>
                <a:cubicBezTo>
                  <a:pt x="6137702" y="597037"/>
                  <a:pt x="6137129" y="622564"/>
                  <a:pt x="6138464" y="648092"/>
                </a:cubicBezTo>
                <a:cubicBezTo>
                  <a:pt x="6139225" y="663713"/>
                  <a:pt x="6147035" y="680096"/>
                  <a:pt x="6144177" y="694576"/>
                </a:cubicBezTo>
                <a:cubicBezTo>
                  <a:pt x="6138654" y="724104"/>
                  <a:pt x="6151036" y="753633"/>
                  <a:pt x="6140750" y="783158"/>
                </a:cubicBezTo>
                <a:cubicBezTo>
                  <a:pt x="6137702" y="792306"/>
                  <a:pt x="6145322" y="804877"/>
                  <a:pt x="6145702" y="815929"/>
                </a:cubicBezTo>
                <a:cubicBezTo>
                  <a:pt x="6146654" y="843552"/>
                  <a:pt x="6146464" y="871173"/>
                  <a:pt x="6146274" y="898797"/>
                </a:cubicBezTo>
                <a:cubicBezTo>
                  <a:pt x="6146084" y="923562"/>
                  <a:pt x="6148750" y="949281"/>
                  <a:pt x="6143416" y="973095"/>
                </a:cubicBezTo>
                <a:cubicBezTo>
                  <a:pt x="6137702" y="998052"/>
                  <a:pt x="6138464" y="1020529"/>
                  <a:pt x="6144940" y="1044725"/>
                </a:cubicBezTo>
                <a:cubicBezTo>
                  <a:pt x="6149322" y="1061298"/>
                  <a:pt x="6149894" y="1078826"/>
                  <a:pt x="6151226" y="1095972"/>
                </a:cubicBezTo>
                <a:cubicBezTo>
                  <a:pt x="6152750" y="1114449"/>
                  <a:pt x="6148750" y="1134834"/>
                  <a:pt x="6155037" y="1151600"/>
                </a:cubicBezTo>
                <a:cubicBezTo>
                  <a:pt x="6173706" y="1201512"/>
                  <a:pt x="6177706" y="1252757"/>
                  <a:pt x="6177706" y="1304955"/>
                </a:cubicBezTo>
                <a:cubicBezTo>
                  <a:pt x="6177706" y="1314483"/>
                  <a:pt x="6175041" y="1324198"/>
                  <a:pt x="6172183" y="1333341"/>
                </a:cubicBezTo>
                <a:cubicBezTo>
                  <a:pt x="6155037" y="1386684"/>
                  <a:pt x="6156560" y="1440216"/>
                  <a:pt x="6167039" y="1494509"/>
                </a:cubicBezTo>
                <a:cubicBezTo>
                  <a:pt x="6169325" y="1505751"/>
                  <a:pt x="6169706" y="1518324"/>
                  <a:pt x="6167421" y="1529563"/>
                </a:cubicBezTo>
                <a:cubicBezTo>
                  <a:pt x="6160752" y="1561189"/>
                  <a:pt x="6149702" y="1591859"/>
                  <a:pt x="6144940" y="1623675"/>
                </a:cubicBezTo>
                <a:cubicBezTo>
                  <a:pt x="6137129" y="1676253"/>
                  <a:pt x="6163417" y="1721785"/>
                  <a:pt x="6180565" y="1768838"/>
                </a:cubicBezTo>
                <a:cubicBezTo>
                  <a:pt x="6196758" y="1813610"/>
                  <a:pt x="6233335" y="1851709"/>
                  <a:pt x="6225142" y="1904673"/>
                </a:cubicBezTo>
                <a:cubicBezTo>
                  <a:pt x="6224381" y="1910004"/>
                  <a:pt x="6229524" y="1915912"/>
                  <a:pt x="6230858" y="1921817"/>
                </a:cubicBezTo>
                <a:cubicBezTo>
                  <a:pt x="6234479" y="1938009"/>
                  <a:pt x="6238857" y="1954202"/>
                  <a:pt x="6240574" y="1970586"/>
                </a:cubicBezTo>
                <a:cubicBezTo>
                  <a:pt x="6242861" y="1990589"/>
                  <a:pt x="6242100" y="2010974"/>
                  <a:pt x="6244004" y="2030977"/>
                </a:cubicBezTo>
                <a:cubicBezTo>
                  <a:pt x="6245147" y="2043835"/>
                  <a:pt x="6247242" y="2056600"/>
                  <a:pt x="6249052" y="2069340"/>
                </a:cubicBezTo>
                <a:lnTo>
                  <a:pt x="6249303" y="2072225"/>
                </a:lnTo>
                <a:lnTo>
                  <a:pt x="6249303" y="2131532"/>
                </a:lnTo>
                <a:lnTo>
                  <a:pt x="6248432" y="2138304"/>
                </a:lnTo>
                <a:cubicBezTo>
                  <a:pt x="6246241" y="2148519"/>
                  <a:pt x="6243623" y="2158712"/>
                  <a:pt x="6241908" y="2168903"/>
                </a:cubicBezTo>
                <a:cubicBezTo>
                  <a:pt x="6237145" y="2197670"/>
                  <a:pt x="6238479" y="2229296"/>
                  <a:pt x="6226286" y="2254633"/>
                </a:cubicBezTo>
                <a:cubicBezTo>
                  <a:pt x="6213332" y="2281683"/>
                  <a:pt x="6207426" y="2307402"/>
                  <a:pt x="6211426" y="2335405"/>
                </a:cubicBezTo>
                <a:cubicBezTo>
                  <a:pt x="6212760" y="2344741"/>
                  <a:pt x="6220762" y="2356744"/>
                  <a:pt x="6228952" y="2360933"/>
                </a:cubicBezTo>
                <a:cubicBezTo>
                  <a:pt x="6247241" y="2370270"/>
                  <a:pt x="6250481" y="2383032"/>
                  <a:pt x="6244193" y="2400369"/>
                </a:cubicBezTo>
                <a:cubicBezTo>
                  <a:pt x="6238857" y="2415420"/>
                  <a:pt x="6236192" y="2433897"/>
                  <a:pt x="6225904" y="2444184"/>
                </a:cubicBezTo>
                <a:cubicBezTo>
                  <a:pt x="6196758" y="2473333"/>
                  <a:pt x="6195806" y="2510483"/>
                  <a:pt x="6187996" y="2546678"/>
                </a:cubicBezTo>
                <a:cubicBezTo>
                  <a:pt x="6183231" y="2568774"/>
                  <a:pt x="6183041" y="2589352"/>
                  <a:pt x="6186279" y="2611450"/>
                </a:cubicBezTo>
                <a:cubicBezTo>
                  <a:pt x="6193518" y="2659455"/>
                  <a:pt x="6183231" y="2706131"/>
                  <a:pt x="6170087" y="2752235"/>
                </a:cubicBezTo>
                <a:cubicBezTo>
                  <a:pt x="6161325" y="2782716"/>
                  <a:pt x="6155990" y="2813958"/>
                  <a:pt x="6147035" y="2844248"/>
                </a:cubicBezTo>
                <a:cubicBezTo>
                  <a:pt x="6140177" y="2866918"/>
                  <a:pt x="6131985" y="2889587"/>
                  <a:pt x="6120937" y="2910353"/>
                </a:cubicBezTo>
                <a:cubicBezTo>
                  <a:pt x="6104743" y="2940455"/>
                  <a:pt x="6080358" y="2966742"/>
                  <a:pt x="6086835" y="3005035"/>
                </a:cubicBezTo>
                <a:cubicBezTo>
                  <a:pt x="6092550" y="3038756"/>
                  <a:pt x="6080550" y="3069235"/>
                  <a:pt x="6069119" y="3100099"/>
                </a:cubicBezTo>
                <a:cubicBezTo>
                  <a:pt x="6060737" y="3122770"/>
                  <a:pt x="6052162" y="3145436"/>
                  <a:pt x="6046828" y="3168870"/>
                </a:cubicBezTo>
                <a:cubicBezTo>
                  <a:pt x="6040542" y="3196686"/>
                  <a:pt x="6043210" y="3228119"/>
                  <a:pt x="6031589" y="3252885"/>
                </a:cubicBezTo>
                <a:cubicBezTo>
                  <a:pt x="6019396" y="3278795"/>
                  <a:pt x="6027588" y="3300319"/>
                  <a:pt x="6031017" y="3323372"/>
                </a:cubicBezTo>
                <a:cubicBezTo>
                  <a:pt x="6036353" y="3360139"/>
                  <a:pt x="6046258" y="3396719"/>
                  <a:pt x="6033685" y="3433866"/>
                </a:cubicBezTo>
                <a:cubicBezTo>
                  <a:pt x="6018444" y="3479015"/>
                  <a:pt x="6002060" y="3523785"/>
                  <a:pt x="5987583" y="3569124"/>
                </a:cubicBezTo>
                <a:cubicBezTo>
                  <a:pt x="5982056" y="3586653"/>
                  <a:pt x="5979770" y="3605509"/>
                  <a:pt x="5977295" y="3623799"/>
                </a:cubicBezTo>
                <a:cubicBezTo>
                  <a:pt x="5975197" y="3641134"/>
                  <a:pt x="5980533" y="3661899"/>
                  <a:pt x="5972533" y="3675238"/>
                </a:cubicBezTo>
                <a:cubicBezTo>
                  <a:pt x="5951958" y="3709529"/>
                  <a:pt x="5941860" y="3744770"/>
                  <a:pt x="5941860" y="3784397"/>
                </a:cubicBezTo>
                <a:cubicBezTo>
                  <a:pt x="5941860" y="3799258"/>
                  <a:pt x="5933287" y="3813737"/>
                  <a:pt x="5931762" y="3828785"/>
                </a:cubicBezTo>
                <a:cubicBezTo>
                  <a:pt x="5929858" y="3849362"/>
                  <a:pt x="5924714" y="3872985"/>
                  <a:pt x="5931955" y="3890891"/>
                </a:cubicBezTo>
                <a:cubicBezTo>
                  <a:pt x="5949100" y="3932993"/>
                  <a:pt x="5934810" y="3967091"/>
                  <a:pt x="5917857" y="4003861"/>
                </a:cubicBezTo>
                <a:cubicBezTo>
                  <a:pt x="5901092" y="4040058"/>
                  <a:pt x="5887757" y="4078159"/>
                  <a:pt x="5876707" y="4116641"/>
                </a:cubicBezTo>
                <a:cubicBezTo>
                  <a:pt x="5872706" y="4131119"/>
                  <a:pt x="5879375" y="4148453"/>
                  <a:pt x="5880708" y="4164458"/>
                </a:cubicBezTo>
                <a:cubicBezTo>
                  <a:pt x="5881089" y="4170174"/>
                  <a:pt x="5881661" y="4176461"/>
                  <a:pt x="5879756" y="4181603"/>
                </a:cubicBezTo>
                <a:cubicBezTo>
                  <a:pt x="5861466" y="4231324"/>
                  <a:pt x="5847560" y="4281810"/>
                  <a:pt x="5857085" y="4335722"/>
                </a:cubicBezTo>
                <a:cubicBezTo>
                  <a:pt x="5858038" y="4340674"/>
                  <a:pt x="5855942" y="4346201"/>
                  <a:pt x="5854608" y="4351154"/>
                </a:cubicBezTo>
                <a:cubicBezTo>
                  <a:pt x="5847751" y="4375349"/>
                  <a:pt x="5836892" y="4398972"/>
                  <a:pt x="5834415" y="4423545"/>
                </a:cubicBezTo>
                <a:cubicBezTo>
                  <a:pt x="5828319" y="4484127"/>
                  <a:pt x="5825841" y="4545086"/>
                  <a:pt x="5821841" y="4606053"/>
                </a:cubicBezTo>
                <a:cubicBezTo>
                  <a:pt x="5821653" y="4609863"/>
                  <a:pt x="5821653" y="4613864"/>
                  <a:pt x="5820317" y="4617291"/>
                </a:cubicBezTo>
                <a:cubicBezTo>
                  <a:pt x="5812125" y="4639772"/>
                  <a:pt x="5814794" y="4659393"/>
                  <a:pt x="5830414" y="4678445"/>
                </a:cubicBezTo>
                <a:cubicBezTo>
                  <a:pt x="5837273" y="4686828"/>
                  <a:pt x="5840892" y="4698258"/>
                  <a:pt x="5844703" y="4708734"/>
                </a:cubicBezTo>
                <a:cubicBezTo>
                  <a:pt x="5850418" y="4724167"/>
                  <a:pt x="5855942" y="4739978"/>
                  <a:pt x="5859562" y="4755980"/>
                </a:cubicBezTo>
                <a:cubicBezTo>
                  <a:pt x="5862991" y="4771793"/>
                  <a:pt x="5867753" y="4788747"/>
                  <a:pt x="5865088" y="4803988"/>
                </a:cubicBezTo>
                <a:cubicBezTo>
                  <a:pt x="5860326" y="4831420"/>
                  <a:pt x="5849657" y="4857522"/>
                  <a:pt x="5842606" y="4884572"/>
                </a:cubicBezTo>
                <a:cubicBezTo>
                  <a:pt x="5840129" y="4893907"/>
                  <a:pt x="5840512" y="4904195"/>
                  <a:pt x="5840321" y="4913909"/>
                </a:cubicBezTo>
                <a:cubicBezTo>
                  <a:pt x="5839750" y="4936201"/>
                  <a:pt x="5845274" y="4959061"/>
                  <a:pt x="5829462" y="4979253"/>
                </a:cubicBezTo>
                <a:cubicBezTo>
                  <a:pt x="5814602" y="4997922"/>
                  <a:pt x="5818983" y="5016785"/>
                  <a:pt x="5830223" y="5036405"/>
                </a:cubicBezTo>
                <a:cubicBezTo>
                  <a:pt x="5838225" y="5050504"/>
                  <a:pt x="5844513" y="5066505"/>
                  <a:pt x="5847560" y="5082317"/>
                </a:cubicBezTo>
                <a:cubicBezTo>
                  <a:pt x="5851752" y="5104036"/>
                  <a:pt x="5853466" y="5125562"/>
                  <a:pt x="5850988" y="5148995"/>
                </a:cubicBezTo>
                <a:cubicBezTo>
                  <a:pt x="5849275" y="5165570"/>
                  <a:pt x="5848512" y="5179097"/>
                  <a:pt x="5838416" y="5192051"/>
                </a:cubicBezTo>
                <a:cubicBezTo>
                  <a:pt x="5836892" y="5194145"/>
                  <a:pt x="5836510" y="5197955"/>
                  <a:pt x="5836703" y="5200813"/>
                </a:cubicBezTo>
                <a:cubicBezTo>
                  <a:pt x="5839941" y="5238343"/>
                  <a:pt x="5838225" y="5275491"/>
                  <a:pt x="5835937" y="5313403"/>
                </a:cubicBezTo>
                <a:cubicBezTo>
                  <a:pt x="5832892" y="5361598"/>
                  <a:pt x="5841844" y="5412276"/>
                  <a:pt x="5873849" y="5453995"/>
                </a:cubicBezTo>
                <a:cubicBezTo>
                  <a:pt x="5878613" y="5460092"/>
                  <a:pt x="5880708" y="5469236"/>
                  <a:pt x="5881852" y="5477239"/>
                </a:cubicBezTo>
                <a:cubicBezTo>
                  <a:pt x="5886804" y="5514957"/>
                  <a:pt x="5890233" y="5552869"/>
                  <a:pt x="5895758" y="5590590"/>
                </a:cubicBezTo>
                <a:cubicBezTo>
                  <a:pt x="5898806" y="5611164"/>
                  <a:pt x="5901474" y="5632691"/>
                  <a:pt x="5909856" y="5651360"/>
                </a:cubicBezTo>
                <a:cubicBezTo>
                  <a:pt x="5918047" y="5669647"/>
                  <a:pt x="5927762" y="5684320"/>
                  <a:pt x="5910618" y="5695178"/>
                </a:cubicBezTo>
                <a:cubicBezTo>
                  <a:pt x="5919762" y="5714607"/>
                  <a:pt x="5927383" y="5731564"/>
                  <a:pt x="5935573" y="5748136"/>
                </a:cubicBezTo>
                <a:cubicBezTo>
                  <a:pt x="5938620" y="5754234"/>
                  <a:pt x="5943575" y="5759378"/>
                  <a:pt x="5946433" y="5765474"/>
                </a:cubicBezTo>
                <a:cubicBezTo>
                  <a:pt x="5949481" y="5771953"/>
                  <a:pt x="5951385" y="5779191"/>
                  <a:pt x="5952911" y="5786239"/>
                </a:cubicBezTo>
                <a:cubicBezTo>
                  <a:pt x="5959768" y="5817674"/>
                  <a:pt x="5966054" y="5849107"/>
                  <a:pt x="5973485" y="5880348"/>
                </a:cubicBezTo>
                <a:cubicBezTo>
                  <a:pt x="5975008" y="5886447"/>
                  <a:pt x="5981104" y="5891590"/>
                  <a:pt x="5985103" y="5897114"/>
                </a:cubicBezTo>
                <a:cubicBezTo>
                  <a:pt x="5987772" y="5900735"/>
                  <a:pt x="5991773" y="5904353"/>
                  <a:pt x="5992345" y="5908355"/>
                </a:cubicBezTo>
                <a:cubicBezTo>
                  <a:pt x="5996917" y="5938836"/>
                  <a:pt x="6002252" y="5969124"/>
                  <a:pt x="6004537" y="5999796"/>
                </a:cubicBezTo>
                <a:cubicBezTo>
                  <a:pt x="6006440" y="6025515"/>
                  <a:pt x="6005871" y="6050282"/>
                  <a:pt x="6039018" y="6056948"/>
                </a:cubicBezTo>
                <a:cubicBezTo>
                  <a:pt x="6044734" y="6058092"/>
                  <a:pt x="6050831" y="6066284"/>
                  <a:pt x="6053687" y="6072569"/>
                </a:cubicBezTo>
                <a:cubicBezTo>
                  <a:pt x="6061879" y="6090477"/>
                  <a:pt x="6067404" y="6109530"/>
                  <a:pt x="6075785" y="6127247"/>
                </a:cubicBezTo>
                <a:cubicBezTo>
                  <a:pt x="6103790" y="6185351"/>
                  <a:pt x="6121508" y="6246121"/>
                  <a:pt x="6118269" y="6311084"/>
                </a:cubicBezTo>
                <a:cubicBezTo>
                  <a:pt x="6117317" y="6331277"/>
                  <a:pt x="6107028" y="6350899"/>
                  <a:pt x="6103217" y="6363664"/>
                </a:cubicBezTo>
                <a:cubicBezTo>
                  <a:pt x="6118269" y="6400429"/>
                  <a:pt x="6132747" y="6431292"/>
                  <a:pt x="6143606" y="6463490"/>
                </a:cubicBezTo>
                <a:cubicBezTo>
                  <a:pt x="6153322" y="6491874"/>
                  <a:pt x="6159418" y="6521593"/>
                  <a:pt x="6166466" y="6550742"/>
                </a:cubicBezTo>
                <a:cubicBezTo>
                  <a:pt x="6169135" y="6561411"/>
                  <a:pt x="6170658" y="6572269"/>
                  <a:pt x="6171993" y="6583128"/>
                </a:cubicBezTo>
                <a:cubicBezTo>
                  <a:pt x="6176183" y="6617036"/>
                  <a:pt x="6166086" y="6652472"/>
                  <a:pt x="6182089" y="6685617"/>
                </a:cubicBezTo>
                <a:cubicBezTo>
                  <a:pt x="6190471" y="6702955"/>
                  <a:pt x="6200567" y="6720103"/>
                  <a:pt x="6204949" y="6738388"/>
                </a:cubicBezTo>
                <a:cubicBezTo>
                  <a:pt x="6209712" y="6758011"/>
                  <a:pt x="6217142" y="6777207"/>
                  <a:pt x="6222453" y="6796804"/>
                </a:cubicBezTo>
                <a:lnTo>
                  <a:pt x="6227224" y="6857457"/>
                </a:lnTo>
                <a:lnTo>
                  <a:pt x="6099985" y="6857457"/>
                </a:lnTo>
                <a:lnTo>
                  <a:pt x="6099985" y="6857998"/>
                </a:lnTo>
                <a:lnTo>
                  <a:pt x="0" y="6857998"/>
                </a:lnTo>
                <a:close/>
              </a:path>
            </a:pathLst>
          </a:custGeom>
          <a:noFill/>
          <a:effectLst>
            <a:outerShdw blurRad="381000" dist="152400" algn="tl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B01367A3-F670-4BD9-9972-F7E97FC22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4000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38C3DB02-606C-40EC-8381-7A29A1ADF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399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68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E5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E374800-5C61-9DF1-AA80-ACDC384DC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Βουργουνδία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9686E31-53A5-6A95-87EB-9516769563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4477" y="961812"/>
            <a:ext cx="5136444" cy="493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757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8D4DC1-C0D6-CE26-FAA2-A73030157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Αξιώσεις του κινήματος του </a:t>
            </a:r>
            <a:r>
              <a:rPr lang="el-GR" b="1" u="sng" dirty="0" err="1"/>
              <a:t>Κλυνύ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0648379-B7B4-FD10-7585-5BD0D5C1D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Απαγόρευση </a:t>
            </a:r>
            <a:r>
              <a:rPr lang="el-GR" b="1" u="sng" dirty="0"/>
              <a:t>σιμωνίας </a:t>
            </a:r>
            <a:r>
              <a:rPr lang="el-GR" dirty="0"/>
              <a:t>(εμπορία εκκλησιαστικών αξιωμάτων)</a:t>
            </a:r>
          </a:p>
          <a:p>
            <a:r>
              <a:rPr lang="el-GR" dirty="0"/>
              <a:t>Θέσπιση αγαμίας για τους μη μοναχούς κληρικούς (</a:t>
            </a:r>
            <a:r>
              <a:rPr lang="el-GR" b="1" u="sng" dirty="0" err="1"/>
              <a:t>νικολαϊτισμός</a:t>
            </a:r>
            <a:r>
              <a:rPr lang="el-GR" b="1" u="sng" dirty="0"/>
              <a:t>: </a:t>
            </a:r>
            <a:r>
              <a:rPr lang="el-GR" dirty="0"/>
              <a:t>οι ιερείς παντρεύονταν ή ζούσαν με παλλακίδες/ γενικευμένο φαινόμενο)</a:t>
            </a:r>
          </a:p>
          <a:p>
            <a:r>
              <a:rPr lang="el-GR" dirty="0"/>
              <a:t>Ανεξαρτησία εκκλησιαστικών ιδρυμάτων από την κοσμική εξουσία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03183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4E1774-BD72-193C-1AF5-B943A780C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σύγκρουση με το Γερμανό αυτοκράτορα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C4521B4-8C75-39B4-5CA8-4603D54C7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r>
              <a:rPr lang="el-GR" dirty="0"/>
              <a:t>Εξέγερση εναντίον του διορισμού και της παύσης επισκόπων και ηγουμένων από τον αυτοκράτορα</a:t>
            </a:r>
          </a:p>
          <a:p>
            <a:r>
              <a:rPr lang="el-GR" dirty="0"/>
              <a:t>Εναντίωση στην παραχώρηση φέουδων στους εκκλησιαστικούς αξιωματούχους</a:t>
            </a:r>
          </a:p>
          <a:p>
            <a:r>
              <a:rPr lang="el-GR" dirty="0"/>
              <a:t>Πάπας: αξιώνει να γίνεται η τοποθέτηση των ιερωμένων από την Αγία Έδρα ή από τους αντιπροσώπους της (</a:t>
            </a:r>
            <a:r>
              <a:rPr lang="it-IT" dirty="0"/>
              <a:t>legati)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47034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B21575-849C-433D-A034-0D7272CBB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θέση του αυτοκράτορα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F778F2-80B0-756B-A2C4-C64DD376A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Δεν δέχεται τις θέσεις αυτές, διότι:</a:t>
            </a:r>
          </a:p>
          <a:p>
            <a:r>
              <a:rPr lang="el-GR" dirty="0"/>
              <a:t>Α) θα έχανε όλες τις εξαρτημένες από αυτόν εκκλησιαστικές κτήσεις (το 1/3 του εδαφικού δυναμικού της χώρας)</a:t>
            </a:r>
          </a:p>
          <a:p>
            <a:r>
              <a:rPr lang="el-GR" dirty="0"/>
              <a:t>Β) θα έχανε την υποστήριξη μεγάλου τμήματος των μη μοναχών κληρικών (επισκόπων και λαϊκών ιερέων των χωριών και των πόλεων) που διαφωνούσαν με το κίνημα του </a:t>
            </a:r>
            <a:r>
              <a:rPr lang="el-GR" dirty="0" err="1"/>
              <a:t>Κλυνύ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18512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F13251-C62B-6754-9485-6024A579A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πραγματικές προθέσεις των 2 πλευρών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38CCE6E-3061-DA3A-2B6C-33499835B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Δεν θέλουν να δημιουργήσουν ένα συγκεντρωτικό κράτος, υποτάσσοντας τους φεουδάρχες</a:t>
            </a:r>
          </a:p>
          <a:p>
            <a:r>
              <a:rPr lang="el-GR" u="sng" dirty="0"/>
              <a:t>Αυτοκράτορας:</a:t>
            </a:r>
            <a:r>
              <a:rPr lang="el-GR" dirty="0"/>
              <a:t> επιδιώκει να υποτάξει και να εντάξει στην αυτοκρατορία του περισσότερες περιοχές της </a:t>
            </a:r>
            <a:r>
              <a:rPr lang="el-GR" dirty="0" err="1"/>
              <a:t>Δυτ</a:t>
            </a:r>
            <a:r>
              <a:rPr lang="el-GR" dirty="0"/>
              <a:t>. Ευρώπης</a:t>
            </a:r>
          </a:p>
          <a:p>
            <a:r>
              <a:rPr lang="el-GR" u="sng" dirty="0"/>
              <a:t>Πάπας: </a:t>
            </a:r>
            <a:r>
              <a:rPr lang="el-GR" dirty="0"/>
              <a:t>επιδιώκει να εδραιώσει την κυριαρχία της Εκκλησίας της Ρώμης σε όλη τη </a:t>
            </a:r>
            <a:r>
              <a:rPr lang="el-GR" dirty="0" err="1"/>
              <a:t>Δυτ</a:t>
            </a:r>
            <a:r>
              <a:rPr lang="el-GR" dirty="0"/>
              <a:t>. Ευρώπη</a:t>
            </a:r>
          </a:p>
          <a:p>
            <a:r>
              <a:rPr lang="el-GR" dirty="0"/>
              <a:t>Κοινή επιδίωξη: η αποκλειστική είσπραξη (για κάθε πλευρά) των εισοδημάτων από την εκκλησιαστική γη</a:t>
            </a:r>
          </a:p>
        </p:txBody>
      </p:sp>
    </p:spTree>
    <p:extLst>
      <p:ext uri="{BB962C8B-B14F-4D97-AF65-F5344CB8AC3E}">
        <p14:creationId xmlns:p14="http://schemas.microsoft.com/office/powerpoint/2010/main" val="686117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74C5A1-7DCD-40DF-6AFA-1D8BAF946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Αυτοκράτορας Ερρίκος Δ` </a:t>
            </a:r>
            <a:r>
              <a:rPr lang="en-US" b="1" u="sng" dirty="0"/>
              <a:t>vs</a:t>
            </a:r>
            <a:r>
              <a:rPr lang="el-GR" b="1" u="sng" dirty="0"/>
              <a:t> πάπας</a:t>
            </a:r>
            <a:r>
              <a:rPr lang="en-US" b="1" u="sng" dirty="0"/>
              <a:t> </a:t>
            </a:r>
            <a:r>
              <a:rPr lang="el-GR" b="1" u="sng" dirty="0"/>
              <a:t> Γρηγόριος Ζ`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E260C99-BB88-E5BA-7C6B-DD7D683D7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Ο Γρηγόριος Ζ`</a:t>
            </a:r>
          </a:p>
          <a:p>
            <a:r>
              <a:rPr lang="el-GR" dirty="0"/>
              <a:t>Μοναχός </a:t>
            </a:r>
            <a:r>
              <a:rPr lang="el-GR" dirty="0" err="1"/>
              <a:t>Χίλντεμπραντ</a:t>
            </a:r>
            <a:r>
              <a:rPr lang="el-GR" dirty="0"/>
              <a:t> στο μοναστήρι του </a:t>
            </a:r>
            <a:r>
              <a:rPr lang="el-GR" dirty="0" err="1"/>
              <a:t>Κλυνύ</a:t>
            </a:r>
            <a:endParaRPr lang="el-GR" dirty="0"/>
          </a:p>
          <a:p>
            <a:r>
              <a:rPr lang="el-GR" dirty="0"/>
              <a:t>Πάπας της Ρώμης στο διάστημα 1073 – 1085</a:t>
            </a:r>
          </a:p>
          <a:p>
            <a:r>
              <a:rPr lang="el-GR" dirty="0"/>
              <a:t>Οπαδός του θεοκρατικού δόγματος: κυριαρχία της εκκλησιαστικής εξουσίας πάνω στην κοσμική</a:t>
            </a:r>
          </a:p>
          <a:p>
            <a:r>
              <a:rPr lang="el-GR" dirty="0"/>
              <a:t>Φανατικός κληρικός, απολυταρχικός και υστερόβουλος πολιτικός</a:t>
            </a:r>
          </a:p>
          <a:p>
            <a:r>
              <a:rPr lang="el-GR" dirty="0"/>
              <a:t>Ικανός στρατιωτικός (στα νιάτα του, είχε επιλεγεί από τον επίσκοπό του ως διοικητής των στρατευμάτων του)</a:t>
            </a:r>
          </a:p>
        </p:txBody>
      </p:sp>
    </p:spTree>
    <p:extLst>
      <p:ext uri="{BB962C8B-B14F-4D97-AF65-F5344CB8AC3E}">
        <p14:creationId xmlns:p14="http://schemas.microsoft.com/office/powerpoint/2010/main" val="2650947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BF2EC5-7430-736F-AAB6-C84088119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Ερρίκος Δ` </a:t>
            </a:r>
            <a:r>
              <a:rPr lang="it-IT" b="1" u="sng" dirty="0"/>
              <a:t>vs </a:t>
            </a:r>
            <a:r>
              <a:rPr lang="el-GR" b="1" u="sng" dirty="0"/>
              <a:t>Γρηγόριος Ζ΄(2)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C538D23-7A6D-ECB9-6442-E07D71E04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Ο Ερρίκος Δ`:</a:t>
            </a:r>
          </a:p>
          <a:p>
            <a:endParaRPr lang="el-GR" u="sng" dirty="0"/>
          </a:p>
          <a:p>
            <a:r>
              <a:rPr lang="el-GR" dirty="0"/>
              <a:t>Ασταθής, αλαζονικός, ευέλικτος</a:t>
            </a:r>
          </a:p>
          <a:p>
            <a:r>
              <a:rPr lang="el-GR" dirty="0"/>
              <a:t>Προσπαθεί με κάθε τρόπο να κυριαρχήσει στη Γερμανία και στην Ιταλία</a:t>
            </a:r>
          </a:p>
          <a:p>
            <a:endParaRPr lang="el-GR" u="sng" dirty="0"/>
          </a:p>
        </p:txBody>
      </p:sp>
    </p:spTree>
    <p:extLst>
      <p:ext uri="{BB962C8B-B14F-4D97-AF65-F5344CB8AC3E}">
        <p14:creationId xmlns:p14="http://schemas.microsoft.com/office/powerpoint/2010/main" val="3556595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5F181C9-6644-45E3-23FF-8D6E189E2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πολιτική του Γρηγόριου Ζ`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5133441-A5B1-E124-5196-FC407EF66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Στηρίζεται στο «μαύρο» κλήρο (μοναχοί) και σε ένα μέρος του «λευκού» κλήρου (μη μοναχοί κληρικοί)</a:t>
            </a:r>
          </a:p>
          <a:p>
            <a:r>
              <a:rPr lang="el-GR" dirty="0"/>
              <a:t>Τον υποστηρίζουν οι Νορμανδοί και οι ιππότες της Τοσκάνης</a:t>
            </a:r>
          </a:p>
          <a:p>
            <a:r>
              <a:rPr lang="el-GR" dirty="0"/>
              <a:t>Παίρνει με το μέρος του τους </a:t>
            </a:r>
            <a:r>
              <a:rPr lang="el-GR" i="1" dirty="0" err="1"/>
              <a:t>Πατάριους</a:t>
            </a:r>
            <a:r>
              <a:rPr lang="el-GR" i="1" dirty="0"/>
              <a:t> (κατώτερα στρώματα των </a:t>
            </a:r>
            <a:r>
              <a:rPr lang="el-GR" i="1" dirty="0" err="1"/>
              <a:t>λομβαρδικών</a:t>
            </a:r>
            <a:r>
              <a:rPr lang="el-GR" i="1" dirty="0"/>
              <a:t> πόλεων, κυρίως βιοτέχνες και υφαντές)</a:t>
            </a:r>
          </a:p>
          <a:p>
            <a:r>
              <a:rPr lang="el-GR" dirty="0"/>
              <a:t>Οι </a:t>
            </a:r>
            <a:r>
              <a:rPr lang="el-GR" i="1" dirty="0" err="1"/>
              <a:t>Πατάριοι</a:t>
            </a:r>
            <a:r>
              <a:rPr lang="el-GR" i="1" dirty="0"/>
              <a:t> </a:t>
            </a:r>
            <a:r>
              <a:rPr lang="el-GR" dirty="0"/>
              <a:t>ξεσηκώνονται εναντίον των τοπικών επισκόπων – ο Πάπας θέλει να περιορίσει την ανεξαρτησία τους</a:t>
            </a:r>
            <a:endParaRPr lang="el-GR" i="1" dirty="0"/>
          </a:p>
        </p:txBody>
      </p:sp>
    </p:spTree>
    <p:extLst>
      <p:ext uri="{BB962C8B-B14F-4D97-AF65-F5344CB8AC3E}">
        <p14:creationId xmlns:p14="http://schemas.microsoft.com/office/powerpoint/2010/main" val="4287802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7C86576-0CB5-265B-85DD-B7B7C061E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σύγκρουση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1144F1C-71C5-14C1-DC51-B431D66F5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Ο αυτοκράτορας αρνείται να δεχτεί το διορισμό των επισκόπων από τον Πάπα</a:t>
            </a:r>
          </a:p>
          <a:p>
            <a:r>
              <a:rPr lang="el-GR" dirty="0"/>
              <a:t>Ο Πάπας αφορίζει τον αυτοκράτορα, ο αυτοκράτορας τον καθαιρεί</a:t>
            </a:r>
          </a:p>
          <a:p>
            <a:r>
              <a:rPr lang="el-GR" dirty="0"/>
              <a:t>Οι Γερμανοί φεουδάρχες εξεγείρονται εναντίον του αυτοκράτορα και αυτός αναγκάζεται να υποστεί τη διαδικασία της μετάνοιας μπροστά στον Πάπα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15093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719497-F1C8-B83A-FCE7-9888184AC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επεισόδιο της </a:t>
            </a:r>
            <a:r>
              <a:rPr lang="el-GR" b="1" u="sng" dirty="0" err="1"/>
              <a:t>Κανόσσα</a:t>
            </a:r>
            <a:r>
              <a:rPr lang="el-GR" b="1" u="sng" dirty="0"/>
              <a:t> (1077)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24A237B-C35B-B668-8598-BA97F8EEE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Πάπας καταφεύγει στην </a:t>
            </a:r>
            <a:r>
              <a:rPr lang="el-GR" dirty="0" err="1"/>
              <a:t>Κανόσσα</a:t>
            </a:r>
            <a:r>
              <a:rPr lang="el-GR" dirty="0"/>
              <a:t> (πύργος στην Τοσκάνη), επειδή φοβόταν ότι ο αυτοκράτορας θα επιτεθεί στη Ρώμη</a:t>
            </a:r>
          </a:p>
          <a:p>
            <a:r>
              <a:rPr lang="el-GR" dirty="0"/>
              <a:t>Ιανουάριος 1077: ο αυτοκράτορας πηγαίνει στην </a:t>
            </a:r>
            <a:r>
              <a:rPr lang="el-GR" dirty="0" err="1"/>
              <a:t>Κανόσσα</a:t>
            </a:r>
            <a:r>
              <a:rPr lang="el-GR" dirty="0"/>
              <a:t> και εκλιπαρεί επί τρεις μέρες τον Πάπα να άρει τον αφορισμό</a:t>
            </a:r>
          </a:p>
          <a:p>
            <a:r>
              <a:rPr lang="el-GR" dirty="0"/>
              <a:t>Εμφανίζεται μπροστά στον Πάπα και την ακολουθία του με το πουκάμισο του αμαρτωλού, ακάλυπτος και ανυπόδητος</a:t>
            </a:r>
          </a:p>
          <a:p>
            <a:r>
              <a:rPr lang="el-GR" dirty="0"/>
              <a:t>Μετά από αυτή την ταπεινωτική διαδικασία, ο Πάπας αίρει τον αφορισμό</a:t>
            </a:r>
          </a:p>
        </p:txBody>
      </p:sp>
    </p:spTree>
    <p:extLst>
      <p:ext uri="{BB962C8B-B14F-4D97-AF65-F5344CB8AC3E}">
        <p14:creationId xmlns:p14="http://schemas.microsoft.com/office/powerpoint/2010/main" val="843977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3A55368-DA99-6E4B-E2ED-5A2920A76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Οι γείτονες και πάλι – πολιτικός χάρτης</a:t>
            </a:r>
          </a:p>
        </p:txBody>
      </p:sp>
      <p:pic>
        <p:nvPicPr>
          <p:cNvPr id="1026" name="Picture 2" descr="Ο χάρτης της Ιταλίας">
            <a:extLst>
              <a:ext uri="{FF2B5EF4-FFF2-40B4-BE49-F238E27FC236}">
                <a16:creationId xmlns:a16="http://schemas.microsoft.com/office/drawing/2014/main" id="{C5F0EF01-2D0D-B97D-C743-009F2195417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6584" y="1289261"/>
            <a:ext cx="4677740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058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3F0F627-A15B-411D-C9C0-922F14660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Κανόσσα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60083E33-5278-A8AC-3380-0A9BE7F11E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7316" y="902025"/>
            <a:ext cx="6780700" cy="505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023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B9E4B8-CA8A-CDDD-30B3-1CEAE506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Κονκορδάτο της </a:t>
            </a:r>
            <a:r>
              <a:rPr lang="el-GR" b="1" u="sng" dirty="0" err="1"/>
              <a:t>Βορμς</a:t>
            </a:r>
            <a:r>
              <a:rPr lang="el-GR" b="1" u="sng" dirty="0"/>
              <a:t> (1122)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4A46AE4-C507-6DB1-7452-D97BE7EEF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διαμάχη των 2 πλευρών διαρκεί και επί των διαδόχων τους (αυτοκράτορας Ερρίκος Ε`) για 50 περίπου χρόνια</a:t>
            </a:r>
          </a:p>
          <a:p>
            <a:r>
              <a:rPr lang="el-GR" dirty="0"/>
              <a:t>Λήγει με ένα συμβιβασμό (Κονκορδάτο της </a:t>
            </a:r>
            <a:r>
              <a:rPr lang="el-GR" dirty="0" err="1"/>
              <a:t>Βορμς</a:t>
            </a:r>
            <a:r>
              <a:rPr lang="el-GR" dirty="0"/>
              <a:t>): </a:t>
            </a:r>
          </a:p>
          <a:p>
            <a:r>
              <a:rPr lang="el-GR" dirty="0"/>
              <a:t>Η χειροτονία και ο διορισμός των επισκόπων γίνεται από τον Πάπα ή τον αντιπρόσωπό του (</a:t>
            </a:r>
            <a:r>
              <a:rPr lang="it-IT" dirty="0"/>
              <a:t>legatus)</a:t>
            </a:r>
            <a:endParaRPr lang="el-GR" dirty="0"/>
          </a:p>
          <a:p>
            <a:r>
              <a:rPr lang="el-GR" dirty="0"/>
              <a:t>Ο αυτοκράτορας διατηρεί το δικαίωμα να παραχωρεί στον επίσκοπο ή τον ηγούμενο κτήματα ως φέουδα</a:t>
            </a:r>
          </a:p>
          <a:p>
            <a:r>
              <a:rPr lang="el-GR" dirty="0"/>
              <a:t>Στη Γερμανία η χειροτονία έπεται, στην Ιταλία και τη Βουργουνδία προηγείται</a:t>
            </a:r>
          </a:p>
        </p:txBody>
      </p:sp>
    </p:spTree>
    <p:extLst>
      <p:ext uri="{BB962C8B-B14F-4D97-AF65-F5344CB8AC3E}">
        <p14:creationId xmlns:p14="http://schemas.microsoft.com/office/powerpoint/2010/main" val="3020073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564EC24-12AB-A942-07A0-B4C0CF284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πόλη </a:t>
            </a:r>
            <a:r>
              <a:rPr lang="el-GR" b="1" u="sng" dirty="0" err="1"/>
              <a:t>Βορμς</a:t>
            </a:r>
            <a:endParaRPr lang="el-GR" b="1" u="sng" dirty="0"/>
          </a:p>
        </p:txBody>
      </p:sp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C33C0CB5-A048-19FB-A507-B8E351DCD13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326" y="1825625"/>
            <a:ext cx="404334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Τοποθεσία στον χάρτη της χώρας">
            <a:extLst>
              <a:ext uri="{FF2B5EF4-FFF2-40B4-BE49-F238E27FC236}">
                <a16:creationId xmlns:a16="http://schemas.microsoft.com/office/drawing/2014/main" id="{19C13A58-D2F3-4F5E-E074-B448B6CAF6C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92" y="1825625"/>
            <a:ext cx="367201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Γραφή 6">
                <a:extLst>
                  <a:ext uri="{FF2B5EF4-FFF2-40B4-BE49-F238E27FC236}">
                    <a16:creationId xmlns:a16="http://schemas.microsoft.com/office/drawing/2014/main" id="{60F12FE8-073E-F4B0-2ACA-1CB92CA787B3}"/>
                  </a:ext>
                </a:extLst>
              </p14:cNvPr>
              <p14:cNvContentPartPr/>
              <p14:nvPr/>
            </p14:nvContentPartPr>
            <p14:xfrm>
              <a:off x="7758324" y="4913593"/>
              <a:ext cx="360" cy="360"/>
            </p14:xfrm>
          </p:contentPart>
        </mc:Choice>
        <mc:Fallback xmlns="">
          <p:pic>
            <p:nvPicPr>
              <p:cNvPr id="7" name="Γραφή 6">
                <a:extLst>
                  <a:ext uri="{FF2B5EF4-FFF2-40B4-BE49-F238E27FC236}">
                    <a16:creationId xmlns:a16="http://schemas.microsoft.com/office/drawing/2014/main" id="{60F12FE8-073E-F4B0-2ACA-1CB92CA787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52204" y="490747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Γραφή 7">
                <a:extLst>
                  <a:ext uri="{FF2B5EF4-FFF2-40B4-BE49-F238E27FC236}">
                    <a16:creationId xmlns:a16="http://schemas.microsoft.com/office/drawing/2014/main" id="{3D3807F3-6479-5AEC-8EDE-938622307F30}"/>
                  </a:ext>
                </a:extLst>
              </p14:cNvPr>
              <p14:cNvContentPartPr/>
              <p14:nvPr/>
            </p14:nvContentPartPr>
            <p14:xfrm>
              <a:off x="7720524" y="4848433"/>
              <a:ext cx="96120" cy="135000"/>
            </p14:xfrm>
          </p:contentPart>
        </mc:Choice>
        <mc:Fallback xmlns="">
          <p:pic>
            <p:nvPicPr>
              <p:cNvPr id="8" name="Γραφή 7">
                <a:extLst>
                  <a:ext uri="{FF2B5EF4-FFF2-40B4-BE49-F238E27FC236}">
                    <a16:creationId xmlns:a16="http://schemas.microsoft.com/office/drawing/2014/main" id="{3D3807F3-6479-5AEC-8EDE-938622307F3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14404" y="4842313"/>
                <a:ext cx="10836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Γραφή 8">
                <a:extLst>
                  <a:ext uri="{FF2B5EF4-FFF2-40B4-BE49-F238E27FC236}">
                    <a16:creationId xmlns:a16="http://schemas.microsoft.com/office/drawing/2014/main" id="{DA974C7C-8A1E-D007-F2EC-225A1ADBF873}"/>
                  </a:ext>
                </a:extLst>
              </p14:cNvPr>
              <p14:cNvContentPartPr/>
              <p14:nvPr/>
            </p14:nvContentPartPr>
            <p14:xfrm>
              <a:off x="7037964" y="5236873"/>
              <a:ext cx="360" cy="360"/>
            </p14:xfrm>
          </p:contentPart>
        </mc:Choice>
        <mc:Fallback xmlns="">
          <p:pic>
            <p:nvPicPr>
              <p:cNvPr id="9" name="Γραφή 8">
                <a:extLst>
                  <a:ext uri="{FF2B5EF4-FFF2-40B4-BE49-F238E27FC236}">
                    <a16:creationId xmlns:a16="http://schemas.microsoft.com/office/drawing/2014/main" id="{DA974C7C-8A1E-D007-F2EC-225A1ADBF87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31844" y="5230753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562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927213DF-441E-4C17-A377-0634C6B23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Συνέπειες του Κονκορδάτου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6BCAC9C-BD84-8FB3-4E79-6DC7FDF43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αυτοκράτορας χάνει το απεριόριστο δικαίωμά του πάνω στους επισκόπους στη Γερμανία</a:t>
            </a:r>
          </a:p>
          <a:p>
            <a:r>
              <a:rPr lang="el-GR" dirty="0"/>
              <a:t>Χάνει κάθε επιρροή στους εκκλησιαστικούς αξιωματούχους της Ιταλίας</a:t>
            </a:r>
          </a:p>
          <a:p>
            <a:r>
              <a:rPr lang="el-GR" dirty="0"/>
              <a:t>Διαρκείς «εμφύλιοι» (ιδιωτικοί πόλεμοι) ανάμεσα σε φεουδάρχες, εκκλησιαστικούς και κοσμικούς</a:t>
            </a:r>
          </a:p>
          <a:p>
            <a:r>
              <a:rPr lang="el-GR" dirty="0"/>
              <a:t>Αλλάζει ο συσχετισμός δύναμης μεταξύ των τοπικών ηγεμόνων</a:t>
            </a:r>
          </a:p>
          <a:p>
            <a:r>
              <a:rPr lang="el-GR" dirty="0"/>
              <a:t>Δημιουργούνται «εδαφικά δουκάτα» (μικρά </a:t>
            </a:r>
            <a:r>
              <a:rPr lang="el-GR"/>
              <a:t>κράτη – φέουδα)</a:t>
            </a:r>
          </a:p>
        </p:txBody>
      </p:sp>
    </p:spTree>
    <p:extLst>
      <p:ext uri="{BB962C8B-B14F-4D97-AF65-F5344CB8AC3E}">
        <p14:creationId xmlns:p14="http://schemas.microsoft.com/office/powerpoint/2010/main" val="706293112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791</Words>
  <Application>Microsoft Office PowerPoint</Application>
  <PresentationFormat>Ευρεία οθόνη</PresentationFormat>
  <Paragraphs>76</Paragraphs>
  <Slides>18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Θέμα του Office</vt:lpstr>
      <vt:lpstr>Η  Γρηγοριανή μεταρρύθμιση</vt:lpstr>
      <vt:lpstr>Το μοναστήρι του Κλυνύ</vt:lpstr>
      <vt:lpstr>Το Αββαείο του Κλυνύ</vt:lpstr>
      <vt:lpstr>Η Βουργουνδία</vt:lpstr>
      <vt:lpstr>Αξιώσεις του κινήματος του Κλυνύ</vt:lpstr>
      <vt:lpstr>Η σύγκρουση με το Γερμανό αυτοκράτορα</vt:lpstr>
      <vt:lpstr>Η θέση του αυτοκράτορα</vt:lpstr>
      <vt:lpstr>Οι πραγματικές προθέσεις των 2 πλευρών</vt:lpstr>
      <vt:lpstr>Αυτοκράτορας Ερρίκος Δ` vs πάπας  Γρηγόριος Ζ`</vt:lpstr>
      <vt:lpstr>Ερρίκος Δ` vs Γρηγόριος Ζ΄(2)</vt:lpstr>
      <vt:lpstr>Η πολιτική του Γρηγόριου Ζ`</vt:lpstr>
      <vt:lpstr>Η σύγκρουση</vt:lpstr>
      <vt:lpstr>Το επεισόδιο της Κανόσσα (1077)</vt:lpstr>
      <vt:lpstr>Οι γείτονες και πάλι – πολιτικός χάρτης</vt:lpstr>
      <vt:lpstr>Η Κανόσσα</vt:lpstr>
      <vt:lpstr>Το Κονκορδάτο της Βορμς (1122)</vt:lpstr>
      <vt:lpstr>Η πόλη Βορμς</vt:lpstr>
      <vt:lpstr>Συνέπειες του Κονκορδάτου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Δώρα Μόσχου</dc:creator>
  <cp:lastModifiedBy>Δώρα Μόσχου</cp:lastModifiedBy>
  <cp:revision>81</cp:revision>
  <dcterms:created xsi:type="dcterms:W3CDTF">2024-04-14T11:17:40Z</dcterms:created>
  <dcterms:modified xsi:type="dcterms:W3CDTF">2025-03-15T10:37:00Z</dcterms:modified>
</cp:coreProperties>
</file>