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7" r:id="rId22"/>
    <p:sldId id="278" r:id="rId23"/>
    <p:sldId id="275" r:id="rId24"/>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95E0AE-0F3B-C134-4035-EFD8E3EBC857}"/>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66C5A4D1-FA83-3AB7-907B-0C5281444E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0047C9ED-3917-4208-6E15-27FD5CA121EB}"/>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5" name="Θέση υποσέλιδου 4">
            <a:extLst>
              <a:ext uri="{FF2B5EF4-FFF2-40B4-BE49-F238E27FC236}">
                <a16:creationId xmlns:a16="http://schemas.microsoft.com/office/drawing/2014/main" id="{FF35963A-7000-BAD0-53BB-5CB0F47EED8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2B8FD6E-C6D4-FF33-8FDD-AC78012E47EB}"/>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888283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578073-1014-FD1C-A8AB-B0B3A817F46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25EE38F-3C90-5930-1DE9-5D091C019FB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DB65BC9-39BE-701A-03BE-A8737B162617}"/>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5" name="Θέση υποσέλιδου 4">
            <a:extLst>
              <a:ext uri="{FF2B5EF4-FFF2-40B4-BE49-F238E27FC236}">
                <a16:creationId xmlns:a16="http://schemas.microsoft.com/office/drawing/2014/main" id="{9A405B6B-3889-028D-A234-C88CBC0C61E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F9FBD4B-4A64-C05B-3CF2-35E498451D98}"/>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2263159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9A1C6E3D-481E-32DE-1B98-B9588E023F6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9E6109C-11A6-D68D-82D1-AB098FB0A826}"/>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C4D7B9B-97BD-4E2E-A8BD-3096588E78BB}"/>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5" name="Θέση υποσέλιδου 4">
            <a:extLst>
              <a:ext uri="{FF2B5EF4-FFF2-40B4-BE49-F238E27FC236}">
                <a16:creationId xmlns:a16="http://schemas.microsoft.com/office/drawing/2014/main" id="{B5FF9AC1-869B-6610-4142-74FE4F526B2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25DCEEC-622F-6352-25FC-1D02CF1A5515}"/>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3066837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FF53-CBD9-E32A-C61E-78DF2D8E210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409F262-BE31-33E9-B64D-010CA41A413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4336514-14B4-4E8D-427B-0FA2BAEBF424}"/>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5" name="Θέση υποσέλιδου 4">
            <a:extLst>
              <a:ext uri="{FF2B5EF4-FFF2-40B4-BE49-F238E27FC236}">
                <a16:creationId xmlns:a16="http://schemas.microsoft.com/office/drawing/2014/main" id="{7584D353-18D9-7281-BB57-3EE213188F9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B1E861E-649D-0E81-DF7F-7AC148324415}"/>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3712653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2B22F7-6115-5F66-D4AE-B57FF82062E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8AAD92D-B928-A00E-9C5F-E509AF26B2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2CFE0B1-2BDF-3AE4-2A72-2EDA9FF62196}"/>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5" name="Θέση υποσέλιδου 4">
            <a:extLst>
              <a:ext uri="{FF2B5EF4-FFF2-40B4-BE49-F238E27FC236}">
                <a16:creationId xmlns:a16="http://schemas.microsoft.com/office/drawing/2014/main" id="{1B5E328C-7442-20B3-8209-869EBE3BF7F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6A13489-B135-DA1B-DE92-643D1FCA7A70}"/>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414771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593814-98F2-DFE2-BF67-86A18280AB0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EC13C71-8681-0D9B-B631-DB974E253878}"/>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99008F1-AA56-28AF-E053-326E70BA9F67}"/>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21D2A635-FD60-56D5-2C02-7C4B158437E2}"/>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6" name="Θέση υποσέλιδου 5">
            <a:extLst>
              <a:ext uri="{FF2B5EF4-FFF2-40B4-BE49-F238E27FC236}">
                <a16:creationId xmlns:a16="http://schemas.microsoft.com/office/drawing/2014/main" id="{BE85DADD-B940-44F9-568E-D880E934B2F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1455C10-B4A0-7A24-F44E-C99CC89B8FD8}"/>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2255879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606E10-9663-60A2-AACF-4F58793B276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2C752E1-776B-1361-9E03-DC3EF252F5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99B0EDDF-FF61-0EFE-7CDD-35041334AD2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E36EAB72-7ED8-165D-2128-3266679620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7ED45EA-0640-000A-A211-D66F78F81EC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621C4DDF-02DA-7335-D0B5-5AA7AF345D85}"/>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8" name="Θέση υποσέλιδου 7">
            <a:extLst>
              <a:ext uri="{FF2B5EF4-FFF2-40B4-BE49-F238E27FC236}">
                <a16:creationId xmlns:a16="http://schemas.microsoft.com/office/drawing/2014/main" id="{6709460B-1351-E71D-39CC-1A3D9A90A34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CC6CA37-CABF-785B-7E2C-1D8785EA1332}"/>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1288762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E4A027-03F4-CCA6-7A23-1968E25EF52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FCD46DBC-2F5E-04C1-335B-631E4780E49A}"/>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4" name="Θέση υποσέλιδου 3">
            <a:extLst>
              <a:ext uri="{FF2B5EF4-FFF2-40B4-BE49-F238E27FC236}">
                <a16:creationId xmlns:a16="http://schemas.microsoft.com/office/drawing/2014/main" id="{17E4BE09-D935-B350-8EBB-4A59E63CA83A}"/>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BD80EFE-C8AA-323E-A6B5-FE05CAB7A1C0}"/>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1525368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75B081E-2D19-CDB3-1A16-4CAC30BABC38}"/>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3" name="Θέση υποσέλιδου 2">
            <a:extLst>
              <a:ext uri="{FF2B5EF4-FFF2-40B4-BE49-F238E27FC236}">
                <a16:creationId xmlns:a16="http://schemas.microsoft.com/office/drawing/2014/main" id="{E096F7DD-1C0E-01EF-512C-F28C2C8D1969}"/>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2E3F3904-A4CF-E2EF-4E46-97224E12806B}"/>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138249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5B40C80-8353-0208-8C74-1A4413BC659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B2046CF-A4A3-9883-9C7E-06566A073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AFDE6220-2CD3-8541-77BB-08BBE28E95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D102B80-DFA0-B56B-9EDC-9EAB84E110AA}"/>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6" name="Θέση υποσέλιδου 5">
            <a:extLst>
              <a:ext uri="{FF2B5EF4-FFF2-40B4-BE49-F238E27FC236}">
                <a16:creationId xmlns:a16="http://schemas.microsoft.com/office/drawing/2014/main" id="{048E265F-F964-A3EA-F4FF-F1368C250E8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7F203CD-261B-366E-0955-B25D2B16011E}"/>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2225970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C2FB69-7936-595E-7D74-FB9755E13FE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AF7D27E8-AE53-942E-058E-30962A1D84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B8E04912-E358-8835-523D-39F506D7C6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FD2C7998-3629-0D63-04AC-21B7588D35C4}"/>
              </a:ext>
            </a:extLst>
          </p:cNvPr>
          <p:cNvSpPr>
            <a:spLocks noGrp="1"/>
          </p:cNvSpPr>
          <p:nvPr>
            <p:ph type="dt" sz="half" idx="10"/>
          </p:nvPr>
        </p:nvSpPr>
        <p:spPr/>
        <p:txBody>
          <a:bodyPr/>
          <a:lstStyle/>
          <a:p>
            <a:fld id="{FE9BA42D-BC56-4818-86FD-03DA179892B4}" type="datetimeFigureOut">
              <a:rPr lang="el-GR" smtClean="0"/>
              <a:t>17/5/2025</a:t>
            </a:fld>
            <a:endParaRPr lang="el-GR"/>
          </a:p>
        </p:txBody>
      </p:sp>
      <p:sp>
        <p:nvSpPr>
          <p:cNvPr id="6" name="Θέση υποσέλιδου 5">
            <a:extLst>
              <a:ext uri="{FF2B5EF4-FFF2-40B4-BE49-F238E27FC236}">
                <a16:creationId xmlns:a16="http://schemas.microsoft.com/office/drawing/2014/main" id="{6FA04036-4138-AA79-AA5E-6463516A91C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7EB40617-7F16-C4BE-55B6-93C0B6AD0833}"/>
              </a:ext>
            </a:extLst>
          </p:cNvPr>
          <p:cNvSpPr>
            <a:spLocks noGrp="1"/>
          </p:cNvSpPr>
          <p:nvPr>
            <p:ph type="sldNum" sz="quarter" idx="12"/>
          </p:nvPr>
        </p:nvSpPr>
        <p:spPr/>
        <p:txBody>
          <a:bodyPr/>
          <a:lstStyle/>
          <a:p>
            <a:fld id="{642CA639-A079-4153-B57C-17637592B2C1}" type="slidenum">
              <a:rPr lang="el-GR" smtClean="0"/>
              <a:t>‹#›</a:t>
            </a:fld>
            <a:endParaRPr lang="el-GR"/>
          </a:p>
        </p:txBody>
      </p:sp>
    </p:spTree>
    <p:extLst>
      <p:ext uri="{BB962C8B-B14F-4D97-AF65-F5344CB8AC3E}">
        <p14:creationId xmlns:p14="http://schemas.microsoft.com/office/powerpoint/2010/main" val="26718234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2A2291F-6EBA-0B2B-3CF9-458C2AB8B7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07EAFA0-EDD6-6480-C4A8-A5B4CF77BF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EEF05FE-5C27-BDAC-4BC1-D5489A9B7B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9BA42D-BC56-4818-86FD-03DA179892B4}" type="datetimeFigureOut">
              <a:rPr lang="el-GR" smtClean="0"/>
              <a:t>17/5/2025</a:t>
            </a:fld>
            <a:endParaRPr lang="el-GR"/>
          </a:p>
        </p:txBody>
      </p:sp>
      <p:sp>
        <p:nvSpPr>
          <p:cNvPr id="5" name="Θέση υποσέλιδου 4">
            <a:extLst>
              <a:ext uri="{FF2B5EF4-FFF2-40B4-BE49-F238E27FC236}">
                <a16:creationId xmlns:a16="http://schemas.microsoft.com/office/drawing/2014/main" id="{6A10FD97-82D2-CBA0-A8E9-2CB9E93921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85823D1-E494-803A-4D62-3325C73FF3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2CA639-A079-4153-B57C-17637592B2C1}" type="slidenum">
              <a:rPr lang="el-GR" smtClean="0"/>
              <a:t>‹#›</a:t>
            </a:fld>
            <a:endParaRPr lang="el-GR"/>
          </a:p>
        </p:txBody>
      </p:sp>
    </p:spTree>
    <p:extLst>
      <p:ext uri="{BB962C8B-B14F-4D97-AF65-F5344CB8AC3E}">
        <p14:creationId xmlns:p14="http://schemas.microsoft.com/office/powerpoint/2010/main" val="1903486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F1539B-36A0-1EE8-D9EE-A039A2BD1206}"/>
              </a:ext>
            </a:extLst>
          </p:cNvPr>
          <p:cNvSpPr>
            <a:spLocks noGrp="1"/>
          </p:cNvSpPr>
          <p:nvPr>
            <p:ph type="ctrTitle"/>
          </p:nvPr>
        </p:nvSpPr>
        <p:spPr/>
        <p:txBody>
          <a:bodyPr>
            <a:normAutofit/>
          </a:bodyPr>
          <a:lstStyle/>
          <a:p>
            <a:r>
              <a:rPr lang="el-GR" sz="3200" b="1" dirty="0"/>
              <a:t>Θεματικός Τουρισμός-τουρισμός υγείας </a:t>
            </a:r>
            <a:br>
              <a:rPr lang="el-GR" sz="3200" b="1" dirty="0"/>
            </a:br>
            <a:r>
              <a:rPr lang="el-GR" sz="3200" b="1" dirty="0"/>
              <a:t>1.3. Η Ελληνική Πραγματικότητα</a:t>
            </a:r>
            <a:br>
              <a:rPr lang="el-GR" sz="3200" b="1" dirty="0"/>
            </a:br>
            <a:br>
              <a:rPr lang="el-GR" sz="3200" dirty="0"/>
            </a:br>
            <a:r>
              <a:rPr lang="el-GR" sz="2400" dirty="0"/>
              <a:t>διάλεξη 26-05-25(μετακίνηση 20-05-25)</a:t>
            </a:r>
          </a:p>
        </p:txBody>
      </p:sp>
      <p:sp>
        <p:nvSpPr>
          <p:cNvPr id="3" name="Υπότιτλος 2">
            <a:extLst>
              <a:ext uri="{FF2B5EF4-FFF2-40B4-BE49-F238E27FC236}">
                <a16:creationId xmlns:a16="http://schemas.microsoft.com/office/drawing/2014/main" id="{2F7716B9-4A49-28D7-CBFD-A264536CAF8A}"/>
              </a:ext>
            </a:extLst>
          </p:cNvPr>
          <p:cNvSpPr>
            <a:spLocks noGrp="1"/>
          </p:cNvSpPr>
          <p:nvPr>
            <p:ph type="subTitle" idx="1"/>
          </p:nvPr>
        </p:nvSpPr>
        <p:spPr/>
        <p:txBody>
          <a:bodyPr/>
          <a:lstStyle/>
          <a:p>
            <a:r>
              <a:rPr lang="el-GR" dirty="0"/>
              <a:t>Διδάσκων Ευθύμιος Παππάς</a:t>
            </a:r>
          </a:p>
        </p:txBody>
      </p:sp>
    </p:spTree>
    <p:extLst>
      <p:ext uri="{BB962C8B-B14F-4D97-AF65-F5344CB8AC3E}">
        <p14:creationId xmlns:p14="http://schemas.microsoft.com/office/powerpoint/2010/main" val="3640334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56F512-BBFA-ADE6-8388-17D9005DC42D}"/>
              </a:ext>
            </a:extLst>
          </p:cNvPr>
          <p:cNvSpPr>
            <a:spLocks noGrp="1"/>
          </p:cNvSpPr>
          <p:nvPr>
            <p:ph type="title"/>
          </p:nvPr>
        </p:nvSpPr>
        <p:spPr/>
        <p:txBody>
          <a:bodyPr>
            <a:normAutofit fontScale="90000"/>
          </a:bodyPr>
          <a:lstStyle/>
          <a:p>
            <a:pPr algn="ctr"/>
            <a:r>
              <a:rPr lang="el-GR" dirty="0"/>
              <a:t>10</a:t>
            </a:r>
            <a:br>
              <a:rPr lang="el-GR" dirty="0"/>
            </a:b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το ταξίδι για λόγους:</a:t>
            </a:r>
            <a:br>
              <a:rPr lang="el-GR" dirty="0"/>
            </a:br>
            <a:endParaRPr lang="el-GR" dirty="0"/>
          </a:p>
        </p:txBody>
      </p:sp>
      <p:sp>
        <p:nvSpPr>
          <p:cNvPr id="3" name="Θέση περιεχομένου 2">
            <a:extLst>
              <a:ext uri="{FF2B5EF4-FFF2-40B4-BE49-F238E27FC236}">
                <a16:creationId xmlns:a16="http://schemas.microsoft.com/office/drawing/2014/main" id="{AB0A6D3D-2E0E-0963-6308-91CE7E330640}"/>
              </a:ext>
            </a:extLst>
          </p:cNvPr>
          <p:cNvSpPr>
            <a:spLocks noGrp="1"/>
          </p:cNvSpPr>
          <p:nvPr>
            <p:ph idx="1"/>
          </p:nvPr>
        </p:nvSpPr>
        <p:spPr/>
        <p:txBody>
          <a:bodyPr/>
          <a:lstStyle/>
          <a:p>
            <a:r>
              <a:rPr lang="el-GR" dirty="0"/>
              <a:t>Ευεξίας και αναψυχής όταν τα προβλήματα υγείας δεν είναι σοβαρά, χρήζουν όμως ειδικών γεωμορφολογικών και χωροταξικών συνθηκών προσβασιμότητας, κλίματος, και υπηρεσιών υποστήριξης ταξιδιού από εταιρεία διαχείρισης και εκμετάλλευσης μονάδων υγείας, </a:t>
            </a:r>
            <a:r>
              <a:rPr lang="el-GR" dirty="0" err="1"/>
              <a:t>real</a:t>
            </a:r>
            <a:r>
              <a:rPr lang="el-GR" dirty="0"/>
              <a:t> </a:t>
            </a:r>
            <a:r>
              <a:rPr lang="el-GR" dirty="0" err="1"/>
              <a:t>estate</a:t>
            </a:r>
            <a:r>
              <a:rPr lang="el-GR" dirty="0"/>
              <a:t>, </a:t>
            </a:r>
            <a:r>
              <a:rPr lang="el-GR" dirty="0" err="1"/>
              <a:t>health</a:t>
            </a:r>
            <a:r>
              <a:rPr lang="el-GR" dirty="0"/>
              <a:t> management, αποκλειστικού ξεναγού, κλπ. • Φροντίδας όταν οι χρόνιες παθήσεις επιβάλλουν φυσιοθεραπεία ή αποκατάσταση, όπως με ιαματικά λουτρά που άπτονται του ιαματικού τουρισμού. Περίθαλψης όταν ο λόγος ταξιδιού επιβάλλει γηριατρική επεμβατική θεραπεία (ιατρικός τουρισμός).</a:t>
            </a:r>
          </a:p>
        </p:txBody>
      </p:sp>
    </p:spTree>
    <p:extLst>
      <p:ext uri="{BB962C8B-B14F-4D97-AF65-F5344CB8AC3E}">
        <p14:creationId xmlns:p14="http://schemas.microsoft.com/office/powerpoint/2010/main" val="2829842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C513EC-DB7E-5075-1788-B090665ACDA5}"/>
              </a:ext>
            </a:extLst>
          </p:cNvPr>
          <p:cNvSpPr>
            <a:spLocks noGrp="1"/>
          </p:cNvSpPr>
          <p:nvPr>
            <p:ph type="title"/>
          </p:nvPr>
        </p:nvSpPr>
        <p:spPr/>
        <p:txBody>
          <a:bodyPr/>
          <a:lstStyle/>
          <a:p>
            <a:pPr algn="ctr"/>
            <a:r>
              <a:rPr lang="el-GR" dirty="0"/>
              <a:t>11</a:t>
            </a:r>
            <a:br>
              <a:rPr lang="el-GR" dirty="0"/>
            </a:br>
            <a:endParaRPr lang="el-GR" dirty="0"/>
          </a:p>
        </p:txBody>
      </p:sp>
      <p:sp>
        <p:nvSpPr>
          <p:cNvPr id="3" name="Θέση περιεχομένου 2">
            <a:extLst>
              <a:ext uri="{FF2B5EF4-FFF2-40B4-BE49-F238E27FC236}">
                <a16:creationId xmlns:a16="http://schemas.microsoft.com/office/drawing/2014/main" id="{B38687FB-99B5-09AF-E38A-B882A0D4F2E5}"/>
              </a:ext>
            </a:extLst>
          </p:cNvPr>
          <p:cNvSpPr>
            <a:spLocks noGrp="1"/>
          </p:cNvSpPr>
          <p:nvPr>
            <p:ph idx="1"/>
          </p:nvPr>
        </p:nvSpPr>
        <p:spPr/>
        <p:txBody>
          <a:bodyPr/>
          <a:lstStyle/>
          <a:p>
            <a:r>
              <a:rPr lang="el-GR" dirty="0"/>
              <a:t>Το σύνηθες λάθος είναι ότι δεν λαμβάνεται υπόψη ότι τα συγκεκριμένα τμήματα του πληθυσμού-στόχου (</a:t>
            </a:r>
            <a:r>
              <a:rPr lang="el-GR" dirty="0" err="1"/>
              <a:t>segments</a:t>
            </a:r>
            <a:r>
              <a:rPr lang="el-GR" dirty="0"/>
              <a:t>) έχουν διαφορετικά χαρακτηριστικά και απαιτούν εντελώς διαφορετική προσέγγιση στην οργάνωση του ταξιδιού.</a:t>
            </a:r>
          </a:p>
          <a:p>
            <a:r>
              <a:rPr lang="el-GR" dirty="0"/>
              <a:t>Εδώ </a:t>
            </a:r>
            <a:r>
              <a:rPr lang="el-GR" dirty="0" err="1"/>
              <a:t>πρόκειτε</a:t>
            </a:r>
            <a:r>
              <a:rPr lang="el-GR" dirty="0"/>
              <a:t> για μια </a:t>
            </a:r>
            <a:r>
              <a:rPr lang="el-GR" dirty="0" err="1"/>
              <a:t>αντιμετόπιση</a:t>
            </a:r>
            <a:r>
              <a:rPr lang="el-GR" dirty="0"/>
              <a:t> που </a:t>
            </a:r>
            <a:r>
              <a:rPr lang="el-GR" dirty="0" err="1"/>
              <a:t>λαμβανει</a:t>
            </a:r>
            <a:r>
              <a:rPr lang="el-GR" dirty="0"/>
              <a:t> υπόψη της μια ολιστική </a:t>
            </a:r>
            <a:r>
              <a:rPr lang="el-GR" dirty="0" err="1"/>
              <a:t>αντιμετοπιση</a:t>
            </a:r>
            <a:r>
              <a:rPr lang="el-GR" dirty="0"/>
              <a:t> του συγκεκριμένου προβλήματος της τουριστικής οικονομίας.</a:t>
            </a:r>
          </a:p>
        </p:txBody>
      </p:sp>
    </p:spTree>
    <p:extLst>
      <p:ext uri="{BB962C8B-B14F-4D97-AF65-F5344CB8AC3E}">
        <p14:creationId xmlns:p14="http://schemas.microsoft.com/office/powerpoint/2010/main" val="2901038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57B910-6AB9-4A34-7D5D-721A57D43085}"/>
              </a:ext>
            </a:extLst>
          </p:cNvPr>
          <p:cNvSpPr>
            <a:spLocks noGrp="1"/>
          </p:cNvSpPr>
          <p:nvPr>
            <p:ph type="title"/>
          </p:nvPr>
        </p:nvSpPr>
        <p:spPr/>
        <p:txBody>
          <a:bodyPr/>
          <a:lstStyle/>
          <a:p>
            <a:pPr algn="ctr"/>
            <a:r>
              <a:rPr lang="el-GR" dirty="0"/>
              <a:t>12</a:t>
            </a:r>
            <a:br>
              <a:rPr lang="el-GR" dirty="0"/>
            </a:br>
            <a:r>
              <a:rPr lang="el-GR" dirty="0"/>
              <a:t>. </a:t>
            </a:r>
            <a:r>
              <a:rPr lang="el-GR" sz="3200" b="1" dirty="0"/>
              <a:t>Η ζήτηση μέσω διαδικτύου</a:t>
            </a:r>
          </a:p>
        </p:txBody>
      </p:sp>
      <p:sp>
        <p:nvSpPr>
          <p:cNvPr id="3" name="Θέση περιεχομένου 2">
            <a:extLst>
              <a:ext uri="{FF2B5EF4-FFF2-40B4-BE49-F238E27FC236}">
                <a16:creationId xmlns:a16="http://schemas.microsoft.com/office/drawing/2014/main" id="{A66E7BC0-A00A-456B-C415-DB1A1AA3F44E}"/>
              </a:ext>
            </a:extLst>
          </p:cNvPr>
          <p:cNvSpPr>
            <a:spLocks noGrp="1"/>
          </p:cNvSpPr>
          <p:nvPr>
            <p:ph idx="1"/>
          </p:nvPr>
        </p:nvSpPr>
        <p:spPr/>
        <p:txBody>
          <a:bodyPr/>
          <a:lstStyle/>
          <a:p>
            <a:r>
              <a:rPr lang="el-GR" dirty="0"/>
              <a:t>Το Διαδίκτυο έχει εξελιχθεί σε μια πολύ αξιόπιστη πηγή πληροφόρησης και ο αντίκτυπος του στον τουρισμό από την απλή πρόσβαση για την αναζήτηση πληροφοριών για ταξίδια μέχρι την </a:t>
            </a:r>
            <a:r>
              <a:rPr lang="el-GR" dirty="0" err="1"/>
              <a:t>online</a:t>
            </a:r>
            <a:r>
              <a:rPr lang="el-GR" dirty="0"/>
              <a:t> οργάνωση του ταξιδιού είναι κεφαλαιώδους σημασίας.</a:t>
            </a:r>
          </a:p>
          <a:p>
            <a:r>
              <a:rPr lang="el-GR" dirty="0"/>
              <a:t>Εδώ </a:t>
            </a:r>
            <a:r>
              <a:rPr lang="el-GR" dirty="0" err="1"/>
              <a:t>τιθεται</a:t>
            </a:r>
            <a:r>
              <a:rPr lang="el-GR" dirty="0"/>
              <a:t> </a:t>
            </a:r>
            <a:r>
              <a:rPr lang="el-GR" dirty="0" err="1"/>
              <a:t>επισης</a:t>
            </a:r>
            <a:r>
              <a:rPr lang="el-GR" dirty="0"/>
              <a:t> επιτακτικά το </a:t>
            </a:r>
            <a:r>
              <a:rPr lang="el-GR" dirty="0" err="1"/>
              <a:t>ερωτημα</a:t>
            </a:r>
            <a:r>
              <a:rPr lang="el-GR" dirty="0"/>
              <a:t>  για την συγκεκριμένη </a:t>
            </a:r>
            <a:r>
              <a:rPr lang="el-GR" dirty="0" err="1"/>
              <a:t>αξιοπιστη</a:t>
            </a:r>
            <a:r>
              <a:rPr lang="el-GR" dirty="0"/>
              <a:t> πηγή το κατά πόσο δηλαδη είναι πραγματική ή όχι.</a:t>
            </a:r>
          </a:p>
        </p:txBody>
      </p:sp>
    </p:spTree>
    <p:extLst>
      <p:ext uri="{BB962C8B-B14F-4D97-AF65-F5344CB8AC3E}">
        <p14:creationId xmlns:p14="http://schemas.microsoft.com/office/powerpoint/2010/main" val="2876630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820D25-A9CC-D4EF-6472-CBE89433680B}"/>
              </a:ext>
            </a:extLst>
          </p:cNvPr>
          <p:cNvSpPr>
            <a:spLocks noGrp="1"/>
          </p:cNvSpPr>
          <p:nvPr>
            <p:ph type="title"/>
          </p:nvPr>
        </p:nvSpPr>
        <p:spPr/>
        <p:txBody>
          <a:bodyPr/>
          <a:lstStyle/>
          <a:p>
            <a:pPr algn="ctr"/>
            <a:r>
              <a:rPr lang="el-GR" dirty="0"/>
              <a:t>13</a:t>
            </a:r>
          </a:p>
        </p:txBody>
      </p:sp>
      <p:sp>
        <p:nvSpPr>
          <p:cNvPr id="3" name="Θέση περιεχομένου 2">
            <a:extLst>
              <a:ext uri="{FF2B5EF4-FFF2-40B4-BE49-F238E27FC236}">
                <a16:creationId xmlns:a16="http://schemas.microsoft.com/office/drawing/2014/main" id="{90332B2C-E857-205A-8613-F6516D3494B5}"/>
              </a:ext>
            </a:extLst>
          </p:cNvPr>
          <p:cNvSpPr>
            <a:spLocks noGrp="1"/>
          </p:cNvSpPr>
          <p:nvPr>
            <p:ph idx="1"/>
          </p:nvPr>
        </p:nvSpPr>
        <p:spPr/>
        <p:txBody>
          <a:bodyPr/>
          <a:lstStyle/>
          <a:p>
            <a:r>
              <a:rPr lang="el-GR" dirty="0"/>
              <a:t>Σύμφωνα με μελέτη που </a:t>
            </a:r>
            <a:r>
              <a:rPr lang="el-GR" dirty="0" err="1"/>
              <a:t>πραγματοποίηθηκε</a:t>
            </a:r>
            <a:r>
              <a:rPr lang="el-GR" dirty="0"/>
              <a:t> για λογαριασμό της </a:t>
            </a:r>
            <a:r>
              <a:rPr lang="el-GR" dirty="0" err="1"/>
              <a:t>Google</a:t>
            </a:r>
            <a:r>
              <a:rPr lang="el-GR" dirty="0"/>
              <a:t> από την </a:t>
            </a:r>
            <a:r>
              <a:rPr lang="el-GR" dirty="0" err="1"/>
              <a:t>Oxford</a:t>
            </a:r>
            <a:r>
              <a:rPr lang="el-GR" dirty="0"/>
              <a:t> Economics138 με θέμα “The </a:t>
            </a:r>
            <a:r>
              <a:rPr lang="el-GR" dirty="0" err="1"/>
              <a:t>impact</a:t>
            </a:r>
            <a:r>
              <a:rPr lang="el-GR" dirty="0"/>
              <a:t> of </a:t>
            </a:r>
            <a:r>
              <a:rPr lang="el-GR" dirty="0" err="1"/>
              <a:t>online</a:t>
            </a:r>
            <a:r>
              <a:rPr lang="el-GR" dirty="0"/>
              <a:t> </a:t>
            </a:r>
            <a:r>
              <a:rPr lang="el-GR" dirty="0" err="1"/>
              <a:t>content</a:t>
            </a:r>
            <a:r>
              <a:rPr lang="el-GR" dirty="0"/>
              <a:t> on European Tourism” το 2017, οι αναζητήσεις για τουρισμό στο Διαδίκτυο έχουν αυξηθεί κατά 45% από το 2010. Η Ελλάδα, μετά από μια αρχική περίοδο χαμηλής ανάπτυξης του τουρισμού στο διαδίκτυο, παρουσίασε σημαντική βελτίωση τα τελευταία χρόνια τόσο στο διαδικτυακό περιεχόμενο όσο και στις </a:t>
            </a:r>
            <a:r>
              <a:rPr lang="el-GR" dirty="0" err="1"/>
              <a:t>online</a:t>
            </a:r>
            <a:r>
              <a:rPr lang="el-GR" dirty="0"/>
              <a:t> πωλήσεις, αν και υπολείπεται ακόμη σε σχέση με τις ανταγωνίστριες χώρες.</a:t>
            </a:r>
          </a:p>
        </p:txBody>
      </p:sp>
    </p:spTree>
    <p:extLst>
      <p:ext uri="{BB962C8B-B14F-4D97-AF65-F5344CB8AC3E}">
        <p14:creationId xmlns:p14="http://schemas.microsoft.com/office/powerpoint/2010/main" val="3943591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05A3B2-D2A1-A199-2F61-0C23196A6946}"/>
              </a:ext>
            </a:extLst>
          </p:cNvPr>
          <p:cNvSpPr>
            <a:spLocks noGrp="1"/>
          </p:cNvSpPr>
          <p:nvPr>
            <p:ph type="title"/>
          </p:nvPr>
        </p:nvSpPr>
        <p:spPr>
          <a:xfrm>
            <a:off x="838200" y="365126"/>
            <a:ext cx="10515600" cy="838642"/>
          </a:xfrm>
        </p:spPr>
        <p:txBody>
          <a:bodyPr>
            <a:normAutofit fontScale="90000"/>
          </a:bodyPr>
          <a:lstStyle/>
          <a:p>
            <a:pPr algn="ctr"/>
            <a:r>
              <a:rPr lang="el-GR" dirty="0"/>
              <a:t>14</a:t>
            </a:r>
            <a:br>
              <a:rPr lang="el-GR" dirty="0"/>
            </a:br>
            <a:endParaRPr lang="el-GR" dirty="0"/>
          </a:p>
        </p:txBody>
      </p:sp>
      <p:sp>
        <p:nvSpPr>
          <p:cNvPr id="3" name="Θέση περιεχομένου 2">
            <a:extLst>
              <a:ext uri="{FF2B5EF4-FFF2-40B4-BE49-F238E27FC236}">
                <a16:creationId xmlns:a16="http://schemas.microsoft.com/office/drawing/2014/main" id="{FA3B8FB3-3F00-A22E-7925-D049D733E948}"/>
              </a:ext>
            </a:extLst>
          </p:cNvPr>
          <p:cNvSpPr>
            <a:spLocks noGrp="1"/>
          </p:cNvSpPr>
          <p:nvPr>
            <p:ph idx="1"/>
          </p:nvPr>
        </p:nvSpPr>
        <p:spPr>
          <a:xfrm>
            <a:off x="-1" y="1481558"/>
            <a:ext cx="12107119" cy="5376441"/>
          </a:xfrm>
        </p:spPr>
        <p:txBody>
          <a:bodyPr/>
          <a:lstStyle/>
          <a:p>
            <a:r>
              <a:rPr lang="el-GR" dirty="0"/>
              <a:t>Σύμφωνα με στοιχεία του 2015, που αφορούν την αναζήτηση-πλοήγηση των τουριστών μέσω διαδικτύου και τα οποία δημοσιεύθηκαν στην εφημερίδα Η Καθημερινή139 στις 10.11.2017, η Ελλάδα ως τουριστική χώρα αποτελεί σε μεγαλύτερο βαθμό πόλο έλξης της Βρετανίας και της Γερμανίας, και στη συνέχεια της Ιταλίας, των ΗΠΑ και της Γαλλίας. Η Αυστρία, η Ελβετία και η Σουηδία φαίνεται να αποτελούν κατά σειρά τις χώρες εντός Ευρώπης, που παρότι επιλέγουν να αναζητήσουν την Ελλάδα ως χώρα τουρισμού, τα ποσοστά των αναζητήσεων είναι σε μικρότερο βαθμό για την Ελλάδα από τις υπόλοιπες χώρες. Στη μέση της κατάταξης βρίσκονται η Ολλανδία και η Πολωνία.</a:t>
            </a:r>
          </a:p>
        </p:txBody>
      </p:sp>
    </p:spTree>
    <p:extLst>
      <p:ext uri="{BB962C8B-B14F-4D97-AF65-F5344CB8AC3E}">
        <p14:creationId xmlns:p14="http://schemas.microsoft.com/office/powerpoint/2010/main" val="2467249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B2249F-1F6B-1657-53A6-53190D051130}"/>
              </a:ext>
            </a:extLst>
          </p:cNvPr>
          <p:cNvSpPr>
            <a:spLocks noGrp="1"/>
          </p:cNvSpPr>
          <p:nvPr>
            <p:ph type="title"/>
          </p:nvPr>
        </p:nvSpPr>
        <p:spPr/>
        <p:txBody>
          <a:bodyPr/>
          <a:lstStyle/>
          <a:p>
            <a:pPr algn="ctr"/>
            <a:r>
              <a:rPr lang="el-GR" dirty="0"/>
              <a:t>15</a:t>
            </a:r>
            <a:br>
              <a:rPr lang="el-GR" dirty="0"/>
            </a:br>
            <a:endParaRPr lang="el-GR" dirty="0"/>
          </a:p>
        </p:txBody>
      </p:sp>
      <p:sp>
        <p:nvSpPr>
          <p:cNvPr id="3" name="Θέση περιεχομένου 2">
            <a:extLst>
              <a:ext uri="{FF2B5EF4-FFF2-40B4-BE49-F238E27FC236}">
                <a16:creationId xmlns:a16="http://schemas.microsoft.com/office/drawing/2014/main" id="{74953C45-EFA5-2B5D-07DB-AC95BE48B51F}"/>
              </a:ext>
            </a:extLst>
          </p:cNvPr>
          <p:cNvSpPr>
            <a:spLocks noGrp="1"/>
          </p:cNvSpPr>
          <p:nvPr>
            <p:ph idx="1"/>
          </p:nvPr>
        </p:nvSpPr>
        <p:spPr/>
        <p:txBody>
          <a:bodyPr/>
          <a:lstStyle/>
          <a:p>
            <a:r>
              <a:rPr lang="el-GR" dirty="0"/>
              <a:t>Αναφορικά με τους δημοφιλέστερους ελληνικούς τουριστικούς προορισμούς που αναζητούνται, υποψήφιοι τουρίστες από τη Βρετανία και τη Γερμανία αναζητούν τα νησιά του Ιονίου και τα Δωδεκάνησα, καθώς επίσης την Πελοπόννησο και την Κρήτη. Η Θεσσαλονίκη αποτελεί πόλο έλξης για τη Γερμανία, τη Ρωσία και την Ιταλία, ενώ η Αθήνα για τις ΗΠΑ, το Ην. Βασίλειο και τη Γαλλία. Άτομα από Ιταλία αναζητούν πέραν της Θεσσαλονίκης, τα Δωδεκάνησα, την Πελοπόννησο αλλά και τις Κυκλάδες. Οι Κυκλάδες αναζητούνται ως τουριστικός προορισμός και από το Ην. Βασίλειο και τις ΗΠΑ, ενώ η Κρήτη αναζητείται και από τη Γαλλία.</a:t>
            </a:r>
          </a:p>
        </p:txBody>
      </p:sp>
    </p:spTree>
    <p:extLst>
      <p:ext uri="{BB962C8B-B14F-4D97-AF65-F5344CB8AC3E}">
        <p14:creationId xmlns:p14="http://schemas.microsoft.com/office/powerpoint/2010/main" val="1160519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9AC6DD-B79B-EB9A-6BEA-358A55081F86}"/>
              </a:ext>
            </a:extLst>
          </p:cNvPr>
          <p:cNvSpPr>
            <a:spLocks noGrp="1"/>
          </p:cNvSpPr>
          <p:nvPr>
            <p:ph type="title"/>
          </p:nvPr>
        </p:nvSpPr>
        <p:spPr/>
        <p:txBody>
          <a:bodyPr/>
          <a:lstStyle/>
          <a:p>
            <a:pPr algn="ctr"/>
            <a:r>
              <a:rPr lang="el-GR" dirty="0"/>
              <a:t>16</a:t>
            </a:r>
            <a:br>
              <a:rPr lang="el-GR" dirty="0"/>
            </a:br>
            <a:endParaRPr lang="el-GR" dirty="0"/>
          </a:p>
        </p:txBody>
      </p:sp>
      <p:sp>
        <p:nvSpPr>
          <p:cNvPr id="3" name="Θέση περιεχομένου 2">
            <a:extLst>
              <a:ext uri="{FF2B5EF4-FFF2-40B4-BE49-F238E27FC236}">
                <a16:creationId xmlns:a16="http://schemas.microsoft.com/office/drawing/2014/main" id="{F311948B-F1CC-F993-924F-E251AA13D45A}"/>
              </a:ext>
            </a:extLst>
          </p:cNvPr>
          <p:cNvSpPr>
            <a:spLocks noGrp="1"/>
          </p:cNvSpPr>
          <p:nvPr>
            <p:ph idx="1"/>
          </p:nvPr>
        </p:nvSpPr>
        <p:spPr/>
        <p:txBody>
          <a:bodyPr/>
          <a:lstStyle/>
          <a:p>
            <a:r>
              <a:rPr lang="el-GR" dirty="0"/>
              <a:t>Παρότι τα υψηλότερα επίπεδα αναζητήσεων για τα έτη 2014 και 2015 παρατηρούνται την κύρια τουριστική περίοδο (Ιούνιος-Αύγουστος), οι αναζητήσεις παραμέναν ιδιαίτερα υψηλές και για τους μήνες Απρίλιο, Μάρτιο. Το 2015 ο τρίτος μήνας στον υψηλότερο αριθμό αναζητήσεων ήταν ο Σεπτέμβριος, ενώ σε υψηλά επίπεδα ήταν ακόμη και ο χειμερινός μήνας Φεβρουάριος.</a:t>
            </a:r>
          </a:p>
        </p:txBody>
      </p:sp>
    </p:spTree>
    <p:extLst>
      <p:ext uri="{BB962C8B-B14F-4D97-AF65-F5344CB8AC3E}">
        <p14:creationId xmlns:p14="http://schemas.microsoft.com/office/powerpoint/2010/main" val="323206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47BB82-C0A9-0A27-6D0F-0D760EC4ECA2}"/>
              </a:ext>
            </a:extLst>
          </p:cNvPr>
          <p:cNvSpPr>
            <a:spLocks noGrp="1"/>
          </p:cNvSpPr>
          <p:nvPr>
            <p:ph type="title"/>
          </p:nvPr>
        </p:nvSpPr>
        <p:spPr/>
        <p:txBody>
          <a:bodyPr/>
          <a:lstStyle/>
          <a:p>
            <a:pPr algn="ctr"/>
            <a:r>
              <a:rPr lang="el-GR" dirty="0"/>
              <a:t>17</a:t>
            </a:r>
            <a:br>
              <a:rPr lang="el-GR" dirty="0"/>
            </a:br>
            <a:endParaRPr lang="el-GR" dirty="0"/>
          </a:p>
        </p:txBody>
      </p:sp>
      <p:sp>
        <p:nvSpPr>
          <p:cNvPr id="3" name="Θέση περιεχομένου 2">
            <a:extLst>
              <a:ext uri="{FF2B5EF4-FFF2-40B4-BE49-F238E27FC236}">
                <a16:creationId xmlns:a16="http://schemas.microsoft.com/office/drawing/2014/main" id="{5B86B17D-DB80-3032-78EA-31DDE70FBFEB}"/>
              </a:ext>
            </a:extLst>
          </p:cNvPr>
          <p:cNvSpPr>
            <a:spLocks noGrp="1"/>
          </p:cNvSpPr>
          <p:nvPr>
            <p:ph idx="1"/>
          </p:nvPr>
        </p:nvSpPr>
        <p:spPr/>
        <p:txBody>
          <a:bodyPr/>
          <a:lstStyle/>
          <a:p>
            <a:r>
              <a:rPr lang="el-GR" dirty="0"/>
              <a:t>Σύμφωνα με τα στοιχεία της Καθημερινής139, αναδεικνύεται ο σημαντικός ρόλος του διαδικτύου ως μέσο τόσο αναζητήσεων τουριστικών υπηρεσιών όσο και κρατήσεων. Συγκεκριμένα, τις δημοφιλέστερες αναζητήσεις τουριστικών υπηρεσιών αποτελούν η διαμονή (48%), οι αερομεταφορές (20%) και τα πακέτα διακοπών (20%). Αυτό διαφαίνεται και από τις κρατήσεις που πραγματοποιούνται μέσω διαδικτύου, όπου το 83% των κρατήσεων διαμονής και το 91% των αεροπορικών κρατήσεων αναζητήθηκαν αρχικώς μέσω διαδικτύου.</a:t>
            </a:r>
          </a:p>
        </p:txBody>
      </p:sp>
    </p:spTree>
    <p:extLst>
      <p:ext uri="{BB962C8B-B14F-4D97-AF65-F5344CB8AC3E}">
        <p14:creationId xmlns:p14="http://schemas.microsoft.com/office/powerpoint/2010/main" val="3283559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0575E3-2DB2-730B-D647-47F6E2B9A97E}"/>
              </a:ext>
            </a:extLst>
          </p:cNvPr>
          <p:cNvSpPr>
            <a:spLocks noGrp="1"/>
          </p:cNvSpPr>
          <p:nvPr>
            <p:ph type="title"/>
          </p:nvPr>
        </p:nvSpPr>
        <p:spPr/>
        <p:txBody>
          <a:bodyPr/>
          <a:lstStyle/>
          <a:p>
            <a:pPr algn="ctr"/>
            <a:r>
              <a:rPr lang="el-GR" dirty="0"/>
              <a:t>18</a:t>
            </a:r>
            <a:br>
              <a:rPr lang="el-GR" dirty="0"/>
            </a:br>
            <a:endParaRPr lang="el-GR" dirty="0"/>
          </a:p>
        </p:txBody>
      </p:sp>
      <p:sp>
        <p:nvSpPr>
          <p:cNvPr id="3" name="Θέση περιεχομένου 2">
            <a:extLst>
              <a:ext uri="{FF2B5EF4-FFF2-40B4-BE49-F238E27FC236}">
                <a16:creationId xmlns:a16="http://schemas.microsoft.com/office/drawing/2014/main" id="{0D195202-CA0E-9E41-37E5-F1A8F48B1945}"/>
              </a:ext>
            </a:extLst>
          </p:cNvPr>
          <p:cNvSpPr>
            <a:spLocks noGrp="1"/>
          </p:cNvSpPr>
          <p:nvPr>
            <p:ph idx="1"/>
          </p:nvPr>
        </p:nvSpPr>
        <p:spPr/>
        <p:txBody>
          <a:bodyPr/>
          <a:lstStyle/>
          <a:p>
            <a:r>
              <a:rPr lang="el-GR" dirty="0"/>
              <a:t>. Παρότι το διαδίκτυο αποτελεί μέσο αναζήτησης και άλλων υπηρεσιών, όπως υπηρεσιών ενοικιάσεων αυτοκινήτων, δραστηριοτήτων, ακτοπλοϊκών μεταφορών και κρουαζιέρων, τα ποσοστά αυτών των αναζητήσεων είναι ακόμη σε αρκετά μικρό ποσοστό (5%, 3%, 3% και 1% αντιστοίχως). Η μελέτη του ΙΝΣΕΤΕ για το προφίλ του εισερχόμενου τουρισμού τρίτης ηλικίας2 για διακοπές στην Ευρώπη το 2016 διαπιστώνει ότι δημοφιλέστερη πηγή ενημέρωσης και για τους τουρίστες 3ης ηλικίας είναι το διαδίκτυο και το ταξιδιωτικό πρακτορείο.</a:t>
            </a:r>
          </a:p>
        </p:txBody>
      </p:sp>
    </p:spTree>
    <p:extLst>
      <p:ext uri="{BB962C8B-B14F-4D97-AF65-F5344CB8AC3E}">
        <p14:creationId xmlns:p14="http://schemas.microsoft.com/office/powerpoint/2010/main" val="2573394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346CA5-3726-2EA5-DBE5-1EDCE9AFF3DD}"/>
              </a:ext>
            </a:extLst>
          </p:cNvPr>
          <p:cNvSpPr>
            <a:spLocks noGrp="1"/>
          </p:cNvSpPr>
          <p:nvPr>
            <p:ph type="title"/>
          </p:nvPr>
        </p:nvSpPr>
        <p:spPr/>
        <p:txBody>
          <a:bodyPr/>
          <a:lstStyle/>
          <a:p>
            <a:pPr algn="ctr"/>
            <a:r>
              <a:rPr lang="el-GR" dirty="0"/>
              <a:t>19</a:t>
            </a:r>
            <a:br>
              <a:rPr lang="el-GR" dirty="0"/>
            </a:br>
            <a:endParaRPr lang="el-GR" dirty="0"/>
          </a:p>
        </p:txBody>
      </p:sp>
      <p:sp>
        <p:nvSpPr>
          <p:cNvPr id="3" name="Θέση περιεχομένου 2">
            <a:extLst>
              <a:ext uri="{FF2B5EF4-FFF2-40B4-BE49-F238E27FC236}">
                <a16:creationId xmlns:a16="http://schemas.microsoft.com/office/drawing/2014/main" id="{A1265C6A-0188-B8EC-7C64-137DB0D98EC6}"/>
              </a:ext>
            </a:extLst>
          </p:cNvPr>
          <p:cNvSpPr>
            <a:spLocks noGrp="1"/>
          </p:cNvSpPr>
          <p:nvPr>
            <p:ph idx="1"/>
          </p:nvPr>
        </p:nvSpPr>
        <p:spPr/>
        <p:txBody>
          <a:bodyPr/>
          <a:lstStyle/>
          <a:p>
            <a:r>
              <a:rPr lang="el-GR" dirty="0"/>
              <a:t>Επομένως η ανάπτυξη και διαμόρφωση περιεχομένου στο διαδίκτυο από ιδιωτικούς και δημόσιους τουριστικούς φορείς, καθώς και η χρήση των μέσων κοινωνικής δικτύωσης, με τρόπο που να είναι πιο </a:t>
            </a:r>
            <a:r>
              <a:rPr lang="el-GR" dirty="0" err="1"/>
              <a:t>στοχευμένος</a:t>
            </a:r>
            <a:r>
              <a:rPr lang="el-GR" dirty="0"/>
              <a:t> σε τουρίστες τρίτης ηλικίας, όπως για παράδειγμα η έμφαση στην προσβασιμότητα του προορισμού, των μνημείων του, των καταλυμάτων, αποτελεί σημαντική πηγή έλξης τουρισμού τρίτης ηλικίας.</a:t>
            </a:r>
          </a:p>
        </p:txBody>
      </p:sp>
    </p:spTree>
    <p:extLst>
      <p:ext uri="{BB962C8B-B14F-4D97-AF65-F5344CB8AC3E}">
        <p14:creationId xmlns:p14="http://schemas.microsoft.com/office/powerpoint/2010/main" val="1896363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D57DBB-54E3-6336-D5B5-D108FD78C0EC}"/>
              </a:ext>
            </a:extLst>
          </p:cNvPr>
          <p:cNvSpPr>
            <a:spLocks noGrp="1"/>
          </p:cNvSpPr>
          <p:nvPr>
            <p:ph type="title"/>
          </p:nvPr>
        </p:nvSpPr>
        <p:spPr/>
        <p:txBody>
          <a:bodyPr>
            <a:normAutofit fontScale="90000"/>
          </a:body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l-GR" dirty="0"/>
              <a:t>2</a:t>
            </a:r>
            <a:br>
              <a:rPr lang="el-GR" dirty="0"/>
            </a:br>
            <a:r>
              <a:rPr lang="el-GR" dirty="0">
                <a:latin typeface="+mn-lt"/>
              </a:rPr>
              <a:t> </a:t>
            </a:r>
            <a:r>
              <a:rPr kumimoji="0" lang="el-GR" sz="2800" b="1" i="0" u="none" strike="noStrike" kern="1200" cap="none" spc="0" normalizeH="0" baseline="0" noProof="0" dirty="0">
                <a:ln>
                  <a:noFill/>
                </a:ln>
                <a:solidFill>
                  <a:prstClr val="black"/>
                </a:solidFill>
                <a:effectLst/>
                <a:uLnTx/>
                <a:uFillTx/>
                <a:latin typeface="+mn-lt"/>
                <a:ea typeface="+mn-ea"/>
                <a:cs typeface="+mn-cs"/>
              </a:rPr>
              <a:t>Ζήτηση Τουρισμού </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Τρίτης Ηλικίας Στην Ελλάδα</a:t>
            </a:r>
            <a:b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Το μέγεθος της ζήτησης</a:t>
            </a:r>
            <a:b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br>
            <a:b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br>
            <a:endParaRPr lang="el-GR" dirty="0"/>
          </a:p>
        </p:txBody>
      </p:sp>
      <p:sp>
        <p:nvSpPr>
          <p:cNvPr id="3" name="Θέση περιεχομένου 2">
            <a:extLst>
              <a:ext uri="{FF2B5EF4-FFF2-40B4-BE49-F238E27FC236}">
                <a16:creationId xmlns:a16="http://schemas.microsoft.com/office/drawing/2014/main" id="{8EB010EF-D6FF-6FC9-697A-BD90D7DECBEC}"/>
              </a:ext>
            </a:extLst>
          </p:cNvPr>
          <p:cNvSpPr>
            <a:spLocks noGrp="1"/>
          </p:cNvSpPr>
          <p:nvPr>
            <p:ph idx="1"/>
          </p:nvPr>
        </p:nvSpPr>
        <p:spPr/>
        <p:txBody>
          <a:bodyPr/>
          <a:lstStyle/>
          <a:p>
            <a:r>
              <a:rPr lang="el-GR" dirty="0"/>
              <a:t>Η Ελλάδα αποτελεί ήδη προορισμό για τον τουρισμό τρίτης ηλικίας, κυρίως των τουριστών μεταξύ 55 και 64 ετών, όπου παρατηρείται ένα αυξημένο ποσοστό εισερχομένων τουριστών στη χώρα μας για παραθερισμό περίπου στο 22% του συνόλου, το οποίο όμως παρουσιάζει σημαντική μείωση στις ηλικίες άνω των 65 χρόνων, προσεγγίζοντας περίπου το 7%.</a:t>
            </a:r>
            <a:r>
              <a:rPr lang="el-GR" b="1" dirty="0"/>
              <a:t>134</a:t>
            </a:r>
          </a:p>
          <a:p>
            <a:endParaRPr lang="el-GR" b="1" dirty="0"/>
          </a:p>
          <a:p>
            <a:r>
              <a:rPr lang="el-GR" sz="1200" b="1" dirty="0"/>
              <a:t>Αρχή σελ 87,134 σημείωση</a:t>
            </a:r>
          </a:p>
          <a:p>
            <a:endParaRPr lang="el-GR" sz="1200" b="1" dirty="0"/>
          </a:p>
        </p:txBody>
      </p:sp>
    </p:spTree>
    <p:extLst>
      <p:ext uri="{BB962C8B-B14F-4D97-AF65-F5344CB8AC3E}">
        <p14:creationId xmlns:p14="http://schemas.microsoft.com/office/powerpoint/2010/main" val="34063517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75010D-8279-568A-356A-32FB23F0ECEA}"/>
              </a:ext>
            </a:extLst>
          </p:cNvPr>
          <p:cNvSpPr>
            <a:spLocks noGrp="1"/>
          </p:cNvSpPr>
          <p:nvPr>
            <p:ph type="title"/>
          </p:nvPr>
        </p:nvSpPr>
        <p:spPr/>
        <p:txBody>
          <a:bodyPr>
            <a:normAutofit fontScale="90000"/>
          </a:bodyPr>
          <a:lstStyle/>
          <a:p>
            <a:pPr algn="ctr"/>
            <a:r>
              <a:rPr lang="el-GR" dirty="0"/>
              <a:t>20</a:t>
            </a:r>
            <a:br>
              <a:rPr lang="el-GR" dirty="0"/>
            </a:br>
            <a:r>
              <a:rPr lang="el-GR" sz="3100" b="1" dirty="0"/>
              <a:t> Η Προσφορά Τουρισμού Τρίτης Ηλικίας Στην Ελλάδα </a:t>
            </a:r>
            <a:br>
              <a:rPr lang="el-GR" sz="3100" b="1" dirty="0"/>
            </a:br>
            <a:r>
              <a:rPr lang="el-GR" sz="3100" b="1" dirty="0"/>
              <a:t> Εισαγωγή</a:t>
            </a:r>
          </a:p>
        </p:txBody>
      </p:sp>
      <p:sp>
        <p:nvSpPr>
          <p:cNvPr id="3" name="Θέση περιεχομένου 2">
            <a:extLst>
              <a:ext uri="{FF2B5EF4-FFF2-40B4-BE49-F238E27FC236}">
                <a16:creationId xmlns:a16="http://schemas.microsoft.com/office/drawing/2014/main" id="{54BB37EA-39B9-CC77-FD70-B3CEB0A22CA3}"/>
              </a:ext>
            </a:extLst>
          </p:cNvPr>
          <p:cNvSpPr>
            <a:spLocks noGrp="1"/>
          </p:cNvSpPr>
          <p:nvPr>
            <p:ph idx="1"/>
          </p:nvPr>
        </p:nvSpPr>
        <p:spPr/>
        <p:txBody>
          <a:bodyPr/>
          <a:lstStyle/>
          <a:p>
            <a:r>
              <a:rPr lang="el-GR" dirty="0"/>
              <a:t>Οι πάροχοι του τουρισμού συνηθίζουν να σχεδιάζουν προϊόντα που απευθύνονται στον υγιή καταναλωτή, ανάλογα με το </a:t>
            </a:r>
            <a:r>
              <a:rPr lang="el-GR" dirty="0" err="1"/>
              <a:t>lifestyle</a:t>
            </a:r>
            <a:r>
              <a:rPr lang="el-GR" dirty="0"/>
              <a:t> του πληθυσμού-στόχου, δίχως να λαμβάνουν υπόψη τις ιδιαιτερότητες ή τυχόν πρόσθετες ανάγκες που συνδέονται με την εκάστοτε ηλικιακή ομάδα των τουριστών.</a:t>
            </a:r>
          </a:p>
        </p:txBody>
      </p:sp>
    </p:spTree>
    <p:extLst>
      <p:ext uri="{BB962C8B-B14F-4D97-AF65-F5344CB8AC3E}">
        <p14:creationId xmlns:p14="http://schemas.microsoft.com/office/powerpoint/2010/main" val="30862474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F73EEE-2251-6A1F-D155-6538D1EA76CE}"/>
              </a:ext>
            </a:extLst>
          </p:cNvPr>
          <p:cNvSpPr>
            <a:spLocks noGrp="1"/>
          </p:cNvSpPr>
          <p:nvPr>
            <p:ph type="title"/>
          </p:nvPr>
        </p:nvSpPr>
        <p:spPr/>
        <p:txBody>
          <a:bodyPr/>
          <a:lstStyle/>
          <a:p>
            <a:pPr algn="ctr"/>
            <a:r>
              <a:rPr lang="el-GR" dirty="0"/>
              <a:t>21</a:t>
            </a:r>
            <a:br>
              <a:rPr lang="el-GR" dirty="0"/>
            </a:br>
            <a:endParaRPr lang="el-GR" dirty="0"/>
          </a:p>
        </p:txBody>
      </p:sp>
      <p:sp>
        <p:nvSpPr>
          <p:cNvPr id="3" name="Θέση περιεχομένου 2">
            <a:extLst>
              <a:ext uri="{FF2B5EF4-FFF2-40B4-BE49-F238E27FC236}">
                <a16:creationId xmlns:a16="http://schemas.microsoft.com/office/drawing/2014/main" id="{02112321-5773-185C-7E88-B6B9E773F8D3}"/>
              </a:ext>
            </a:extLst>
          </p:cNvPr>
          <p:cNvSpPr>
            <a:spLocks noGrp="1"/>
          </p:cNvSpPr>
          <p:nvPr>
            <p:ph idx="1"/>
          </p:nvPr>
        </p:nvSpPr>
        <p:spPr/>
        <p:txBody>
          <a:bodyPr/>
          <a:lstStyle/>
          <a:p>
            <a:r>
              <a:rPr lang="el-GR" dirty="0"/>
              <a:t>Οι επαγγελματίες του τουρισμού τείνουν να προτιμούν για κοινωνικούς λόγους, αλλά και για λόγους αποδοτικότερης παραγωγής υπηρεσιών και προϊόντων καθολικά πρότυπα παροχής υπηρεσιών. Το ίδιο ισχύει και στην προώθησή τους. Το μάρκετινγκ ακολουθεί συνήθως κανόνες οριζόντιας κατάτμησης πελατειακών ομάδων όσον αφορά στην ηλικία των καταναλωτών χωρίς να εξειδικεύεται στην τρίτη ηλικία.</a:t>
            </a:r>
          </a:p>
        </p:txBody>
      </p:sp>
    </p:spTree>
    <p:extLst>
      <p:ext uri="{BB962C8B-B14F-4D97-AF65-F5344CB8AC3E}">
        <p14:creationId xmlns:p14="http://schemas.microsoft.com/office/powerpoint/2010/main" val="3796458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69DE90-79E0-3E8A-5D16-00D00A8B7AD6}"/>
              </a:ext>
            </a:extLst>
          </p:cNvPr>
          <p:cNvSpPr>
            <a:spLocks noGrp="1"/>
          </p:cNvSpPr>
          <p:nvPr>
            <p:ph type="title"/>
          </p:nvPr>
        </p:nvSpPr>
        <p:spPr/>
        <p:txBody>
          <a:bodyPr/>
          <a:lstStyle/>
          <a:p>
            <a:pPr algn="ctr"/>
            <a:r>
              <a:rPr lang="el-GR" dirty="0"/>
              <a:t>22</a:t>
            </a:r>
            <a:br>
              <a:rPr lang="el-GR" dirty="0"/>
            </a:br>
            <a:endParaRPr lang="el-GR" dirty="0"/>
          </a:p>
        </p:txBody>
      </p:sp>
      <p:sp>
        <p:nvSpPr>
          <p:cNvPr id="3" name="Θέση περιεχομένου 2">
            <a:extLst>
              <a:ext uri="{FF2B5EF4-FFF2-40B4-BE49-F238E27FC236}">
                <a16:creationId xmlns:a16="http://schemas.microsoft.com/office/drawing/2014/main" id="{332D4B1B-D32B-6F12-73D3-20C26C6BC877}"/>
              </a:ext>
            </a:extLst>
          </p:cNvPr>
          <p:cNvSpPr>
            <a:spLocks noGrp="1"/>
          </p:cNvSpPr>
          <p:nvPr>
            <p:ph idx="1"/>
          </p:nvPr>
        </p:nvSpPr>
        <p:spPr/>
        <p:txBody>
          <a:bodyPr/>
          <a:lstStyle/>
          <a:p>
            <a:r>
              <a:rPr lang="el-GR" dirty="0"/>
              <a:t>Με την πάροδο των χρόνων, υπακούοντας στην επιθυμία των τουριστικών </a:t>
            </a:r>
            <a:r>
              <a:rPr lang="el-GR" dirty="0" err="1"/>
              <a:t>segments</a:t>
            </a:r>
            <a:r>
              <a:rPr lang="el-GR" dirty="0"/>
              <a:t> που εξυπηρετούν, οι πράκτορες προάγουν διαφορετικά είδη τουρισμού, λαμβάνοντας υπόψη τις ανάγκες τρίτης ηλικίας και προσφέροντας πακέτα που αναλογούν στη ζήτηση αυτή. Εστιάζουν σε παράγοντες σημαντικούς για την ασφάλεια και την ευεξία των τουριστών άνω των 50 ετών, προωθώντας υπηρεσίες υποστήριξης, μεταφοράς, καθώς επίσης, ξενοδοχεία προσαρμοσμένα σε ανάγκες υποστήριξης της προσβασιμότητας και διαβίωσης των ηλικιωμένων. </a:t>
            </a:r>
          </a:p>
          <a:p>
            <a:r>
              <a:rPr lang="el-GR" sz="1200" b="1" dirty="0"/>
              <a:t>Τέλος σελ91, </a:t>
            </a:r>
            <a:r>
              <a:rPr lang="el-GR" sz="1200" b="1" dirty="0" err="1"/>
              <a:t>αρχη</a:t>
            </a:r>
            <a:r>
              <a:rPr lang="el-GR" sz="1200" b="1" dirty="0"/>
              <a:t> </a:t>
            </a:r>
            <a:r>
              <a:rPr lang="el-GR" sz="1200" b="1" dirty="0" err="1"/>
              <a:t>πανω</a:t>
            </a:r>
            <a:r>
              <a:rPr lang="el-GR" sz="1200" b="1" dirty="0"/>
              <a:t>. </a:t>
            </a:r>
            <a:r>
              <a:rPr lang="el-GR" sz="1200" b="1" dirty="0" err="1"/>
              <a:t>Σημ</a:t>
            </a:r>
            <a:r>
              <a:rPr lang="el-GR" sz="1200" b="1" dirty="0"/>
              <a:t> </a:t>
            </a:r>
            <a:r>
              <a:rPr lang="el-GR" sz="1200" b="1" dirty="0" err="1"/>
              <a:t>μεχρι</a:t>
            </a:r>
            <a:r>
              <a:rPr lang="el-GR" sz="1200" b="1" dirty="0"/>
              <a:t> 139</a:t>
            </a:r>
          </a:p>
        </p:txBody>
      </p:sp>
    </p:spTree>
    <p:extLst>
      <p:ext uri="{BB962C8B-B14F-4D97-AF65-F5344CB8AC3E}">
        <p14:creationId xmlns:p14="http://schemas.microsoft.com/office/powerpoint/2010/main" val="17263812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92F61F1-C53C-80A5-53EF-6FC299611AD6}"/>
              </a:ext>
            </a:extLst>
          </p:cNvPr>
          <p:cNvSpPr>
            <a:spLocks noGrp="1"/>
          </p:cNvSpPr>
          <p:nvPr>
            <p:ph type="title"/>
          </p:nvPr>
        </p:nvSpPr>
        <p:spPr/>
        <p:txBody>
          <a:bodyPr>
            <a:normAutofit/>
          </a:bodyPr>
          <a:lstStyle/>
          <a:p>
            <a:pPr algn="ctr"/>
            <a:r>
              <a:rPr lang="el-GR" sz="3200" b="1" dirty="0"/>
              <a:t>23</a:t>
            </a:r>
            <a:br>
              <a:rPr lang="el-GR" sz="3200" b="1" dirty="0"/>
            </a:br>
            <a:r>
              <a:rPr lang="el-GR" sz="3200" b="1" dirty="0"/>
              <a:t>βιβλιογραφία</a:t>
            </a:r>
          </a:p>
        </p:txBody>
      </p:sp>
      <p:sp>
        <p:nvSpPr>
          <p:cNvPr id="3" name="Θέση περιεχομένου 2">
            <a:extLst>
              <a:ext uri="{FF2B5EF4-FFF2-40B4-BE49-F238E27FC236}">
                <a16:creationId xmlns:a16="http://schemas.microsoft.com/office/drawing/2014/main" id="{66B8ABA7-41A7-D14E-D39C-1704B6025670}"/>
              </a:ext>
            </a:extLst>
          </p:cNvPr>
          <p:cNvSpPr>
            <a:spLocks noGrp="1"/>
          </p:cNvSpPr>
          <p:nvPr>
            <p:ph idx="1"/>
          </p:nvPr>
        </p:nvSpPr>
        <p:spPr/>
        <p:txBody>
          <a:bodyPr>
            <a:normAutofit fontScale="92500" lnSpcReduction="20000"/>
          </a:bodyPr>
          <a:lstStyle/>
          <a:p>
            <a:r>
              <a:rPr lang="el-GR" dirty="0"/>
              <a:t>134. ΙΝΣΕΤΕ «Ποιος είναι ο πελάτης μας;», Οκτώβριος 2015.</a:t>
            </a:r>
          </a:p>
          <a:p>
            <a:r>
              <a:rPr lang="el-GR" dirty="0"/>
              <a:t>135. ΙΝΣΕΤΕ «Προφίλ εισερχόμενου τουρισμού 3ης ηλικίας για διακοπές</a:t>
            </a:r>
          </a:p>
          <a:p>
            <a:r>
              <a:rPr lang="el-GR" dirty="0"/>
              <a:t>στην Ευρώπη», 2016.</a:t>
            </a:r>
          </a:p>
          <a:p>
            <a:r>
              <a:rPr lang="el-GR" dirty="0"/>
              <a:t>136. ΙΤΕΠ-ΞΕΕ « Η Εποχικότητα του Τουρισμού στην Ελλάδα»,2014.</a:t>
            </a:r>
          </a:p>
          <a:p>
            <a:r>
              <a:rPr lang="el-GR" dirty="0"/>
              <a:t>137. Ινστιτούτο Εμπορίου και Υπηρεσιών της ΕΣΕΕ «Μελέτη για το εμπόριο</a:t>
            </a:r>
          </a:p>
          <a:p>
            <a:r>
              <a:rPr lang="el-GR" dirty="0"/>
              <a:t>και τον τουρισμό στην Κρήτη» 2014.</a:t>
            </a:r>
          </a:p>
          <a:p>
            <a:r>
              <a:rPr lang="el-GR" dirty="0"/>
              <a:t>138. </a:t>
            </a:r>
            <a:r>
              <a:rPr lang="el-GR" dirty="0" err="1"/>
              <a:t>Oxford</a:t>
            </a:r>
            <a:r>
              <a:rPr lang="el-GR" dirty="0"/>
              <a:t> Economics “The </a:t>
            </a:r>
            <a:r>
              <a:rPr lang="el-GR" dirty="0" err="1"/>
              <a:t>impact</a:t>
            </a:r>
            <a:r>
              <a:rPr lang="el-GR" dirty="0"/>
              <a:t> of </a:t>
            </a:r>
            <a:r>
              <a:rPr lang="el-GR" dirty="0" err="1"/>
              <a:t>online</a:t>
            </a:r>
            <a:r>
              <a:rPr lang="el-GR" dirty="0"/>
              <a:t> </a:t>
            </a:r>
            <a:r>
              <a:rPr lang="el-GR" dirty="0" err="1"/>
              <a:t>content</a:t>
            </a:r>
            <a:r>
              <a:rPr lang="el-GR" dirty="0"/>
              <a:t> on European</a:t>
            </a:r>
          </a:p>
          <a:p>
            <a:r>
              <a:rPr lang="el-GR" dirty="0"/>
              <a:t>Tourism” το 2017.</a:t>
            </a:r>
          </a:p>
          <a:p>
            <a:r>
              <a:rPr lang="el-GR" dirty="0"/>
              <a:t>139.Available from: http://www.kathimerini.gr/933534/gallery/ta3idia/</a:t>
            </a:r>
          </a:p>
          <a:p>
            <a:r>
              <a:rPr lang="el-GR" dirty="0" err="1"/>
              <a:t>sthn-ellada</a:t>
            </a:r>
            <a:r>
              <a:rPr lang="el-GR" dirty="0"/>
              <a:t>/</a:t>
            </a:r>
            <a:r>
              <a:rPr lang="el-GR" dirty="0" err="1"/>
              <a:t>afierwma-toyrismos-ygeias</a:t>
            </a:r>
            <a:r>
              <a:rPr lang="el-GR" dirty="0"/>
              <a:t>.</a:t>
            </a:r>
          </a:p>
        </p:txBody>
      </p:sp>
    </p:spTree>
    <p:extLst>
      <p:ext uri="{BB962C8B-B14F-4D97-AF65-F5344CB8AC3E}">
        <p14:creationId xmlns:p14="http://schemas.microsoft.com/office/powerpoint/2010/main" val="3574131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24E882-057C-A789-0924-D1456CC81C06}"/>
              </a:ext>
            </a:extLst>
          </p:cNvPr>
          <p:cNvSpPr>
            <a:spLocks noGrp="1"/>
          </p:cNvSpPr>
          <p:nvPr>
            <p:ph type="title"/>
          </p:nvPr>
        </p:nvSpPr>
        <p:spPr/>
        <p:txBody>
          <a:bodyPr/>
          <a:lstStyle/>
          <a:p>
            <a:pPr algn="ctr"/>
            <a:r>
              <a:rPr lang="el-GR" dirty="0"/>
              <a:t>3</a:t>
            </a:r>
          </a:p>
        </p:txBody>
      </p:sp>
      <p:sp>
        <p:nvSpPr>
          <p:cNvPr id="3" name="Θέση περιεχομένου 2">
            <a:extLst>
              <a:ext uri="{FF2B5EF4-FFF2-40B4-BE49-F238E27FC236}">
                <a16:creationId xmlns:a16="http://schemas.microsoft.com/office/drawing/2014/main" id="{E94AB01C-F75B-FAE9-65EF-C04889A7F15E}"/>
              </a:ext>
            </a:extLst>
          </p:cNvPr>
          <p:cNvSpPr>
            <a:spLocks noGrp="1"/>
          </p:cNvSpPr>
          <p:nvPr>
            <p:ph idx="1"/>
          </p:nvPr>
        </p:nvSpPr>
        <p:spPr/>
        <p:txBody>
          <a:bodyPr>
            <a:normAutofit fontScale="92500" lnSpcReduction="20000"/>
          </a:bodyPr>
          <a:lstStyle/>
          <a:p>
            <a:r>
              <a:rPr lang="el-GR" dirty="0"/>
              <a:t>Σύμφωνα με μελέτη του ΙΝΣΕΤΕ (Ινστιτούτο Συνδέσμου Ελληνικών Τουριστικών Επιχειρήσεων) το 2016 για το προφίλ του εισερχόμενου τουρισμού</a:t>
            </a:r>
          </a:p>
          <a:p>
            <a:r>
              <a:rPr lang="el-GR" dirty="0"/>
              <a:t>τρίτης ηλικίας135 για διακοπές στην Ευρώπη, εκτιμάται ότι στη χώρα μας το</a:t>
            </a:r>
          </a:p>
          <a:p>
            <a:r>
              <a:rPr lang="el-GR" dirty="0"/>
              <a:t>2016 οι τουρίστες τρίτης ηλικίας πραγματοποίησαν:</a:t>
            </a:r>
          </a:p>
          <a:p>
            <a:r>
              <a:rPr lang="el-GR" dirty="0"/>
              <a:t>• 1,7 εκατ. ταξίδια (6,1% του συνόλου των ταξιδιών συμπεριλαμβανομένης</a:t>
            </a:r>
          </a:p>
          <a:p>
            <a:r>
              <a:rPr lang="el-GR" dirty="0"/>
              <a:t>και της κρουαζιέρας)</a:t>
            </a:r>
          </a:p>
          <a:p>
            <a:r>
              <a:rPr lang="el-GR" dirty="0"/>
              <a:t>• 16,5 εκατ. διανυκτερεύσεις (8,5% του συνόλου των διανυκτερεύσεων</a:t>
            </a:r>
          </a:p>
          <a:p>
            <a:r>
              <a:rPr lang="el-GR" dirty="0"/>
              <a:t>μαζί με την κρουαζιέρα)</a:t>
            </a:r>
          </a:p>
          <a:p>
            <a:r>
              <a:rPr lang="el-GR" dirty="0"/>
              <a:t>• 2 δισ. ευρώ δαπάνη.</a:t>
            </a:r>
          </a:p>
        </p:txBody>
      </p:sp>
    </p:spTree>
    <p:extLst>
      <p:ext uri="{BB962C8B-B14F-4D97-AF65-F5344CB8AC3E}">
        <p14:creationId xmlns:p14="http://schemas.microsoft.com/office/powerpoint/2010/main" val="3644500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7888B8-785D-FA02-47FF-187A4707D4FF}"/>
              </a:ext>
            </a:extLst>
          </p:cNvPr>
          <p:cNvSpPr>
            <a:spLocks noGrp="1"/>
          </p:cNvSpPr>
          <p:nvPr>
            <p:ph type="title"/>
          </p:nvPr>
        </p:nvSpPr>
        <p:spPr/>
        <p:txBody>
          <a:bodyPr/>
          <a:lstStyle/>
          <a:p>
            <a:pPr algn="ctr"/>
            <a:r>
              <a:rPr lang="el-GR" dirty="0"/>
              <a:t>4</a:t>
            </a:r>
          </a:p>
        </p:txBody>
      </p:sp>
      <p:sp>
        <p:nvSpPr>
          <p:cNvPr id="3" name="Θέση περιεχομένου 2">
            <a:extLst>
              <a:ext uri="{FF2B5EF4-FFF2-40B4-BE49-F238E27FC236}">
                <a16:creationId xmlns:a16="http://schemas.microsoft.com/office/drawing/2014/main" id="{148D552A-0A2B-3F3E-57CF-B642789A369C}"/>
              </a:ext>
            </a:extLst>
          </p:cNvPr>
          <p:cNvSpPr>
            <a:spLocks noGrp="1"/>
          </p:cNvSpPr>
          <p:nvPr>
            <p:ph idx="1"/>
          </p:nvPr>
        </p:nvSpPr>
        <p:spPr/>
        <p:txBody>
          <a:bodyPr/>
          <a:lstStyle/>
          <a:p>
            <a:r>
              <a:rPr lang="el-GR" dirty="0"/>
              <a:t>Το 93% των τουριστών τρίτης ηλικίας της χώρας μας είναι απο την Ευρώπη, όμως χαρακτηρίζεται από έντονη εποχικότητα, αφού το 65% της συνολικής τουριστικής κίνησης πραγματοποιείται τους μήνες Ιούνιο με Σεπτέμβριο. H ίδια τάση αφορά και τους ηλικιωμένους τουρίστες, αφού τα πιο υψηλά ποσοστά τουριστών τρίτης ηλικίας έρχονται τους μήνες της τουριστικής αιχμής.</a:t>
            </a:r>
          </a:p>
        </p:txBody>
      </p:sp>
    </p:spTree>
    <p:extLst>
      <p:ext uri="{BB962C8B-B14F-4D97-AF65-F5344CB8AC3E}">
        <p14:creationId xmlns:p14="http://schemas.microsoft.com/office/powerpoint/2010/main" val="1299408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CA1FF5F-5561-7ABF-BDC0-5F042E6A8FED}"/>
              </a:ext>
            </a:extLst>
          </p:cNvPr>
          <p:cNvSpPr>
            <a:spLocks noGrp="1"/>
          </p:cNvSpPr>
          <p:nvPr>
            <p:ph type="title"/>
          </p:nvPr>
        </p:nvSpPr>
        <p:spPr/>
        <p:txBody>
          <a:bodyPr/>
          <a:lstStyle/>
          <a:p>
            <a:pPr algn="ctr"/>
            <a:r>
              <a:rPr lang="el-GR" dirty="0"/>
              <a:t>5</a:t>
            </a:r>
          </a:p>
        </p:txBody>
      </p:sp>
      <p:sp>
        <p:nvSpPr>
          <p:cNvPr id="3" name="Θέση περιεχομένου 2">
            <a:extLst>
              <a:ext uri="{FF2B5EF4-FFF2-40B4-BE49-F238E27FC236}">
                <a16:creationId xmlns:a16="http://schemas.microsoft.com/office/drawing/2014/main" id="{C08C4907-FFAB-BB72-354A-50C722BEE404}"/>
              </a:ext>
            </a:extLst>
          </p:cNvPr>
          <p:cNvSpPr>
            <a:spLocks noGrp="1"/>
          </p:cNvSpPr>
          <p:nvPr>
            <p:ph idx="1"/>
          </p:nvPr>
        </p:nvSpPr>
        <p:spPr/>
        <p:txBody>
          <a:bodyPr/>
          <a:lstStyle/>
          <a:p>
            <a:r>
              <a:rPr lang="el-GR" dirty="0"/>
              <a:t>Τα αίτια της υψηλής εποχικότητας ανάγονται στη δόμηση του τουριστικού μοντέλου της Ελλάδας ως προορισμού του ήλιου και της </a:t>
            </a:r>
            <a:r>
              <a:rPr lang="el-GR" dirty="0" err="1"/>
              <a:t>θάλασσσας</a:t>
            </a:r>
            <a:r>
              <a:rPr lang="el-GR" dirty="0"/>
              <a:t> και στην αδυναμία στήριξης πολιτικών από το κράτος, την επιχειρηματική κοινότητα και την τοπική κοινωνία, που θα συνέβαλαν στην άμβλυνση του φαινομένου. Μια κατάλληλη στρατηγική για την αντιμετώπιση της εποχικότητας αποτελεί επομένως η στόχευση σε μεγαλύτερες ηλικιακές ομάδες, στους τουρίστες τρίτης ηλικίας, που αποτελούν μια δυναμικά αναπτυσσόμενη αγορά για την προώθηση τουριστικών προϊόντων που θα επιμηκύνουν την τουριστική περίοδο.136</a:t>
            </a:r>
          </a:p>
        </p:txBody>
      </p:sp>
    </p:spTree>
    <p:extLst>
      <p:ext uri="{BB962C8B-B14F-4D97-AF65-F5344CB8AC3E}">
        <p14:creationId xmlns:p14="http://schemas.microsoft.com/office/powerpoint/2010/main" val="2027801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C29D4B-627E-CFAD-91AC-8D34DDA2F31C}"/>
              </a:ext>
            </a:extLst>
          </p:cNvPr>
          <p:cNvSpPr>
            <a:spLocks noGrp="1"/>
          </p:cNvSpPr>
          <p:nvPr>
            <p:ph type="title"/>
          </p:nvPr>
        </p:nvSpPr>
        <p:spPr/>
        <p:txBody>
          <a:bodyPr/>
          <a:lstStyle/>
          <a:p>
            <a:pPr algn="ctr"/>
            <a:r>
              <a:rPr lang="el-GR" dirty="0"/>
              <a:t>6</a:t>
            </a:r>
            <a:br>
              <a:rPr lang="el-GR" dirty="0"/>
            </a:br>
            <a:endParaRPr lang="el-GR" dirty="0"/>
          </a:p>
        </p:txBody>
      </p:sp>
      <p:sp>
        <p:nvSpPr>
          <p:cNvPr id="3" name="Θέση περιεχομένου 2">
            <a:extLst>
              <a:ext uri="{FF2B5EF4-FFF2-40B4-BE49-F238E27FC236}">
                <a16:creationId xmlns:a16="http://schemas.microsoft.com/office/drawing/2014/main" id="{C6CFA8BD-6D5E-DC83-17B1-7F2F7F626B0B}"/>
              </a:ext>
            </a:extLst>
          </p:cNvPr>
          <p:cNvSpPr>
            <a:spLocks noGrp="1"/>
          </p:cNvSpPr>
          <p:nvPr>
            <p:ph idx="1"/>
          </p:nvPr>
        </p:nvSpPr>
        <p:spPr/>
        <p:txBody>
          <a:bodyPr/>
          <a:lstStyle/>
          <a:p>
            <a:r>
              <a:rPr lang="el-GR" dirty="0"/>
              <a:t>Οι ηλικιωμένοι τουρίστες στην Ελλάδα που προέρχονται από τις παραδοσιακές αγορές της Ευρώπης, την έχουν επισκεφτεί κατ’ επανάληψη στο παρελθόν. Σύμφωνα με έρευνα της GPO το 20085 προέκυψε ότι μόνο το 15,4% των τουριστών άνω των 55 ετών επισκεπτόταν την Ελλάδα για πρώτη φορά. Πάνω από τέσσερις φορές είχε επισκεφτεί στο παρελθόν τη χώρα μας το 32,5% των ηλικιωμένων, ενώ το 19,6% των ηλικιωμένων τουριστών δηλώνουν ότι έρχονται στη χώρα μας σχεδόν κάθε χρόνο</a:t>
            </a:r>
          </a:p>
        </p:txBody>
      </p:sp>
    </p:spTree>
    <p:extLst>
      <p:ext uri="{BB962C8B-B14F-4D97-AF65-F5344CB8AC3E}">
        <p14:creationId xmlns:p14="http://schemas.microsoft.com/office/powerpoint/2010/main" val="2684516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375CEA-6C7C-7ADD-9F33-E4B1D73463F4}"/>
              </a:ext>
            </a:extLst>
          </p:cNvPr>
          <p:cNvSpPr>
            <a:spLocks noGrp="1"/>
          </p:cNvSpPr>
          <p:nvPr>
            <p:ph type="title"/>
          </p:nvPr>
        </p:nvSpPr>
        <p:spPr/>
        <p:txBody>
          <a:bodyPr/>
          <a:lstStyle/>
          <a:p>
            <a:pPr algn="ctr"/>
            <a:r>
              <a:rPr lang="el-GR" dirty="0"/>
              <a:t>7</a:t>
            </a:r>
          </a:p>
        </p:txBody>
      </p:sp>
      <p:sp>
        <p:nvSpPr>
          <p:cNvPr id="3" name="Θέση περιεχομένου 2">
            <a:extLst>
              <a:ext uri="{FF2B5EF4-FFF2-40B4-BE49-F238E27FC236}">
                <a16:creationId xmlns:a16="http://schemas.microsoft.com/office/drawing/2014/main" id="{C5F040D3-1C47-261A-EF74-5EDD10686F45}"/>
              </a:ext>
            </a:extLst>
          </p:cNvPr>
          <p:cNvSpPr>
            <a:spLocks noGrp="1"/>
          </p:cNvSpPr>
          <p:nvPr>
            <p:ph idx="1"/>
          </p:nvPr>
        </p:nvSpPr>
        <p:spPr/>
        <p:txBody>
          <a:bodyPr/>
          <a:lstStyle/>
          <a:p>
            <a:r>
              <a:rPr lang="el-GR" dirty="0"/>
              <a:t>Οι ηλικιωμένοι βρίσκουν σε μεγαλύτερο ποσοστό την Ελλάδα καλύτερη από ό,τι την περίμεναν, σε σχέση με τους νεότερους τουρίστες (34,2% έναντι 28,8% του συνόλου των τουριστών). Μόνο το 2,6% των ηλικιωμένων τουριστών δηλώνει ότι βρήκε την Ελλάδα χειρότερη από τις προσδοκίες τους.</a:t>
            </a:r>
          </a:p>
        </p:txBody>
      </p:sp>
    </p:spTree>
    <p:extLst>
      <p:ext uri="{BB962C8B-B14F-4D97-AF65-F5344CB8AC3E}">
        <p14:creationId xmlns:p14="http://schemas.microsoft.com/office/powerpoint/2010/main" val="2792708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E19D46-CF84-1829-DFE8-939E7BC3C24C}"/>
              </a:ext>
            </a:extLst>
          </p:cNvPr>
          <p:cNvSpPr>
            <a:spLocks noGrp="1"/>
          </p:cNvSpPr>
          <p:nvPr>
            <p:ph type="title"/>
          </p:nvPr>
        </p:nvSpPr>
        <p:spPr/>
        <p:txBody>
          <a:bodyPr/>
          <a:lstStyle/>
          <a:p>
            <a:pPr algn="ctr"/>
            <a:r>
              <a:rPr lang="el-GR" dirty="0"/>
              <a:t>8</a:t>
            </a:r>
            <a:br>
              <a:rPr lang="el-GR" dirty="0"/>
            </a:br>
            <a:endParaRPr lang="el-GR" dirty="0"/>
          </a:p>
        </p:txBody>
      </p:sp>
      <p:sp>
        <p:nvSpPr>
          <p:cNvPr id="3" name="Θέση περιεχομένου 2">
            <a:extLst>
              <a:ext uri="{FF2B5EF4-FFF2-40B4-BE49-F238E27FC236}">
                <a16:creationId xmlns:a16="http://schemas.microsoft.com/office/drawing/2014/main" id="{1B8BCC93-6D1C-51C7-50F3-2617321F1962}"/>
              </a:ext>
            </a:extLst>
          </p:cNvPr>
          <p:cNvSpPr>
            <a:spLocks noGrp="1"/>
          </p:cNvSpPr>
          <p:nvPr>
            <p:ph idx="1"/>
          </p:nvPr>
        </p:nvSpPr>
        <p:spPr/>
        <p:txBody>
          <a:bodyPr/>
          <a:lstStyle/>
          <a:p>
            <a:r>
              <a:rPr lang="el-GR" dirty="0"/>
              <a:t>Μελέτη που πραγματοποίησε το Ινστιτούτο Εμπορίου και Υπηρεσιών της ΕΣΕΕ137 για το εμπόριο και τον τουρισμό στην Κρήτη έδειξε ότι ο δείκτης αφοσίωσης στον τουριστικό προορισμό έχει γραμμική σχέση με την ηλικία και το ατομικό εισόδημα, με τους συνταξιούχους τουρίστες να εμφανίζονται πολύ πιο πιστοί επισκέπτες σε σχέση με τις νεαρότερες ηλικίες. Επομένως ο τουρισμός τρίτης ηλικίας μπορεί να εξελιχθεί σε καθοριστικό παράγοντα επιμήκυνσης της τουριστικής περιόδου για την Ελλάδα για όλους τους λόγους που αναλύθηκαν παραπάνω.</a:t>
            </a:r>
          </a:p>
        </p:txBody>
      </p:sp>
    </p:spTree>
    <p:extLst>
      <p:ext uri="{BB962C8B-B14F-4D97-AF65-F5344CB8AC3E}">
        <p14:creationId xmlns:p14="http://schemas.microsoft.com/office/powerpoint/2010/main" val="2957156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DE1F82-A802-40A5-9BBA-6EE9ACF3D298}"/>
              </a:ext>
            </a:extLst>
          </p:cNvPr>
          <p:cNvSpPr>
            <a:spLocks noGrp="1"/>
          </p:cNvSpPr>
          <p:nvPr>
            <p:ph type="title"/>
          </p:nvPr>
        </p:nvSpPr>
        <p:spPr/>
        <p:txBody>
          <a:bodyPr>
            <a:normAutofit fontScale="90000"/>
          </a:body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l-GR" dirty="0"/>
              <a:t>9</a:t>
            </a:r>
            <a:br>
              <a:rPr lang="el-GR" dirty="0"/>
            </a:b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Τα βασικά τμήματα τουρισμού τρίτης ηλικίας που διαμορφώνουν τη ζήτηση στην Ελλάδα</a:t>
            </a:r>
            <a:b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el-GR" dirty="0"/>
          </a:p>
        </p:txBody>
      </p:sp>
      <p:sp>
        <p:nvSpPr>
          <p:cNvPr id="3" name="Θέση περιεχομένου 2">
            <a:extLst>
              <a:ext uri="{FF2B5EF4-FFF2-40B4-BE49-F238E27FC236}">
                <a16:creationId xmlns:a16="http://schemas.microsoft.com/office/drawing/2014/main" id="{661D0FC0-4875-986C-6FED-37A806BD7FF4}"/>
              </a:ext>
            </a:extLst>
          </p:cNvPr>
          <p:cNvSpPr>
            <a:spLocks noGrp="1"/>
          </p:cNvSpPr>
          <p:nvPr>
            <p:ph idx="1"/>
          </p:nvPr>
        </p:nvSpPr>
        <p:spPr/>
        <p:txBody>
          <a:bodyPr/>
          <a:lstStyle/>
          <a:p>
            <a:r>
              <a:rPr lang="el-GR" dirty="0"/>
              <a:t>Οι δύο ομάδες στόχοι για την ανάπτυξη του τουρισμού τρίτης ηλικίας στην Ελλάδα είναι: • τα τμήματα άνω των 50 ετών, υγιή, με οικονομική άνεση, χρόνο και διάθεση για απόκτηση νέων εμπειριών και • τα τμήματα άνω των 50 ετών που έχουν κάποια προβλήματα υγείας, που μπορούν όμως να αυτο-εξυπηρετηθούν και πραγματοποιούν το ταξίδι για λόγους:</a:t>
            </a:r>
          </a:p>
        </p:txBody>
      </p:sp>
    </p:spTree>
    <p:extLst>
      <p:ext uri="{BB962C8B-B14F-4D97-AF65-F5344CB8AC3E}">
        <p14:creationId xmlns:p14="http://schemas.microsoft.com/office/powerpoint/2010/main" val="396857498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1722</Words>
  <Application>Microsoft Office PowerPoint</Application>
  <PresentationFormat>Ευρεία οθόνη</PresentationFormat>
  <Paragraphs>67</Paragraphs>
  <Slides>23</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23</vt:i4>
      </vt:variant>
    </vt:vector>
  </HeadingPairs>
  <TitlesOfParts>
    <vt:vector size="27" baseType="lpstr">
      <vt:lpstr>Arial</vt:lpstr>
      <vt:lpstr>Calibri</vt:lpstr>
      <vt:lpstr>Calibri Light</vt:lpstr>
      <vt:lpstr>Θέμα του Office</vt:lpstr>
      <vt:lpstr>Θεματικός Τουρισμός-τουρισμός υγείας  1.3. Η Ελληνική Πραγματικότητα  διάλεξη 26-05-25(μετακίνηση 20-05-25)</vt:lpstr>
      <vt:lpstr>2  Ζήτηση Τουρισμού Τρίτης Ηλικίας Στην Ελλάδα Το μέγεθος της ζήτησης  </vt:lpstr>
      <vt:lpstr>3</vt:lpstr>
      <vt:lpstr>4</vt:lpstr>
      <vt:lpstr>5</vt:lpstr>
      <vt:lpstr>6 </vt:lpstr>
      <vt:lpstr>7</vt:lpstr>
      <vt:lpstr>8 </vt:lpstr>
      <vt:lpstr>9 Τα βασικά τμήματα τουρισμού τρίτης ηλικίας που διαμορφώνουν τη ζήτηση στην Ελλάδα </vt:lpstr>
      <vt:lpstr>10 το ταξίδι για λόγους: </vt:lpstr>
      <vt:lpstr>11 </vt:lpstr>
      <vt:lpstr>12 . Η ζήτηση μέσω διαδικτύου</vt:lpstr>
      <vt:lpstr>13</vt:lpstr>
      <vt:lpstr>14 </vt:lpstr>
      <vt:lpstr>15 </vt:lpstr>
      <vt:lpstr>16 </vt:lpstr>
      <vt:lpstr>17 </vt:lpstr>
      <vt:lpstr>18 </vt:lpstr>
      <vt:lpstr>19 </vt:lpstr>
      <vt:lpstr>20  Η Προσφορά Τουρισμού Τρίτης Ηλικίας Στην Ελλάδα   Εισαγωγή</vt:lpstr>
      <vt:lpstr>21 </vt:lpstr>
      <vt:lpstr>22 </vt:lpstr>
      <vt:lpstr>23 βιβλιογραφία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EFTHYMIOS PAPPAS</dc:creator>
  <cp:lastModifiedBy>EFTHYMIOS PAPPAS</cp:lastModifiedBy>
  <cp:revision>9</cp:revision>
  <dcterms:created xsi:type="dcterms:W3CDTF">2025-05-17T10:28:21Z</dcterms:created>
  <dcterms:modified xsi:type="dcterms:W3CDTF">2025-05-17T12:13:42Z</dcterms:modified>
</cp:coreProperties>
</file>