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59" r:id="rId7"/>
    <p:sldId id="260"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979962D5-D1DC-4E26-8FC3-1B91FBDFA2A2}" type="datetimeFigureOut">
              <a:rPr lang="el-GR" smtClean="0"/>
              <a:t>15/1/2024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4FB8C48-9EA5-4788-B07F-C4883309A14A}" type="slidenum">
              <a:rPr lang="el-GR" smtClean="0"/>
              <a:t>‹#›</a:t>
            </a:fld>
            <a:endParaRPr lang="el-GR"/>
          </a:p>
        </p:txBody>
      </p:sp>
    </p:spTree>
    <p:extLst>
      <p:ext uri="{BB962C8B-B14F-4D97-AF65-F5344CB8AC3E}">
        <p14:creationId xmlns:p14="http://schemas.microsoft.com/office/powerpoint/2010/main" val="2215749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979962D5-D1DC-4E26-8FC3-1B91FBDFA2A2}" type="datetimeFigureOut">
              <a:rPr lang="el-GR" smtClean="0"/>
              <a:t>15/1/2024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4FB8C48-9EA5-4788-B07F-C4883309A14A}" type="slidenum">
              <a:rPr lang="el-GR" smtClean="0"/>
              <a:t>‹#›</a:t>
            </a:fld>
            <a:endParaRPr lang="el-GR"/>
          </a:p>
        </p:txBody>
      </p:sp>
    </p:spTree>
    <p:extLst>
      <p:ext uri="{BB962C8B-B14F-4D97-AF65-F5344CB8AC3E}">
        <p14:creationId xmlns:p14="http://schemas.microsoft.com/office/powerpoint/2010/main" val="393552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979962D5-D1DC-4E26-8FC3-1B91FBDFA2A2}" type="datetimeFigureOut">
              <a:rPr lang="el-GR" smtClean="0"/>
              <a:t>15/1/2024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4FB8C48-9EA5-4788-B07F-C4883309A14A}" type="slidenum">
              <a:rPr lang="el-GR" smtClean="0"/>
              <a:t>‹#›</a:t>
            </a:fld>
            <a:endParaRPr lang="el-GR"/>
          </a:p>
        </p:txBody>
      </p:sp>
    </p:spTree>
    <p:extLst>
      <p:ext uri="{BB962C8B-B14F-4D97-AF65-F5344CB8AC3E}">
        <p14:creationId xmlns:p14="http://schemas.microsoft.com/office/powerpoint/2010/main" val="205013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979962D5-D1DC-4E26-8FC3-1B91FBDFA2A2}" type="datetimeFigureOut">
              <a:rPr lang="el-GR" smtClean="0"/>
              <a:t>15/1/2024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4FB8C48-9EA5-4788-B07F-C4883309A14A}" type="slidenum">
              <a:rPr lang="el-GR" smtClean="0"/>
              <a:t>‹#›</a:t>
            </a:fld>
            <a:endParaRPr lang="el-GR"/>
          </a:p>
        </p:txBody>
      </p:sp>
    </p:spTree>
    <p:extLst>
      <p:ext uri="{BB962C8B-B14F-4D97-AF65-F5344CB8AC3E}">
        <p14:creationId xmlns:p14="http://schemas.microsoft.com/office/powerpoint/2010/main" val="189034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962D5-D1DC-4E26-8FC3-1B91FBDFA2A2}" type="datetimeFigureOut">
              <a:rPr lang="el-GR" smtClean="0"/>
              <a:t>15/1/2024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4FB8C48-9EA5-4788-B07F-C4883309A14A}" type="slidenum">
              <a:rPr lang="el-GR" smtClean="0"/>
              <a:t>‹#›</a:t>
            </a:fld>
            <a:endParaRPr lang="el-GR"/>
          </a:p>
        </p:txBody>
      </p:sp>
    </p:spTree>
    <p:extLst>
      <p:ext uri="{BB962C8B-B14F-4D97-AF65-F5344CB8AC3E}">
        <p14:creationId xmlns:p14="http://schemas.microsoft.com/office/powerpoint/2010/main" val="4265342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979962D5-D1DC-4E26-8FC3-1B91FBDFA2A2}" type="datetimeFigureOut">
              <a:rPr lang="el-GR" smtClean="0"/>
              <a:t>15/1/2024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4FB8C48-9EA5-4788-B07F-C4883309A14A}" type="slidenum">
              <a:rPr lang="el-GR" smtClean="0"/>
              <a:t>‹#›</a:t>
            </a:fld>
            <a:endParaRPr lang="el-GR"/>
          </a:p>
        </p:txBody>
      </p:sp>
    </p:spTree>
    <p:extLst>
      <p:ext uri="{BB962C8B-B14F-4D97-AF65-F5344CB8AC3E}">
        <p14:creationId xmlns:p14="http://schemas.microsoft.com/office/powerpoint/2010/main" val="3889020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979962D5-D1DC-4E26-8FC3-1B91FBDFA2A2}" type="datetimeFigureOut">
              <a:rPr lang="el-GR" smtClean="0"/>
              <a:t>15/1/2024</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4FB8C48-9EA5-4788-B07F-C4883309A14A}" type="slidenum">
              <a:rPr lang="el-GR" smtClean="0"/>
              <a:t>‹#›</a:t>
            </a:fld>
            <a:endParaRPr lang="el-GR"/>
          </a:p>
        </p:txBody>
      </p:sp>
    </p:spTree>
    <p:extLst>
      <p:ext uri="{BB962C8B-B14F-4D97-AF65-F5344CB8AC3E}">
        <p14:creationId xmlns:p14="http://schemas.microsoft.com/office/powerpoint/2010/main" val="603740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979962D5-D1DC-4E26-8FC3-1B91FBDFA2A2}" type="datetimeFigureOut">
              <a:rPr lang="el-GR" smtClean="0"/>
              <a:t>15/1/2024</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4FB8C48-9EA5-4788-B07F-C4883309A14A}" type="slidenum">
              <a:rPr lang="el-GR" smtClean="0"/>
              <a:t>‹#›</a:t>
            </a:fld>
            <a:endParaRPr lang="el-GR"/>
          </a:p>
        </p:txBody>
      </p:sp>
    </p:spTree>
    <p:extLst>
      <p:ext uri="{BB962C8B-B14F-4D97-AF65-F5344CB8AC3E}">
        <p14:creationId xmlns:p14="http://schemas.microsoft.com/office/powerpoint/2010/main" val="2143977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9962D5-D1DC-4E26-8FC3-1B91FBDFA2A2}" type="datetimeFigureOut">
              <a:rPr lang="el-GR" smtClean="0"/>
              <a:t>15/1/2024</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4FB8C48-9EA5-4788-B07F-C4883309A14A}" type="slidenum">
              <a:rPr lang="el-GR" smtClean="0"/>
              <a:t>‹#›</a:t>
            </a:fld>
            <a:endParaRPr lang="el-GR"/>
          </a:p>
        </p:txBody>
      </p:sp>
    </p:spTree>
    <p:extLst>
      <p:ext uri="{BB962C8B-B14F-4D97-AF65-F5344CB8AC3E}">
        <p14:creationId xmlns:p14="http://schemas.microsoft.com/office/powerpoint/2010/main" val="4076230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9962D5-D1DC-4E26-8FC3-1B91FBDFA2A2}" type="datetimeFigureOut">
              <a:rPr lang="el-GR" smtClean="0"/>
              <a:t>15/1/2024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4FB8C48-9EA5-4788-B07F-C4883309A14A}" type="slidenum">
              <a:rPr lang="el-GR" smtClean="0"/>
              <a:t>‹#›</a:t>
            </a:fld>
            <a:endParaRPr lang="el-GR"/>
          </a:p>
        </p:txBody>
      </p:sp>
    </p:spTree>
    <p:extLst>
      <p:ext uri="{BB962C8B-B14F-4D97-AF65-F5344CB8AC3E}">
        <p14:creationId xmlns:p14="http://schemas.microsoft.com/office/powerpoint/2010/main" val="1733551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9962D5-D1DC-4E26-8FC3-1B91FBDFA2A2}" type="datetimeFigureOut">
              <a:rPr lang="el-GR" smtClean="0"/>
              <a:t>15/1/2024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4FB8C48-9EA5-4788-B07F-C4883309A14A}" type="slidenum">
              <a:rPr lang="el-GR" smtClean="0"/>
              <a:t>‹#›</a:t>
            </a:fld>
            <a:endParaRPr lang="el-GR"/>
          </a:p>
        </p:txBody>
      </p:sp>
    </p:spTree>
    <p:extLst>
      <p:ext uri="{BB962C8B-B14F-4D97-AF65-F5344CB8AC3E}">
        <p14:creationId xmlns:p14="http://schemas.microsoft.com/office/powerpoint/2010/main" val="1738661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962D5-D1DC-4E26-8FC3-1B91FBDFA2A2}" type="datetimeFigureOut">
              <a:rPr lang="el-GR" smtClean="0"/>
              <a:t>15/1/2024</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FB8C48-9EA5-4788-B07F-C4883309A14A}" type="slidenum">
              <a:rPr lang="el-GR" smtClean="0"/>
              <a:t>‹#›</a:t>
            </a:fld>
            <a:endParaRPr lang="el-GR"/>
          </a:p>
        </p:txBody>
      </p:sp>
    </p:spTree>
    <p:extLst>
      <p:ext uri="{BB962C8B-B14F-4D97-AF65-F5344CB8AC3E}">
        <p14:creationId xmlns:p14="http://schemas.microsoft.com/office/powerpoint/2010/main" val="2619250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Η Διοικητική Ιστορία</a:t>
            </a:r>
            <a:endParaRPr lang="el-GR" dirty="0"/>
          </a:p>
        </p:txBody>
      </p:sp>
      <p:sp>
        <p:nvSpPr>
          <p:cNvPr id="3" name="Subtitle 2"/>
          <p:cNvSpPr>
            <a:spLocks noGrp="1"/>
          </p:cNvSpPr>
          <p:nvPr>
            <p:ph type="subTitle" idx="1"/>
          </p:nvPr>
        </p:nvSpPr>
        <p:spPr/>
        <p:txBody>
          <a:bodyPr/>
          <a:lstStyle/>
          <a:p>
            <a:r>
              <a:rPr lang="el-GR" dirty="0" smtClean="0"/>
              <a:t>Ένας επιστημολογικός προσδιορισμός της</a:t>
            </a:r>
            <a:endParaRPr lang="el-GR" dirty="0"/>
          </a:p>
        </p:txBody>
      </p:sp>
    </p:spTree>
    <p:extLst>
      <p:ext uri="{BB962C8B-B14F-4D97-AF65-F5344CB8AC3E}">
        <p14:creationId xmlns:p14="http://schemas.microsoft.com/office/powerpoint/2010/main" val="2521782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Συνδυασμός των παραπάνω</a:t>
            </a:r>
            <a:endParaRPr lang="el-GR" dirty="0"/>
          </a:p>
        </p:txBody>
      </p:sp>
      <p:sp>
        <p:nvSpPr>
          <p:cNvPr id="3" name="Content Placeholder 2"/>
          <p:cNvSpPr>
            <a:spLocks noGrp="1"/>
          </p:cNvSpPr>
          <p:nvPr>
            <p:ph idx="1"/>
          </p:nvPr>
        </p:nvSpPr>
        <p:spPr/>
        <p:txBody>
          <a:bodyPr/>
          <a:lstStyle/>
          <a:p>
            <a:r>
              <a:rPr lang="el-GR" dirty="0" smtClean="0"/>
              <a:t>Προκειμένου να συνδυαστούν οι παραπάνω νομικές παραδόσεις (Δυτική νομική παράδοση, νομική παράδοση Βυζαντίου και νομική παράδοση Τουρκοκρατίας) εφαρμόστηκε η διάκριση  των λειτουργιών του κράτους σε δύο  κατηγορίες </a:t>
            </a:r>
            <a:r>
              <a:rPr lang="en-US" dirty="0" smtClean="0"/>
              <a:t>: </a:t>
            </a:r>
            <a:r>
              <a:rPr lang="el-GR" dirty="0" smtClean="0"/>
              <a:t>την πολιτική και την θεσμική </a:t>
            </a:r>
            <a:endParaRPr lang="el-GR" dirty="0"/>
          </a:p>
        </p:txBody>
      </p:sp>
    </p:spTree>
    <p:extLst>
      <p:ext uri="{BB962C8B-B14F-4D97-AF65-F5344CB8AC3E}">
        <p14:creationId xmlns:p14="http://schemas.microsoft.com/office/powerpoint/2010/main" val="969048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Θεσμική λειτουργία του κράτους</a:t>
            </a:r>
            <a:endParaRPr lang="el-GR" dirty="0"/>
          </a:p>
        </p:txBody>
      </p:sp>
      <p:sp>
        <p:nvSpPr>
          <p:cNvPr id="3" name="Content Placeholder 2"/>
          <p:cNvSpPr>
            <a:spLocks noGrp="1"/>
          </p:cNvSpPr>
          <p:nvPr>
            <p:ph idx="1"/>
          </p:nvPr>
        </p:nvSpPr>
        <p:spPr/>
        <p:txBody>
          <a:bodyPr/>
          <a:lstStyle/>
          <a:p>
            <a:r>
              <a:rPr lang="el-GR" dirty="0" smtClean="0"/>
              <a:t>Με τον </a:t>
            </a:r>
            <a:r>
              <a:rPr lang="el-GR" dirty="0"/>
              <a:t>όρο θεσμική λειτουργία εννοούμε τη νομιμοποίηση που διαθέτει </a:t>
            </a:r>
            <a:r>
              <a:rPr lang="el-GR" dirty="0" smtClean="0"/>
              <a:t>κάθε κρατικό </a:t>
            </a:r>
            <a:r>
              <a:rPr lang="el-GR" dirty="0"/>
              <a:t>όργανο κατά την άσκηση των αρμοδιοτήτων του. Ο όρος </a:t>
            </a:r>
            <a:r>
              <a:rPr lang="el-GR" dirty="0" smtClean="0"/>
              <a:t>που χρησιμοποιείται </a:t>
            </a:r>
            <a:r>
              <a:rPr lang="el-GR" dirty="0"/>
              <a:t>για να υποδηλώσει την λειτουργία αυτή είναι ο όρος </a:t>
            </a:r>
            <a:r>
              <a:rPr lang="el-GR" i="1" dirty="0" smtClean="0"/>
              <a:t>εξουσία, </a:t>
            </a:r>
            <a:r>
              <a:rPr lang="el-GR" dirty="0" smtClean="0"/>
              <a:t>δηλαδή </a:t>
            </a:r>
            <a:r>
              <a:rPr lang="el-GR" dirty="0"/>
              <a:t>η δύναμη εφαρμογής του νόμου.</a:t>
            </a:r>
          </a:p>
        </p:txBody>
      </p:sp>
    </p:spTree>
    <p:extLst>
      <p:ext uri="{BB962C8B-B14F-4D97-AF65-F5344CB8AC3E}">
        <p14:creationId xmlns:p14="http://schemas.microsoft.com/office/powerpoint/2010/main" val="2726715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Πολιτική λειτουργία του κράτους</a:t>
            </a:r>
            <a:endParaRPr lang="el-GR" dirty="0"/>
          </a:p>
        </p:txBody>
      </p:sp>
      <p:sp>
        <p:nvSpPr>
          <p:cNvPr id="3" name="Content Placeholder 2"/>
          <p:cNvSpPr>
            <a:spLocks noGrp="1"/>
          </p:cNvSpPr>
          <p:nvPr>
            <p:ph idx="1"/>
          </p:nvPr>
        </p:nvSpPr>
        <p:spPr/>
        <p:txBody>
          <a:bodyPr/>
          <a:lstStyle/>
          <a:p>
            <a:pPr marL="0" indent="0">
              <a:buNone/>
            </a:pPr>
            <a:endParaRPr lang="el-GR" dirty="0" smtClean="0"/>
          </a:p>
          <a:p>
            <a:pPr marL="0" indent="0">
              <a:buNone/>
            </a:pPr>
            <a:r>
              <a:rPr lang="el-GR" dirty="0" smtClean="0"/>
              <a:t>Με </a:t>
            </a:r>
            <a:r>
              <a:rPr lang="el-GR" dirty="0"/>
              <a:t>τον όρο πολιτική </a:t>
            </a:r>
            <a:r>
              <a:rPr lang="el-GR" dirty="0" smtClean="0"/>
              <a:t>λειτουργία εννοούμε </a:t>
            </a:r>
            <a:r>
              <a:rPr lang="el-GR" dirty="0"/>
              <a:t>τον τρόπο κατανομής της πολιτικής ισχύος. Ο όρος </a:t>
            </a:r>
            <a:r>
              <a:rPr lang="el-GR" dirty="0" smtClean="0"/>
              <a:t>που χρησιμοποιείται </a:t>
            </a:r>
            <a:r>
              <a:rPr lang="el-GR" dirty="0"/>
              <a:t>για να υποδηλώσει αυτή την λειτουργία είναι ο όρος </a:t>
            </a:r>
            <a:r>
              <a:rPr lang="el-GR" i="1" dirty="0"/>
              <a:t>ισχύς, </a:t>
            </a:r>
            <a:r>
              <a:rPr lang="el-GR" dirty="0" smtClean="0"/>
              <a:t>η ικανότητα </a:t>
            </a:r>
            <a:r>
              <a:rPr lang="el-GR" dirty="0"/>
              <a:t>δηλαδή άσκησης πολιτικής επιρροής που εξασφαλίζει η </a:t>
            </a:r>
            <a:r>
              <a:rPr lang="el-GR" dirty="0" smtClean="0"/>
              <a:t>λαϊκή υποστήριξη </a:t>
            </a:r>
            <a:r>
              <a:rPr lang="el-GR" dirty="0"/>
              <a:t>ή τα όπλα.</a:t>
            </a:r>
          </a:p>
        </p:txBody>
      </p:sp>
    </p:spTree>
    <p:extLst>
      <p:ext uri="{BB962C8B-B14F-4D97-AF65-F5344CB8AC3E}">
        <p14:creationId xmlns:p14="http://schemas.microsoft.com/office/powerpoint/2010/main" val="1224385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76672"/>
            <a:ext cx="8229600" cy="1143000"/>
          </a:xfrm>
        </p:spPr>
        <p:txBody>
          <a:bodyPr>
            <a:normAutofit/>
          </a:bodyPr>
          <a:lstStyle/>
          <a:p>
            <a:r>
              <a:rPr lang="el-GR" sz="3200" dirty="0" smtClean="0"/>
              <a:t>Συνδυασμός της νομικής παράδοσης και των εισαγόμενων δυτικών νομικών προτύπων</a:t>
            </a:r>
            <a:endParaRPr lang="el-GR" sz="3200" dirty="0"/>
          </a:p>
        </p:txBody>
      </p:sp>
      <p:sp>
        <p:nvSpPr>
          <p:cNvPr id="3" name="Content Placeholder 2"/>
          <p:cNvSpPr>
            <a:spLocks noGrp="1"/>
          </p:cNvSpPr>
          <p:nvPr>
            <p:ph idx="1"/>
          </p:nvPr>
        </p:nvSpPr>
        <p:spPr/>
        <p:txBody>
          <a:bodyPr>
            <a:normAutofit/>
          </a:bodyPr>
          <a:lstStyle/>
          <a:p>
            <a:pPr marL="0" indent="0">
              <a:buNone/>
            </a:pPr>
            <a:r>
              <a:rPr lang="el-GR" dirty="0"/>
              <a:t>Σ</a:t>
            </a:r>
            <a:r>
              <a:rPr lang="el-GR" dirty="0" smtClean="0"/>
              <a:t>την </a:t>
            </a:r>
            <a:r>
              <a:rPr lang="el-GR" dirty="0"/>
              <a:t>περίπτωση της πολιτικής λειτουργίας </a:t>
            </a:r>
            <a:r>
              <a:rPr lang="el-GR" dirty="0" smtClean="0"/>
              <a:t>του κράτους </a:t>
            </a:r>
            <a:r>
              <a:rPr lang="el-GR" dirty="0"/>
              <a:t>εφαρμόστηκαν τα νέα θεσμικά χαρακτηριστικά, δηλαδή </a:t>
            </a:r>
            <a:r>
              <a:rPr lang="el-GR" dirty="0" smtClean="0"/>
              <a:t>τα χαρακτηριστικά </a:t>
            </a:r>
            <a:r>
              <a:rPr lang="el-GR" dirty="0"/>
              <a:t>του κράτους δυτικού τύπου. </a:t>
            </a:r>
            <a:endParaRPr lang="el-GR" dirty="0" smtClean="0"/>
          </a:p>
          <a:p>
            <a:pPr marL="0" indent="0">
              <a:buNone/>
            </a:pPr>
            <a:r>
              <a:rPr lang="el-GR" dirty="0" smtClean="0"/>
              <a:t>Ενώ </a:t>
            </a:r>
            <a:r>
              <a:rPr lang="el-GR" dirty="0"/>
              <a:t>στην περίπτωση </a:t>
            </a:r>
            <a:r>
              <a:rPr lang="el-GR" dirty="0" smtClean="0"/>
              <a:t>της θεσμικής </a:t>
            </a:r>
            <a:r>
              <a:rPr lang="el-GR" dirty="0"/>
              <a:t>λειτουργίας του κράτους διατηρήθηκαν άτυπα, τα </a:t>
            </a:r>
            <a:r>
              <a:rPr lang="el-GR" dirty="0" smtClean="0"/>
              <a:t>κοινοτικά χαρακτηριστικά</a:t>
            </a:r>
            <a:r>
              <a:rPr lang="el-GR" dirty="0"/>
              <a:t>, δηλαδή η </a:t>
            </a:r>
            <a:r>
              <a:rPr lang="el-GR" dirty="0" err="1"/>
              <a:t>βυζαντινο</a:t>
            </a:r>
            <a:r>
              <a:rPr lang="el-GR" dirty="0"/>
              <a:t>-οθωμανική παράδοση.</a:t>
            </a:r>
          </a:p>
        </p:txBody>
      </p:sp>
    </p:spTree>
    <p:extLst>
      <p:ext uri="{BB962C8B-B14F-4D97-AF65-F5344CB8AC3E}">
        <p14:creationId xmlns:p14="http://schemas.microsoft.com/office/powerpoint/2010/main" val="2960263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smtClean="0"/>
              <a:t>Το νομικό σύστημα του ελληνικού κράτους που προέκυψε από τον συνδυασμό των παραπάνω</a:t>
            </a:r>
            <a:endParaRPr lang="el-GR" sz="3200" dirty="0"/>
          </a:p>
        </p:txBody>
      </p:sp>
      <p:sp>
        <p:nvSpPr>
          <p:cNvPr id="3" name="Content Placeholder 2"/>
          <p:cNvSpPr>
            <a:spLocks noGrp="1"/>
          </p:cNvSpPr>
          <p:nvPr>
            <p:ph idx="1"/>
          </p:nvPr>
        </p:nvSpPr>
        <p:spPr/>
        <p:txBody>
          <a:bodyPr/>
          <a:lstStyle/>
          <a:p>
            <a:pPr marL="0" indent="0">
              <a:buNone/>
            </a:pPr>
            <a:endParaRPr lang="el-GR" dirty="0" smtClean="0"/>
          </a:p>
          <a:p>
            <a:pPr marL="0" indent="0">
              <a:buNone/>
            </a:pPr>
            <a:r>
              <a:rPr lang="el-GR" dirty="0" smtClean="0"/>
              <a:t>Με </a:t>
            </a:r>
            <a:r>
              <a:rPr lang="el-GR" dirty="0"/>
              <a:t>τον </a:t>
            </a:r>
            <a:r>
              <a:rPr lang="el-GR" dirty="0" smtClean="0"/>
              <a:t>τρόπο αυτό </a:t>
            </a:r>
            <a:r>
              <a:rPr lang="el-GR" dirty="0"/>
              <a:t>επιτεύχθηκε μία υβριδική διαμόρφωση του νομικού συστήματος </a:t>
            </a:r>
            <a:r>
              <a:rPr lang="el-GR" dirty="0" smtClean="0"/>
              <a:t>της χώρας</a:t>
            </a:r>
            <a:r>
              <a:rPr lang="el-GR" dirty="0"/>
              <a:t>, η οποία δεν απεικονίστηκε θεσμικά, δεν απέκτησε δηλαδή </a:t>
            </a:r>
            <a:r>
              <a:rPr lang="el-GR" dirty="0" smtClean="0"/>
              <a:t>τον χαρακτήρα </a:t>
            </a:r>
            <a:r>
              <a:rPr lang="el-GR" dirty="0"/>
              <a:t>μιας </a:t>
            </a:r>
            <a:r>
              <a:rPr lang="el-GR" i="1" dirty="0"/>
              <a:t>οργανικής μετεξέλιξης </a:t>
            </a:r>
            <a:r>
              <a:rPr lang="el-GR" dirty="0"/>
              <a:t>του παλαιού στο νέο.</a:t>
            </a:r>
          </a:p>
        </p:txBody>
      </p:sp>
    </p:spTree>
    <p:extLst>
      <p:ext uri="{BB962C8B-B14F-4D97-AF65-F5344CB8AC3E}">
        <p14:creationId xmlns:p14="http://schemas.microsoft.com/office/powerpoint/2010/main" val="1021195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Μία τριμερής διάκριση της Δημόσιας Διοίκησης </a:t>
            </a:r>
            <a:endParaRPr lang="el-GR" dirty="0"/>
          </a:p>
        </p:txBody>
      </p:sp>
      <p:sp>
        <p:nvSpPr>
          <p:cNvPr id="3" name="Content Placeholder 2"/>
          <p:cNvSpPr>
            <a:spLocks noGrp="1"/>
          </p:cNvSpPr>
          <p:nvPr>
            <p:ph idx="1"/>
          </p:nvPr>
        </p:nvSpPr>
        <p:spPr/>
        <p:txBody>
          <a:bodyPr/>
          <a:lstStyle/>
          <a:p>
            <a:r>
              <a:rPr lang="el-GR" dirty="0" smtClean="0"/>
              <a:t>Προκειμένου να αξιολογήσουμε την αποτελεσματικότητα της Δ.Δ. προβαίνουμε στην ακόλουθη τριμερή διάκριση</a:t>
            </a:r>
          </a:p>
          <a:p>
            <a:pPr marL="0" indent="0">
              <a:buNone/>
            </a:pPr>
            <a:r>
              <a:rPr lang="el-GR" dirty="0" smtClean="0"/>
              <a:t> </a:t>
            </a:r>
          </a:p>
          <a:p>
            <a:r>
              <a:rPr lang="el-GR" dirty="0" smtClean="0"/>
              <a:t>Δομή</a:t>
            </a:r>
          </a:p>
          <a:p>
            <a:r>
              <a:rPr lang="el-GR" dirty="0" smtClean="0"/>
              <a:t>Λειτουργίες</a:t>
            </a:r>
          </a:p>
          <a:p>
            <a:r>
              <a:rPr lang="el-GR" dirty="0" smtClean="0"/>
              <a:t>Προσωπικό</a:t>
            </a:r>
            <a:endParaRPr lang="el-GR" dirty="0"/>
          </a:p>
        </p:txBody>
      </p:sp>
    </p:spTree>
    <p:extLst>
      <p:ext uri="{BB962C8B-B14F-4D97-AF65-F5344CB8AC3E}">
        <p14:creationId xmlns:p14="http://schemas.microsoft.com/office/powerpoint/2010/main" val="3969096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Δομή της Διοίκησης</a:t>
            </a:r>
            <a:endParaRPr lang="el-GR" dirty="0"/>
          </a:p>
        </p:txBody>
      </p:sp>
      <p:sp>
        <p:nvSpPr>
          <p:cNvPr id="3" name="Content Placeholder 2"/>
          <p:cNvSpPr>
            <a:spLocks noGrp="1"/>
          </p:cNvSpPr>
          <p:nvPr>
            <p:ph idx="1"/>
          </p:nvPr>
        </p:nvSpPr>
        <p:spPr/>
        <p:txBody>
          <a:bodyPr>
            <a:normAutofit fontScale="92500" lnSpcReduction="20000"/>
          </a:bodyPr>
          <a:lstStyle/>
          <a:p>
            <a:r>
              <a:rPr lang="el-GR" dirty="0"/>
              <a:t>Στην περίπτωση της δομής της διοίκησης διαπιστώνουμε ότι σε </a:t>
            </a:r>
            <a:r>
              <a:rPr lang="el-GR" dirty="0" smtClean="0"/>
              <a:t>θεσμικό επίπεδο </a:t>
            </a:r>
            <a:r>
              <a:rPr lang="el-GR" dirty="0"/>
              <a:t>η δομή αυτή διακρίνεται από αποτυχία καθώς κυριαρχεί η </a:t>
            </a:r>
            <a:r>
              <a:rPr lang="el-GR" dirty="0" smtClean="0"/>
              <a:t>ρευστότητα των </a:t>
            </a:r>
            <a:r>
              <a:rPr lang="el-GR" dirty="0"/>
              <a:t>διοικητικών θεσμών (συχνές νομοθετικές αλλαγές π.χ. </a:t>
            </a:r>
            <a:r>
              <a:rPr lang="el-GR" dirty="0" smtClean="0"/>
              <a:t>αποκέντρωση, τοπική </a:t>
            </a:r>
            <a:r>
              <a:rPr lang="el-GR" dirty="0"/>
              <a:t>αυτοδιοίκηση κλπ). Αντίθετα τα πολιτικά χαρακτηριστικά </a:t>
            </a:r>
            <a:r>
              <a:rPr lang="el-GR" dirty="0" smtClean="0"/>
              <a:t>που συνδέονται </a:t>
            </a:r>
            <a:r>
              <a:rPr lang="el-GR" dirty="0"/>
              <a:t>με την δομή της διοίκησης (πολιτειακή συγκρότηση, </a:t>
            </a:r>
            <a:r>
              <a:rPr lang="el-GR" dirty="0" smtClean="0"/>
              <a:t>εκλογικά συστήματα</a:t>
            </a:r>
            <a:r>
              <a:rPr lang="el-GR" dirty="0"/>
              <a:t>) είναι ιδιαίτερα αποτελεσματικά, δεδομένου ότι </a:t>
            </a:r>
            <a:r>
              <a:rPr lang="el-GR" dirty="0" smtClean="0"/>
              <a:t>προβλέπονται όργανα </a:t>
            </a:r>
            <a:r>
              <a:rPr lang="el-GR" dirty="0"/>
              <a:t>και ρυθμίσεις κατανομή της πολιτικής ισχύος</a:t>
            </a:r>
          </a:p>
        </p:txBody>
      </p:sp>
    </p:spTree>
    <p:extLst>
      <p:ext uri="{BB962C8B-B14F-4D97-AF65-F5344CB8AC3E}">
        <p14:creationId xmlns:p14="http://schemas.microsoft.com/office/powerpoint/2010/main" val="1716672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Λειτουργίες της Διοίκησης</a:t>
            </a:r>
            <a:endParaRPr lang="el-GR" dirty="0"/>
          </a:p>
        </p:txBody>
      </p:sp>
      <p:sp>
        <p:nvSpPr>
          <p:cNvPr id="3" name="Content Placeholder 2"/>
          <p:cNvSpPr>
            <a:spLocks noGrp="1"/>
          </p:cNvSpPr>
          <p:nvPr>
            <p:ph idx="1"/>
          </p:nvPr>
        </p:nvSpPr>
        <p:spPr/>
        <p:txBody>
          <a:bodyPr>
            <a:normAutofit fontScale="92500" lnSpcReduction="20000"/>
          </a:bodyPr>
          <a:lstStyle/>
          <a:p>
            <a:r>
              <a:rPr lang="el-GR" dirty="0"/>
              <a:t>Στην περίπτωση των λειτουργιών της δημόσιας διοίκησης </a:t>
            </a:r>
            <a:r>
              <a:rPr lang="el-GR" dirty="0" smtClean="0"/>
              <a:t>διαπιστώνουμε ότι </a:t>
            </a:r>
            <a:r>
              <a:rPr lang="el-GR" dirty="0"/>
              <a:t>αυτές σε θεσμικό επίπεδο είναι αναποτελεσματικές. (π.χ. διάσπαση </a:t>
            </a:r>
            <a:r>
              <a:rPr lang="el-GR" dirty="0" smtClean="0"/>
              <a:t>της οικονομικής </a:t>
            </a:r>
            <a:r>
              <a:rPr lang="el-GR" dirty="0"/>
              <a:t>ενότητας του κράτους [διαπύλια τέλη], αδυναμία ελέγχου </a:t>
            </a:r>
            <a:r>
              <a:rPr lang="el-GR" dirty="0" smtClean="0"/>
              <a:t>των οικονομικών </a:t>
            </a:r>
            <a:r>
              <a:rPr lang="el-GR" dirty="0"/>
              <a:t>της τοπικής αυτοδιοίκησης</a:t>
            </a:r>
            <a:r>
              <a:rPr lang="el-GR" dirty="0" smtClean="0"/>
              <a:t>). </a:t>
            </a:r>
          </a:p>
          <a:p>
            <a:r>
              <a:rPr lang="el-GR" dirty="0" smtClean="0"/>
              <a:t>Αντίθετα </a:t>
            </a:r>
            <a:r>
              <a:rPr lang="el-GR" dirty="0"/>
              <a:t>τα πολιτικά </a:t>
            </a:r>
            <a:r>
              <a:rPr lang="el-GR" dirty="0" smtClean="0"/>
              <a:t>χαρακτηριστικά που </a:t>
            </a:r>
            <a:r>
              <a:rPr lang="el-GR" dirty="0"/>
              <a:t>διέπουν τις λειτουργίες της διοίκησης (δηλαδή κινητοποίηση </a:t>
            </a:r>
            <a:r>
              <a:rPr lang="el-GR" dirty="0" smtClean="0"/>
              <a:t>της διοίκησης </a:t>
            </a:r>
            <a:r>
              <a:rPr lang="el-GR" dirty="0"/>
              <a:t>με βάση εθνικούς ή πολιτικούς στόχους) είναι </a:t>
            </a:r>
            <a:r>
              <a:rPr lang="el-GR" dirty="0" smtClean="0"/>
              <a:t>άκρως αποτελεσματικά</a:t>
            </a:r>
            <a:r>
              <a:rPr lang="el-GR" dirty="0"/>
              <a:t>. </a:t>
            </a:r>
          </a:p>
        </p:txBody>
      </p:sp>
    </p:spTree>
    <p:extLst>
      <p:ext uri="{BB962C8B-B14F-4D97-AF65-F5344CB8AC3E}">
        <p14:creationId xmlns:p14="http://schemas.microsoft.com/office/powerpoint/2010/main" val="1252721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Προσωπικό της Διοίκησης </a:t>
            </a:r>
            <a:endParaRPr lang="el-GR" dirty="0"/>
          </a:p>
        </p:txBody>
      </p:sp>
      <p:sp>
        <p:nvSpPr>
          <p:cNvPr id="3" name="Content Placeholder 2"/>
          <p:cNvSpPr>
            <a:spLocks noGrp="1"/>
          </p:cNvSpPr>
          <p:nvPr>
            <p:ph idx="1"/>
          </p:nvPr>
        </p:nvSpPr>
        <p:spPr/>
        <p:txBody>
          <a:bodyPr>
            <a:normAutofit fontScale="85000" lnSpcReduction="10000"/>
          </a:bodyPr>
          <a:lstStyle/>
          <a:p>
            <a:endParaRPr lang="el-GR" dirty="0" smtClean="0"/>
          </a:p>
          <a:p>
            <a:r>
              <a:rPr lang="el-GR" dirty="0" smtClean="0"/>
              <a:t>Τέλος</a:t>
            </a:r>
            <a:r>
              <a:rPr lang="el-GR" dirty="0"/>
              <a:t>, αναφορικά με το προσωπικό της διοίκησης σε θεσμικό </a:t>
            </a:r>
            <a:r>
              <a:rPr lang="el-GR" dirty="0" smtClean="0"/>
              <a:t>επίπεδο έχουμε </a:t>
            </a:r>
            <a:r>
              <a:rPr lang="el-GR" dirty="0"/>
              <a:t>ελλιπώς καταρτισμένο προσωπικό, το οποίο διαθέτει </a:t>
            </a:r>
            <a:r>
              <a:rPr lang="el-GR" dirty="0" smtClean="0"/>
              <a:t>πολιτική στράτευση </a:t>
            </a:r>
            <a:r>
              <a:rPr lang="el-GR" dirty="0"/>
              <a:t>ενώ υπόκειται σε πολιτικές διώξεις. </a:t>
            </a:r>
            <a:endParaRPr lang="el-GR" dirty="0" smtClean="0"/>
          </a:p>
          <a:p>
            <a:r>
              <a:rPr lang="el-GR" dirty="0" smtClean="0"/>
              <a:t>Από </a:t>
            </a:r>
            <a:r>
              <a:rPr lang="el-GR" dirty="0"/>
              <a:t>την πλευρά, ωστόσο, </a:t>
            </a:r>
            <a:r>
              <a:rPr lang="el-GR" dirty="0" smtClean="0"/>
              <a:t>της πολιτικής </a:t>
            </a:r>
            <a:r>
              <a:rPr lang="el-GR" dirty="0"/>
              <a:t>λειτουργίας της διοίκησης το παραπάνω προσωπικό </a:t>
            </a:r>
            <a:r>
              <a:rPr lang="el-GR" dirty="0" smtClean="0"/>
              <a:t>προσέφερε πολύτιμες </a:t>
            </a:r>
            <a:r>
              <a:rPr lang="el-GR" dirty="0"/>
              <a:t>διοικητικές υπηρεσίες σε κρίσιμες εθνικά περιόδους </a:t>
            </a:r>
            <a:r>
              <a:rPr lang="el-GR" dirty="0" smtClean="0"/>
              <a:t>ενισχύοντας την </a:t>
            </a:r>
            <a:r>
              <a:rPr lang="el-GR" dirty="0"/>
              <a:t>πολιτική των κυβερνώντων πολιτικών κομμάτων (υπάλληλοι στις </a:t>
            </a:r>
            <a:r>
              <a:rPr lang="el-GR" dirty="0" smtClean="0"/>
              <a:t>Νέες Χώρες). </a:t>
            </a:r>
            <a:endParaRPr lang="el-GR" dirty="0"/>
          </a:p>
        </p:txBody>
      </p:sp>
    </p:spTree>
    <p:extLst>
      <p:ext uri="{BB962C8B-B14F-4D97-AF65-F5344CB8AC3E}">
        <p14:creationId xmlns:p14="http://schemas.microsoft.com/office/powerpoint/2010/main" val="20314197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Συμπεράσματα</a:t>
            </a:r>
            <a:endParaRPr lang="el-GR" dirty="0"/>
          </a:p>
        </p:txBody>
      </p:sp>
      <p:sp>
        <p:nvSpPr>
          <p:cNvPr id="3" name="Content Placeholder 2"/>
          <p:cNvSpPr>
            <a:spLocks noGrp="1"/>
          </p:cNvSpPr>
          <p:nvPr>
            <p:ph idx="1"/>
          </p:nvPr>
        </p:nvSpPr>
        <p:spPr/>
        <p:txBody>
          <a:bodyPr>
            <a:normAutofit/>
          </a:bodyPr>
          <a:lstStyle/>
          <a:p>
            <a:r>
              <a:rPr lang="el-GR" dirty="0"/>
              <a:t>Διαπιστώνουμε λοιπόν ότι στο ελληνικό διοικητικό σύστημα συνυπάρχει </a:t>
            </a:r>
            <a:r>
              <a:rPr lang="el-GR" dirty="0" smtClean="0"/>
              <a:t>το δυτικό </a:t>
            </a:r>
            <a:r>
              <a:rPr lang="el-GR" dirty="0"/>
              <a:t>προτύπου κράτους με το </a:t>
            </a:r>
            <a:r>
              <a:rPr lang="el-GR" dirty="0" err="1"/>
              <a:t>βυζαντινο</a:t>
            </a:r>
            <a:r>
              <a:rPr lang="el-GR" dirty="0"/>
              <a:t>-οθωμανικό. Το </a:t>
            </a:r>
            <a:r>
              <a:rPr lang="el-GR" dirty="0" smtClean="0"/>
              <a:t>πρώτο εφαρμόστηκε </a:t>
            </a:r>
            <a:r>
              <a:rPr lang="el-GR" dirty="0"/>
              <a:t>σε όλα τα ζητήματα της που αφορούν την πολιτική </a:t>
            </a:r>
            <a:r>
              <a:rPr lang="el-GR" dirty="0" smtClean="0"/>
              <a:t>λειτουργία της </a:t>
            </a:r>
            <a:r>
              <a:rPr lang="el-GR" dirty="0"/>
              <a:t>διοίκησης ενώ το δεύτερο εφαρμόστηκε σε όλα τα ζητήματα </a:t>
            </a:r>
            <a:r>
              <a:rPr lang="el-GR" dirty="0" smtClean="0"/>
              <a:t>που αφορούν </a:t>
            </a:r>
            <a:r>
              <a:rPr lang="el-GR" dirty="0"/>
              <a:t>την θεσμική λειτουργία της διοίκησης.</a:t>
            </a:r>
          </a:p>
        </p:txBody>
      </p:sp>
    </p:spTree>
    <p:extLst>
      <p:ext uri="{BB962C8B-B14F-4D97-AF65-F5344CB8AC3E}">
        <p14:creationId xmlns:p14="http://schemas.microsoft.com/office/powerpoint/2010/main" val="2645492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Διοικητική Ιστορία και κανονιστικό πλαίσιο της Διοίκησης </a:t>
            </a:r>
            <a:endParaRPr lang="el-GR" dirty="0"/>
          </a:p>
        </p:txBody>
      </p:sp>
      <p:sp>
        <p:nvSpPr>
          <p:cNvPr id="3" name="Content Placeholder 2"/>
          <p:cNvSpPr>
            <a:spLocks noGrp="1"/>
          </p:cNvSpPr>
          <p:nvPr>
            <p:ph idx="1"/>
          </p:nvPr>
        </p:nvSpPr>
        <p:spPr/>
        <p:txBody>
          <a:bodyPr/>
          <a:lstStyle/>
          <a:p>
            <a:pPr marL="0" indent="0">
              <a:buNone/>
            </a:pPr>
            <a:r>
              <a:rPr lang="el-GR" dirty="0" smtClean="0"/>
              <a:t>Μία βιβλιογραφική τάση ταυτίζει την Διοικητική Ιστορία με το κανονιστικό της πλαίσιο. Οι μελέτες που ακολουθούν αυτή την προσέγγιση αναφέρονται στην ιστορική εξέλιξη του κανονιστικού πλαισίου της Διοίκησης (π.χ. νομοθετικό πλαίσιο για την περιφερειακή διοίκηση, την τοπική αυτοδιοίκηση, τους δημόσιους οργανισμούς, την κεντρική διοίκηση κλπ) </a:t>
            </a:r>
            <a:endParaRPr lang="el-GR" dirty="0"/>
          </a:p>
        </p:txBody>
      </p:sp>
    </p:spTree>
    <p:extLst>
      <p:ext uri="{BB962C8B-B14F-4D97-AF65-F5344CB8AC3E}">
        <p14:creationId xmlns:p14="http://schemas.microsoft.com/office/powerpoint/2010/main" val="1805846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Διοικητική Ιστορία και Πολιτική</a:t>
            </a:r>
            <a:endParaRPr lang="el-GR" dirty="0"/>
          </a:p>
        </p:txBody>
      </p:sp>
      <p:sp>
        <p:nvSpPr>
          <p:cNvPr id="3" name="Content Placeholder 2"/>
          <p:cNvSpPr>
            <a:spLocks noGrp="1"/>
          </p:cNvSpPr>
          <p:nvPr>
            <p:ph idx="1"/>
          </p:nvPr>
        </p:nvSpPr>
        <p:spPr/>
        <p:txBody>
          <a:bodyPr/>
          <a:lstStyle/>
          <a:p>
            <a:r>
              <a:rPr lang="el-GR" dirty="0" smtClean="0"/>
              <a:t>Μία άλλη βιβλιογραφική τάση επιχειρεί να ερμηνεύσει την Διοικητική Ιστορία με βάση τις πολιτικές εξελίξεις. Στο πλαίσιο αυτό συνδέει τα διοικητικά φαινόμενα με τις πολιτικές συγκυρίες (π.χ. το φαινόμενο της διαφθοράς στην διοίκηση οφείλεται στο γεγονός ότι οι κυβερνήσεις δεν εκδήλωσαν την πολιτική βούληση να την καταπολεμήσουν)</a:t>
            </a:r>
            <a:endParaRPr lang="el-GR" dirty="0"/>
          </a:p>
        </p:txBody>
      </p:sp>
    </p:spTree>
    <p:extLst>
      <p:ext uri="{BB962C8B-B14F-4D97-AF65-F5344CB8AC3E}">
        <p14:creationId xmlns:p14="http://schemas.microsoft.com/office/powerpoint/2010/main" val="1790085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Κοινό χαρακτηριστικό των παραπάνω προσεγγίσεων</a:t>
            </a:r>
            <a:endParaRPr lang="el-GR" dirty="0"/>
          </a:p>
        </p:txBody>
      </p:sp>
      <p:sp>
        <p:nvSpPr>
          <p:cNvPr id="3" name="Content Placeholder 2"/>
          <p:cNvSpPr>
            <a:spLocks noGrp="1"/>
          </p:cNvSpPr>
          <p:nvPr>
            <p:ph idx="1"/>
          </p:nvPr>
        </p:nvSpPr>
        <p:spPr/>
        <p:txBody>
          <a:bodyPr/>
          <a:lstStyle/>
          <a:p>
            <a:r>
              <a:rPr lang="el-GR" dirty="0" smtClean="0"/>
              <a:t>Οι παραπάνω προσεγγίσεις  θεωρούν ότι η Διοίκηση επηρεάζεται από </a:t>
            </a:r>
            <a:r>
              <a:rPr lang="el-GR" i="1" dirty="0" smtClean="0"/>
              <a:t>εξωγενείς </a:t>
            </a:r>
            <a:r>
              <a:rPr lang="el-GR" dirty="0" smtClean="0"/>
              <a:t>παράγοντες, όπως είναι η πολιτική και το δίκαιο.</a:t>
            </a:r>
          </a:p>
          <a:p>
            <a:r>
              <a:rPr lang="el-GR" dirty="0" smtClean="0"/>
              <a:t>Ωστόσο, η διοίκηση θα πρέπει να εξετάζεται </a:t>
            </a:r>
            <a:r>
              <a:rPr lang="el-GR" i="1" dirty="0" smtClean="0"/>
              <a:t>ενδογενώς. </a:t>
            </a:r>
            <a:r>
              <a:rPr lang="el-GR" dirty="0" smtClean="0"/>
              <a:t>Θα πρέπει δηλαδή η έρευνα να εστιάζει  και να αναζητά τις αιτίες εξέλιξης της διοίκησης </a:t>
            </a:r>
            <a:r>
              <a:rPr lang="el-GR" i="1" dirty="0" smtClean="0"/>
              <a:t>ενδογενώς. </a:t>
            </a:r>
            <a:endParaRPr lang="el-GR" i="1" dirty="0"/>
          </a:p>
        </p:txBody>
      </p:sp>
    </p:spTree>
    <p:extLst>
      <p:ext uri="{BB962C8B-B14F-4D97-AF65-F5344CB8AC3E}">
        <p14:creationId xmlns:p14="http://schemas.microsoft.com/office/powerpoint/2010/main" val="2040220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Τα κριτήρια μιας ενδογενούς προσέγγισης της Διοίκησης. </a:t>
            </a:r>
            <a:endParaRPr lang="el-GR" dirty="0"/>
          </a:p>
        </p:txBody>
      </p:sp>
      <p:sp>
        <p:nvSpPr>
          <p:cNvPr id="3" name="Content Placeholder 2"/>
          <p:cNvSpPr>
            <a:spLocks noGrp="1"/>
          </p:cNvSpPr>
          <p:nvPr>
            <p:ph idx="1"/>
          </p:nvPr>
        </p:nvSpPr>
        <p:spPr/>
        <p:txBody>
          <a:bodyPr>
            <a:normAutofit/>
          </a:bodyPr>
          <a:lstStyle/>
          <a:p>
            <a:endParaRPr lang="el-GR" dirty="0" smtClean="0"/>
          </a:p>
          <a:p>
            <a:pPr marL="0" indent="0">
              <a:buNone/>
            </a:pPr>
            <a:r>
              <a:rPr lang="el-GR" dirty="0" smtClean="0"/>
              <a:t>Για μία ενδογενή προσέγγιση της Διοίκησης θα πρέπει να συνδέουμε την </a:t>
            </a:r>
            <a:r>
              <a:rPr lang="el-GR" dirty="0"/>
              <a:t> </a:t>
            </a:r>
            <a:r>
              <a:rPr lang="el-GR" dirty="0" smtClean="0"/>
              <a:t>μελέτη  της ιστορίας της Διοίκησης με την νομική παράδοση</a:t>
            </a:r>
            <a:endParaRPr lang="el-GR" dirty="0"/>
          </a:p>
          <a:p>
            <a:pPr marL="0" indent="0">
              <a:buNone/>
            </a:pPr>
            <a:endParaRPr lang="el-GR" dirty="0" smtClean="0"/>
          </a:p>
          <a:p>
            <a:pPr marL="0" indent="0">
              <a:buNone/>
            </a:pPr>
            <a:r>
              <a:rPr lang="el-GR" dirty="0" smtClean="0"/>
              <a:t>Λέγοντας </a:t>
            </a:r>
            <a:r>
              <a:rPr lang="el-GR" dirty="0"/>
              <a:t>νομική </a:t>
            </a:r>
            <a:r>
              <a:rPr lang="el-GR" dirty="0" smtClean="0"/>
              <a:t>παράδοση εννοούμε </a:t>
            </a:r>
            <a:r>
              <a:rPr lang="el-GR" dirty="0"/>
              <a:t>τις ιστορικές καταβολές του νομικού συστήματος του </a:t>
            </a:r>
            <a:r>
              <a:rPr lang="el-GR" dirty="0" smtClean="0"/>
              <a:t>ελλαδικού χώρου</a:t>
            </a:r>
            <a:r>
              <a:rPr lang="el-GR" dirty="0"/>
              <a:t>. </a:t>
            </a:r>
            <a:endParaRPr lang="el-GR" dirty="0" smtClean="0"/>
          </a:p>
          <a:p>
            <a:pPr marL="0" indent="0">
              <a:buNone/>
            </a:pPr>
            <a:endParaRPr lang="el-GR" dirty="0"/>
          </a:p>
        </p:txBody>
      </p:sp>
    </p:spTree>
    <p:extLst>
      <p:ext uri="{BB962C8B-B14F-4D97-AF65-F5344CB8AC3E}">
        <p14:creationId xmlns:p14="http://schemas.microsoft.com/office/powerpoint/2010/main" val="3297765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smtClean="0"/>
              <a:t>Νομική παράδοση</a:t>
            </a:r>
            <a:endParaRPr lang="el-GR" sz="3200" dirty="0"/>
          </a:p>
        </p:txBody>
      </p:sp>
      <p:sp>
        <p:nvSpPr>
          <p:cNvPr id="3" name="Content Placeholder 2"/>
          <p:cNvSpPr>
            <a:spLocks noGrp="1"/>
          </p:cNvSpPr>
          <p:nvPr>
            <p:ph idx="1"/>
          </p:nvPr>
        </p:nvSpPr>
        <p:spPr/>
        <p:txBody>
          <a:bodyPr>
            <a:normAutofit fontScale="55000" lnSpcReduction="20000"/>
          </a:bodyPr>
          <a:lstStyle/>
          <a:p>
            <a:endParaRPr lang="el-GR" dirty="0" smtClean="0"/>
          </a:p>
          <a:p>
            <a:pPr marL="0" indent="0">
              <a:buNone/>
            </a:pPr>
            <a:r>
              <a:rPr lang="el-GR" dirty="0" smtClean="0"/>
              <a:t>Η νομική παράδοση μπορεί να μελετηθεί με δύο επιστημονικά εργαλεία </a:t>
            </a:r>
          </a:p>
          <a:p>
            <a:endParaRPr lang="el-GR" dirty="0"/>
          </a:p>
          <a:p>
            <a:pPr marL="0" indent="0">
              <a:buNone/>
            </a:pPr>
            <a:r>
              <a:rPr lang="el-GR" dirty="0" smtClean="0"/>
              <a:t>α</a:t>
            </a:r>
            <a:r>
              <a:rPr lang="el-GR" dirty="0"/>
              <a:t>) </a:t>
            </a:r>
            <a:r>
              <a:rPr lang="el-GR" dirty="0" smtClean="0"/>
              <a:t>την  προσέγγιση </a:t>
            </a:r>
            <a:r>
              <a:rPr lang="el-GR" dirty="0"/>
              <a:t>του ιστορικού </a:t>
            </a:r>
            <a:r>
              <a:rPr lang="el-GR" dirty="0" err="1"/>
              <a:t>θεσμισμού</a:t>
            </a:r>
            <a:r>
              <a:rPr lang="el-GR" dirty="0"/>
              <a:t> και </a:t>
            </a:r>
            <a:endParaRPr lang="el-GR" dirty="0" smtClean="0"/>
          </a:p>
          <a:p>
            <a:pPr marL="0" indent="0">
              <a:buNone/>
            </a:pPr>
            <a:r>
              <a:rPr lang="el-GR" dirty="0"/>
              <a:t>β</a:t>
            </a:r>
            <a:r>
              <a:rPr lang="el-GR" dirty="0" smtClean="0"/>
              <a:t>)  την  </a:t>
            </a:r>
            <a:r>
              <a:rPr lang="el-GR" dirty="0"/>
              <a:t>ιστορική σχολή του δικαίου.</a:t>
            </a:r>
          </a:p>
          <a:p>
            <a:endParaRPr lang="el-GR" dirty="0" smtClean="0"/>
          </a:p>
          <a:p>
            <a:pPr marL="0" indent="0">
              <a:buNone/>
            </a:pPr>
            <a:r>
              <a:rPr lang="el-GR" dirty="0" smtClean="0"/>
              <a:t>Σύμφωνα </a:t>
            </a:r>
            <a:r>
              <a:rPr lang="el-GR" dirty="0"/>
              <a:t>με το πρώτο οι οργανώσεις διαθέτουν την δυνατότητα «</a:t>
            </a:r>
            <a:r>
              <a:rPr lang="el-GR" dirty="0" smtClean="0"/>
              <a:t>εσωτερικής  κοινωνικοποίησης</a:t>
            </a:r>
            <a:r>
              <a:rPr lang="el-GR" dirty="0"/>
              <a:t>» των μελών τους, δηλαδή προσαρμογής και ταύτισής </a:t>
            </a:r>
            <a:r>
              <a:rPr lang="el-GR" dirty="0" smtClean="0"/>
              <a:t>του με </a:t>
            </a:r>
            <a:r>
              <a:rPr lang="el-GR" dirty="0"/>
              <a:t>τους σκοπούς της οργάνωσης. Έτσι διαμορφώνονται κοινές δομές </a:t>
            </a:r>
            <a:r>
              <a:rPr lang="el-GR" dirty="0" smtClean="0"/>
              <a:t>σκέψης και </a:t>
            </a:r>
            <a:r>
              <a:rPr lang="el-GR" dirty="0"/>
              <a:t>συμπεριφορές, οι οποίες υπό το βάρος της παράδοσης είναι δύσκολο </a:t>
            </a:r>
            <a:r>
              <a:rPr lang="el-GR" dirty="0" smtClean="0"/>
              <a:t>να μεταβληθούν </a:t>
            </a:r>
            <a:r>
              <a:rPr lang="el-GR" dirty="0"/>
              <a:t>ή για να είμαι πιο ακριβής είναι δυνατόν να μεταβληθούν </a:t>
            </a:r>
            <a:r>
              <a:rPr lang="el-GR" dirty="0" smtClean="0"/>
              <a:t>μόνο υπό </a:t>
            </a:r>
            <a:r>
              <a:rPr lang="el-GR" dirty="0"/>
              <a:t>το κράτος ιδιαίτερων περιστάσεων</a:t>
            </a:r>
            <a:r>
              <a:rPr lang="el-GR" dirty="0" smtClean="0"/>
              <a:t>.</a:t>
            </a:r>
          </a:p>
          <a:p>
            <a:endParaRPr lang="el-GR" dirty="0"/>
          </a:p>
          <a:p>
            <a:pPr marL="0" indent="0">
              <a:buNone/>
            </a:pPr>
            <a:r>
              <a:rPr lang="el-GR" dirty="0" smtClean="0"/>
              <a:t>Το </a:t>
            </a:r>
            <a:r>
              <a:rPr lang="el-GR" dirty="0"/>
              <a:t>δεύτερο επιστημονικό </a:t>
            </a:r>
            <a:r>
              <a:rPr lang="el-GR" dirty="0" smtClean="0"/>
              <a:t>εργαλείο προέρχεται </a:t>
            </a:r>
            <a:r>
              <a:rPr lang="el-GR" dirty="0"/>
              <a:t>από την ιστορική σχολή του δικαίου. Σύμφωνα με αυτή ο </a:t>
            </a:r>
            <a:r>
              <a:rPr lang="el-GR" dirty="0" smtClean="0"/>
              <a:t>νόμος είναι </a:t>
            </a:r>
            <a:r>
              <a:rPr lang="el-GR" dirty="0"/>
              <a:t>η έκφραση κοινωνικών συμπεριφορών και αντιλήψεων που </a:t>
            </a:r>
            <a:r>
              <a:rPr lang="el-GR" dirty="0" smtClean="0"/>
              <a:t>έχουν διαμορφωθεί </a:t>
            </a:r>
            <a:r>
              <a:rPr lang="el-GR" dirty="0"/>
              <a:t>από τα ιστορικά ιδεώδη και τις παραδόσεις ενός λαού. </a:t>
            </a:r>
          </a:p>
        </p:txBody>
      </p:sp>
    </p:spTree>
    <p:extLst>
      <p:ext uri="{BB962C8B-B14F-4D97-AF65-F5344CB8AC3E}">
        <p14:creationId xmlns:p14="http://schemas.microsoft.com/office/powerpoint/2010/main" val="1440238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Δυτικές νομικές επιρροές</a:t>
            </a:r>
            <a:endParaRPr lang="el-GR" dirty="0"/>
          </a:p>
        </p:txBody>
      </p:sp>
      <p:sp>
        <p:nvSpPr>
          <p:cNvPr id="3" name="Content Placeholder 2"/>
          <p:cNvSpPr>
            <a:spLocks noGrp="1"/>
          </p:cNvSpPr>
          <p:nvPr>
            <p:ph idx="1"/>
          </p:nvPr>
        </p:nvSpPr>
        <p:spPr/>
        <p:txBody>
          <a:bodyPr>
            <a:normAutofit/>
          </a:bodyPr>
          <a:lstStyle/>
          <a:p>
            <a:r>
              <a:rPr lang="el-GR" dirty="0"/>
              <a:t>Το </a:t>
            </a:r>
            <a:r>
              <a:rPr lang="el-GR" dirty="0" smtClean="0"/>
              <a:t>νομικό σύστημα </a:t>
            </a:r>
            <a:r>
              <a:rPr lang="el-GR" dirty="0"/>
              <a:t>του ελληνικού κράτους επηρεάστηκε: </a:t>
            </a:r>
            <a:endParaRPr lang="el-GR" dirty="0" smtClean="0"/>
          </a:p>
          <a:p>
            <a:r>
              <a:rPr lang="el-GR" dirty="0" smtClean="0"/>
              <a:t>α</a:t>
            </a:r>
            <a:r>
              <a:rPr lang="el-GR" dirty="0"/>
              <a:t>) από το </a:t>
            </a:r>
            <a:r>
              <a:rPr lang="el-GR" dirty="0" smtClean="0"/>
              <a:t>ναπολεόντειο πρότυπο </a:t>
            </a:r>
            <a:r>
              <a:rPr lang="el-GR" dirty="0"/>
              <a:t>διοίκησης που περιλάμβανε συγκεντρωτική δομή και </a:t>
            </a:r>
            <a:r>
              <a:rPr lang="el-GR" dirty="0" smtClean="0"/>
              <a:t>ομοιόμορφη διοικητική </a:t>
            </a:r>
            <a:r>
              <a:rPr lang="el-GR" dirty="0"/>
              <a:t>οργάνωση και </a:t>
            </a:r>
            <a:endParaRPr lang="el-GR" dirty="0" smtClean="0"/>
          </a:p>
          <a:p>
            <a:r>
              <a:rPr lang="el-GR" dirty="0" smtClean="0"/>
              <a:t>β</a:t>
            </a:r>
            <a:r>
              <a:rPr lang="el-GR" dirty="0"/>
              <a:t>) από τα φιλελεύθερα πολιτειακά πρότυπα </a:t>
            </a:r>
            <a:r>
              <a:rPr lang="el-GR" dirty="0" smtClean="0"/>
              <a:t>των Συνταγμάτων </a:t>
            </a:r>
            <a:r>
              <a:rPr lang="el-GR" dirty="0"/>
              <a:t>της αμερικανικής και γαλλικής Επανάστασης.</a:t>
            </a:r>
          </a:p>
        </p:txBody>
      </p:sp>
    </p:spTree>
    <p:extLst>
      <p:ext uri="{BB962C8B-B14F-4D97-AF65-F5344CB8AC3E}">
        <p14:creationId xmlns:p14="http://schemas.microsoft.com/office/powerpoint/2010/main" val="4092743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Νομική παράδοση του Βυζαντίου</a:t>
            </a:r>
            <a:endParaRPr lang="el-GR" dirty="0"/>
          </a:p>
        </p:txBody>
      </p:sp>
      <p:sp>
        <p:nvSpPr>
          <p:cNvPr id="3" name="Content Placeholder 2"/>
          <p:cNvSpPr>
            <a:spLocks noGrp="1"/>
          </p:cNvSpPr>
          <p:nvPr>
            <p:ph idx="1"/>
          </p:nvPr>
        </p:nvSpPr>
        <p:spPr/>
        <p:txBody>
          <a:bodyPr/>
          <a:lstStyle/>
          <a:p>
            <a:pPr marL="0" indent="0">
              <a:buNone/>
            </a:pPr>
            <a:endParaRPr lang="el-GR" dirty="0" smtClean="0"/>
          </a:p>
          <a:p>
            <a:pPr marL="0" indent="0" algn="just">
              <a:buNone/>
            </a:pPr>
            <a:r>
              <a:rPr lang="el-GR" dirty="0" smtClean="0"/>
              <a:t>Το </a:t>
            </a:r>
            <a:r>
              <a:rPr lang="el-GR" dirty="0"/>
              <a:t>νομικό σύστημα του Βυζαντίου στηριζόταν σε </a:t>
            </a:r>
            <a:r>
              <a:rPr lang="el-GR" dirty="0" smtClean="0"/>
              <a:t>μία «</a:t>
            </a:r>
            <a:r>
              <a:rPr lang="el-GR" dirty="0" err="1" smtClean="0"/>
              <a:t>πολυσθενή</a:t>
            </a:r>
            <a:r>
              <a:rPr lang="el-GR" dirty="0"/>
              <a:t>» παράδοση αναφορικά με τους τρόπους και τα μέσα </a:t>
            </a:r>
            <a:r>
              <a:rPr lang="el-GR" dirty="0" smtClean="0"/>
              <a:t>προσέγγισης των </a:t>
            </a:r>
            <a:r>
              <a:rPr lang="el-GR" dirty="0"/>
              <a:t>νομικών ζητημάτων, ενώ η εφαρμογή του νόμου ήταν επηρεασμένη </a:t>
            </a:r>
            <a:r>
              <a:rPr lang="el-GR" dirty="0" smtClean="0"/>
              <a:t>από τις </a:t>
            </a:r>
            <a:r>
              <a:rPr lang="el-GR" dirty="0"/>
              <a:t>ηθικές διαστάσεις της χριστιανικής θρησκείας.</a:t>
            </a:r>
          </a:p>
        </p:txBody>
      </p:sp>
    </p:spTree>
    <p:extLst>
      <p:ext uri="{BB962C8B-B14F-4D97-AF65-F5344CB8AC3E}">
        <p14:creationId xmlns:p14="http://schemas.microsoft.com/office/powerpoint/2010/main" val="1148506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Νομική παράδοση της Τουρκοκρατίας </a:t>
            </a:r>
            <a:endParaRPr lang="el-GR" dirty="0"/>
          </a:p>
        </p:txBody>
      </p:sp>
      <p:sp>
        <p:nvSpPr>
          <p:cNvPr id="3" name="Content Placeholder 2"/>
          <p:cNvSpPr>
            <a:spLocks noGrp="1"/>
          </p:cNvSpPr>
          <p:nvPr>
            <p:ph idx="1"/>
          </p:nvPr>
        </p:nvSpPr>
        <p:spPr/>
        <p:txBody>
          <a:bodyPr/>
          <a:lstStyle/>
          <a:p>
            <a:pPr marL="0" indent="0" algn="just">
              <a:buNone/>
            </a:pPr>
            <a:r>
              <a:rPr lang="el-GR" dirty="0"/>
              <a:t>Στην περίπτωση </a:t>
            </a:r>
            <a:r>
              <a:rPr lang="el-GR" dirty="0" smtClean="0"/>
              <a:t>της Τουρκοκρατίας </a:t>
            </a:r>
            <a:r>
              <a:rPr lang="el-GR" dirty="0"/>
              <a:t>η δικαιοσύνη ήταν νοητή ως προστασία των υποτελών από </a:t>
            </a:r>
            <a:r>
              <a:rPr lang="el-GR" dirty="0" smtClean="0"/>
              <a:t>τις καταχρήσεις </a:t>
            </a:r>
            <a:r>
              <a:rPr lang="el-GR" dirty="0"/>
              <a:t>των αντιπροσώπων της εξουσίας και όχι ως συμμόρφωση </a:t>
            </a:r>
            <a:r>
              <a:rPr lang="el-GR" dirty="0" smtClean="0"/>
              <a:t>των κυβερνητών </a:t>
            </a:r>
            <a:r>
              <a:rPr lang="el-GR" dirty="0"/>
              <a:t>και των πολιτών απέναντι στον κοινό για όλους νόμο.</a:t>
            </a:r>
          </a:p>
        </p:txBody>
      </p:sp>
    </p:spTree>
    <p:extLst>
      <p:ext uri="{BB962C8B-B14F-4D97-AF65-F5344CB8AC3E}">
        <p14:creationId xmlns:p14="http://schemas.microsoft.com/office/powerpoint/2010/main" val="30817350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970</Words>
  <Application>Microsoft Office PowerPoint</Application>
  <PresentationFormat>On-screen Show (4:3)</PresentationFormat>
  <Paragraphs>63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Η Διοικητική Ιστορία</vt:lpstr>
      <vt:lpstr>Διοικητική Ιστορία και κανονιστικό πλαίσιο της Διοίκησης </vt:lpstr>
      <vt:lpstr>Διοικητική Ιστορία και Πολιτική</vt:lpstr>
      <vt:lpstr>Κοινό χαρακτηριστικό των παραπάνω προσεγγίσεων</vt:lpstr>
      <vt:lpstr>Τα κριτήρια μιας ενδογενούς προσέγγισης της Διοίκησης. </vt:lpstr>
      <vt:lpstr>Νομική παράδοση</vt:lpstr>
      <vt:lpstr>Δυτικές νομικές επιρροές</vt:lpstr>
      <vt:lpstr>Νομική παράδοση του Βυζαντίου</vt:lpstr>
      <vt:lpstr>Νομική παράδοση της Τουρκοκρατίας </vt:lpstr>
      <vt:lpstr>Συνδυασμός των παραπάνω</vt:lpstr>
      <vt:lpstr>Θεσμική λειτουργία του κράτους</vt:lpstr>
      <vt:lpstr>Πολιτική λειτουργία του κράτους</vt:lpstr>
      <vt:lpstr>Συνδυασμός της νομικής παράδοσης και των εισαγόμενων δυτικών νομικών προτύπων</vt:lpstr>
      <vt:lpstr>Το νομικό σύστημα του ελληνικού κράτους που προέκυψε από τον συνδυασμό των παραπάνω</vt:lpstr>
      <vt:lpstr>Μία τριμερής διάκριση της Δημόσιας Διοίκησης </vt:lpstr>
      <vt:lpstr>Δομή της Διοίκησης</vt:lpstr>
      <vt:lpstr>Λειτουργίες της Διοίκησης</vt:lpstr>
      <vt:lpstr>Προσωπικό της Διοίκησης </vt:lpstr>
      <vt:lpstr>Συμπεράσματα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Διοικητική Ιστορία</dc:title>
  <dc:creator>Dennis</dc:creator>
  <cp:lastModifiedBy>Dennis</cp:lastModifiedBy>
  <cp:revision>9</cp:revision>
  <dcterms:created xsi:type="dcterms:W3CDTF">2024-01-15T10:59:45Z</dcterms:created>
  <dcterms:modified xsi:type="dcterms:W3CDTF">2024-01-15T11:53:37Z</dcterms:modified>
</cp:coreProperties>
</file>