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cs typeface="Arabic Typesetting" pitchFamily="66" charset="-78"/>
              </a:rPr>
              <a:t>ΔΙΚΑΙΟ ΚΑΙ ΠΟΛΙΤΙΚΗ ΣΤΗ ΜΕΣΗ ΑΝΑΤΟΛΗ</a:t>
            </a:r>
            <a:endParaRPr lang="el-GR" dirty="0"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878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Μιχράμπ</a:t>
            </a:r>
            <a:r>
              <a:rPr lang="el-GR" dirty="0" smtClean="0"/>
              <a:t> και </a:t>
            </a:r>
            <a:r>
              <a:rPr lang="el-GR" dirty="0" err="1" smtClean="0"/>
              <a:t>Μινμπάρ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2667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40818"/>
            <a:ext cx="2638425" cy="33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19047"/>
            <a:ext cx="1847850" cy="337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51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Ιερές πόλεις: Μέκκα (</a:t>
            </a:r>
            <a:r>
              <a:rPr lang="el-GR" dirty="0" err="1" smtClean="0"/>
              <a:t>μινμπάρ</a:t>
            </a:r>
            <a:r>
              <a:rPr lang="el-GR" dirty="0" smtClean="0"/>
              <a:t>), Μεδίνα (πόλη), Ιερουσαλήμ (αλ </a:t>
            </a:r>
            <a:r>
              <a:rPr lang="el-GR" dirty="0" err="1" smtClean="0"/>
              <a:t>Κουντς</a:t>
            </a:r>
            <a:r>
              <a:rPr lang="el-GR" dirty="0" smtClean="0"/>
              <a:t>, μιράζ, </a:t>
            </a:r>
            <a:r>
              <a:rPr lang="el-GR" dirty="0" err="1" smtClean="0"/>
              <a:t>Λαϊλάτ</a:t>
            </a:r>
            <a:r>
              <a:rPr lang="el-GR" dirty="0" smtClean="0"/>
              <a:t> αλ- </a:t>
            </a:r>
            <a:r>
              <a:rPr lang="el-GR" dirty="0" err="1" smtClean="0"/>
              <a:t>Καντρ</a:t>
            </a:r>
            <a:r>
              <a:rPr lang="el-GR" dirty="0" smtClean="0"/>
              <a:t>), Κομ, Καϊρουάν (</a:t>
            </a:r>
            <a:r>
              <a:rPr lang="el-GR" dirty="0" err="1" smtClean="0"/>
              <a:t>Ζαμ</a:t>
            </a:r>
            <a:r>
              <a:rPr lang="el-GR" dirty="0" smtClean="0"/>
              <a:t> – </a:t>
            </a:r>
            <a:r>
              <a:rPr lang="el-GR" dirty="0" err="1" smtClean="0"/>
              <a:t>Ζαμ</a:t>
            </a:r>
            <a:r>
              <a:rPr lang="el-GR" dirty="0" smtClean="0"/>
              <a:t>), Δαμασκός (Χουσεΐν)</a:t>
            </a:r>
          </a:p>
          <a:p>
            <a:r>
              <a:rPr lang="el-GR" dirty="0" smtClean="0"/>
              <a:t>Ειδικές προσευχές (</a:t>
            </a:r>
            <a:r>
              <a:rPr lang="el-GR" dirty="0" err="1" smtClean="0"/>
              <a:t>ζικρ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52924"/>
            <a:ext cx="36576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82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667000"/>
            <a:ext cx="7408333" cy="3450696"/>
          </a:xfrm>
        </p:spPr>
        <p:txBody>
          <a:bodyPr/>
          <a:lstStyle/>
          <a:p>
            <a:pPr algn="just"/>
            <a:r>
              <a:rPr lang="el-GR" dirty="0" err="1" smtClean="0"/>
              <a:t>Χατζ</a:t>
            </a:r>
            <a:r>
              <a:rPr lang="el-GR" dirty="0" smtClean="0"/>
              <a:t> στον Χριστιανισμό και το Ισλάμ</a:t>
            </a:r>
          </a:p>
          <a:p>
            <a:pPr algn="just"/>
            <a:r>
              <a:rPr lang="el-GR" dirty="0" smtClean="0"/>
              <a:t>Μέκκα – Μεδίνα – </a:t>
            </a:r>
            <a:r>
              <a:rPr lang="el-GR" dirty="0" err="1" smtClean="0"/>
              <a:t>ιχράμ</a:t>
            </a:r>
            <a:r>
              <a:rPr lang="el-GR" dirty="0" smtClean="0"/>
              <a:t> (ισότητα)</a:t>
            </a:r>
          </a:p>
          <a:p>
            <a:pPr algn="just"/>
            <a:r>
              <a:rPr lang="el-GR" dirty="0" smtClean="0"/>
              <a:t>Στάδια: (Μέκκα, Αραφάτ, Μεδίνα)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Γ. ΧΑΤΖ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86238"/>
            <a:ext cx="302895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4876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15343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42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343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26289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29100"/>
            <a:ext cx="30289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72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νόημα του προσκυνήματος: ενδυνάμωση της κοινότητας (</a:t>
            </a:r>
            <a:r>
              <a:rPr lang="el-GR" dirty="0" err="1" smtClean="0"/>
              <a:t>ούμμα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Χριστιανοί που έσπασαν το άβατο (και άλλα άβατα) 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05288"/>
            <a:ext cx="388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209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4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Ισλάμ και οικονομία </a:t>
            </a:r>
          </a:p>
          <a:p>
            <a:r>
              <a:rPr lang="el-GR" dirty="0" smtClean="0"/>
              <a:t>Ο Μωάμεθ ως έμπορος, διαπραγματευτής και ηγέτης κοινότητας</a:t>
            </a:r>
          </a:p>
          <a:p>
            <a:r>
              <a:rPr lang="el-GR" dirty="0" smtClean="0"/>
              <a:t>Ο τόκος ως </a:t>
            </a:r>
            <a:r>
              <a:rPr lang="el-GR" dirty="0" err="1" smtClean="0"/>
              <a:t>ριμπά</a:t>
            </a:r>
            <a:endParaRPr lang="el-GR" dirty="0" smtClean="0"/>
          </a:p>
          <a:p>
            <a:r>
              <a:rPr lang="el-GR" dirty="0" smtClean="0"/>
              <a:t>Ισλαμικό τραπεζικό σύστημα</a:t>
            </a:r>
          </a:p>
          <a:p>
            <a:r>
              <a:rPr lang="el-GR" dirty="0" smtClean="0"/>
              <a:t>Ισλάμ και καπιταλισμός</a:t>
            </a:r>
          </a:p>
          <a:p>
            <a:r>
              <a:rPr lang="el-GR" dirty="0" smtClean="0"/>
              <a:t>Οι τίγρεις της Ανατολίας (Ερντογάν και </a:t>
            </a:r>
            <a:r>
              <a:rPr lang="en-US" dirty="0" err="1" smtClean="0"/>
              <a:t>islam</a:t>
            </a:r>
            <a:r>
              <a:rPr lang="en-US" dirty="0" smtClean="0"/>
              <a:t> economics)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Δ. ΖΑΚΑΤ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39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ΧΡΗΜΑ ΔΕΝ ΓΕΝΝΑ ΧΡΗΜΑ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0" y="2743200"/>
            <a:ext cx="26833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743200"/>
            <a:ext cx="1905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59" y="2743200"/>
            <a:ext cx="312624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246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Χαλάλ, χαράμ και </a:t>
            </a:r>
            <a:r>
              <a:rPr lang="el-GR" dirty="0" err="1" smtClean="0"/>
              <a:t>κοσέρ</a:t>
            </a:r>
            <a:r>
              <a:rPr lang="el-GR" dirty="0" smtClean="0"/>
              <a:t> (διατροφικές απαγορεύσεις)</a:t>
            </a:r>
          </a:p>
          <a:p>
            <a:r>
              <a:rPr lang="el-GR" dirty="0" smtClean="0"/>
              <a:t>Νηστεία (στο πνεύμα της διαφοροποίησης)</a:t>
            </a:r>
          </a:p>
          <a:p>
            <a:r>
              <a:rPr lang="el-GR" dirty="0" smtClean="0"/>
              <a:t>Ούτε νερό, ούτε φαγητό, ούτε σάλιο</a:t>
            </a:r>
          </a:p>
          <a:p>
            <a:r>
              <a:rPr lang="el-GR" dirty="0" smtClean="0"/>
              <a:t>Τρόπος σφαγής</a:t>
            </a:r>
          </a:p>
          <a:p>
            <a:r>
              <a:rPr lang="el-GR" dirty="0" smtClean="0"/>
              <a:t>Χαλάλ: το νέο πεδίο σύγκρουσης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Ε. ΡΑΜΑΖΑΝΙ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017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Ο μουσουλμανικός κόσμος σε αριθμούς</a:t>
            </a:r>
          </a:p>
          <a:p>
            <a:endParaRPr lang="el-GR" dirty="0"/>
          </a:p>
          <a:p>
            <a:pPr algn="just"/>
            <a:r>
              <a:rPr lang="el-GR" smtClean="0"/>
              <a:t>Μουσουλμάνοι</a:t>
            </a:r>
            <a:r>
              <a:rPr lang="el-GR" dirty="0"/>
              <a:t>: Το ¼ του παγκόσμιου πληθυσμού το 2030</a:t>
            </a:r>
          </a:p>
          <a:p>
            <a:r>
              <a:rPr lang="el-GR" dirty="0"/>
              <a:t>    Περισσότεροι από 50 εκατομμύρια Μουσουλμάνοι στην Ευρώπη</a:t>
            </a:r>
          </a:p>
          <a:p>
            <a:r>
              <a:rPr lang="el-GR" dirty="0"/>
              <a:t>    Ρυθμός αύξησης πληθυσμού: 140% την τελευταία δεκαετία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Τι εννοούμε; Που δίνεται έμφαση; Γιατί το μάθημα;</a:t>
            </a:r>
          </a:p>
          <a:p>
            <a:r>
              <a:rPr lang="el-GR" dirty="0" smtClean="0"/>
              <a:t>Πώς διεξάγεται;</a:t>
            </a:r>
          </a:p>
          <a:p>
            <a:r>
              <a:rPr lang="el-GR" dirty="0" smtClean="0"/>
              <a:t>Στερεότυπα και μύθοι</a:t>
            </a:r>
          </a:p>
          <a:p>
            <a:r>
              <a:rPr lang="el-GR" dirty="0" smtClean="0"/>
              <a:t>Οριενταλισμός και Ισλαμοφοβία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38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Ισλάμ, οι πέντε πυλώνες</a:t>
            </a:r>
          </a:p>
          <a:p>
            <a:r>
              <a:rPr lang="el-GR" dirty="0" smtClean="0"/>
              <a:t>Εξέλιξη ισλαμικών κοινωνιών</a:t>
            </a:r>
          </a:p>
          <a:p>
            <a:r>
              <a:rPr lang="el-GR" dirty="0" smtClean="0"/>
              <a:t>Γυναίκα, το </a:t>
            </a:r>
            <a:r>
              <a:rPr lang="el-GR" smtClean="0"/>
              <a:t>μεγάλο ζήτημα</a:t>
            </a:r>
            <a:endParaRPr lang="el-GR" dirty="0" smtClean="0"/>
          </a:p>
          <a:p>
            <a:r>
              <a:rPr lang="el-GR" dirty="0" smtClean="0"/>
              <a:t>Ισλαμισμός, ριζοσπαστισμός, εξτρεμισμός</a:t>
            </a:r>
          </a:p>
          <a:p>
            <a:r>
              <a:rPr lang="el-GR" dirty="0" smtClean="0"/>
              <a:t>Αλ Κάιντα και </a:t>
            </a:r>
            <a:r>
              <a:rPr lang="en-US" dirty="0" smtClean="0"/>
              <a:t>ISIS</a:t>
            </a:r>
          </a:p>
          <a:p>
            <a:r>
              <a:rPr lang="el-GR" dirty="0" smtClean="0"/>
              <a:t>Εβραίοι και Ισραήλ</a:t>
            </a:r>
          </a:p>
          <a:p>
            <a:r>
              <a:rPr lang="el-GR" dirty="0" smtClean="0"/>
              <a:t>Ισλαμοφοβία</a:t>
            </a:r>
          </a:p>
          <a:p>
            <a:r>
              <a:rPr lang="el-GR" dirty="0" smtClean="0"/>
              <a:t>Τουρκία: Κεμάλ και Ερντογάν</a:t>
            </a:r>
            <a:endParaRPr lang="en-US" dirty="0" smtClean="0"/>
          </a:p>
          <a:p>
            <a:r>
              <a:rPr lang="el-GR" dirty="0" smtClean="0"/>
              <a:t>Ιράν και </a:t>
            </a:r>
            <a:r>
              <a:rPr lang="el-GR" dirty="0" err="1" smtClean="0"/>
              <a:t>Σιισμός</a:t>
            </a:r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 ΜΑΘΗΜΑΤΟΣ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352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l-GR" b="1" u="sng" dirty="0" smtClean="0"/>
              <a:t>ΟΙ ΠΕΝΤΕ ΠΥΛΩΝΕΣ</a:t>
            </a:r>
          </a:p>
          <a:p>
            <a:pPr algn="just"/>
            <a:r>
              <a:rPr lang="el-GR" dirty="0" smtClean="0"/>
              <a:t>Α. Δεν υπάρχει Θεός εκτός από τον Θεό, Προφήτης του είναι ο Μωάμεθ (</a:t>
            </a:r>
            <a:r>
              <a:rPr lang="en-US" dirty="0" err="1" smtClean="0"/>
              <a:t>shahada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(η σημασία του να μην υπάρχει «και» ανάμεσα στις δυο φράσεις – μονισμός, </a:t>
            </a:r>
            <a:r>
              <a:rPr lang="el-GR" dirty="0" err="1" smtClean="0"/>
              <a:t>τζαχιλίγια</a:t>
            </a:r>
            <a:r>
              <a:rPr lang="el-GR" dirty="0" smtClean="0"/>
              <a:t> και ειδωλολατρεία, ανθρώπινη – προφητική ιδιότητα, ο τέλειος άνθρωπος, </a:t>
            </a:r>
            <a:r>
              <a:rPr lang="en-US" dirty="0" err="1" smtClean="0"/>
              <a:t>Ahl</a:t>
            </a:r>
            <a:r>
              <a:rPr lang="en-US" dirty="0" smtClean="0"/>
              <a:t> al – </a:t>
            </a:r>
            <a:r>
              <a:rPr lang="en-US" dirty="0" err="1" smtClean="0"/>
              <a:t>Kitab</a:t>
            </a:r>
            <a:r>
              <a:rPr lang="el-GR" dirty="0" smtClean="0"/>
              <a:t>, πώς γίνεται κανείς Μουσουλμάνος, τίποτε πάνω από τον Θεό, Ισλάμ και </a:t>
            </a:r>
            <a:r>
              <a:rPr lang="el-GR" dirty="0" err="1" smtClean="0"/>
              <a:t>σαλάμ</a:t>
            </a:r>
            <a:r>
              <a:rPr lang="el-GR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ΙΣΛΑΜ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65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ΜΕΓΑΛΟ ΤΖΑΜΙ ΤΗΣ ΜΕΚΚΑΣ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6525"/>
            <a:ext cx="42672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76525"/>
            <a:ext cx="35814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6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ΚΑΑΜΠΑ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30954"/>
            <a:ext cx="4495800" cy="336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287314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9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l-GR" dirty="0" smtClean="0"/>
              <a:t>Διαφοροποίηση σε σχέση με</a:t>
            </a:r>
            <a:r>
              <a:rPr lang="el-GR" dirty="0"/>
              <a:t> </a:t>
            </a:r>
            <a:r>
              <a:rPr lang="el-GR" dirty="0" smtClean="0"/>
              <a:t>Χριστιανισμό και Ιουδαϊσμό</a:t>
            </a:r>
          </a:p>
          <a:p>
            <a:pPr algn="just"/>
            <a:r>
              <a:rPr lang="el-GR" dirty="0" smtClean="0"/>
              <a:t>Πέντε προσευχές ημερησίως: </a:t>
            </a:r>
            <a:r>
              <a:rPr lang="el-GR" dirty="0" err="1" smtClean="0"/>
              <a:t>σουμπχ</a:t>
            </a:r>
            <a:r>
              <a:rPr lang="el-GR" dirty="0" smtClean="0"/>
              <a:t>, </a:t>
            </a:r>
            <a:r>
              <a:rPr lang="el-GR" dirty="0" err="1" smtClean="0"/>
              <a:t>ζάχαρ</a:t>
            </a:r>
            <a:r>
              <a:rPr lang="el-GR" dirty="0" smtClean="0"/>
              <a:t>, </a:t>
            </a:r>
            <a:r>
              <a:rPr lang="el-GR" dirty="0" err="1" smtClean="0"/>
              <a:t>άσαρ</a:t>
            </a:r>
            <a:r>
              <a:rPr lang="el-GR" dirty="0" smtClean="0"/>
              <a:t>, </a:t>
            </a:r>
            <a:r>
              <a:rPr lang="el-GR" dirty="0" err="1" smtClean="0"/>
              <a:t>μαγρίμπ</a:t>
            </a:r>
            <a:r>
              <a:rPr lang="el-GR" dirty="0" smtClean="0"/>
              <a:t>, </a:t>
            </a:r>
            <a:r>
              <a:rPr lang="el-GR" dirty="0" err="1" smtClean="0"/>
              <a:t>αΐς</a:t>
            </a:r>
            <a:endParaRPr lang="el-GR" dirty="0" smtClean="0"/>
          </a:p>
          <a:p>
            <a:pPr algn="just"/>
            <a:r>
              <a:rPr lang="el-GR" dirty="0" smtClean="0"/>
              <a:t>Τρόπος προσευχής: </a:t>
            </a:r>
            <a:r>
              <a:rPr lang="el-GR" dirty="0" err="1" smtClean="0"/>
              <a:t>ράκα</a:t>
            </a:r>
            <a:r>
              <a:rPr lang="el-GR" dirty="0" smtClean="0"/>
              <a:t> (</a:t>
            </a:r>
            <a:r>
              <a:rPr lang="el-GR" dirty="0" err="1" smtClean="0"/>
              <a:t>προστερνισμοί</a:t>
            </a:r>
            <a:r>
              <a:rPr lang="el-GR" dirty="0" smtClean="0"/>
              <a:t>) </a:t>
            </a:r>
          </a:p>
          <a:p>
            <a:pPr algn="just"/>
            <a:r>
              <a:rPr lang="el-GR" dirty="0" smtClean="0"/>
              <a:t>Προετοιμασία προσευχής (</a:t>
            </a:r>
            <a:r>
              <a:rPr lang="el-GR" dirty="0" err="1" smtClean="0"/>
              <a:t>γουντού</a:t>
            </a:r>
            <a:r>
              <a:rPr lang="el-GR" dirty="0" smtClean="0"/>
              <a:t>) – η σημασία του νερού</a:t>
            </a:r>
          </a:p>
          <a:p>
            <a:pPr algn="just"/>
            <a:r>
              <a:rPr lang="el-GR" dirty="0" smtClean="0"/>
              <a:t>Πότε απαγορεύεται η προσευχή (η καθαριότητα στο Ισλάμ)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Β. ΠΡΟΣΕΥΧΕΣ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49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71763"/>
            <a:ext cx="426720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71763"/>
            <a:ext cx="312420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9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Παρασκευή (η σημασία της διαφοροποίησης)</a:t>
            </a:r>
          </a:p>
          <a:p>
            <a:r>
              <a:rPr lang="el-GR" dirty="0" smtClean="0"/>
              <a:t>Η κατεύθυνση (μηχανισμοί εντοπισμού) - </a:t>
            </a:r>
            <a:r>
              <a:rPr lang="el-GR" dirty="0" err="1" smtClean="0"/>
              <a:t>μιχράμπ</a:t>
            </a:r>
            <a:endParaRPr lang="el-GR" dirty="0" smtClean="0"/>
          </a:p>
          <a:p>
            <a:r>
              <a:rPr lang="el-GR" dirty="0" err="1" smtClean="0"/>
              <a:t>Ζαμπίμπα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00081"/>
            <a:ext cx="2895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55" y="3886201"/>
            <a:ext cx="2619375" cy="206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589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403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ΔΙΚΑΙΟ ΚΑΙ ΠΟΛΙΤΙΚΗ ΣΤΗ ΜΕΣΗ ΑΝΑΤΟΛΗ</vt:lpstr>
      <vt:lpstr>PowerPoint Presentation</vt:lpstr>
      <vt:lpstr>ΔΟΜΗ ΜΑΘΗΜΑΤΟΣ</vt:lpstr>
      <vt:lpstr>ΙΣΛΑΜ</vt:lpstr>
      <vt:lpstr>ΤΟ ΜΕΓΑΛΟ ΤΖΑΜΙ ΤΗΣ ΜΕΚΚΑΣ</vt:lpstr>
      <vt:lpstr>ΚΑΑΜΠΑ</vt:lpstr>
      <vt:lpstr>Β. ΠΡΟΣΕΥΧΕΣ</vt:lpstr>
      <vt:lpstr>PowerPoint Presentation</vt:lpstr>
      <vt:lpstr>PowerPoint Presentation</vt:lpstr>
      <vt:lpstr>Μιχράμπ και Μινμπάρ</vt:lpstr>
      <vt:lpstr>PowerPoint Presentation</vt:lpstr>
      <vt:lpstr>Γ. ΧΑΤΖ</vt:lpstr>
      <vt:lpstr>PowerPoint Presentation</vt:lpstr>
      <vt:lpstr>PowerPoint Presentation</vt:lpstr>
      <vt:lpstr>Δ. ΖΑΚΑΤ</vt:lpstr>
      <vt:lpstr>ΤΟ ΧΡΗΜΑ ΔΕΝ ΓΕΝΝΑ ΧΡΗΜΑ</vt:lpstr>
      <vt:lpstr>Ε. ΡΑΜΑΖΑΝΙ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ΔΙΚΑΙΟ ΚΑΙ ΠΟΛΙΤΙΚΗ ΣΤΗ ΜΕΣΗ ΑΝΑΤΟΛΗ</dc:title>
  <dc:creator>Σωτήρης</dc:creator>
  <cp:lastModifiedBy>Σωτήρης</cp:lastModifiedBy>
  <cp:revision>11</cp:revision>
  <dcterms:created xsi:type="dcterms:W3CDTF">2006-08-16T00:00:00Z</dcterms:created>
  <dcterms:modified xsi:type="dcterms:W3CDTF">2021-02-23T09:08:44Z</dcterms:modified>
</cp:coreProperties>
</file>