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2" r:id="rId4"/>
    <p:sldId id="293" r:id="rId5"/>
    <p:sldId id="294" r:id="rId6"/>
    <p:sldId id="297" r:id="rId7"/>
    <p:sldId id="295" r:id="rId8"/>
    <p:sldId id="296" r:id="rId9"/>
    <p:sldId id="298" r:id="rId10"/>
    <p:sldId id="299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C68F0-2DEB-496F-8FB4-AE3C95B9D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9D81E-1631-4F1D-966F-C5D5A82A1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54635-F65C-4639-B99F-72C48069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48384-96C9-44FC-B3EE-61140836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1728A-7236-49D8-A09D-036E2F8E6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4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DE444-6189-4E8F-BFD2-105EEFE7D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F93DD-AB86-4768-9CE7-1E89FBB7A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6C1C2-C07C-441A-9C47-840094215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52634-DEAF-4C9D-8A9E-9DC15140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4BEB7-FA80-4F8B-91BF-34A009A1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2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05656-8534-4C24-9D08-74897272B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1F6AF-C0A6-4F3B-A917-2E41F67B9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DA454-2550-4354-8F96-EA4A5A54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A1F2-62DC-4D7E-BDFC-74E73815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D57E-B79B-472C-BED5-4E4C7B394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9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0F888-4628-4B42-BEBD-EF6412F25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3A3FF-0826-40D5-BD2C-5CDFC8C00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05112-3936-4DF2-AB37-D82A027B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39CCF-069D-48A7-B02B-8F0BF015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9C3A6-A5ED-4EFE-A9A4-72828BB8B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9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38A2F-0D25-4C30-8675-AE2946020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937EA-1993-4483-BCE2-7115402FA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32AB6-F687-4933-9DFA-CD9EE387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AD43B-53FD-418C-9631-7EFD1E1F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45C17-5185-4BA9-B360-1113AF64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0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E5330-961D-4C8F-B896-8D2504883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A08C5-E45D-4996-9175-D8314B275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C3FE1-24FA-4FCB-97AB-EC5E1DD3A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CFA11-788C-493A-A83B-863E9F8B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D0FDF-2A7C-4C41-9137-10903B37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F9833-6BFD-454B-9FBD-49131D7C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5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483FB-BE55-4296-A9B2-C96CF5C4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C4C5E-2135-4B16-BF4A-84680E31F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3ABB8-AD6E-456E-B7ED-D84349C96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3EAC0F-1BAD-4584-9983-933BFBF8E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AD203-B840-4B6E-9001-CD62C6B40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7D1C6-025C-46C7-AB5A-BF4CF0850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79D306-2543-4612-BFE9-030A9CFC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A646D3-843F-4594-84FC-6BA5EBCC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06B4-A1A7-413A-BE76-A39450935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0B57E-FED0-4D3A-9DCF-11675C165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EEA17-B3F6-4B81-A61E-229AAB8A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D7548-0E88-462E-AD25-88B5B14C4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3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5A7B5-F31F-4A1F-B6CD-8AC3B118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38F601-06CB-4F8A-B7CC-25C8FB33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BDAF1-7737-477F-BB58-8B89CF91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0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A6A13-9FC1-4E71-8C96-82DCB3A1D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0402F-B26C-45C5-AC35-C165D6CFF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A6FF4-EB18-4C70-A918-BAB6CED02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9A127-FF1E-4747-BDA1-A03213C43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7BFB1-8B6D-4FF9-972E-A90BC5A5A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7C723-C9DB-43BF-94A8-41607C6B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7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E6F74-8362-4BD5-A07E-72E60ECA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113573-8495-4BD1-980D-AA8FA02EC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D62F2-3A6A-460C-986E-EE9D5E070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9387A-9AF2-41DA-AFC7-D564FE39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06B22-B843-4812-BDF2-EAA0DC7D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EE454-4117-460C-8F2F-7942FE7B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8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1FED54-02BA-40ED-A42E-DC4EF7708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3B9D2-8DA7-4BFE-8B56-07A54C93C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BC23A-512D-4715-88EB-DC88E5814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3EF4-859C-41F9-B4CB-469145694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084A3-68F9-4B66-826C-46DCFFF9C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5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karadim@ionio.g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94BA16-3340-4C16-96F0-1FAAF27445BE}"/>
              </a:ext>
            </a:extLst>
          </p:cNvPr>
          <p:cNvSpPr txBox="1"/>
          <p:nvPr/>
        </p:nvSpPr>
        <p:spPr>
          <a:xfrm>
            <a:off x="2970327" y="2284789"/>
            <a:ext cx="5798341" cy="1017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11</a:t>
            </a:r>
            <a:r>
              <a:rPr lang="el-GR" baseline="30000" dirty="0"/>
              <a:t>η</a:t>
            </a:r>
            <a:r>
              <a:rPr lang="el-GR" dirty="0"/>
              <a:t> ΕΒΔΟΜΑΔΑ 11/12/2025-12/12/2025 </a:t>
            </a:r>
          </a:p>
          <a:p>
            <a:pPr algn="ctr"/>
            <a:endParaRPr lang="el-GR" kern="0" dirty="0"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Ανάλυση ποιοτικών και ποσοτικών δεδομένων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CE1A94-2329-4C98-AE79-70FCE3FD0AE8}"/>
              </a:ext>
            </a:extLst>
          </p:cNvPr>
          <p:cNvGrpSpPr/>
          <p:nvPr/>
        </p:nvGrpSpPr>
        <p:grpSpPr>
          <a:xfrm>
            <a:off x="353449" y="256547"/>
            <a:ext cx="11485102" cy="1523421"/>
            <a:chOff x="353449" y="256547"/>
            <a:chExt cx="11485102" cy="152342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8C11E2C-FCC9-428B-B8F5-99D195F11E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34113" y="256547"/>
              <a:ext cx="1904438" cy="152342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9DC07F9-4E78-49FC-B368-896A1B34C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449" y="522957"/>
              <a:ext cx="3048000" cy="9906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03235C5-5F67-4DB1-862C-3B2EB8653444}"/>
              </a:ext>
            </a:extLst>
          </p:cNvPr>
          <p:cNvSpPr txBox="1"/>
          <p:nvPr/>
        </p:nvSpPr>
        <p:spPr>
          <a:xfrm>
            <a:off x="2762075" y="37422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Διδάσκουσα: Δρ. Χριστίνα Καραδημητρίου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FDC32C-C5A6-44BA-BB9C-4E461AC4322A}"/>
              </a:ext>
            </a:extLst>
          </p:cNvPr>
          <p:cNvSpPr txBox="1"/>
          <p:nvPr/>
        </p:nvSpPr>
        <p:spPr>
          <a:xfrm>
            <a:off x="4751956" y="6329779"/>
            <a:ext cx="2114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Calibri" panose="020F0502020204030204" pitchFamily="34" charset="0"/>
              </a:rPr>
              <a:t>Κέρκυρα 2025-2026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493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EC664B-1836-4987-A4CB-0A97A4EFFB76}"/>
              </a:ext>
            </a:extLst>
          </p:cNvPr>
          <p:cNvSpPr txBox="1"/>
          <p:nvPr/>
        </p:nvSpPr>
        <p:spPr>
          <a:xfrm>
            <a:off x="310392" y="703574"/>
            <a:ext cx="11107024" cy="5450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/>
              <a:t>Ανάλυση Περιεχομένου (</a:t>
            </a:r>
            <a:r>
              <a:rPr lang="el-GR" b="1" dirty="0" err="1"/>
              <a:t>Content</a:t>
            </a:r>
            <a:r>
              <a:rPr lang="el-GR" b="1" dirty="0"/>
              <a:t> </a:t>
            </a:r>
            <a:r>
              <a:rPr lang="el-GR" b="1" dirty="0" err="1"/>
              <a:t>Analysis</a:t>
            </a:r>
            <a:r>
              <a:rPr lang="el-GR" b="1" dirty="0"/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Σκοπός</a:t>
            </a:r>
            <a:r>
              <a:rPr lang="el-GR" dirty="0"/>
              <a:t>: Ταξινόμηση και ποσοτικοποίηση λέξεων/θεμάτων από κείμενα.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Παράδειγμα</a:t>
            </a:r>
            <a:r>
              <a:rPr lang="el-GR" dirty="0"/>
              <a:t>: Πόσες φορές εμφανίζεται η λέξη "ικανοποίηση" σε σχόλια πελατών.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b="1" dirty="0"/>
              <a:t>Θεματική Ανάλυση (</a:t>
            </a:r>
            <a:r>
              <a:rPr lang="el-GR" b="1" dirty="0" err="1"/>
              <a:t>Thematic</a:t>
            </a:r>
            <a:r>
              <a:rPr lang="el-GR" b="1" dirty="0"/>
              <a:t> </a:t>
            </a:r>
            <a:r>
              <a:rPr lang="el-GR" b="1" dirty="0" err="1"/>
              <a:t>Analysis</a:t>
            </a:r>
            <a:r>
              <a:rPr lang="el-GR" b="1" dirty="0"/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Σκοπός</a:t>
            </a:r>
            <a:r>
              <a:rPr lang="el-GR" dirty="0"/>
              <a:t>: Εντοπισμός βασικών θεμάτων ή μοτίβων στα δεδομένα.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Βήματα</a:t>
            </a:r>
            <a:r>
              <a:rPr lang="el-GR" dirty="0"/>
              <a:t>: κωδικοποίηση, αναγνώριση θεμάτων, ανάλυση σχέσεων.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Παράδειγμα στον τουρισμό</a:t>
            </a:r>
            <a:r>
              <a:rPr lang="el-GR" dirty="0"/>
              <a:t>: Θεματικές όπως «φιλικό προσωπικό», «καθαριότητα», «διασκέδαση».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lnSpc>
                <a:spcPct val="150000"/>
              </a:lnSpc>
            </a:pPr>
            <a:endParaRPr lang="el-GR" b="1" dirty="0"/>
          </a:p>
          <a:p>
            <a:pPr>
              <a:lnSpc>
                <a:spcPct val="150000"/>
              </a:lnSpc>
            </a:pPr>
            <a:r>
              <a:rPr lang="el-GR" b="1" dirty="0"/>
              <a:t>Ανάλυση Λόγου / Αφηγήσεων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Σκοπός</a:t>
            </a:r>
            <a:r>
              <a:rPr lang="el-GR" dirty="0"/>
              <a:t>: Μελέτη του τρόπου που οι άνθρωποι περιγράφουν εμπειρίες.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Παράδειγμα</a:t>
            </a:r>
            <a:r>
              <a:rPr lang="el-GR" dirty="0"/>
              <a:t>: Πώς οι τουρίστες αφηγούνται ταξίδια μέσω </a:t>
            </a:r>
            <a:r>
              <a:rPr lang="el-GR" dirty="0" err="1"/>
              <a:t>blog</a:t>
            </a:r>
            <a:r>
              <a:rPr lang="el-GR" dirty="0"/>
              <a:t> ή </a:t>
            </a:r>
            <a:r>
              <a:rPr lang="el-GR" dirty="0" err="1"/>
              <a:t>social</a:t>
            </a:r>
            <a:r>
              <a:rPr lang="el-GR" dirty="0"/>
              <a:t> media.</a:t>
            </a:r>
          </a:p>
        </p:txBody>
      </p:sp>
    </p:spTree>
    <p:extLst>
      <p:ext uri="{BB962C8B-B14F-4D97-AF65-F5344CB8AC3E}">
        <p14:creationId xmlns:p14="http://schemas.microsoft.com/office/powerpoint/2010/main" val="850637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CA97DC-3AC9-4AE5-B010-281175207D71}"/>
              </a:ext>
            </a:extLst>
          </p:cNvPr>
          <p:cNvSpPr txBox="1"/>
          <p:nvPr/>
        </p:nvSpPr>
        <p:spPr>
          <a:xfrm>
            <a:off x="3070371" y="2890391"/>
            <a:ext cx="5285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/>
              <a:t>Ευχαριστώ για την προσοχή σας</a:t>
            </a:r>
          </a:p>
          <a:p>
            <a:pPr algn="ctr"/>
            <a:r>
              <a:rPr lang="en-US" b="0" i="0" dirty="0">
                <a:solidFill>
                  <a:srgbClr val="284B7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b="0" i="0" u="none" strike="noStrike" dirty="0">
                <a:solidFill>
                  <a:srgbClr val="F5A125"/>
                </a:solidFill>
                <a:effectLst/>
                <a:latin typeface="Roboto" panose="02000000000000000000" pitchFamily="2" charset="0"/>
                <a:hlinkClick r:id="rId2"/>
              </a:rPr>
              <a:t>chriskaradim@ionio.gr</a:t>
            </a:r>
            <a:r>
              <a:rPr lang="el-GR" b="0" i="0" u="none" strike="noStrike" dirty="0">
                <a:solidFill>
                  <a:srgbClr val="F5A125"/>
                </a:solidFill>
                <a:effectLst/>
                <a:latin typeface="Roboto" panose="02000000000000000000" pitchFamily="2" charset="0"/>
              </a:rPr>
              <a:t> 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1E712D-32EA-4282-8BA1-885970D0C778}"/>
              </a:ext>
            </a:extLst>
          </p:cNvPr>
          <p:cNvSpPr txBox="1"/>
          <p:nvPr/>
        </p:nvSpPr>
        <p:spPr>
          <a:xfrm>
            <a:off x="2753688" y="1437501"/>
            <a:ext cx="6094602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/>
              <a:t>Ζητήματα εγκυρότητας και αξιοπιστίας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dirty="0"/>
              <a:t>Πώς διασφαλίζεται η εγκυρότητα σε ποσοτικές μεθόδους.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dirty="0"/>
              <a:t>Πώς διασφαλίζεται η αξιοπιστία στις ποιοτικές μεθόδους.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dirty="0"/>
              <a:t>Προβλήματα και περιορισμοί.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4E1439-EA93-41D4-A59C-24A0F0DA7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686" y="3709133"/>
            <a:ext cx="4876397" cy="192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19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4FFB0B-823C-4A50-BF4B-962C5572E6B6}"/>
              </a:ext>
            </a:extLst>
          </p:cNvPr>
          <p:cNvSpPr txBox="1"/>
          <p:nvPr/>
        </p:nvSpPr>
        <p:spPr>
          <a:xfrm>
            <a:off x="656438" y="451925"/>
            <a:ext cx="1046736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b="1" dirty="0"/>
              <a:t>Τι είναι η εγκυρότητα;</a:t>
            </a:r>
          </a:p>
          <a:p>
            <a:pPr algn="just"/>
            <a:endParaRPr lang="el-GR" b="1" dirty="0"/>
          </a:p>
          <a:p>
            <a:pPr algn="just"/>
            <a:r>
              <a:rPr lang="el-GR" dirty="0">
                <a:highlight>
                  <a:srgbClr val="FFFF00"/>
                </a:highlight>
              </a:rPr>
              <a:t>Η </a:t>
            </a:r>
            <a:r>
              <a:rPr lang="el-GR" b="1" dirty="0">
                <a:highlight>
                  <a:srgbClr val="FFFF00"/>
                </a:highlight>
              </a:rPr>
              <a:t>εγκυρότητα (</a:t>
            </a:r>
            <a:r>
              <a:rPr lang="el-GR" b="1" dirty="0" err="1">
                <a:highlight>
                  <a:srgbClr val="FFFF00"/>
                </a:highlight>
              </a:rPr>
              <a:t>validity</a:t>
            </a:r>
            <a:r>
              <a:rPr lang="el-GR" b="1" dirty="0">
                <a:highlight>
                  <a:srgbClr val="FFFF00"/>
                </a:highlight>
              </a:rPr>
              <a:t>)</a:t>
            </a:r>
            <a:r>
              <a:rPr lang="el-GR" dirty="0">
                <a:highlight>
                  <a:srgbClr val="FFFF00"/>
                </a:highlight>
              </a:rPr>
              <a:t> αφορά το κατά πόσο η μέτρηση ή η ανάλυση αντανακλά πραγματικά αυτό που θέλουμε να μετρήσουμε/κατανοήσουμε.</a:t>
            </a:r>
          </a:p>
          <a:p>
            <a:pPr algn="just"/>
            <a:endParaRPr lang="el-GR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Εσωτερική εγκυρότητα</a:t>
            </a:r>
            <a:r>
              <a:rPr lang="el-GR" dirty="0"/>
              <a:t>: Κατά πόσο τα αποτελέσματα οφείλονται στις μεταβλητές που μελετούμε και όχι σε εξωτερικούς παράγοντες.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Εξωτερική εγκυρότητα</a:t>
            </a:r>
            <a:r>
              <a:rPr lang="el-GR" dirty="0"/>
              <a:t>: Κατά πόσο τα ευρήματα μπορούν να γενικευτούν σε άλλους πληθυσμούς, χώρους και χρονικές περιόδους.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Εννοιολογική εγκυρότητα</a:t>
            </a:r>
            <a:r>
              <a:rPr lang="el-GR" dirty="0"/>
              <a:t>: Αν τα εργαλεία (ερωτήσεις, δείκτες) αντιστοιχούν όντως στις έννοιες που ερευνούμε (π.χ. «τουριστική ικανοποίηση»).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45E839-62F8-4A29-827C-B60EBA6351F3}"/>
              </a:ext>
            </a:extLst>
          </p:cNvPr>
          <p:cNvSpPr txBox="1"/>
          <p:nvPr/>
        </p:nvSpPr>
        <p:spPr>
          <a:xfrm>
            <a:off x="656438" y="3887540"/>
            <a:ext cx="1079453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b="1" dirty="0"/>
              <a:t>Τι είναι η αξιοπιστία;</a:t>
            </a:r>
          </a:p>
          <a:p>
            <a:pPr algn="just"/>
            <a:endParaRPr lang="el-GR" b="1" dirty="0"/>
          </a:p>
          <a:p>
            <a:pPr algn="just"/>
            <a:r>
              <a:rPr lang="el-GR" dirty="0">
                <a:highlight>
                  <a:srgbClr val="FFFF00"/>
                </a:highlight>
              </a:rPr>
              <a:t>Η </a:t>
            </a:r>
            <a:r>
              <a:rPr lang="el-GR" b="1" dirty="0">
                <a:highlight>
                  <a:srgbClr val="FFFF00"/>
                </a:highlight>
              </a:rPr>
              <a:t>αξιοπιστία (</a:t>
            </a:r>
            <a:r>
              <a:rPr lang="el-GR" b="1" dirty="0" err="1">
                <a:highlight>
                  <a:srgbClr val="FFFF00"/>
                </a:highlight>
              </a:rPr>
              <a:t>reliability</a:t>
            </a:r>
            <a:r>
              <a:rPr lang="el-GR" b="1" dirty="0">
                <a:highlight>
                  <a:srgbClr val="FFFF00"/>
                </a:highlight>
              </a:rPr>
              <a:t>)</a:t>
            </a:r>
            <a:r>
              <a:rPr lang="el-GR" dirty="0">
                <a:highlight>
                  <a:srgbClr val="FFFF00"/>
                </a:highlight>
              </a:rPr>
              <a:t> αφορά το κατά πόσο τα δεδομένα ή οι μετρήσεις είναι σταθερά και </a:t>
            </a:r>
            <a:r>
              <a:rPr lang="el-GR" dirty="0" err="1">
                <a:highlight>
                  <a:srgbClr val="FFFF00"/>
                </a:highlight>
              </a:rPr>
              <a:t>επαναλήψιμα</a:t>
            </a:r>
            <a:r>
              <a:rPr lang="el-GR" dirty="0">
                <a:highlight>
                  <a:srgbClr val="FFFF00"/>
                </a:highlight>
              </a:rPr>
              <a:t>.</a:t>
            </a:r>
          </a:p>
          <a:p>
            <a:pPr algn="just"/>
            <a:endParaRPr lang="el-GR" dirty="0">
              <a:highlight>
                <a:srgbClr val="FFFF00"/>
              </a:highlight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Σταθερότητα</a:t>
            </a:r>
            <a:r>
              <a:rPr lang="el-GR" dirty="0"/>
              <a:t>: Αν η μέτρηση δίνει τα ίδια αποτελέσματα σε διαφορετικό χρόνο.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Εσωτερική συνέπεια</a:t>
            </a:r>
            <a:r>
              <a:rPr lang="el-GR" dirty="0"/>
              <a:t>: Κατά πόσο τα ερωτήματα που μετρούν την ίδια έννοια έχουν συνοχή (π.χ. </a:t>
            </a:r>
            <a:r>
              <a:rPr lang="el-GR" dirty="0" err="1"/>
              <a:t>Cronbach’s</a:t>
            </a:r>
            <a:r>
              <a:rPr lang="el-GR" dirty="0"/>
              <a:t> Alpha σε ερωτηματολόγια).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Δια-κριτική αξιοπιστία</a:t>
            </a:r>
            <a:r>
              <a:rPr lang="el-GR" dirty="0"/>
              <a:t>: Σε ποιο βαθμό δύο ή περισσότεροι ερευνητές καταλήγουν στα ίδια αποτελέσματα (σημαντικό σε ποιοτικές μεθόδους).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5F090C-9C4A-4686-8976-9ED7E41C33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4" b="5808"/>
          <a:stretch/>
        </p:blipFill>
        <p:spPr>
          <a:xfrm>
            <a:off x="11232859" y="837444"/>
            <a:ext cx="798678" cy="3789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0F0437-9BEE-4E66-B326-1C7EB542C3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4" b="5808"/>
          <a:stretch/>
        </p:blipFill>
        <p:spPr>
          <a:xfrm>
            <a:off x="10965810" y="4358374"/>
            <a:ext cx="798678" cy="37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17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0A9457D-C599-486D-94DC-F2A3787692F0}"/>
              </a:ext>
            </a:extLst>
          </p:cNvPr>
          <p:cNvSpPr txBox="1"/>
          <p:nvPr/>
        </p:nvSpPr>
        <p:spPr>
          <a:xfrm>
            <a:off x="392534" y="1043916"/>
            <a:ext cx="9703965" cy="1900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600" b="1" dirty="0">
                <a:solidFill>
                  <a:schemeClr val="accent1"/>
                </a:solidFill>
              </a:rPr>
              <a:t>Εγκυρότητα και αξιοπιστία σε ποσοτικές μεθόδους</a:t>
            </a:r>
          </a:p>
          <a:p>
            <a:pPr>
              <a:lnSpc>
                <a:spcPct val="150000"/>
              </a:lnSpc>
            </a:pPr>
            <a:endParaRPr lang="el-GR" sz="1600" b="1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Έλεγχος με στατιστικές δοκιμές (π.χ. </a:t>
            </a:r>
            <a:r>
              <a:rPr lang="el-GR" sz="1600" dirty="0" err="1"/>
              <a:t>Cronbach’s</a:t>
            </a:r>
            <a:r>
              <a:rPr lang="el-GR" sz="1600" dirty="0"/>
              <a:t> Alpha, </a:t>
            </a:r>
            <a:r>
              <a:rPr lang="el-GR" sz="1600" dirty="0" err="1"/>
              <a:t>test-retest</a:t>
            </a:r>
            <a:r>
              <a:rPr lang="el-GR" sz="1600" dirty="0"/>
              <a:t>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Χρήση τυποποιημένων εργαλείων (δοκιμασμένα ερωτηματολόγια).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Διασφάλιση αντιπροσωπευτικού δείγματος.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A78A82-6F56-4583-91A7-525A38B61B58}"/>
              </a:ext>
            </a:extLst>
          </p:cNvPr>
          <p:cNvSpPr txBox="1"/>
          <p:nvPr/>
        </p:nvSpPr>
        <p:spPr>
          <a:xfrm>
            <a:off x="392534" y="3429000"/>
            <a:ext cx="11406931" cy="2270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600" b="1" dirty="0">
                <a:solidFill>
                  <a:schemeClr val="accent1"/>
                </a:solidFill>
              </a:rPr>
              <a:t>Εγκυρότητα και αξιοπιστία σε ποιοτικές μεθόδους</a:t>
            </a:r>
          </a:p>
          <a:p>
            <a:pPr>
              <a:lnSpc>
                <a:spcPct val="150000"/>
              </a:lnSpc>
            </a:pPr>
            <a:endParaRPr lang="el-GR" sz="1600" b="1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b="1" dirty="0"/>
              <a:t>Τριγωνοποίηση</a:t>
            </a:r>
            <a:r>
              <a:rPr lang="el-GR" sz="1600" dirty="0"/>
              <a:t>: Συνδυασμός πολλών πηγών δεδομένων (συνεντεύξεις, παρατήρηση, έγγραφα).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b="1" dirty="0" err="1"/>
              <a:t>Member</a:t>
            </a:r>
            <a:r>
              <a:rPr lang="el-GR" sz="1600" b="1" dirty="0"/>
              <a:t> </a:t>
            </a:r>
            <a:r>
              <a:rPr lang="el-GR" sz="1600" b="1" dirty="0" err="1"/>
              <a:t>checking</a:t>
            </a:r>
            <a:r>
              <a:rPr lang="el-GR" sz="1600" dirty="0"/>
              <a:t>: Ζητείται από τους συμμετέχοντες να επιβεβαιώσουν αν η ερμηνεία του ερευνητή αντανακλά τις απόψεις τους.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b="1" dirty="0"/>
              <a:t>Πλούσιες περιγραφές (</a:t>
            </a:r>
            <a:r>
              <a:rPr lang="el-GR" sz="1600" b="1" dirty="0" err="1"/>
              <a:t>thick</a:t>
            </a:r>
            <a:r>
              <a:rPr lang="el-GR" sz="1600" b="1" dirty="0"/>
              <a:t> </a:t>
            </a:r>
            <a:r>
              <a:rPr lang="el-GR" sz="1600" b="1" dirty="0" err="1"/>
              <a:t>description</a:t>
            </a:r>
            <a:r>
              <a:rPr lang="el-GR" sz="1600" b="1" dirty="0"/>
              <a:t>)</a:t>
            </a:r>
            <a:r>
              <a:rPr lang="el-GR" sz="1600" dirty="0"/>
              <a:t>: Παροχή λεπτομερούς πλαισίου ώστε τα ευρήματα να έχουν ουσιαστικό νόημα.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b="1" dirty="0"/>
              <a:t>Δια-κριτική συμφωνία</a:t>
            </a:r>
            <a:r>
              <a:rPr lang="el-GR" sz="1600" dirty="0"/>
              <a:t>: Όταν περισσότεροι ερευνητές κωδικοποιούν τα δεδομένα και συγκρίνουν αποτελέσματα.</a:t>
            </a:r>
          </a:p>
        </p:txBody>
      </p:sp>
    </p:spTree>
    <p:extLst>
      <p:ext uri="{BB962C8B-B14F-4D97-AF65-F5344CB8AC3E}">
        <p14:creationId xmlns:p14="http://schemas.microsoft.com/office/powerpoint/2010/main" val="242880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0BDD9D-CD16-4259-AEE6-3F4CDAEFBF57}"/>
              </a:ext>
            </a:extLst>
          </p:cNvPr>
          <p:cNvSpPr txBox="1"/>
          <p:nvPr/>
        </p:nvSpPr>
        <p:spPr>
          <a:xfrm>
            <a:off x="371213" y="2033817"/>
            <a:ext cx="10853256" cy="2542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accent1"/>
                </a:solidFill>
              </a:rPr>
              <a:t>Προβλήματα και περιορισμοί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Σε </a:t>
            </a:r>
            <a:r>
              <a:rPr lang="el-GR" b="1" dirty="0"/>
              <a:t>ποσοτικά δεδομένα</a:t>
            </a:r>
            <a:r>
              <a:rPr lang="el-GR" dirty="0"/>
              <a:t>: </a:t>
            </a:r>
          </a:p>
          <a:p>
            <a:pPr>
              <a:lnSpc>
                <a:spcPct val="150000"/>
              </a:lnSpc>
            </a:pPr>
            <a:r>
              <a:rPr lang="el-GR" dirty="0"/>
              <a:t>Κίνδυνος χρήσης ακατάλληλων δεικτών, μεροληψία στο δείγμα, </a:t>
            </a:r>
            <a:r>
              <a:rPr lang="el-GR" dirty="0" err="1"/>
              <a:t>υπεραπλούστευση</a:t>
            </a:r>
            <a:r>
              <a:rPr lang="el-GR" dirty="0"/>
              <a:t> κοινωνικών φαινομένων.</a:t>
            </a:r>
          </a:p>
          <a:p>
            <a:pPr>
              <a:lnSpc>
                <a:spcPct val="150000"/>
              </a:lnSpc>
            </a:pPr>
            <a:endParaRPr lang="el-GR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Σε </a:t>
            </a:r>
            <a:r>
              <a:rPr lang="el-GR" b="1" dirty="0"/>
              <a:t>ποιοτικά δεδομένα</a:t>
            </a:r>
            <a:r>
              <a:rPr lang="el-GR" dirty="0"/>
              <a:t>:</a:t>
            </a:r>
          </a:p>
          <a:p>
            <a:pPr>
              <a:lnSpc>
                <a:spcPct val="150000"/>
              </a:lnSpc>
            </a:pPr>
            <a:r>
              <a:rPr lang="el-GR" dirty="0"/>
              <a:t>Υποκειμενικότητα ερευνητή, δυσκολία στη γενίκευση, εξάρτηση από το πλαίσιο και τις συνθήκες.</a:t>
            </a:r>
          </a:p>
        </p:txBody>
      </p:sp>
    </p:spTree>
    <p:extLst>
      <p:ext uri="{BB962C8B-B14F-4D97-AF65-F5344CB8AC3E}">
        <p14:creationId xmlns:p14="http://schemas.microsoft.com/office/powerpoint/2010/main" val="134451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2A0D5F-8617-4E82-875F-182BE3F608C2}"/>
              </a:ext>
            </a:extLst>
          </p:cNvPr>
          <p:cNvSpPr txBox="1"/>
          <p:nvPr/>
        </p:nvSpPr>
        <p:spPr>
          <a:xfrm>
            <a:off x="1444303" y="1625150"/>
            <a:ext cx="61323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dirty="0"/>
              <a:t>Ανάλυση Ποσοτικών Δεδομένων</a:t>
            </a:r>
            <a:endParaRPr lang="en-US" sz="32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2961B6-5460-4170-B8CA-82C2F16E6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974" y="2434322"/>
            <a:ext cx="5118100" cy="37846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99698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36D157A-662E-4744-BE47-506A0AE58B70}"/>
              </a:ext>
            </a:extLst>
          </p:cNvPr>
          <p:cNvSpPr txBox="1"/>
          <p:nvPr/>
        </p:nvSpPr>
        <p:spPr>
          <a:xfrm>
            <a:off x="320879" y="908557"/>
            <a:ext cx="1140693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accent1"/>
                </a:solidFill>
              </a:rPr>
              <a:t>Στατιστικές Μέθοδοι</a:t>
            </a:r>
          </a:p>
          <a:p>
            <a:endParaRPr lang="el-GR" b="1" dirty="0"/>
          </a:p>
          <a:p>
            <a:r>
              <a:rPr lang="el-GR" b="1" dirty="0"/>
              <a:t>Περιγραφική Στατιστική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Σκοπός: Περιγράφει και συνοψίζει τα δεδομένα.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Μέτρα: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Κεντρική τάση: Μέσος όρος, διάμεσος, επικρατούσα τιμή.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Διασπορά: Εύρος, τυπική απόκλιση, διακύμανση.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Ποσοστά, συχνότητες, πίνακες κατανομής.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Παράδειγμα στον τουρισμό: Ποσοστό επισκεπτών ανά χώρα, μέσος όρος δαπάνης ανά τουρίστα.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dirty="0"/>
              <a:t>Επαγωγική Στατιστική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Σκοπός: Εξαγωγή συμπερασμάτων για τον πληθυσμό από ένα δείγμα.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Μέθοδοι: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Έλεγχος υποθέσεων (t-</a:t>
            </a:r>
            <a:r>
              <a:rPr lang="el-GR" dirty="0" err="1"/>
              <a:t>test</a:t>
            </a:r>
            <a:r>
              <a:rPr lang="el-GR" dirty="0"/>
              <a:t>, ANOVA).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Συσχέτιση (</a:t>
            </a:r>
            <a:r>
              <a:rPr lang="el-GR" dirty="0" err="1"/>
              <a:t>Pearson</a:t>
            </a:r>
            <a:r>
              <a:rPr lang="el-GR" dirty="0"/>
              <a:t>, </a:t>
            </a:r>
            <a:r>
              <a:rPr lang="el-GR" dirty="0" err="1"/>
              <a:t>Spearman</a:t>
            </a:r>
            <a:r>
              <a:rPr lang="el-GR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Παλινδρόμηση (</a:t>
            </a:r>
            <a:r>
              <a:rPr lang="el-GR" dirty="0" err="1"/>
              <a:t>regression</a:t>
            </a:r>
            <a:r>
              <a:rPr lang="el-GR" dirty="0"/>
              <a:t> </a:t>
            </a:r>
            <a:r>
              <a:rPr lang="el-GR" dirty="0" err="1"/>
              <a:t>analysis</a:t>
            </a:r>
            <a:r>
              <a:rPr lang="el-GR" dirty="0"/>
              <a:t>) για πρόβλεψη αποτελεσμάτων.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Παράδειγμα στον τουρισμό: Συσχέτιση ικανοποίησης πελατών με διάρκεια διαμονής.</a:t>
            </a:r>
          </a:p>
        </p:txBody>
      </p:sp>
    </p:spTree>
    <p:extLst>
      <p:ext uri="{BB962C8B-B14F-4D97-AF65-F5344CB8AC3E}">
        <p14:creationId xmlns:p14="http://schemas.microsoft.com/office/powerpoint/2010/main" val="192052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DE645E-1884-44EE-94F0-7111A2904058}"/>
              </a:ext>
            </a:extLst>
          </p:cNvPr>
          <p:cNvSpPr txBox="1"/>
          <p:nvPr/>
        </p:nvSpPr>
        <p:spPr>
          <a:xfrm>
            <a:off x="387991" y="817575"/>
            <a:ext cx="111888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Εργαλεία Ανάλυσης</a:t>
            </a:r>
          </a:p>
          <a:p>
            <a:endParaRPr lang="el-G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SPSS, Excel, R, Python (pandas, </a:t>
            </a:r>
            <a:r>
              <a:rPr lang="en-US" dirty="0" err="1"/>
              <a:t>scipy</a:t>
            </a:r>
            <a:r>
              <a:rPr lang="en-US" dirty="0"/>
              <a:t>, </a:t>
            </a:r>
            <a:r>
              <a:rPr lang="en-US" dirty="0" err="1"/>
              <a:t>statsmodels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Χρήση γραφημάτων και διαγραμμάτων για </a:t>
            </a:r>
            <a:r>
              <a:rPr lang="el-GR" dirty="0" err="1"/>
              <a:t>οπτικοποίηση</a:t>
            </a:r>
            <a:r>
              <a:rPr lang="el-GR" dirty="0"/>
              <a:t> δεδομένων: ράβδοι, πίτες, γραμμικά, </a:t>
            </a:r>
            <a:r>
              <a:rPr lang="en-US" dirty="0"/>
              <a:t>scatter plots.</a:t>
            </a:r>
          </a:p>
        </p:txBody>
      </p:sp>
    </p:spTree>
    <p:extLst>
      <p:ext uri="{BB962C8B-B14F-4D97-AF65-F5344CB8AC3E}">
        <p14:creationId xmlns:p14="http://schemas.microsoft.com/office/powerpoint/2010/main" val="451783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D45996-5742-4D4A-A7CF-A52953648D57}"/>
              </a:ext>
            </a:extLst>
          </p:cNvPr>
          <p:cNvSpPr txBox="1"/>
          <p:nvPr/>
        </p:nvSpPr>
        <p:spPr>
          <a:xfrm>
            <a:off x="2657563" y="947085"/>
            <a:ext cx="60883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dirty="0"/>
              <a:t>Ανάλυση Ποιοτικών Δεδομένων</a:t>
            </a:r>
            <a:endParaRPr lang="en-US" sz="32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A29A98-184A-4D25-A05C-34A5BC41D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971" y="1531860"/>
            <a:ext cx="7184335" cy="4490209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89745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1922</TotalTime>
  <Words>606</Words>
  <Application>Microsoft Office PowerPoint</Application>
  <PresentationFormat>Widescreen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Roboto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karadimitriou</dc:creator>
  <cp:lastModifiedBy>christina karadimitriou</cp:lastModifiedBy>
  <cp:revision>136</cp:revision>
  <dcterms:created xsi:type="dcterms:W3CDTF">2025-09-12T05:31:55Z</dcterms:created>
  <dcterms:modified xsi:type="dcterms:W3CDTF">2025-09-18T07:56:02Z</dcterms:modified>
</cp:coreProperties>
</file>