
<file path=[Content_Types].xml><?xml version="1.0" encoding="utf-8"?>
<Types xmlns="http://schemas.openxmlformats.org/package/2006/content-types">
  <Default Extension="bin" ContentType="application/vnd.openxmlformats-officedocument.oleObject"/>
  <Default Extension="png" ContentType="image/png"/>
  <Default Extension="rels" ContentType="application/vnd.openxmlformats-package.relationships+xml"/>
  <Default Extension="tif" ContentType="image/tiff"/>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2"/>
  </p:notesMasterIdLst>
  <p:handoutMasterIdLst>
    <p:handoutMasterId r:id="rId33"/>
  </p:handoutMasterIdLst>
  <p:sldIdLst>
    <p:sldId id="464" r:id="rId2"/>
    <p:sldId id="505" r:id="rId3"/>
    <p:sldId id="506" r:id="rId4"/>
    <p:sldId id="513" r:id="rId5"/>
    <p:sldId id="508" r:id="rId6"/>
    <p:sldId id="511" r:id="rId7"/>
    <p:sldId id="509" r:id="rId8"/>
    <p:sldId id="514" r:id="rId9"/>
    <p:sldId id="510" r:id="rId10"/>
    <p:sldId id="538" r:id="rId11"/>
    <p:sldId id="537" r:id="rId12"/>
    <p:sldId id="512" r:id="rId13"/>
    <p:sldId id="553" r:id="rId14"/>
    <p:sldId id="539" r:id="rId15"/>
    <p:sldId id="540" r:id="rId16"/>
    <p:sldId id="550" r:id="rId17"/>
    <p:sldId id="551" r:id="rId18"/>
    <p:sldId id="541" r:id="rId19"/>
    <p:sldId id="516" r:id="rId20"/>
    <p:sldId id="517" r:id="rId21"/>
    <p:sldId id="535" r:id="rId22"/>
    <p:sldId id="532" r:id="rId23"/>
    <p:sldId id="543" r:id="rId24"/>
    <p:sldId id="534" r:id="rId25"/>
    <p:sldId id="544" r:id="rId26"/>
    <p:sldId id="545" r:id="rId27"/>
    <p:sldId id="546" r:id="rId28"/>
    <p:sldId id="547" r:id="rId29"/>
    <p:sldId id="548" r:id="rId30"/>
    <p:sldId id="549" r:id="rId31"/>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5" pos="3839">
          <p15:clr>
            <a:srgbClr val="A4A3A4"/>
          </p15:clr>
        </p15:guide>
        <p15:guide id="6" pos="100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7" autoAdjust="0"/>
    <p:restoredTop sz="94660"/>
  </p:normalViewPr>
  <p:slideViewPr>
    <p:cSldViewPr showGuides="1">
      <p:cViewPr varScale="1">
        <p:scale>
          <a:sx n="74" d="100"/>
          <a:sy n="74" d="100"/>
        </p:scale>
        <p:origin x="376" y="56"/>
      </p:cViewPr>
      <p:guideLst>
        <p:guide orient="horz" pos="2160"/>
        <p:guide pos="3839"/>
        <p:guide pos="1007"/>
      </p:guideLst>
    </p:cSldViewPr>
  </p:slideViewPr>
  <p:notesTextViewPr>
    <p:cViewPr>
      <p:scale>
        <a:sx n="1" d="1"/>
        <a:sy n="1" d="1"/>
      </p:scale>
      <p:origin x="0" y="0"/>
    </p:cViewPr>
  </p:notesTextViewPr>
  <p:notesViewPr>
    <p:cSldViewPr showGuides="1">
      <p:cViewPr varScale="1">
        <p:scale>
          <a:sx n="63" d="100"/>
          <a:sy n="63" d="100"/>
        </p:scale>
        <p:origin x="2838"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B7646E-8811-423A-9C42-2CBFADA00A96}" type="datetimeFigureOut">
              <a:rPr lang="en-US" smtClean="0"/>
              <a:t>11/28/2025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4360E59-1627-4404-ACC5-51C744AB0F27}" type="slidenum">
              <a:rPr lang="en-US" smtClean="0"/>
              <a:t>‹#›</a:t>
            </a:fld>
            <a:endParaRPr lang="en-US"/>
          </a:p>
        </p:txBody>
      </p:sp>
    </p:spTree>
    <p:extLst>
      <p:ext uri="{BB962C8B-B14F-4D97-AF65-F5344CB8AC3E}">
        <p14:creationId xmlns:p14="http://schemas.microsoft.com/office/powerpoint/2010/main" val="5162254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1"/>
                </a:solidFill>
              </a:defRPr>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1"/>
                </a:solidFill>
              </a:defRPr>
            </a:lvl1pPr>
          </a:lstStyle>
          <a:p>
            <a:fld id="{D677E230-58DD-43ED-96A1-552DDAB53532}" type="datetimeFigureOut">
              <a:rPr lang="en-US" smtClean="0"/>
              <a:pPr/>
              <a:t>11/28/2025</a:t>
            </a:fld>
            <a:endParaRPr lang="en-US"/>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solidFill>
                  <a:schemeClr val="tx1"/>
                </a:solidFill>
              </a:defRPr>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solidFill>
                  <a:schemeClr val="tx1"/>
                </a:solidFill>
              </a:defRPr>
            </a:lvl1pPr>
          </a:lstStyle>
          <a:p>
            <a:fld id="{841221E5-7225-48EB-A4EE-420E7BFCF705}" type="slidenum">
              <a:rPr lang="en-US" smtClean="0"/>
              <a:pPr/>
              <a:t>‹#›</a:t>
            </a:fld>
            <a:endParaRPr lang="en-US"/>
          </a:p>
        </p:txBody>
      </p:sp>
    </p:spTree>
    <p:extLst>
      <p:ext uri="{BB962C8B-B14F-4D97-AF65-F5344CB8AC3E}">
        <p14:creationId xmlns:p14="http://schemas.microsoft.com/office/powerpoint/2010/main" val="1556669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200" kern="1200">
        <a:solidFill>
          <a:schemeClr val="tx2"/>
        </a:solidFill>
        <a:latin typeface="+mn-lt"/>
        <a:ea typeface="+mn-ea"/>
        <a:cs typeface="+mn-cs"/>
      </a:defRPr>
    </a:lvl2pPr>
    <a:lvl3pPr marL="914400" algn="l" defTabSz="914400" rtl="0" eaLnBrk="1" latinLnBrk="0" hangingPunct="1">
      <a:defRPr sz="1200" kern="1200">
        <a:solidFill>
          <a:schemeClr val="tx2"/>
        </a:solidFill>
        <a:latin typeface="+mn-lt"/>
        <a:ea typeface="+mn-ea"/>
        <a:cs typeface="+mn-cs"/>
      </a:defRPr>
    </a:lvl3pPr>
    <a:lvl4pPr marL="1371600" algn="l" defTabSz="914400" rtl="0" eaLnBrk="1" latinLnBrk="0" hangingPunct="1">
      <a:defRPr sz="1200" kern="1200">
        <a:solidFill>
          <a:schemeClr val="tx2"/>
        </a:solidFill>
        <a:latin typeface="+mn-lt"/>
        <a:ea typeface="+mn-ea"/>
        <a:cs typeface="+mn-cs"/>
      </a:defRPr>
    </a:lvl4pPr>
    <a:lvl5pPr marL="1828800" algn="l" defTabSz="914400" rtl="0" eaLnBrk="1" latinLnBrk="0" hangingPunct="1">
      <a:defRPr sz="1200" kern="1200">
        <a:solidFill>
          <a:schemeClr val="tx2"/>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bwMode="ltGray">
          <a:xfrm>
            <a:off x="11579384" y="5638800"/>
            <a:ext cx="609441"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9" name="Rectangle 8"/>
          <p:cNvSpPr/>
          <p:nvPr/>
        </p:nvSpPr>
        <p:spPr bwMode="gray">
          <a:xfrm>
            <a:off x="11274663" y="5638800"/>
            <a:ext cx="304721" cy="1219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10" name="Rectangle 9"/>
          <p:cNvSpPr/>
          <p:nvPr/>
        </p:nvSpPr>
        <p:spPr bwMode="ltGray">
          <a:xfrm>
            <a:off x="1218883" y="0"/>
            <a:ext cx="60944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11" name="Rectangle 10"/>
          <p:cNvSpPr/>
          <p:nvPr/>
        </p:nvSpPr>
        <p:spPr bwMode="gray">
          <a:xfrm>
            <a:off x="0" y="0"/>
            <a:ext cx="1218883"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12" name="Rectangle 11"/>
          <p:cNvSpPr/>
          <p:nvPr/>
        </p:nvSpPr>
        <p:spPr bwMode="ltGray">
          <a:xfrm>
            <a:off x="0" y="5638800"/>
            <a:ext cx="12188825" cy="12192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cxnSp>
        <p:nvCxnSpPr>
          <p:cNvPr id="13" name="Straight Connector 12"/>
          <p:cNvCxnSpPr/>
          <p:nvPr/>
        </p:nvCxnSpPr>
        <p:spPr bwMode="white">
          <a:xfrm>
            <a:off x="11573293"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bwMode="black">
          <a:xfrm>
            <a:off x="0" y="5643132"/>
            <a:ext cx="1216152" cy="1214868"/>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cxnSp>
        <p:nvCxnSpPr>
          <p:cNvPr id="15" name="Straight Connector 14"/>
          <p:cNvCxnSpPr/>
          <p:nvPr/>
        </p:nvCxnSpPr>
        <p:spPr bwMode="white">
          <a:xfrm>
            <a:off x="1218884"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bwMode="white">
          <a:xfrm>
            <a:off x="0" y="5631204"/>
            <a:ext cx="182832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Pi"/>
          <p:cNvSpPr>
            <a:spLocks/>
          </p:cNvSpPr>
          <p:nvPr/>
        </p:nvSpPr>
        <p:spPr bwMode="white">
          <a:xfrm>
            <a:off x="276462" y="6032500"/>
            <a:ext cx="593189" cy="519176"/>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solidFill>
              <a:schemeClr val="bg1"/>
            </a:solidFill>
          </a:ln>
        </p:spPr>
        <p:txBody>
          <a:bodyPr vert="horz" wrap="square" lIns="121899" tIns="60949" rIns="121899" bIns="60949" numCol="1" anchor="t" anchorCtr="0" compatLnSpc="1">
            <a:prstTxWarp prst="textNoShape">
              <a:avLst/>
            </a:prstTxWarp>
          </a:bodyPr>
          <a:lstStyle/>
          <a:p>
            <a:endParaRPr/>
          </a:p>
        </p:txBody>
      </p:sp>
      <p:sp>
        <p:nvSpPr>
          <p:cNvPr id="2" name="Title 1"/>
          <p:cNvSpPr>
            <a:spLocks noGrp="1"/>
          </p:cNvSpPr>
          <p:nvPr>
            <p:ph type="ctrTitle"/>
          </p:nvPr>
        </p:nvSpPr>
        <p:spPr>
          <a:xfrm>
            <a:off x="2428669" y="1600200"/>
            <a:ext cx="8329031" cy="2680127"/>
          </a:xfrm>
        </p:spPr>
        <p:txBody>
          <a:bodyPr>
            <a:noAutofit/>
          </a:bodyPr>
          <a:lstStyle>
            <a:lvl1pPr>
              <a:defRPr sz="5400"/>
            </a:lvl1pPr>
          </a:lstStyle>
          <a:p>
            <a:r>
              <a:rPr lang="en-US"/>
              <a:t>Click to edit Master title style</a:t>
            </a:r>
            <a:endParaRPr/>
          </a:p>
        </p:txBody>
      </p:sp>
      <p:sp>
        <p:nvSpPr>
          <p:cNvPr id="3" name="Subtitle 2"/>
          <p:cNvSpPr>
            <a:spLocks noGrp="1"/>
          </p:cNvSpPr>
          <p:nvPr>
            <p:ph type="subTitle" idx="1"/>
          </p:nvPr>
        </p:nvSpPr>
        <p:spPr>
          <a:xfrm>
            <a:off x="2428669" y="4344915"/>
            <a:ext cx="7516442" cy="1116085"/>
          </a:xfrm>
        </p:spPr>
        <p:txBody>
          <a:bodyPr>
            <a:normAutofit/>
          </a:bodyPr>
          <a:lstStyle>
            <a:lvl1pPr marL="0" indent="0" algn="l">
              <a:spcBef>
                <a:spcPts val="0"/>
              </a:spcBef>
              <a:buNone/>
              <a:defRPr sz="3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p:txBody>
          <a:bodyPr/>
          <a:lstStyle>
            <a:lvl1pPr>
              <a:defRPr baseline="0">
                <a:solidFill>
                  <a:schemeClr val="tx2"/>
                </a:solidFill>
              </a:defRPr>
            </a:lvl1pPr>
          </a:lstStyle>
          <a:p>
            <a:fld id="{C2C6F8EA-316C-41DE-B9A4-EDCC3A85ED9A}" type="datetimeFigureOut">
              <a:rPr lang="en-US" smtClean="0"/>
              <a:pPr/>
              <a:t>11/28/2025</a:t>
            </a:fld>
            <a:endParaRPr lang="en-US" dirty="0"/>
          </a:p>
        </p:txBody>
      </p:sp>
      <p:sp>
        <p:nvSpPr>
          <p:cNvPr id="5" name="Footer Placeholder 4"/>
          <p:cNvSpPr>
            <a:spLocks noGrp="1"/>
          </p:cNvSpPr>
          <p:nvPr>
            <p:ph type="ftr" sz="quarter" idx="11"/>
          </p:nvPr>
        </p:nvSpPr>
        <p:spPr/>
        <p:txBody>
          <a:bodyPr/>
          <a:lstStyle>
            <a:lvl1pPr>
              <a:defRPr baseline="0">
                <a:solidFill>
                  <a:schemeClr val="tx2"/>
                </a:solidFill>
              </a:defRPr>
            </a:lvl1pPr>
          </a:lstStyle>
          <a:p>
            <a:r>
              <a:rPr lang="en-US"/>
              <a:t>Add a footer</a:t>
            </a:r>
            <a:endParaRPr lang="en-US" dirty="0"/>
          </a:p>
        </p:txBody>
      </p:sp>
      <p:sp>
        <p:nvSpPr>
          <p:cNvPr id="6" name="Slide Number Placeholder 5"/>
          <p:cNvSpPr>
            <a:spLocks noGrp="1"/>
          </p:cNvSpPr>
          <p:nvPr>
            <p:ph type="sldNum" sz="quarter" idx="12"/>
          </p:nvPr>
        </p:nvSpPr>
        <p:spPr>
          <a:xfrm>
            <a:off x="10666412" y="6356351"/>
            <a:ext cx="609441" cy="365125"/>
          </a:xfrm>
        </p:spPr>
        <p:txBody>
          <a:bodyPr/>
          <a:lstStyle>
            <a:lvl1pPr>
              <a:defRPr baseline="0">
                <a:solidFill>
                  <a:schemeClr val="tx2"/>
                </a:solidFill>
              </a:defRPr>
            </a:lvl1pPr>
          </a:lstStyle>
          <a:p>
            <a:fld id="{7DC1BBB0-96F0-4077-A278-0F3FB5C104D3}" type="slidenum">
              <a:rPr lang="en-US" smtClean="0"/>
              <a:pPr/>
              <a:t>‹#›</a:t>
            </a:fld>
            <a:endParaRPr lang="en-US"/>
          </a:p>
        </p:txBody>
      </p:sp>
    </p:spTree>
    <p:extLst>
      <p:ext uri="{BB962C8B-B14F-4D97-AF65-F5344CB8AC3E}">
        <p14:creationId xmlns:p14="http://schemas.microsoft.com/office/powerpoint/2010/main" val="3817955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a:lvl7pPr>
            <a:lvl8pPr>
              <a:defRPr/>
            </a:lvl8pPr>
            <a:lvl9pP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C2C6F8EA-316C-41DE-B9A4-EDCC3A85ED9A}" type="datetimeFigureOut">
              <a:rPr lang="en-US"/>
              <a:t>11/28/2025</a:t>
            </a:fld>
            <a:endParaRPr/>
          </a:p>
        </p:txBody>
      </p:sp>
      <p:sp>
        <p:nvSpPr>
          <p:cNvPr id="5" name="Footer Placeholder 4"/>
          <p:cNvSpPr>
            <a:spLocks noGrp="1"/>
          </p:cNvSpPr>
          <p:nvPr>
            <p:ph type="ftr" sz="quarter" idx="11"/>
          </p:nvPr>
        </p:nvSpPr>
        <p:spPr/>
        <p:txBody>
          <a:bodyPr/>
          <a:lstStyle/>
          <a:p>
            <a:r>
              <a:rPr lang="en-US" dirty="0"/>
              <a:t>Add a footer</a:t>
            </a:r>
            <a:endParaRPr dirty="0"/>
          </a:p>
        </p:txBody>
      </p:sp>
      <p:sp>
        <p:nvSpPr>
          <p:cNvPr id="6" name="Slide Number Placeholder 5"/>
          <p:cNvSpPr>
            <a:spLocks noGrp="1"/>
          </p:cNvSpPr>
          <p:nvPr>
            <p:ph type="sldNum" sz="quarter" idx="12"/>
          </p:nvPr>
        </p:nvSpPr>
        <p:spPr/>
        <p:txBody>
          <a:bodyPr/>
          <a:lstStyle/>
          <a:p>
            <a:fld id="{7DC1BBB0-96F0-4077-A278-0F3FB5C104D3}" type="slidenum">
              <a:rPr/>
              <a:t>‹#›</a:t>
            </a:fld>
            <a:endParaRPr/>
          </a:p>
        </p:txBody>
      </p:sp>
    </p:spTree>
    <p:extLst>
      <p:ext uri="{BB962C8B-B14F-4D97-AF65-F5344CB8AC3E}">
        <p14:creationId xmlns:p14="http://schemas.microsoft.com/office/powerpoint/2010/main" val="2040880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black">
          <a:xfrm>
            <a:off x="11884104" y="0"/>
            <a:ext cx="304721"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8" name="Rectangle 7"/>
          <p:cNvSpPr/>
          <p:nvPr/>
        </p:nvSpPr>
        <p:spPr bwMode="ltGray">
          <a:xfrm>
            <a:off x="617143" y="0"/>
            <a:ext cx="60944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9" name="Rectangle 8"/>
          <p:cNvSpPr/>
          <p:nvPr/>
        </p:nvSpPr>
        <p:spPr bwMode="gray">
          <a:xfrm>
            <a:off x="0" y="0"/>
            <a:ext cx="609441" cy="6858000"/>
          </a:xfrm>
          <a:prstGeom prst="rect">
            <a:avLst/>
          </a:prstGeom>
          <a:solidFill>
            <a:schemeClr val="accent1">
              <a:lumMod val="75000"/>
              <a:alpha val="8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10" name="Rectangle 9"/>
          <p:cNvSpPr/>
          <p:nvPr/>
        </p:nvSpPr>
        <p:spPr bwMode="black">
          <a:xfrm>
            <a:off x="617143" y="736219"/>
            <a:ext cx="609441"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1" name="Straight Connector 10"/>
          <p:cNvCxnSpPr/>
          <p:nvPr/>
        </p:nvCxnSpPr>
        <p:spPr bwMode="white">
          <a:xfrm>
            <a:off x="617143" y="736219"/>
            <a:ext cx="60944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white">
          <a:xfrm>
            <a:off x="617143" y="1345819"/>
            <a:ext cx="60944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Pi"/>
          <p:cNvSpPr>
            <a:spLocks/>
          </p:cNvSpPr>
          <p:nvPr/>
        </p:nvSpPr>
        <p:spPr bwMode="white">
          <a:xfrm rot="5400000">
            <a:off x="756095" y="898102"/>
            <a:ext cx="336023" cy="294097"/>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a:p>
        </p:txBody>
      </p:sp>
      <p:cxnSp>
        <p:nvCxnSpPr>
          <p:cNvPr id="14" name="Straight Connector 13"/>
          <p:cNvCxnSpPr/>
          <p:nvPr/>
        </p:nvCxnSpPr>
        <p:spPr bwMode="white">
          <a:xfrm>
            <a:off x="617143"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Vertical Title 1"/>
          <p:cNvSpPr>
            <a:spLocks noGrp="1"/>
          </p:cNvSpPr>
          <p:nvPr>
            <p:ph type="title" orient="vert"/>
          </p:nvPr>
        </p:nvSpPr>
        <p:spPr>
          <a:xfrm>
            <a:off x="9599612" y="685800"/>
            <a:ext cx="1787526" cy="54864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598613" y="685800"/>
            <a:ext cx="7848599" cy="54864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C2C6F8EA-316C-41DE-B9A4-EDCC3A85ED9A}" type="datetimeFigureOut">
              <a:rPr lang="en-US"/>
              <a:t>11/28/2025</a:t>
            </a:fld>
            <a:endParaRPr/>
          </a:p>
        </p:txBody>
      </p:sp>
      <p:sp>
        <p:nvSpPr>
          <p:cNvPr id="5" name="Footer Placeholder 4"/>
          <p:cNvSpPr>
            <a:spLocks noGrp="1"/>
          </p:cNvSpPr>
          <p:nvPr>
            <p:ph type="ftr" sz="quarter" idx="11"/>
          </p:nvPr>
        </p:nvSpPr>
        <p:spPr/>
        <p:txBody>
          <a:bodyPr/>
          <a:lstStyle/>
          <a:p>
            <a:r>
              <a:rPr lang="en-US" dirty="0"/>
              <a:t>Add a footer</a:t>
            </a:r>
            <a:endParaRPr dirty="0"/>
          </a:p>
        </p:txBody>
      </p:sp>
      <p:sp>
        <p:nvSpPr>
          <p:cNvPr id="6" name="Slide Number Placeholder 5"/>
          <p:cNvSpPr>
            <a:spLocks noGrp="1"/>
          </p:cNvSpPr>
          <p:nvPr>
            <p:ph type="sldNum" sz="quarter" idx="12"/>
          </p:nvPr>
        </p:nvSpPr>
        <p:spPr/>
        <p:txBody>
          <a:bodyPr/>
          <a:lstStyle/>
          <a:p>
            <a:fld id="{7DC1BBB0-96F0-4077-A278-0F3FB5C104D3}" type="slidenum">
              <a:rPr/>
              <a:t>‹#›</a:t>
            </a:fld>
            <a:endParaRPr/>
          </a:p>
        </p:txBody>
      </p:sp>
    </p:spTree>
    <p:extLst>
      <p:ext uri="{BB962C8B-B14F-4D97-AF65-F5344CB8AC3E}">
        <p14:creationId xmlns:p14="http://schemas.microsoft.com/office/powerpoint/2010/main" val="612817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C2C6F8EA-316C-41DE-B9A4-EDCC3A85ED9A}" type="datetimeFigureOut">
              <a:rPr lang="en-US"/>
              <a:t>11/28/2025</a:t>
            </a:fld>
            <a:endParaRPr dirty="0"/>
          </a:p>
        </p:txBody>
      </p:sp>
      <p:sp>
        <p:nvSpPr>
          <p:cNvPr id="5" name="Footer Placeholder 4"/>
          <p:cNvSpPr>
            <a:spLocks noGrp="1"/>
          </p:cNvSpPr>
          <p:nvPr>
            <p:ph type="ftr" sz="quarter" idx="11"/>
          </p:nvPr>
        </p:nvSpPr>
        <p:spPr/>
        <p:txBody>
          <a:bodyPr/>
          <a:lstStyle/>
          <a:p>
            <a:r>
              <a:rPr lang="en-US" dirty="0"/>
              <a:t>Add a footer</a:t>
            </a:r>
            <a:endParaRPr dirty="0"/>
          </a:p>
        </p:txBody>
      </p:sp>
      <p:sp>
        <p:nvSpPr>
          <p:cNvPr id="6" name="Slide Number Placeholder 5"/>
          <p:cNvSpPr>
            <a:spLocks noGrp="1"/>
          </p:cNvSpPr>
          <p:nvPr>
            <p:ph type="sldNum" sz="quarter" idx="12"/>
          </p:nvPr>
        </p:nvSpPr>
        <p:spPr/>
        <p:txBody>
          <a:bodyPr/>
          <a:lstStyle/>
          <a:p>
            <a:fld id="{7DC1BBB0-96F0-4077-A278-0F3FB5C104D3}" type="slidenum">
              <a:rPr/>
              <a:t>‹#›</a:t>
            </a:fld>
            <a:endParaRPr/>
          </a:p>
        </p:txBody>
      </p:sp>
    </p:spTree>
    <p:extLst>
      <p:ext uri="{BB962C8B-B14F-4D97-AF65-F5344CB8AC3E}">
        <p14:creationId xmlns:p14="http://schemas.microsoft.com/office/powerpoint/2010/main" val="2185532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9" name="Rectangle 18"/>
          <p:cNvSpPr/>
          <p:nvPr/>
        </p:nvSpPr>
        <p:spPr bwMode="black">
          <a:xfrm>
            <a:off x="11579384" y="5638800"/>
            <a:ext cx="609441"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0" name="Rectangle 19"/>
          <p:cNvSpPr/>
          <p:nvPr/>
        </p:nvSpPr>
        <p:spPr bwMode="gray">
          <a:xfrm>
            <a:off x="11274663" y="5638800"/>
            <a:ext cx="304721" cy="1219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4" name="Rectangle 23"/>
          <p:cNvSpPr/>
          <p:nvPr/>
        </p:nvSpPr>
        <p:spPr bwMode="gray">
          <a:xfrm>
            <a:off x="1216152" y="5638800"/>
            <a:ext cx="609441"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1" name="Rectangle 20"/>
          <p:cNvSpPr/>
          <p:nvPr/>
        </p:nvSpPr>
        <p:spPr bwMode="ltGray">
          <a:xfrm>
            <a:off x="0" y="5638800"/>
            <a:ext cx="12188825" cy="12192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cxnSp>
        <p:nvCxnSpPr>
          <p:cNvPr id="22" name="Straight Connector 21"/>
          <p:cNvCxnSpPr/>
          <p:nvPr/>
        </p:nvCxnSpPr>
        <p:spPr bwMode="white">
          <a:xfrm>
            <a:off x="11573293"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bwMode="black">
          <a:xfrm>
            <a:off x="0" y="5643132"/>
            <a:ext cx="1216152" cy="1214868"/>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18" name="Pi"/>
          <p:cNvSpPr>
            <a:spLocks/>
          </p:cNvSpPr>
          <p:nvPr/>
        </p:nvSpPr>
        <p:spPr bwMode="white">
          <a:xfrm>
            <a:off x="276462" y="6032500"/>
            <a:ext cx="593189" cy="519176"/>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solidFill>
              <a:schemeClr val="bg1"/>
            </a:solidFill>
          </a:ln>
        </p:spPr>
        <p:txBody>
          <a:bodyPr vert="horz" wrap="square" lIns="121899" tIns="60949" rIns="121899" bIns="60949" numCol="1" anchor="t" anchorCtr="0" compatLnSpc="1">
            <a:prstTxWarp prst="textNoShape">
              <a:avLst/>
            </a:prstTxWarp>
          </a:bodyPr>
          <a:lstStyle/>
          <a:p>
            <a:endParaRPr/>
          </a:p>
        </p:txBody>
      </p:sp>
      <p:cxnSp>
        <p:nvCxnSpPr>
          <p:cNvPr id="23" name="Straight Connector 22"/>
          <p:cNvCxnSpPr/>
          <p:nvPr/>
        </p:nvCxnSpPr>
        <p:spPr bwMode="white">
          <a:xfrm>
            <a:off x="1216152"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bwMode="black">
          <a:xfrm>
            <a:off x="11579384" y="0"/>
            <a:ext cx="609441" cy="60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7" name="Rectangle 26"/>
          <p:cNvSpPr/>
          <p:nvPr/>
        </p:nvSpPr>
        <p:spPr bwMode="gray">
          <a:xfrm>
            <a:off x="11274663" y="0"/>
            <a:ext cx="304721"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8" name="Rectangle 27"/>
          <p:cNvSpPr/>
          <p:nvPr/>
        </p:nvSpPr>
        <p:spPr bwMode="gray">
          <a:xfrm>
            <a:off x="1218883" y="0"/>
            <a:ext cx="609441" cy="60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9" name="Rectangle 28"/>
          <p:cNvSpPr/>
          <p:nvPr/>
        </p:nvSpPr>
        <p:spPr>
          <a:xfrm>
            <a:off x="-2" y="0"/>
            <a:ext cx="1218883"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30" name="Rectangle 29"/>
          <p:cNvSpPr/>
          <p:nvPr/>
        </p:nvSpPr>
        <p:spPr bwMode="ltGray">
          <a:xfrm>
            <a:off x="0" y="0"/>
            <a:ext cx="12188825" cy="6096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cxnSp>
        <p:nvCxnSpPr>
          <p:cNvPr id="31" name="Straight Connector 30"/>
          <p:cNvCxnSpPr/>
          <p:nvPr/>
        </p:nvCxnSpPr>
        <p:spPr bwMode="white">
          <a:xfrm>
            <a:off x="11573293" y="0"/>
            <a:ext cx="0" cy="6096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bwMode="black">
          <a:xfrm>
            <a:off x="0" y="0"/>
            <a:ext cx="1216152"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cxnSp>
        <p:nvCxnSpPr>
          <p:cNvPr id="33" name="Straight Connector 32"/>
          <p:cNvCxnSpPr/>
          <p:nvPr/>
        </p:nvCxnSpPr>
        <p:spPr bwMode="white">
          <a:xfrm>
            <a:off x="1218884" y="0"/>
            <a:ext cx="0" cy="6096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98613" y="1600201"/>
            <a:ext cx="8283272" cy="2654064"/>
          </a:xfrm>
        </p:spPr>
        <p:txBody>
          <a:bodyPr anchor="b">
            <a:normAutofit/>
          </a:bodyPr>
          <a:lstStyle>
            <a:lvl1pPr algn="l">
              <a:defRPr sz="5400" b="0" cap="none" baseline="0"/>
            </a:lvl1pPr>
          </a:lstStyle>
          <a:p>
            <a:r>
              <a:rPr lang="en-US"/>
              <a:t>Click to edit Master title style</a:t>
            </a:r>
            <a:endParaRPr/>
          </a:p>
        </p:txBody>
      </p:sp>
      <p:sp>
        <p:nvSpPr>
          <p:cNvPr id="3" name="Text Placeholder 2"/>
          <p:cNvSpPr>
            <a:spLocks noGrp="1"/>
          </p:cNvSpPr>
          <p:nvPr>
            <p:ph type="body" idx="1"/>
          </p:nvPr>
        </p:nvSpPr>
        <p:spPr>
          <a:xfrm>
            <a:off x="1598613" y="4259996"/>
            <a:ext cx="7264623" cy="1150203"/>
          </a:xfrm>
        </p:spPr>
        <p:txBody>
          <a:bodyPr anchor="t">
            <a:normAutofit/>
          </a:bodyPr>
          <a:lstStyle>
            <a:lvl1pPr marL="0" indent="0">
              <a:spcBef>
                <a:spcPts val="0"/>
              </a:spcBef>
              <a:buNone/>
              <a:defRPr sz="3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baseline="0">
                <a:solidFill>
                  <a:schemeClr val="tx2"/>
                </a:solidFill>
              </a:defRPr>
            </a:lvl1pPr>
          </a:lstStyle>
          <a:p>
            <a:fld id="{C2C6F8EA-316C-41DE-B9A4-EDCC3A85ED9A}" type="datetimeFigureOut">
              <a:rPr lang="en-US" smtClean="0"/>
              <a:pPr/>
              <a:t>11/28/2025</a:t>
            </a:fld>
            <a:endParaRPr lang="en-US" dirty="0"/>
          </a:p>
        </p:txBody>
      </p:sp>
      <p:sp>
        <p:nvSpPr>
          <p:cNvPr id="5" name="Footer Placeholder 4"/>
          <p:cNvSpPr>
            <a:spLocks noGrp="1"/>
          </p:cNvSpPr>
          <p:nvPr>
            <p:ph type="ftr" sz="quarter" idx="11"/>
          </p:nvPr>
        </p:nvSpPr>
        <p:spPr/>
        <p:txBody>
          <a:bodyPr/>
          <a:lstStyle>
            <a:lvl1pPr>
              <a:defRPr baseline="0">
                <a:solidFill>
                  <a:schemeClr val="tx2"/>
                </a:solidFill>
              </a:defRPr>
            </a:lvl1pPr>
          </a:lstStyle>
          <a:p>
            <a:r>
              <a:rPr lang="en-US"/>
              <a:t>Add a footer</a:t>
            </a:r>
            <a:endParaRPr lang="en-US" dirty="0"/>
          </a:p>
        </p:txBody>
      </p:sp>
      <p:sp>
        <p:nvSpPr>
          <p:cNvPr id="6" name="Slide Number Placeholder 5"/>
          <p:cNvSpPr>
            <a:spLocks noGrp="1"/>
          </p:cNvSpPr>
          <p:nvPr>
            <p:ph type="sldNum" sz="quarter" idx="12"/>
          </p:nvPr>
        </p:nvSpPr>
        <p:spPr>
          <a:xfrm>
            <a:off x="10666571" y="6356351"/>
            <a:ext cx="609441" cy="365125"/>
          </a:xfrm>
        </p:spPr>
        <p:txBody>
          <a:bodyPr/>
          <a:lstStyle>
            <a:lvl1pPr>
              <a:defRPr baseline="0">
                <a:solidFill>
                  <a:schemeClr val="tx2"/>
                </a:solidFill>
              </a:defRPr>
            </a:lvl1pPr>
          </a:lstStyle>
          <a:p>
            <a:fld id="{7DC1BBB0-96F0-4077-A278-0F3FB5C104D3}" type="slidenum">
              <a:rPr lang="en-US" smtClean="0"/>
              <a:pPr/>
              <a:t>‹#›</a:t>
            </a:fld>
            <a:endParaRPr lang="en-US"/>
          </a:p>
        </p:txBody>
      </p:sp>
    </p:spTree>
    <p:extLst>
      <p:ext uri="{BB962C8B-B14F-4D97-AF65-F5344CB8AC3E}">
        <p14:creationId xmlns:p14="http://schemas.microsoft.com/office/powerpoint/2010/main" val="3234467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593436" y="1600200"/>
            <a:ext cx="4814586"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561651" y="1600200"/>
            <a:ext cx="4814586" cy="4572000"/>
          </a:xfrm>
        </p:spPr>
        <p:txBody>
          <a:bodyPr/>
          <a:lstStyle>
            <a:lvl1pPr>
              <a:defRPr sz="2800"/>
            </a:lvl1pPr>
            <a:lvl2pPr>
              <a:defRPr sz="2400"/>
            </a:lvl2pPr>
            <a:lvl3pPr>
              <a:defRPr sz="2000"/>
            </a:lvl3pPr>
            <a:lvl4pPr>
              <a:defRPr sz="1800"/>
            </a:lvl4pPr>
            <a:lvl5pPr>
              <a:defRPr sz="1800"/>
            </a:lvl5pPr>
            <a:lvl6pPr>
              <a:defRPr sz="1800" baseline="0"/>
            </a:lvl6pPr>
            <a:lvl7pPr>
              <a:defRPr sz="1800" baseline="0"/>
            </a:lvl7pPr>
            <a:lvl8pPr>
              <a:defRPr sz="1800" baseline="0"/>
            </a:lvl8pPr>
            <a:lvl9pPr>
              <a:defRPr sz="18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C2C6F8EA-316C-41DE-B9A4-EDCC3A85ED9A}" type="datetimeFigureOut">
              <a:rPr lang="en-US"/>
              <a:t>11/28/2025</a:t>
            </a:fld>
            <a:endParaRPr/>
          </a:p>
        </p:txBody>
      </p:sp>
      <p:sp>
        <p:nvSpPr>
          <p:cNvPr id="6" name="Footer Placeholder 5"/>
          <p:cNvSpPr>
            <a:spLocks noGrp="1"/>
          </p:cNvSpPr>
          <p:nvPr>
            <p:ph type="ftr" sz="quarter" idx="11"/>
          </p:nvPr>
        </p:nvSpPr>
        <p:spPr/>
        <p:txBody>
          <a:bodyPr/>
          <a:lstStyle/>
          <a:p>
            <a:r>
              <a:rPr lang="en-US" dirty="0"/>
              <a:t>Add a footer</a:t>
            </a:r>
            <a:endParaRPr dirty="0"/>
          </a:p>
        </p:txBody>
      </p:sp>
      <p:sp>
        <p:nvSpPr>
          <p:cNvPr id="7" name="Slide Number Placeholder 6"/>
          <p:cNvSpPr>
            <a:spLocks noGrp="1"/>
          </p:cNvSpPr>
          <p:nvPr>
            <p:ph type="sldNum" sz="quarter" idx="12"/>
          </p:nvPr>
        </p:nvSpPr>
        <p:spPr/>
        <p:txBody>
          <a:bodyPr/>
          <a:lstStyle/>
          <a:p>
            <a:fld id="{7DC1BBB0-96F0-4077-A278-0F3FB5C104D3}" type="slidenum">
              <a:rPr/>
              <a:t>‹#›</a:t>
            </a:fld>
            <a:endParaRPr/>
          </a:p>
        </p:txBody>
      </p:sp>
    </p:spTree>
    <p:extLst>
      <p:ext uri="{BB962C8B-B14F-4D97-AF65-F5344CB8AC3E}">
        <p14:creationId xmlns:p14="http://schemas.microsoft.com/office/powerpoint/2010/main" val="1239113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593436" y="1499616"/>
            <a:ext cx="4818888" cy="938784"/>
          </a:xfrm>
        </p:spPr>
        <p:txBody>
          <a:bodyPr anchor="b">
            <a:noAutofit/>
          </a:bodyPr>
          <a:lstStyle>
            <a:lvl1pPr marL="0" indent="0">
              <a:spcBef>
                <a:spcPts val="0"/>
              </a:spcBef>
              <a:buNone/>
              <a:defRPr sz="24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93436" y="2514706"/>
            <a:ext cx="4814586" cy="3657493"/>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baseline="0"/>
            </a:lvl8pPr>
            <a:lvl9pPr>
              <a:defRPr sz="16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6557349" y="1499616"/>
            <a:ext cx="4818888" cy="938784"/>
          </a:xfrm>
        </p:spPr>
        <p:txBody>
          <a:bodyPr anchor="b">
            <a:noAutofit/>
          </a:bodyPr>
          <a:lstStyle>
            <a:lvl1pPr marL="0" indent="0">
              <a:spcBef>
                <a:spcPts val="0"/>
              </a:spcBef>
              <a:buNone/>
              <a:defRPr sz="24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557349" y="2514600"/>
            <a:ext cx="4818888" cy="3655568"/>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C2C6F8EA-316C-41DE-B9A4-EDCC3A85ED9A}" type="datetimeFigureOut">
              <a:rPr lang="en-US"/>
              <a:t>11/28/2025</a:t>
            </a:fld>
            <a:endParaRPr/>
          </a:p>
        </p:txBody>
      </p:sp>
      <p:sp>
        <p:nvSpPr>
          <p:cNvPr id="8" name="Footer Placeholder 7"/>
          <p:cNvSpPr>
            <a:spLocks noGrp="1"/>
          </p:cNvSpPr>
          <p:nvPr>
            <p:ph type="ftr" sz="quarter" idx="11"/>
          </p:nvPr>
        </p:nvSpPr>
        <p:spPr/>
        <p:txBody>
          <a:bodyPr/>
          <a:lstStyle/>
          <a:p>
            <a:r>
              <a:rPr lang="en-US" dirty="0"/>
              <a:t>Add a footer</a:t>
            </a:r>
            <a:endParaRPr dirty="0"/>
          </a:p>
        </p:txBody>
      </p:sp>
      <p:sp>
        <p:nvSpPr>
          <p:cNvPr id="9" name="Slide Number Placeholder 8"/>
          <p:cNvSpPr>
            <a:spLocks noGrp="1"/>
          </p:cNvSpPr>
          <p:nvPr>
            <p:ph type="sldNum" sz="quarter" idx="12"/>
          </p:nvPr>
        </p:nvSpPr>
        <p:spPr/>
        <p:txBody>
          <a:bodyPr/>
          <a:lstStyle/>
          <a:p>
            <a:fld id="{7DC1BBB0-96F0-4077-A278-0F3FB5C104D3}" type="slidenum">
              <a:rPr/>
              <a:t>‹#›</a:t>
            </a:fld>
            <a:endParaRPr/>
          </a:p>
        </p:txBody>
      </p:sp>
    </p:spTree>
    <p:extLst>
      <p:ext uri="{BB962C8B-B14F-4D97-AF65-F5344CB8AC3E}">
        <p14:creationId xmlns:p14="http://schemas.microsoft.com/office/powerpoint/2010/main" val="2138358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C2C6F8EA-316C-41DE-B9A4-EDCC3A85ED9A}" type="datetimeFigureOut">
              <a:rPr lang="en-US"/>
              <a:t>11/28/2025</a:t>
            </a:fld>
            <a:endParaRPr/>
          </a:p>
        </p:txBody>
      </p:sp>
      <p:sp>
        <p:nvSpPr>
          <p:cNvPr id="4" name="Footer Placeholder 3"/>
          <p:cNvSpPr>
            <a:spLocks noGrp="1"/>
          </p:cNvSpPr>
          <p:nvPr>
            <p:ph type="ftr" sz="quarter" idx="11"/>
          </p:nvPr>
        </p:nvSpPr>
        <p:spPr/>
        <p:txBody>
          <a:bodyPr/>
          <a:lstStyle/>
          <a:p>
            <a:r>
              <a:rPr lang="en-US" dirty="0"/>
              <a:t>Add a footer</a:t>
            </a:r>
            <a:endParaRPr dirty="0"/>
          </a:p>
        </p:txBody>
      </p:sp>
      <p:sp>
        <p:nvSpPr>
          <p:cNvPr id="5" name="Slide Number Placeholder 4"/>
          <p:cNvSpPr>
            <a:spLocks noGrp="1"/>
          </p:cNvSpPr>
          <p:nvPr>
            <p:ph type="sldNum" sz="quarter" idx="12"/>
          </p:nvPr>
        </p:nvSpPr>
        <p:spPr/>
        <p:txBody>
          <a:bodyPr/>
          <a:lstStyle/>
          <a:p>
            <a:fld id="{7DC1BBB0-96F0-4077-A278-0F3FB5C104D3}" type="slidenum">
              <a:rPr/>
              <a:t>‹#›</a:t>
            </a:fld>
            <a:endParaRPr/>
          </a:p>
        </p:txBody>
      </p:sp>
    </p:spTree>
    <p:extLst>
      <p:ext uri="{BB962C8B-B14F-4D97-AF65-F5344CB8AC3E}">
        <p14:creationId xmlns:p14="http://schemas.microsoft.com/office/powerpoint/2010/main" val="3163578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bwMode="ltGray">
          <a:xfrm>
            <a:off x="626239" y="0"/>
            <a:ext cx="30472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6" name="Rectangle 5"/>
          <p:cNvSpPr/>
          <p:nvPr/>
        </p:nvSpPr>
        <p:spPr bwMode="gray">
          <a:xfrm>
            <a:off x="0" y="0"/>
            <a:ext cx="609441"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cxnSp>
        <p:nvCxnSpPr>
          <p:cNvPr id="7" name="Straight Connector 6"/>
          <p:cNvCxnSpPr/>
          <p:nvPr/>
        </p:nvCxnSpPr>
        <p:spPr bwMode="white">
          <a:xfrm>
            <a:off x="617143"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bwMode="gray">
          <a:xfrm>
            <a:off x="10969942" y="0"/>
            <a:ext cx="922621" cy="6858000"/>
          </a:xfrm>
          <a:prstGeom prst="rect">
            <a:avLst/>
          </a:prstGeom>
          <a:solidFill>
            <a:schemeClr val="accent1">
              <a:lumMod val="75000"/>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9" name="Rectangle 8"/>
          <p:cNvSpPr/>
          <p:nvPr/>
        </p:nvSpPr>
        <p:spPr bwMode="black">
          <a:xfrm>
            <a:off x="11892563" y="0"/>
            <a:ext cx="304721"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2" name="Date Placeholder 1"/>
          <p:cNvSpPr>
            <a:spLocks noGrp="1"/>
          </p:cNvSpPr>
          <p:nvPr>
            <p:ph type="dt" sz="half" idx="10"/>
          </p:nvPr>
        </p:nvSpPr>
        <p:spPr/>
        <p:txBody>
          <a:bodyPr/>
          <a:lstStyle/>
          <a:p>
            <a:fld id="{C2C6F8EA-316C-41DE-B9A4-EDCC3A85ED9A}" type="datetimeFigureOut">
              <a:rPr lang="en-US"/>
              <a:t>11/28/2025</a:t>
            </a:fld>
            <a:endParaRPr/>
          </a:p>
        </p:txBody>
      </p:sp>
      <p:sp>
        <p:nvSpPr>
          <p:cNvPr id="3" name="Footer Placeholder 2"/>
          <p:cNvSpPr>
            <a:spLocks noGrp="1"/>
          </p:cNvSpPr>
          <p:nvPr>
            <p:ph type="ftr" sz="quarter" idx="11"/>
          </p:nvPr>
        </p:nvSpPr>
        <p:spPr/>
        <p:txBody>
          <a:bodyPr/>
          <a:lstStyle/>
          <a:p>
            <a:r>
              <a:rPr lang="en-US" dirty="0"/>
              <a:t>Add a footer</a:t>
            </a:r>
            <a:endParaRPr dirty="0"/>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7DC1BBB0-96F0-4077-A278-0F3FB5C104D3}" type="slidenum">
              <a:rPr/>
              <a:pPr/>
              <a:t>‹#›</a:t>
            </a:fld>
            <a:endParaRPr/>
          </a:p>
        </p:txBody>
      </p:sp>
    </p:spTree>
    <p:extLst>
      <p:ext uri="{BB962C8B-B14F-4D97-AF65-F5344CB8AC3E}">
        <p14:creationId xmlns:p14="http://schemas.microsoft.com/office/powerpoint/2010/main" val="178381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bwMode="gray">
          <a:xfrm>
            <a:off x="621792" y="0"/>
            <a:ext cx="4147717"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9" name="Rectangle 8"/>
          <p:cNvSpPr/>
          <p:nvPr/>
        </p:nvSpPr>
        <p:spPr bwMode="ltGray">
          <a:xfrm>
            <a:off x="0" y="0"/>
            <a:ext cx="609441"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cxnSp>
        <p:nvCxnSpPr>
          <p:cNvPr id="10" name="Straight Connector 9"/>
          <p:cNvCxnSpPr/>
          <p:nvPr/>
        </p:nvCxnSpPr>
        <p:spPr bwMode="white">
          <a:xfrm>
            <a:off x="621792"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bwMode="gray">
          <a:xfrm>
            <a:off x="11884104" y="0"/>
            <a:ext cx="304721"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2" name="Title 1"/>
          <p:cNvSpPr>
            <a:spLocks noGrp="1"/>
          </p:cNvSpPr>
          <p:nvPr>
            <p:ph type="title"/>
          </p:nvPr>
        </p:nvSpPr>
        <p:spPr bwMode="white">
          <a:xfrm>
            <a:off x="1074240" y="381000"/>
            <a:ext cx="3293422" cy="1371600"/>
          </a:xfrm>
        </p:spPr>
        <p:txBody>
          <a:bodyPr anchor="b">
            <a:normAutofit/>
          </a:bodyPr>
          <a:lstStyle>
            <a:lvl1pPr algn="l">
              <a:defRPr sz="2800" b="0" cap="all" baseline="0">
                <a:solidFill>
                  <a:schemeClr val="bg1"/>
                </a:solidFill>
              </a:defRPr>
            </a:lvl1pPr>
          </a:lstStyle>
          <a:p>
            <a:r>
              <a:rPr lang="en-US"/>
              <a:t>Click to edit Master title style</a:t>
            </a:r>
            <a:endParaRPr/>
          </a:p>
        </p:txBody>
      </p:sp>
      <p:sp>
        <p:nvSpPr>
          <p:cNvPr id="3" name="Content Placeholder 2"/>
          <p:cNvSpPr>
            <a:spLocks noGrp="1"/>
          </p:cNvSpPr>
          <p:nvPr>
            <p:ph idx="1"/>
          </p:nvPr>
        </p:nvSpPr>
        <p:spPr>
          <a:xfrm>
            <a:off x="5180251" y="482600"/>
            <a:ext cx="6195986" cy="5689600"/>
          </a:xfrm>
        </p:spPr>
        <p:txBody>
          <a:bodyPr>
            <a:norm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baseline="0"/>
            </a:lvl8pPr>
            <a:lvl9pPr>
              <a:defRPr sz="18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bwMode="white">
          <a:xfrm>
            <a:off x="1074240" y="1828800"/>
            <a:ext cx="3293422" cy="4343400"/>
          </a:xfrm>
        </p:spPr>
        <p:txBody>
          <a:bodyPr>
            <a:normAutofit/>
          </a:bodyPr>
          <a:lstStyle>
            <a:lvl1pPr marL="0" indent="0">
              <a:buNone/>
              <a:defRPr sz="20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2C6F8EA-316C-41DE-B9A4-EDCC3A85ED9A}" type="datetimeFigureOut">
              <a:rPr lang="en-US"/>
              <a:t>11/28/2025</a:t>
            </a:fld>
            <a:endParaRPr/>
          </a:p>
        </p:txBody>
      </p:sp>
      <p:sp>
        <p:nvSpPr>
          <p:cNvPr id="6" name="Footer Placeholder 5"/>
          <p:cNvSpPr>
            <a:spLocks noGrp="1"/>
          </p:cNvSpPr>
          <p:nvPr>
            <p:ph type="ftr" sz="quarter" idx="11"/>
          </p:nvPr>
        </p:nvSpPr>
        <p:spPr/>
        <p:txBody>
          <a:bodyPr/>
          <a:lstStyle/>
          <a:p>
            <a:r>
              <a:rPr lang="en-US" dirty="0"/>
              <a:t>Add a footer</a:t>
            </a:r>
            <a:endParaRPr dirty="0"/>
          </a:p>
        </p:txBody>
      </p:sp>
      <p:sp>
        <p:nvSpPr>
          <p:cNvPr id="7" name="Slide Number Placeholder 6"/>
          <p:cNvSpPr>
            <a:spLocks noGrp="1"/>
          </p:cNvSpPr>
          <p:nvPr>
            <p:ph type="sldNum" sz="quarter" idx="12"/>
          </p:nvPr>
        </p:nvSpPr>
        <p:spPr/>
        <p:txBody>
          <a:bodyPr/>
          <a:lstStyle/>
          <a:p>
            <a:fld id="{7DC1BBB0-96F0-4077-A278-0F3FB5C104D3}" type="slidenum">
              <a:rPr/>
              <a:t>‹#›</a:t>
            </a:fld>
            <a:endParaRPr/>
          </a:p>
        </p:txBody>
      </p:sp>
    </p:spTree>
    <p:extLst>
      <p:ext uri="{BB962C8B-B14F-4D97-AF65-F5344CB8AC3E}">
        <p14:creationId xmlns:p14="http://schemas.microsoft.com/office/powerpoint/2010/main" val="3518043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bwMode="gray">
          <a:xfrm>
            <a:off x="0" y="0"/>
            <a:ext cx="609441"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8" name="Rectangle 7"/>
          <p:cNvSpPr/>
          <p:nvPr/>
        </p:nvSpPr>
        <p:spPr bwMode="black">
          <a:xfrm>
            <a:off x="11884104" y="0"/>
            <a:ext cx="304721"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9" name="Rectangle 8"/>
          <p:cNvSpPr/>
          <p:nvPr/>
        </p:nvSpPr>
        <p:spPr bwMode="ltGray">
          <a:xfrm>
            <a:off x="4875530" y="0"/>
            <a:ext cx="7017034" cy="685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2" name="Title 1"/>
          <p:cNvSpPr>
            <a:spLocks noGrp="1"/>
          </p:cNvSpPr>
          <p:nvPr>
            <p:ph type="title"/>
          </p:nvPr>
        </p:nvSpPr>
        <p:spPr>
          <a:xfrm>
            <a:off x="1074240" y="381000"/>
            <a:ext cx="3293422" cy="1371600"/>
          </a:xfrm>
        </p:spPr>
        <p:txBody>
          <a:bodyPr anchor="b">
            <a:normAutofit/>
          </a:bodyPr>
          <a:lstStyle>
            <a:lvl1pPr algn="l">
              <a:defRPr sz="2800" b="0" cap="all" baseline="0">
                <a:solidFill>
                  <a:schemeClr val="tx1">
                    <a:lumMod val="75000"/>
                  </a:schemeClr>
                </a:solidFill>
              </a:defRPr>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bwMode="auto">
          <a:xfrm>
            <a:off x="5180251" y="482600"/>
            <a:ext cx="6195986" cy="5689600"/>
          </a:xfrm>
          <a:ln w="19050">
            <a:solidFill>
              <a:schemeClr val="bg1"/>
            </a:solidFill>
          </a:ln>
        </p:spPr>
        <p:txBody>
          <a:bodyPr>
            <a:normAutofit/>
          </a:bodyPr>
          <a:lstStyle>
            <a:lvl1pPr marL="0" indent="0">
              <a:buNone/>
              <a:defRPr sz="2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dirty="0"/>
          </a:p>
        </p:txBody>
      </p:sp>
      <p:sp>
        <p:nvSpPr>
          <p:cNvPr id="4" name="Text Placeholder 3"/>
          <p:cNvSpPr>
            <a:spLocks noGrp="1"/>
          </p:cNvSpPr>
          <p:nvPr>
            <p:ph type="body" sz="half" idx="2"/>
          </p:nvPr>
        </p:nvSpPr>
        <p:spPr>
          <a:xfrm>
            <a:off x="1074240" y="1828800"/>
            <a:ext cx="3293422" cy="4343400"/>
          </a:xfrm>
        </p:spPr>
        <p:txBody>
          <a:bodyPr>
            <a:normAutofit/>
          </a:bodyPr>
          <a:lstStyle>
            <a:lvl1pPr marL="0" indent="0">
              <a:buNone/>
              <a:defRPr sz="20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baseline="0">
                <a:solidFill>
                  <a:schemeClr val="tx2"/>
                </a:solidFill>
              </a:defRPr>
            </a:lvl1pPr>
          </a:lstStyle>
          <a:p>
            <a:fld id="{C2C6F8EA-316C-41DE-B9A4-EDCC3A85ED9A}" type="datetimeFigureOut">
              <a:rPr lang="en-US" smtClean="0"/>
              <a:pPr/>
              <a:t>11/28/2025</a:t>
            </a:fld>
            <a:endParaRPr lang="en-US" dirty="0"/>
          </a:p>
        </p:txBody>
      </p:sp>
      <p:sp>
        <p:nvSpPr>
          <p:cNvPr id="6" name="Footer Placeholder 5"/>
          <p:cNvSpPr>
            <a:spLocks noGrp="1"/>
          </p:cNvSpPr>
          <p:nvPr>
            <p:ph type="ftr" sz="quarter" idx="11"/>
          </p:nvPr>
        </p:nvSpPr>
        <p:spPr/>
        <p:txBody>
          <a:bodyPr/>
          <a:lstStyle>
            <a:lvl1pPr>
              <a:defRPr baseline="0">
                <a:solidFill>
                  <a:schemeClr val="tx2"/>
                </a:solidFill>
              </a:defRPr>
            </a:lvl1pPr>
          </a:lstStyle>
          <a:p>
            <a:r>
              <a:rPr lang="en-US"/>
              <a:t>Add a footer</a:t>
            </a:r>
            <a:endParaRPr lang="en-US" dirty="0"/>
          </a:p>
        </p:txBody>
      </p:sp>
      <p:sp>
        <p:nvSpPr>
          <p:cNvPr id="7" name="Slide Number Placeholder 6"/>
          <p:cNvSpPr>
            <a:spLocks noGrp="1"/>
          </p:cNvSpPr>
          <p:nvPr>
            <p:ph type="sldNum" sz="quarter" idx="12"/>
          </p:nvPr>
        </p:nvSpPr>
        <p:spPr/>
        <p:txBody>
          <a:bodyPr/>
          <a:lstStyle>
            <a:lvl1pPr>
              <a:defRPr baseline="0">
                <a:solidFill>
                  <a:schemeClr val="tx2"/>
                </a:solidFill>
              </a:defRPr>
            </a:lvl1pPr>
          </a:lstStyle>
          <a:p>
            <a:fld id="{7DC1BBB0-96F0-4077-A278-0F3FB5C104D3}" type="slidenum">
              <a:rPr lang="en-US" smtClean="0"/>
              <a:pPr/>
              <a:t>‹#›</a:t>
            </a:fld>
            <a:endParaRPr lang="en-US"/>
          </a:p>
        </p:txBody>
      </p:sp>
      <p:cxnSp>
        <p:nvCxnSpPr>
          <p:cNvPr id="10" name="Straight Connector 9"/>
          <p:cNvCxnSpPr/>
          <p:nvPr/>
        </p:nvCxnSpPr>
        <p:spPr bwMode="white">
          <a:xfrm>
            <a:off x="11879867"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3900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bwMode="gray">
          <a:xfrm>
            <a:off x="11884104" y="0"/>
            <a:ext cx="304721"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8" name="Rectangle 7"/>
          <p:cNvSpPr/>
          <p:nvPr/>
        </p:nvSpPr>
        <p:spPr bwMode="ltGray">
          <a:xfrm>
            <a:off x="617143" y="0"/>
            <a:ext cx="60944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9" name="Rectangle 8"/>
          <p:cNvSpPr/>
          <p:nvPr/>
        </p:nvSpPr>
        <p:spPr bwMode="gray">
          <a:xfrm>
            <a:off x="0" y="0"/>
            <a:ext cx="609441" cy="6858000"/>
          </a:xfrm>
          <a:prstGeom prst="rect">
            <a:avLst/>
          </a:prstGeom>
          <a:solidFill>
            <a:schemeClr val="accent1">
              <a:lumMod val="75000"/>
              <a:alpha val="8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13" name="Rectangle 12"/>
          <p:cNvSpPr/>
          <p:nvPr/>
        </p:nvSpPr>
        <p:spPr bwMode="black">
          <a:xfrm>
            <a:off x="617143" y="736219"/>
            <a:ext cx="609441"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4" name="Straight Connector 13"/>
          <p:cNvCxnSpPr/>
          <p:nvPr/>
        </p:nvCxnSpPr>
        <p:spPr bwMode="white">
          <a:xfrm>
            <a:off x="617143" y="736219"/>
            <a:ext cx="60944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bwMode="white">
          <a:xfrm>
            <a:off x="617143" y="1345819"/>
            <a:ext cx="60944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Pi"/>
          <p:cNvSpPr>
            <a:spLocks/>
          </p:cNvSpPr>
          <p:nvPr/>
        </p:nvSpPr>
        <p:spPr bwMode="white">
          <a:xfrm>
            <a:off x="756095" y="898102"/>
            <a:ext cx="336023" cy="294097"/>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a:p>
        </p:txBody>
      </p:sp>
      <p:cxnSp>
        <p:nvCxnSpPr>
          <p:cNvPr id="16" name="Straight Connector 15"/>
          <p:cNvCxnSpPr/>
          <p:nvPr/>
        </p:nvCxnSpPr>
        <p:spPr bwMode="white">
          <a:xfrm>
            <a:off x="617143"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593436" y="177800"/>
            <a:ext cx="9782801" cy="1239837"/>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593436" y="1600200"/>
            <a:ext cx="9782801" cy="45720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5180250" y="6356351"/>
            <a:ext cx="1218883" cy="365125"/>
          </a:xfrm>
          <a:prstGeom prst="rect">
            <a:avLst/>
          </a:prstGeom>
        </p:spPr>
        <p:txBody>
          <a:bodyPr vert="horz" lIns="91440" tIns="45720" rIns="91440" bIns="45720" rtlCol="0" anchor="ctr"/>
          <a:lstStyle>
            <a:lvl1pPr algn="l">
              <a:defRPr sz="1200" cap="all" baseline="0">
                <a:solidFill>
                  <a:schemeClr val="tx1"/>
                </a:solidFill>
              </a:defRPr>
            </a:lvl1pPr>
          </a:lstStyle>
          <a:p>
            <a:fld id="{C2C6F8EA-316C-41DE-B9A4-EDCC3A85ED9A}" type="datetimeFigureOut">
              <a:rPr lang="en-US" smtClean="0"/>
              <a:pPr/>
              <a:t>11/28/2025</a:t>
            </a:fld>
            <a:endParaRPr lang="en-US" dirty="0"/>
          </a:p>
        </p:txBody>
      </p:sp>
      <p:sp>
        <p:nvSpPr>
          <p:cNvPr id="5" name="Footer Placeholder 4"/>
          <p:cNvSpPr>
            <a:spLocks noGrp="1"/>
          </p:cNvSpPr>
          <p:nvPr>
            <p:ph type="ftr" sz="quarter" idx="3"/>
          </p:nvPr>
        </p:nvSpPr>
        <p:spPr>
          <a:xfrm>
            <a:off x="6595933" y="6356351"/>
            <a:ext cx="3974065" cy="365125"/>
          </a:xfrm>
          <a:prstGeom prst="rect">
            <a:avLst/>
          </a:prstGeom>
        </p:spPr>
        <p:txBody>
          <a:bodyPr vert="horz" lIns="91440" tIns="45720" rIns="91440" bIns="45720" rtlCol="0" anchor="ctr"/>
          <a:lstStyle>
            <a:lvl1pPr algn="ctr">
              <a:defRPr sz="1200" cap="all" baseline="0">
                <a:solidFill>
                  <a:schemeClr val="tx1"/>
                </a:solidFill>
              </a:defRPr>
            </a:lvl1pPr>
          </a:lstStyle>
          <a:p>
            <a:r>
              <a:rPr lang="en-US"/>
              <a:t>Add a footer</a:t>
            </a:r>
            <a:endParaRPr lang="en-US" dirty="0"/>
          </a:p>
        </p:txBody>
      </p:sp>
      <p:sp>
        <p:nvSpPr>
          <p:cNvPr id="6" name="Slide Number Placeholder 5"/>
          <p:cNvSpPr>
            <a:spLocks noGrp="1"/>
          </p:cNvSpPr>
          <p:nvPr>
            <p:ph type="sldNum" sz="quarter" idx="4"/>
          </p:nvPr>
        </p:nvSpPr>
        <p:spPr>
          <a:xfrm>
            <a:off x="10766796" y="6356351"/>
            <a:ext cx="609441" cy="365125"/>
          </a:xfrm>
          <a:prstGeom prst="rect">
            <a:avLst/>
          </a:prstGeom>
        </p:spPr>
        <p:txBody>
          <a:bodyPr vert="horz" lIns="91440" tIns="45720" rIns="91440" bIns="45720" rtlCol="0" anchor="ctr"/>
          <a:lstStyle>
            <a:lvl1pPr algn="r">
              <a:defRPr sz="1200" cap="all" baseline="0">
                <a:solidFill>
                  <a:schemeClr val="tx1"/>
                </a:solidFill>
              </a:defRPr>
            </a:lvl1pPr>
          </a:lstStyle>
          <a:p>
            <a:fld id="{7DC1BBB0-96F0-4077-A278-0F3FB5C104D3}" type="slidenum">
              <a:rPr lang="en-US" smtClean="0"/>
              <a:pPr/>
              <a:t>‹#›</a:t>
            </a:fld>
            <a:endParaRPr lang="en-US"/>
          </a:p>
        </p:txBody>
      </p:sp>
    </p:spTree>
    <p:extLst>
      <p:ext uri="{BB962C8B-B14F-4D97-AF65-F5344CB8AC3E}">
        <p14:creationId xmlns:p14="http://schemas.microsoft.com/office/powerpoint/2010/main" val="20543223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a:solidFill>
            <a:schemeClr val="tx1">
              <a:lumMod val="75000"/>
            </a:schemeClr>
          </a:solidFill>
          <a:latin typeface="+mj-lt"/>
          <a:ea typeface="+mj-ea"/>
          <a:cs typeface="+mj-cs"/>
        </a:defRPr>
      </a:lvl1pPr>
    </p:titleStyle>
    <p:body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mn-lt"/>
          <a:ea typeface="+mn-ea"/>
          <a:cs typeface="+mn-cs"/>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mn-lt"/>
          <a:ea typeface="+mn-ea"/>
          <a:cs typeface="+mn-cs"/>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mn-lt"/>
          <a:ea typeface="+mn-ea"/>
          <a:cs typeface="+mn-cs"/>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t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1.png"/><Relationship Id="rId2" Type="http://schemas.openxmlformats.org/officeDocument/2006/relationships/image" Target="../media/image131.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0.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2.ti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3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oleObject" Target="../embeddings/oleObject11.bin"/><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oleObject" Target="../embeddings/oleObject12.bin"/><Relationship Id="rId1" Type="http://schemas.openxmlformats.org/officeDocument/2006/relationships/slideLayout" Target="../slideLayouts/slideLayout7.xml"/><Relationship Id="rId4" Type="http://schemas.openxmlformats.org/officeDocument/2006/relationships/image" Target="../media/image12.tif"/></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16.bin"/><Relationship Id="rId3" Type="http://schemas.openxmlformats.org/officeDocument/2006/relationships/image" Target="../media/image16.wmf"/><Relationship Id="rId7" Type="http://schemas.openxmlformats.org/officeDocument/2006/relationships/image" Target="../media/image18.wmf"/><Relationship Id="rId2" Type="http://schemas.openxmlformats.org/officeDocument/2006/relationships/oleObject" Target="../embeddings/oleObject13.bin"/><Relationship Id="rId1" Type="http://schemas.openxmlformats.org/officeDocument/2006/relationships/slideLayout" Target="../slideLayouts/slideLayout7.xml"/><Relationship Id="rId6" Type="http://schemas.openxmlformats.org/officeDocument/2006/relationships/oleObject" Target="../embeddings/oleObject15.bin"/><Relationship Id="rId5" Type="http://schemas.openxmlformats.org/officeDocument/2006/relationships/image" Target="../media/image17.wmf"/><Relationship Id="rId4" Type="http://schemas.openxmlformats.org/officeDocument/2006/relationships/oleObject" Target="../embeddings/oleObject14.bin"/><Relationship Id="rId9" Type="http://schemas.openxmlformats.org/officeDocument/2006/relationships/image" Target="../media/image19.wmf"/></Relationships>
</file>

<file path=ppt/slides/_rels/slide23.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oleObject" Target="../embeddings/oleObject12.bin"/><Relationship Id="rId1" Type="http://schemas.openxmlformats.org/officeDocument/2006/relationships/slideLayout" Target="../slideLayouts/slideLayout7.xml"/><Relationship Id="rId4" Type="http://schemas.openxmlformats.org/officeDocument/2006/relationships/image" Target="../media/image12.tif"/></Relationships>
</file>

<file path=ppt/slides/_rels/slide24.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oleObject" Target="../embeddings/oleObject12.bin"/><Relationship Id="rId1" Type="http://schemas.openxmlformats.org/officeDocument/2006/relationships/slideLayout" Target="../slideLayouts/slideLayout7.xml"/><Relationship Id="rId4" Type="http://schemas.openxmlformats.org/officeDocument/2006/relationships/image" Target="../media/image12.tif"/></Relationships>
</file>

<file path=ppt/slides/_rels/slide25.xml.rels><?xml version="1.0" encoding="UTF-8" standalone="yes"?>
<Relationships xmlns="http://schemas.openxmlformats.org/package/2006/relationships"><Relationship Id="rId3" Type="http://schemas.openxmlformats.org/officeDocument/2006/relationships/image" Target="../media/image260.png"/><Relationship Id="rId2" Type="http://schemas.openxmlformats.org/officeDocument/2006/relationships/image" Target="../media/image25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80.png"/><Relationship Id="rId2" Type="http://schemas.openxmlformats.org/officeDocument/2006/relationships/image" Target="../media/image27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20.wmf"/><Relationship Id="rId5" Type="http://schemas.openxmlformats.org/officeDocument/2006/relationships/oleObject" Target="../embeddings/oleObject17.bin"/><Relationship Id="rId4" Type="http://schemas.openxmlformats.org/officeDocument/2006/relationships/image" Target="../media/image31.png"/></Relationships>
</file>

<file path=ppt/slides/_rels/slide2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8" Type="http://schemas.openxmlformats.org/officeDocument/2006/relationships/oleObject" Target="../embeddings/oleObject20.bin"/><Relationship Id="rId3" Type="http://schemas.openxmlformats.org/officeDocument/2006/relationships/image" Target="../media/image290.png"/><Relationship Id="rId7" Type="http://schemas.openxmlformats.org/officeDocument/2006/relationships/image" Target="../media/image22.wmf"/><Relationship Id="rId1" Type="http://schemas.openxmlformats.org/officeDocument/2006/relationships/slideLayout" Target="../slideLayouts/slideLayout7.xml"/><Relationship Id="rId6" Type="http://schemas.openxmlformats.org/officeDocument/2006/relationships/oleObject" Target="../embeddings/oleObject19.bin"/><Relationship Id="rId5" Type="http://schemas.openxmlformats.org/officeDocument/2006/relationships/image" Target="../media/image21.wmf"/><Relationship Id="rId4" Type="http://schemas.openxmlformats.org/officeDocument/2006/relationships/oleObject" Target="../embeddings/oleObject18.bin"/><Relationship Id="rId9" Type="http://schemas.openxmlformats.org/officeDocument/2006/relationships/image" Target="../media/image23.wmf"/></Relationships>
</file>

<file path=ppt/slides/_rels/slide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0.png"/><Relationship Id="rId1" Type="http://schemas.openxmlformats.org/officeDocument/2006/relationships/slideLayout" Target="../slideLayouts/slideLayout7.xml"/><Relationship Id="rId5" Type="http://schemas.openxmlformats.org/officeDocument/2006/relationships/image" Target="../media/image2.wmf"/><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3" Type="http://schemas.openxmlformats.org/officeDocument/2006/relationships/image" Target="../media/image70.png"/><Relationship Id="rId7" Type="http://schemas.openxmlformats.org/officeDocument/2006/relationships/image" Target="../media/image4.wmf"/><Relationship Id="rId1" Type="http://schemas.openxmlformats.org/officeDocument/2006/relationships/slideLayout" Target="../slideLayouts/slideLayout7.xml"/><Relationship Id="rId6" Type="http://schemas.openxmlformats.org/officeDocument/2006/relationships/oleObject" Target="../embeddings/oleObject3.bin"/><Relationship Id="rId5" Type="http://schemas.openxmlformats.org/officeDocument/2006/relationships/image" Target="../media/image3.wmf"/><Relationship Id="rId4" Type="http://schemas.openxmlformats.org/officeDocument/2006/relationships/oleObject" Target="../embeddings/oleObject2.bin"/></Relationships>
</file>

<file path=ppt/slides/_rels/slide6.xml.rels><?xml version="1.0" encoding="UTF-8" standalone="yes"?>
<Relationships xmlns="http://schemas.openxmlformats.org/package/2006/relationships"><Relationship Id="rId3" Type="http://schemas.openxmlformats.org/officeDocument/2006/relationships/image" Target="../media/image100.png"/><Relationship Id="rId7" Type="http://schemas.openxmlformats.org/officeDocument/2006/relationships/image" Target="../media/image6.wmf"/><Relationship Id="rId1" Type="http://schemas.openxmlformats.org/officeDocument/2006/relationships/slideLayout" Target="../slideLayouts/slideLayout7.xml"/><Relationship Id="rId6" Type="http://schemas.openxmlformats.org/officeDocument/2006/relationships/oleObject" Target="../embeddings/oleObject5.bin"/><Relationship Id="rId5" Type="http://schemas.openxmlformats.org/officeDocument/2006/relationships/image" Target="../media/image5.wmf"/><Relationship Id="rId4" Type="http://schemas.openxmlformats.org/officeDocument/2006/relationships/oleObject" Target="../embeddings/oleObject4.bin"/></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image" Target="../media/image140.png"/><Relationship Id="rId7" Type="http://schemas.openxmlformats.org/officeDocument/2006/relationships/image" Target="../media/image8.wmf"/><Relationship Id="rId1" Type="http://schemas.openxmlformats.org/officeDocument/2006/relationships/slideLayout" Target="../slideLayouts/slideLayout7.xml"/><Relationship Id="rId6" Type="http://schemas.openxmlformats.org/officeDocument/2006/relationships/oleObject" Target="../embeddings/oleObject7.bin"/><Relationship Id="rId5" Type="http://schemas.openxmlformats.org/officeDocument/2006/relationships/image" Target="../media/image7.wmf"/><Relationship Id="rId4" Type="http://schemas.openxmlformats.org/officeDocument/2006/relationships/oleObject" Target="../embeddings/oleObject6.bin"/><Relationship Id="rId9" Type="http://schemas.openxmlformats.org/officeDocument/2006/relationships/image" Target="../media/image9.wmf"/></Relationships>
</file>

<file path=ppt/slides/_rels/slide8.xml.rels><?xml version="1.0" encoding="UTF-8" standalone="yes"?>
<Relationships xmlns="http://schemas.openxmlformats.org/package/2006/relationships"><Relationship Id="rId3" Type="http://schemas.openxmlformats.org/officeDocument/2006/relationships/image" Target="../media/image170.png"/><Relationship Id="rId7" Type="http://schemas.openxmlformats.org/officeDocument/2006/relationships/image" Target="../media/image11.wmf"/><Relationship Id="rId1" Type="http://schemas.openxmlformats.org/officeDocument/2006/relationships/slideLayout" Target="../slideLayouts/slideLayout7.xml"/><Relationship Id="rId6" Type="http://schemas.openxmlformats.org/officeDocument/2006/relationships/oleObject" Target="../embeddings/oleObject10.bin"/><Relationship Id="rId5" Type="http://schemas.openxmlformats.org/officeDocument/2006/relationships/image" Target="../media/image10.wmf"/><Relationship Id="rId4" Type="http://schemas.openxmlformats.org/officeDocument/2006/relationships/oleObject" Target="../embeddings/oleObject9.bin"/></Relationships>
</file>

<file path=ppt/slides/_rels/slide9.xml.rels><?xml version="1.0" encoding="UTF-8" standalone="yes"?>
<Relationships xmlns="http://schemas.openxmlformats.org/package/2006/relationships"><Relationship Id="rId2" Type="http://schemas.openxmlformats.org/officeDocument/2006/relationships/image" Target="../media/image12.t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54052" y="3861048"/>
            <a:ext cx="6092825" cy="2046714"/>
          </a:xfrm>
          <a:prstGeom prst="rect">
            <a:avLst/>
          </a:prstGeom>
        </p:spPr>
        <p:txBody>
          <a:bodyPr>
            <a:spAutoFit/>
          </a:bodyPr>
          <a:lstStyle/>
          <a:p>
            <a:pPr algn="ctr">
              <a:lnSpc>
                <a:spcPct val="150000"/>
              </a:lnSpc>
            </a:pPr>
            <a:r>
              <a:rPr lang="el-GR" sz="4200" dirty="0">
                <a:latin typeface="Gabriola" panose="04040605051002020D02" pitchFamily="82" charset="0"/>
              </a:rPr>
              <a:t>Αριστείδης Γ. Βραχάτης</a:t>
            </a:r>
            <a:r>
              <a:rPr lang="en-US" sz="4200" dirty="0">
                <a:latin typeface="Gabriola" panose="04040605051002020D02" pitchFamily="82" charset="0"/>
              </a:rPr>
              <a:t>, </a:t>
            </a:r>
            <a:endParaRPr lang="el-GR" sz="4200" dirty="0">
              <a:latin typeface="Gabriola" panose="04040605051002020D02" pitchFamily="82" charset="0"/>
            </a:endParaRPr>
          </a:p>
          <a:p>
            <a:pPr algn="ctr"/>
            <a:r>
              <a:rPr lang="en-US" sz="3200" dirty="0" err="1">
                <a:latin typeface="Gabriola" panose="04040605051002020D02" pitchFamily="82" charset="0"/>
              </a:rPr>
              <a:t>Dipl</a:t>
            </a:r>
            <a:r>
              <a:rPr lang="en-US" sz="3200" dirty="0">
                <a:latin typeface="Gabriola" panose="04040605051002020D02" pitchFamily="82" charset="0"/>
              </a:rPr>
              <a:t>-Ing, </a:t>
            </a:r>
            <a:r>
              <a:rPr lang="en-US" sz="3200" dirty="0" err="1">
                <a:latin typeface="Gabriola" panose="04040605051002020D02" pitchFamily="82" charset="0"/>
              </a:rPr>
              <a:t>M.Sc</a:t>
            </a:r>
            <a:r>
              <a:rPr lang="en-US" sz="3200" dirty="0">
                <a:latin typeface="Gabriola" panose="04040605051002020D02" pitchFamily="82" charset="0"/>
              </a:rPr>
              <a:t>, PhD</a:t>
            </a:r>
            <a:endParaRPr lang="el-GR" sz="3200" dirty="0">
              <a:latin typeface="Gabriola" panose="04040605051002020D02" pitchFamily="82" charset="0"/>
            </a:endParaRPr>
          </a:p>
          <a:p>
            <a:pPr algn="ctr"/>
            <a:r>
              <a:rPr lang="el-GR" sz="3200" dirty="0">
                <a:latin typeface="Gabriola" panose="04040605051002020D02" pitchFamily="82" charset="0"/>
              </a:rPr>
              <a:t>Επίκουρος Καθηγητής</a:t>
            </a:r>
            <a:endParaRPr lang="en-US" sz="3200" dirty="0">
              <a:latin typeface="Gabriola" panose="04040605051002020D02" pitchFamily="82" charset="0"/>
            </a:endParaRPr>
          </a:p>
        </p:txBody>
      </p:sp>
      <p:sp>
        <p:nvSpPr>
          <p:cNvPr id="4" name="TextBox 3"/>
          <p:cNvSpPr txBox="1"/>
          <p:nvPr/>
        </p:nvSpPr>
        <p:spPr>
          <a:xfrm>
            <a:off x="3068825" y="1916832"/>
            <a:ext cx="5854724" cy="1077218"/>
          </a:xfrm>
          <a:prstGeom prst="rect">
            <a:avLst/>
          </a:prstGeom>
          <a:noFill/>
        </p:spPr>
        <p:txBody>
          <a:bodyPr wrap="square" rtlCol="0">
            <a:spAutoFit/>
          </a:bodyPr>
          <a:lstStyle/>
          <a:p>
            <a:pPr algn="ctr"/>
            <a:endParaRPr lang="el-GR" sz="3200" dirty="0">
              <a:latin typeface="Garamond" panose="02020404030301010803" pitchFamily="18" charset="0"/>
            </a:endParaRPr>
          </a:p>
          <a:p>
            <a:pPr algn="ctr"/>
            <a:r>
              <a:rPr lang="el-GR" sz="3200" dirty="0">
                <a:latin typeface="Garamond" panose="02020404030301010803" pitchFamily="18" charset="0"/>
              </a:rPr>
              <a:t>Εγκυρότητα Ομαδοποίησης</a:t>
            </a:r>
            <a:endParaRPr lang="en-US" sz="3200" dirty="0">
              <a:latin typeface="Garamond" panose="02020404030301010803" pitchFamily="18" charset="0"/>
            </a:endParaRPr>
          </a:p>
        </p:txBody>
      </p:sp>
      <p:pic>
        <p:nvPicPr>
          <p:cNvPr id="5" name="Εικόνα 4">
            <a:extLst>
              <a:ext uri="{FF2B5EF4-FFF2-40B4-BE49-F238E27FC236}">
                <a16:creationId xmlns:a16="http://schemas.microsoft.com/office/drawing/2014/main" id="{A37F41F4-17D8-490F-9E64-E265ADBFF5A3}"/>
              </a:ext>
            </a:extLst>
          </p:cNvPr>
          <p:cNvPicPr>
            <a:picLocks noChangeAspect="1"/>
          </p:cNvPicPr>
          <p:nvPr/>
        </p:nvPicPr>
        <p:blipFill>
          <a:blip r:embed="rId2"/>
          <a:stretch>
            <a:fillRect/>
          </a:stretch>
        </p:blipFill>
        <p:spPr>
          <a:xfrm>
            <a:off x="3345962" y="28187"/>
            <a:ext cx="5496900" cy="1152128"/>
          </a:xfrm>
          <a:prstGeom prst="rect">
            <a:avLst/>
          </a:prstGeom>
        </p:spPr>
      </p:pic>
    </p:spTree>
    <p:extLst>
      <p:ext uri="{BB962C8B-B14F-4D97-AF65-F5344CB8AC3E}">
        <p14:creationId xmlns:p14="http://schemas.microsoft.com/office/powerpoint/2010/main" val="3559955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4708E3A-6E66-4410-92B1-FA16A2C1ED56}"/>
              </a:ext>
            </a:extLst>
          </p:cNvPr>
          <p:cNvSpPr txBox="1"/>
          <p:nvPr/>
        </p:nvSpPr>
        <p:spPr>
          <a:xfrm>
            <a:off x="1125860" y="1176631"/>
            <a:ext cx="9649072" cy="4247317"/>
          </a:xfrm>
          <a:prstGeom prst="rect">
            <a:avLst/>
          </a:prstGeom>
          <a:noFill/>
        </p:spPr>
        <p:txBody>
          <a:bodyPr wrap="square" rtlCol="0">
            <a:spAutoFit/>
          </a:bodyPr>
          <a:lstStyle/>
          <a:p>
            <a:pPr marL="342900" indent="-342900" algn="just">
              <a:buFont typeface="Garamond" panose="02020404030301010803" pitchFamily="18" charset="0"/>
              <a:buChar char="–"/>
            </a:pPr>
            <a:endParaRPr lang="en-US" dirty="0">
              <a:solidFill>
                <a:schemeClr val="tx2"/>
              </a:solidFill>
              <a:latin typeface="Garamond" panose="02020404030301010803" pitchFamily="18" charset="0"/>
            </a:endParaRPr>
          </a:p>
          <a:p>
            <a:pPr marL="342900" indent="-342900" algn="just">
              <a:buFont typeface="Garamond" panose="02020404030301010803" pitchFamily="18" charset="0"/>
              <a:buChar char="–"/>
            </a:pPr>
            <a:endParaRPr lang="en-US" dirty="0">
              <a:solidFill>
                <a:schemeClr val="tx2"/>
              </a:solidFill>
              <a:latin typeface="Garamond" panose="02020404030301010803" pitchFamily="18" charset="0"/>
            </a:endParaRPr>
          </a:p>
          <a:p>
            <a:pPr marL="342900" indent="-342900" algn="just">
              <a:buFont typeface="Garamond" panose="02020404030301010803" pitchFamily="18" charset="0"/>
              <a:buChar char="–"/>
            </a:pPr>
            <a:endParaRPr lang="en-US" dirty="0">
              <a:solidFill>
                <a:schemeClr val="tx2"/>
              </a:solidFill>
              <a:latin typeface="Garamond" panose="02020404030301010803" pitchFamily="18" charset="0"/>
            </a:endParaRPr>
          </a:p>
          <a:p>
            <a:pPr marL="342900" indent="-342900" algn="just">
              <a:buFont typeface="Garamond" panose="02020404030301010803" pitchFamily="18" charset="0"/>
              <a:buChar char="–"/>
            </a:pPr>
            <a:endParaRPr lang="en-US" dirty="0">
              <a:solidFill>
                <a:schemeClr val="tx2"/>
              </a:solidFill>
              <a:latin typeface="Garamond" panose="02020404030301010803" pitchFamily="18" charset="0"/>
            </a:endParaRPr>
          </a:p>
          <a:p>
            <a:pPr marL="342900" indent="-342900" algn="just">
              <a:buFont typeface="Garamond" panose="02020404030301010803" pitchFamily="18" charset="0"/>
              <a:buChar char="–"/>
            </a:pPr>
            <a:endParaRPr lang="en-US" dirty="0">
              <a:solidFill>
                <a:schemeClr val="tx2"/>
              </a:solidFill>
              <a:latin typeface="Garamond" panose="02020404030301010803" pitchFamily="18" charset="0"/>
            </a:endParaRPr>
          </a:p>
          <a:p>
            <a:pPr marL="342900" indent="-342900" algn="just">
              <a:buFont typeface="Garamond" panose="02020404030301010803" pitchFamily="18" charset="0"/>
              <a:buChar char="–"/>
            </a:pPr>
            <a:endParaRPr lang="en-US" dirty="0">
              <a:solidFill>
                <a:schemeClr val="tx2"/>
              </a:solidFill>
              <a:latin typeface="Garamond" panose="02020404030301010803" pitchFamily="18" charset="0"/>
            </a:endParaRPr>
          </a:p>
          <a:p>
            <a:pPr marL="342900" indent="-342900" algn="just">
              <a:buFont typeface="Garamond" panose="02020404030301010803" pitchFamily="18" charset="0"/>
              <a:buChar char="–"/>
            </a:pPr>
            <a:endParaRPr lang="en-US" dirty="0">
              <a:solidFill>
                <a:schemeClr val="tx2"/>
              </a:solidFill>
              <a:latin typeface="Garamond" panose="02020404030301010803" pitchFamily="18" charset="0"/>
            </a:endParaRPr>
          </a:p>
          <a:p>
            <a:pPr marL="342900" indent="-342900" algn="just">
              <a:buFont typeface="Garamond" panose="02020404030301010803" pitchFamily="18" charset="0"/>
              <a:buChar char="–"/>
            </a:pPr>
            <a:endParaRPr lang="en-US" dirty="0">
              <a:solidFill>
                <a:schemeClr val="tx2"/>
              </a:solidFill>
              <a:latin typeface="Garamond" panose="02020404030301010803" pitchFamily="18" charset="0"/>
            </a:endParaRPr>
          </a:p>
          <a:p>
            <a:pPr marL="342900" indent="-342900" algn="just">
              <a:buFont typeface="Garamond" panose="02020404030301010803" pitchFamily="18" charset="0"/>
              <a:buChar char="–"/>
            </a:pPr>
            <a:endParaRPr lang="en-US" dirty="0">
              <a:solidFill>
                <a:schemeClr val="tx2"/>
              </a:solidFill>
              <a:latin typeface="Garamond" panose="02020404030301010803" pitchFamily="18" charset="0"/>
            </a:endParaRPr>
          </a:p>
          <a:p>
            <a:pPr marL="342900" indent="-342900" algn="just">
              <a:buFont typeface="Garamond" panose="02020404030301010803" pitchFamily="18" charset="0"/>
              <a:buChar char="–"/>
            </a:pPr>
            <a:endParaRPr lang="en-US" dirty="0">
              <a:solidFill>
                <a:schemeClr val="tx2"/>
              </a:solidFill>
              <a:latin typeface="Garamond" panose="02020404030301010803" pitchFamily="18" charset="0"/>
            </a:endParaRPr>
          </a:p>
          <a:p>
            <a:pPr marL="342900" indent="-342900" algn="just">
              <a:buFont typeface="Garamond" panose="02020404030301010803" pitchFamily="18" charset="0"/>
              <a:buChar char="–"/>
            </a:pPr>
            <a:endParaRPr lang="en-US" dirty="0">
              <a:solidFill>
                <a:schemeClr val="tx2"/>
              </a:solidFill>
              <a:latin typeface="Garamond" panose="02020404030301010803" pitchFamily="18" charset="0"/>
            </a:endParaRPr>
          </a:p>
          <a:p>
            <a:pPr marL="342900" indent="-342900" algn="just">
              <a:buFont typeface="Garamond" panose="02020404030301010803" pitchFamily="18" charset="0"/>
              <a:buChar char="–"/>
            </a:pPr>
            <a:r>
              <a:rPr lang="el-GR" dirty="0">
                <a:solidFill>
                  <a:schemeClr val="tx2"/>
                </a:solidFill>
                <a:latin typeface="Garamond" panose="02020404030301010803" pitchFamily="18" charset="0"/>
              </a:rPr>
              <a:t>Πίνακας συνάφειας:</a:t>
            </a:r>
          </a:p>
          <a:p>
            <a:pPr marL="342900" indent="-342900" algn="just">
              <a:buFont typeface="Garamond" panose="02020404030301010803" pitchFamily="18" charset="0"/>
              <a:buChar char="–"/>
            </a:pPr>
            <a:endParaRPr lang="el-GR" dirty="0">
              <a:solidFill>
                <a:schemeClr val="tx2"/>
              </a:solidFill>
              <a:latin typeface="Garamond" panose="02020404030301010803" pitchFamily="18" charset="0"/>
            </a:endParaRPr>
          </a:p>
          <a:p>
            <a:pPr marL="342900" indent="-342900" algn="just">
              <a:buFont typeface="Garamond" panose="02020404030301010803" pitchFamily="18" charset="0"/>
              <a:buChar char="–"/>
            </a:pPr>
            <a:endParaRPr lang="el-GR" dirty="0">
              <a:solidFill>
                <a:schemeClr val="tx2"/>
              </a:solidFill>
              <a:latin typeface="Garamond" panose="02020404030301010803" pitchFamily="18" charset="0"/>
            </a:endParaRPr>
          </a:p>
          <a:p>
            <a:pPr marL="342900" indent="-342900" algn="just">
              <a:buFont typeface="Garamond" panose="02020404030301010803" pitchFamily="18" charset="0"/>
              <a:buChar char="–"/>
            </a:pPr>
            <a:endParaRPr lang="el-GR" dirty="0">
              <a:solidFill>
                <a:schemeClr val="tx2"/>
              </a:solidFill>
              <a:latin typeface="Garamond" panose="02020404030301010803" pitchFamily="18" charset="0"/>
            </a:endParaRPr>
          </a:p>
        </p:txBody>
      </p:sp>
      <p:cxnSp>
        <p:nvCxnSpPr>
          <p:cNvPr id="5" name="Straight Connector 4">
            <a:extLst>
              <a:ext uri="{FF2B5EF4-FFF2-40B4-BE49-F238E27FC236}">
                <a16:creationId xmlns:a16="http://schemas.microsoft.com/office/drawing/2014/main" id="{9B171FFF-AB04-4EC9-9D27-B036A86D3156}"/>
              </a:ext>
            </a:extLst>
          </p:cNvPr>
          <p:cNvCxnSpPr/>
          <p:nvPr/>
        </p:nvCxnSpPr>
        <p:spPr>
          <a:xfrm>
            <a:off x="1125860" y="1030089"/>
            <a:ext cx="9612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AF4212FD-B564-44EA-93B8-1C5B57B346C3}"/>
              </a:ext>
            </a:extLst>
          </p:cNvPr>
          <p:cNvCxnSpPr/>
          <p:nvPr/>
        </p:nvCxnSpPr>
        <p:spPr>
          <a:xfrm>
            <a:off x="1090924" y="332656"/>
            <a:ext cx="9612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ECBAE21B-F77F-4846-BF1D-F353A20977D0}"/>
              </a:ext>
            </a:extLst>
          </p:cNvPr>
          <p:cNvSpPr txBox="1"/>
          <p:nvPr/>
        </p:nvSpPr>
        <p:spPr>
          <a:xfrm>
            <a:off x="1125860" y="375629"/>
            <a:ext cx="9577064" cy="646331"/>
          </a:xfrm>
          <a:prstGeom prst="rect">
            <a:avLst/>
          </a:prstGeom>
          <a:noFill/>
        </p:spPr>
        <p:txBody>
          <a:bodyPr wrap="square" rtlCol="0" anchor="ctr">
            <a:spAutoFit/>
          </a:bodyPr>
          <a:lstStyle/>
          <a:p>
            <a:r>
              <a:rPr lang="el-GR" sz="3600" dirty="0">
                <a:effectLst>
                  <a:outerShdw blurRad="38100" dist="38100" dir="2700000" algn="tl">
                    <a:srgbClr val="000000">
                      <a:alpha val="43137"/>
                    </a:srgbClr>
                  </a:outerShdw>
                </a:effectLst>
                <a:latin typeface="Garamond" panose="02020404030301010803" pitchFamily="18" charset="0"/>
              </a:rPr>
              <a:t>Αλγόριθμος K</a:t>
            </a:r>
            <a:r>
              <a:rPr lang="en-US" sz="3600" dirty="0">
                <a:effectLst>
                  <a:outerShdw blurRad="38100" dist="38100" dir="2700000" algn="tl">
                    <a:srgbClr val="000000">
                      <a:alpha val="43137"/>
                    </a:srgbClr>
                  </a:outerShdw>
                </a:effectLst>
                <a:latin typeface="Garamond" panose="02020404030301010803" pitchFamily="18" charset="0"/>
              </a:rPr>
              <a:t>-means</a:t>
            </a:r>
            <a:endParaRPr lang="el-GR" sz="3600" dirty="0">
              <a:effectLst>
                <a:outerShdw blurRad="38100" dist="38100" dir="2700000" algn="tl">
                  <a:srgbClr val="000000">
                    <a:alpha val="43137"/>
                  </a:srgbClr>
                </a:outerShdw>
              </a:effectLst>
              <a:latin typeface="Garamond" panose="02020404030301010803" pitchFamily="18" charset="0"/>
            </a:endParaRPr>
          </a:p>
        </p:txBody>
      </p:sp>
      <p:grpSp>
        <p:nvGrpSpPr>
          <p:cNvPr id="8" name="Ομάδα 9"/>
          <p:cNvGrpSpPr/>
          <p:nvPr/>
        </p:nvGrpSpPr>
        <p:grpSpPr>
          <a:xfrm>
            <a:off x="4034596" y="1277010"/>
            <a:ext cx="3724656" cy="2405360"/>
            <a:chOff x="2590800" y="1415047"/>
            <a:chExt cx="3724656" cy="2405360"/>
          </a:xfrm>
        </p:grpSpPr>
        <p:pic>
          <p:nvPicPr>
            <p:cNvPr id="9" name="Εικόνα 4"/>
            <p:cNvPicPr>
              <a:picLocks noChangeAspect="1"/>
            </p:cNvPicPr>
            <p:nvPr/>
          </p:nvPicPr>
          <p:blipFill rotWithShape="1">
            <a:blip r:embed="rId2"/>
            <a:srcRect b="48723"/>
            <a:stretch/>
          </p:blipFill>
          <p:spPr>
            <a:xfrm>
              <a:off x="2590800" y="1415047"/>
              <a:ext cx="3724656" cy="2405360"/>
            </a:xfrm>
            <a:prstGeom prst="rect">
              <a:avLst/>
            </a:prstGeom>
          </p:spPr>
        </p:pic>
        <p:sp>
          <p:nvSpPr>
            <p:cNvPr id="10" name="Ορθογώνιο 5"/>
            <p:cNvSpPr/>
            <p:nvPr/>
          </p:nvSpPr>
          <p:spPr>
            <a:xfrm>
              <a:off x="2827090" y="3711411"/>
              <a:ext cx="271217" cy="1089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aphicFrame>
        <p:nvGraphicFramePr>
          <p:cNvPr id="11" name="Πίνακας 6"/>
          <p:cNvGraphicFramePr>
            <a:graphicFrameLocks noGrp="1"/>
          </p:cNvGraphicFramePr>
          <p:nvPr/>
        </p:nvGraphicFramePr>
        <p:xfrm>
          <a:off x="2782044" y="4293096"/>
          <a:ext cx="5974524" cy="1728192"/>
        </p:xfrm>
        <a:graphic>
          <a:graphicData uri="http://schemas.openxmlformats.org/drawingml/2006/table">
            <a:tbl>
              <a:tblPr firstRow="1" firstCol="1" bandRow="1"/>
              <a:tblGrid>
                <a:gridCol w="1456372">
                  <a:extLst>
                    <a:ext uri="{9D8B030D-6E8A-4147-A177-3AD203B41FA5}">
                      <a16:colId xmlns:a16="http://schemas.microsoft.com/office/drawing/2014/main" val="20000"/>
                    </a:ext>
                  </a:extLst>
                </a:gridCol>
                <a:gridCol w="1091248">
                  <a:extLst>
                    <a:ext uri="{9D8B030D-6E8A-4147-A177-3AD203B41FA5}">
                      <a16:colId xmlns:a16="http://schemas.microsoft.com/office/drawing/2014/main" val="20001"/>
                    </a:ext>
                  </a:extLst>
                </a:gridCol>
                <a:gridCol w="1365186">
                  <a:extLst>
                    <a:ext uri="{9D8B030D-6E8A-4147-A177-3AD203B41FA5}">
                      <a16:colId xmlns:a16="http://schemas.microsoft.com/office/drawing/2014/main" val="20002"/>
                    </a:ext>
                  </a:extLst>
                </a:gridCol>
                <a:gridCol w="1251458">
                  <a:extLst>
                    <a:ext uri="{9D8B030D-6E8A-4147-A177-3AD203B41FA5}">
                      <a16:colId xmlns:a16="http://schemas.microsoft.com/office/drawing/2014/main" val="20003"/>
                    </a:ext>
                  </a:extLst>
                </a:gridCol>
                <a:gridCol w="810260">
                  <a:extLst>
                    <a:ext uri="{9D8B030D-6E8A-4147-A177-3AD203B41FA5}">
                      <a16:colId xmlns:a16="http://schemas.microsoft.com/office/drawing/2014/main" val="20004"/>
                    </a:ext>
                  </a:extLst>
                </a:gridCol>
              </a:tblGrid>
              <a:tr h="288000">
                <a:tc>
                  <a:txBody>
                    <a:bodyPr/>
                    <a:lstStyle/>
                    <a:p>
                      <a:pPr algn="ctr">
                        <a:lnSpc>
                          <a:spcPts val="1260"/>
                        </a:lnSpc>
                        <a:spcAft>
                          <a:spcPts val="0"/>
                        </a:spcAft>
                      </a:pPr>
                      <a:r>
                        <a:rPr lang="el-GR" sz="1600" dirty="0">
                          <a:effectLst/>
                          <a:latin typeface="Garamond" panose="02020404030301010803" pitchFamily="18" charset="0"/>
                          <a:ea typeface="Times New Roman"/>
                        </a:rPr>
                        <a:t> </a:t>
                      </a: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260"/>
                        </a:lnSpc>
                        <a:spcAft>
                          <a:spcPts val="0"/>
                        </a:spcAft>
                      </a:pPr>
                      <a:r>
                        <a:rPr lang="el-GR" sz="1600" dirty="0" err="1">
                          <a:effectLst/>
                          <a:latin typeface="Garamond" panose="02020404030301010803" pitchFamily="18" charset="0"/>
                          <a:ea typeface="Calibri"/>
                          <a:cs typeface="Times New Roman"/>
                        </a:rPr>
                        <a:t>iris</a:t>
                      </a:r>
                      <a:r>
                        <a:rPr lang="el-GR" sz="1600" dirty="0">
                          <a:effectLst/>
                          <a:latin typeface="Garamond" panose="02020404030301010803" pitchFamily="18" charset="0"/>
                          <a:ea typeface="Calibri"/>
                          <a:cs typeface="Times New Roman"/>
                        </a:rPr>
                        <a:t>-</a:t>
                      </a:r>
                      <a:r>
                        <a:rPr lang="el-GR" sz="1600" dirty="0" err="1">
                          <a:effectLst/>
                          <a:latin typeface="Garamond" panose="02020404030301010803" pitchFamily="18" charset="0"/>
                          <a:ea typeface="Calibri"/>
                          <a:cs typeface="Times New Roman"/>
                        </a:rPr>
                        <a:t>setosa</a:t>
                      </a:r>
                      <a:endParaRPr lang="el-GR" sz="1600" dirty="0">
                        <a:effectLst/>
                        <a:latin typeface="Garamond" panose="02020404030301010803" pitchFamily="18" charset="0"/>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260"/>
                        </a:lnSpc>
                        <a:spcAft>
                          <a:spcPts val="0"/>
                        </a:spcAft>
                      </a:pPr>
                      <a:r>
                        <a:rPr lang="el-GR" sz="1600" dirty="0" err="1">
                          <a:effectLst/>
                          <a:latin typeface="Garamond" panose="02020404030301010803" pitchFamily="18" charset="0"/>
                          <a:ea typeface="Times New Roman"/>
                          <a:cs typeface="Times New Roman"/>
                        </a:rPr>
                        <a:t>iris</a:t>
                      </a:r>
                      <a:r>
                        <a:rPr lang="el-GR" sz="1600" dirty="0">
                          <a:effectLst/>
                          <a:latin typeface="Garamond" panose="02020404030301010803" pitchFamily="18" charset="0"/>
                          <a:ea typeface="Times New Roman"/>
                          <a:cs typeface="Times New Roman"/>
                        </a:rPr>
                        <a:t>-</a:t>
                      </a:r>
                      <a:r>
                        <a:rPr lang="el-GR" sz="1600" dirty="0" err="1">
                          <a:effectLst/>
                          <a:latin typeface="Garamond" panose="02020404030301010803" pitchFamily="18" charset="0"/>
                          <a:ea typeface="Times New Roman"/>
                          <a:cs typeface="Times New Roman"/>
                        </a:rPr>
                        <a:t>versicolor</a:t>
                      </a:r>
                      <a:endParaRPr lang="el-GR" sz="1600" dirty="0">
                        <a:effectLst/>
                        <a:latin typeface="Garamond" panose="02020404030301010803" pitchFamily="18" charset="0"/>
                        <a:ea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260"/>
                        </a:lnSpc>
                        <a:spcAft>
                          <a:spcPts val="0"/>
                        </a:spcAft>
                      </a:pPr>
                      <a:r>
                        <a:rPr lang="el-GR" sz="1600" dirty="0" err="1">
                          <a:effectLst/>
                          <a:latin typeface="Garamond" panose="02020404030301010803" pitchFamily="18" charset="0"/>
                          <a:ea typeface="Calibri"/>
                          <a:cs typeface="Times New Roman"/>
                        </a:rPr>
                        <a:t>iris</a:t>
                      </a:r>
                      <a:r>
                        <a:rPr lang="el-GR" sz="1600" dirty="0">
                          <a:effectLst/>
                          <a:latin typeface="Garamond" panose="02020404030301010803" pitchFamily="18" charset="0"/>
                          <a:ea typeface="Calibri"/>
                          <a:cs typeface="Times New Roman"/>
                        </a:rPr>
                        <a:t>-</a:t>
                      </a:r>
                      <a:r>
                        <a:rPr lang="el-GR" sz="1600" dirty="0" err="1">
                          <a:effectLst/>
                          <a:latin typeface="Garamond" panose="02020404030301010803" pitchFamily="18" charset="0"/>
                          <a:ea typeface="Calibri"/>
                          <a:cs typeface="Times New Roman"/>
                        </a:rPr>
                        <a:t>virginica</a:t>
                      </a:r>
                      <a:endParaRPr lang="el-GR" sz="1600" dirty="0">
                        <a:effectLst/>
                        <a:latin typeface="Garamond" panose="02020404030301010803" pitchFamily="18" charset="0"/>
                        <a:ea typeface="Times New Roman"/>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260"/>
                        </a:lnSpc>
                        <a:spcAft>
                          <a:spcPts val="0"/>
                        </a:spcAft>
                      </a:pPr>
                      <a:r>
                        <a:rPr lang="en-US" sz="1600" dirty="0">
                          <a:effectLst/>
                          <a:latin typeface="Garamond" panose="02020404030301010803" pitchFamily="18" charset="0"/>
                          <a:ea typeface="Times New Roman"/>
                        </a:rPr>
                        <a:t> </a:t>
                      </a:r>
                      <a:endParaRPr lang="el-GR" sz="1600" dirty="0">
                        <a:effectLst/>
                        <a:latin typeface="Garamond" panose="02020404030301010803" pitchFamily="18" charset="0"/>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88000">
                <a:tc>
                  <a:txBody>
                    <a:bodyPr/>
                    <a:lstStyle/>
                    <a:p>
                      <a:pPr algn="ctr">
                        <a:lnSpc>
                          <a:spcPts val="1260"/>
                        </a:lnSpc>
                        <a:spcAft>
                          <a:spcPts val="0"/>
                        </a:spcAft>
                      </a:pPr>
                      <a:r>
                        <a:rPr lang="el-GR" sz="1600" i="1" dirty="0">
                          <a:effectLst/>
                          <a:latin typeface="Garamond" panose="02020404030301010803" pitchFamily="18" charset="0"/>
                          <a:ea typeface="Times New Roman"/>
                        </a:rPr>
                        <a:t> </a:t>
                      </a:r>
                      <a:endParaRPr lang="el-GR" sz="1600" dirty="0">
                        <a:effectLst/>
                        <a:latin typeface="Garamond" panose="02020404030301010803" pitchFamily="18" charset="0"/>
                        <a:ea typeface="Times New Roman"/>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260"/>
                        </a:lnSpc>
                        <a:spcAft>
                          <a:spcPts val="0"/>
                        </a:spcAft>
                      </a:pPr>
                      <a:r>
                        <a:rPr lang="el-GR" sz="1600" i="1" dirty="0">
                          <a:effectLst/>
                          <a:latin typeface="Garamond" panose="02020404030301010803" pitchFamily="18" charset="0"/>
                          <a:ea typeface="Times New Roman"/>
                        </a:rPr>
                        <a:t>T</a:t>
                      </a:r>
                      <a:r>
                        <a:rPr lang="el-GR" sz="1600" baseline="-25000" dirty="0">
                          <a:effectLst/>
                          <a:latin typeface="Garamond" panose="02020404030301010803" pitchFamily="18" charset="0"/>
                          <a:ea typeface="Times New Roman"/>
                        </a:rPr>
                        <a:t>1</a:t>
                      </a:r>
                      <a:endParaRPr lang="el-GR" sz="1600" dirty="0">
                        <a:effectLst/>
                        <a:latin typeface="Garamond" panose="02020404030301010803" pitchFamily="18" charset="0"/>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260"/>
                        </a:lnSpc>
                        <a:spcAft>
                          <a:spcPts val="0"/>
                        </a:spcAft>
                      </a:pPr>
                      <a:r>
                        <a:rPr lang="el-GR" sz="1600" i="1" dirty="0">
                          <a:effectLst/>
                          <a:latin typeface="Garamond" panose="02020404030301010803" pitchFamily="18" charset="0"/>
                          <a:ea typeface="Times New Roman"/>
                        </a:rPr>
                        <a:t>T</a:t>
                      </a:r>
                      <a:r>
                        <a:rPr lang="en-US" sz="1600" baseline="-25000" dirty="0">
                          <a:effectLst/>
                          <a:latin typeface="Garamond" panose="02020404030301010803" pitchFamily="18" charset="0"/>
                          <a:ea typeface="Times New Roman"/>
                        </a:rPr>
                        <a:t>2</a:t>
                      </a:r>
                      <a:endParaRPr lang="el-GR" sz="1600" dirty="0">
                        <a:effectLst/>
                        <a:latin typeface="Garamond" panose="02020404030301010803" pitchFamily="18" charset="0"/>
                        <a:ea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260"/>
                        </a:lnSpc>
                        <a:spcAft>
                          <a:spcPts val="0"/>
                        </a:spcAft>
                      </a:pPr>
                      <a:r>
                        <a:rPr lang="el-GR" sz="1600" i="1" dirty="0">
                          <a:effectLst/>
                          <a:latin typeface="Garamond" panose="02020404030301010803" pitchFamily="18" charset="0"/>
                          <a:ea typeface="Times New Roman"/>
                        </a:rPr>
                        <a:t>T</a:t>
                      </a:r>
                      <a:r>
                        <a:rPr lang="en-US" sz="1600" baseline="-25000" dirty="0">
                          <a:effectLst/>
                          <a:latin typeface="Garamond" panose="02020404030301010803" pitchFamily="18" charset="0"/>
                          <a:ea typeface="Times New Roman"/>
                        </a:rPr>
                        <a:t>3</a:t>
                      </a:r>
                      <a:endParaRPr lang="el-GR" sz="1600" dirty="0">
                        <a:effectLst/>
                        <a:latin typeface="Garamond" panose="02020404030301010803" pitchFamily="18" charset="0"/>
                        <a:ea typeface="Times New Roman"/>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260"/>
                        </a:lnSpc>
                        <a:spcAft>
                          <a:spcPts val="0"/>
                        </a:spcAft>
                      </a:pPr>
                      <a:r>
                        <a:rPr lang="el-GR" sz="1600" i="1" dirty="0" err="1">
                          <a:effectLst/>
                          <a:latin typeface="Garamond" panose="02020404030301010803" pitchFamily="18" charset="0"/>
                          <a:ea typeface="Times New Roman"/>
                        </a:rPr>
                        <a:t>n</a:t>
                      </a:r>
                      <a:r>
                        <a:rPr lang="el-GR" sz="1600" i="1" baseline="-25000" dirty="0" err="1">
                          <a:effectLst/>
                          <a:latin typeface="Garamond" panose="02020404030301010803" pitchFamily="18" charset="0"/>
                          <a:ea typeface="Times New Roman"/>
                        </a:rPr>
                        <a:t>i</a:t>
                      </a:r>
                      <a:endParaRPr lang="el-GR" sz="1600" dirty="0">
                        <a:effectLst/>
                        <a:latin typeface="Garamond" panose="02020404030301010803" pitchFamily="18" charset="0"/>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88000">
                <a:tc>
                  <a:txBody>
                    <a:bodyPr/>
                    <a:lstStyle/>
                    <a:p>
                      <a:pPr algn="ctr">
                        <a:lnSpc>
                          <a:spcPts val="1260"/>
                        </a:lnSpc>
                        <a:spcAft>
                          <a:spcPts val="0"/>
                        </a:spcAft>
                      </a:pPr>
                      <a:r>
                        <a:rPr lang="el-GR" sz="1600" i="1" dirty="0">
                          <a:effectLst/>
                          <a:latin typeface="Garamond" panose="02020404030301010803" pitchFamily="18" charset="0"/>
                          <a:ea typeface="Times New Roman"/>
                        </a:rPr>
                        <a:t>C</a:t>
                      </a:r>
                      <a:r>
                        <a:rPr lang="el-GR" sz="1600" baseline="-25000" dirty="0">
                          <a:effectLst/>
                          <a:latin typeface="Garamond" panose="02020404030301010803" pitchFamily="18" charset="0"/>
                          <a:ea typeface="Times New Roman"/>
                        </a:rPr>
                        <a:t>1</a:t>
                      </a:r>
                      <a:r>
                        <a:rPr lang="el-GR" sz="1600" dirty="0">
                          <a:effectLst/>
                          <a:latin typeface="Garamond" panose="02020404030301010803" pitchFamily="18" charset="0"/>
                          <a:ea typeface="Times New Roman"/>
                        </a:rPr>
                        <a:t> (τετράγωνα)</a:t>
                      </a: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260"/>
                        </a:lnSpc>
                        <a:spcAft>
                          <a:spcPts val="0"/>
                        </a:spcAft>
                      </a:pPr>
                      <a:r>
                        <a:rPr lang="en-US" sz="1600" dirty="0">
                          <a:effectLst/>
                          <a:latin typeface="Garamond" panose="02020404030301010803" pitchFamily="18" charset="0"/>
                          <a:ea typeface="Times New Roman"/>
                        </a:rPr>
                        <a:t>0</a:t>
                      </a:r>
                      <a:endParaRPr lang="el-GR" sz="1600" dirty="0">
                        <a:effectLst/>
                        <a:latin typeface="Garamond" panose="02020404030301010803" pitchFamily="18" charset="0"/>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260"/>
                        </a:lnSpc>
                        <a:spcAft>
                          <a:spcPts val="0"/>
                        </a:spcAft>
                      </a:pPr>
                      <a:r>
                        <a:rPr lang="en-US" sz="1600" dirty="0">
                          <a:effectLst/>
                          <a:latin typeface="Garamond" panose="02020404030301010803" pitchFamily="18" charset="0"/>
                          <a:ea typeface="Times New Roman"/>
                        </a:rPr>
                        <a:t>47</a:t>
                      </a:r>
                      <a:endParaRPr lang="el-GR" sz="1600" dirty="0">
                        <a:effectLst/>
                        <a:latin typeface="Garamond" panose="02020404030301010803" pitchFamily="18" charset="0"/>
                        <a:ea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260"/>
                        </a:lnSpc>
                        <a:spcAft>
                          <a:spcPts val="0"/>
                        </a:spcAft>
                      </a:pPr>
                      <a:r>
                        <a:rPr lang="en-US" sz="1600" dirty="0">
                          <a:effectLst/>
                          <a:latin typeface="Garamond" panose="02020404030301010803" pitchFamily="18" charset="0"/>
                          <a:ea typeface="Times New Roman"/>
                        </a:rPr>
                        <a:t>14</a:t>
                      </a:r>
                      <a:endParaRPr lang="el-GR" sz="1600" dirty="0">
                        <a:effectLst/>
                        <a:latin typeface="Garamond" panose="02020404030301010803" pitchFamily="18" charset="0"/>
                        <a:ea typeface="Times New Roman"/>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260"/>
                        </a:lnSpc>
                        <a:spcAft>
                          <a:spcPts val="0"/>
                        </a:spcAft>
                      </a:pPr>
                      <a:r>
                        <a:rPr lang="en-US" sz="1600" dirty="0">
                          <a:effectLst/>
                          <a:latin typeface="Garamond" panose="02020404030301010803" pitchFamily="18" charset="0"/>
                          <a:ea typeface="Times New Roman"/>
                        </a:rPr>
                        <a:t>61</a:t>
                      </a:r>
                      <a:endParaRPr lang="el-GR" sz="1600" dirty="0">
                        <a:effectLst/>
                        <a:latin typeface="Garamond" panose="02020404030301010803" pitchFamily="18" charset="0"/>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88000">
                <a:tc>
                  <a:txBody>
                    <a:bodyPr/>
                    <a:lstStyle/>
                    <a:p>
                      <a:pPr algn="ctr">
                        <a:lnSpc>
                          <a:spcPts val="1260"/>
                        </a:lnSpc>
                        <a:spcAft>
                          <a:spcPts val="0"/>
                        </a:spcAft>
                      </a:pPr>
                      <a:r>
                        <a:rPr lang="el-GR" sz="1600" i="1" dirty="0">
                          <a:effectLst/>
                          <a:latin typeface="Garamond" panose="02020404030301010803" pitchFamily="18" charset="0"/>
                          <a:ea typeface="Times New Roman"/>
                        </a:rPr>
                        <a:t>C</a:t>
                      </a:r>
                      <a:r>
                        <a:rPr lang="el-GR" sz="1600" baseline="-25000" dirty="0">
                          <a:effectLst/>
                          <a:latin typeface="Garamond" panose="02020404030301010803" pitchFamily="18" charset="0"/>
                          <a:ea typeface="Times New Roman"/>
                        </a:rPr>
                        <a:t>2</a:t>
                      </a:r>
                      <a:r>
                        <a:rPr lang="el-GR" sz="1600" dirty="0">
                          <a:effectLst/>
                          <a:latin typeface="Garamond" panose="02020404030301010803" pitchFamily="18" charset="0"/>
                          <a:ea typeface="Times New Roman"/>
                        </a:rPr>
                        <a:t> (κύκλοι)</a:t>
                      </a: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260"/>
                        </a:lnSpc>
                        <a:spcAft>
                          <a:spcPts val="0"/>
                        </a:spcAft>
                      </a:pPr>
                      <a:r>
                        <a:rPr lang="en-US" sz="1600" dirty="0">
                          <a:effectLst/>
                          <a:latin typeface="Garamond" panose="02020404030301010803" pitchFamily="18" charset="0"/>
                          <a:ea typeface="Times New Roman"/>
                        </a:rPr>
                        <a:t>50</a:t>
                      </a:r>
                      <a:endParaRPr lang="el-GR" sz="1600" dirty="0">
                        <a:effectLst/>
                        <a:latin typeface="Garamond" panose="02020404030301010803" pitchFamily="18" charset="0"/>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260"/>
                        </a:lnSpc>
                        <a:spcAft>
                          <a:spcPts val="0"/>
                        </a:spcAft>
                      </a:pPr>
                      <a:r>
                        <a:rPr lang="en-US" sz="1600" dirty="0">
                          <a:effectLst/>
                          <a:latin typeface="Garamond" panose="02020404030301010803" pitchFamily="18" charset="0"/>
                          <a:ea typeface="Times New Roman"/>
                        </a:rPr>
                        <a:t>0</a:t>
                      </a:r>
                      <a:endParaRPr lang="el-GR" sz="1600" dirty="0">
                        <a:effectLst/>
                        <a:latin typeface="Garamond" panose="02020404030301010803" pitchFamily="18" charset="0"/>
                        <a:ea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260"/>
                        </a:lnSpc>
                        <a:spcAft>
                          <a:spcPts val="0"/>
                        </a:spcAft>
                      </a:pPr>
                      <a:r>
                        <a:rPr lang="en-US" sz="1600" dirty="0">
                          <a:effectLst/>
                          <a:latin typeface="Garamond" panose="02020404030301010803" pitchFamily="18" charset="0"/>
                          <a:ea typeface="Times New Roman"/>
                        </a:rPr>
                        <a:t>0</a:t>
                      </a:r>
                      <a:endParaRPr lang="el-GR" sz="1600" dirty="0">
                        <a:effectLst/>
                        <a:latin typeface="Garamond" panose="02020404030301010803" pitchFamily="18" charset="0"/>
                        <a:ea typeface="Times New Roman"/>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260"/>
                        </a:lnSpc>
                        <a:spcAft>
                          <a:spcPts val="0"/>
                        </a:spcAft>
                      </a:pPr>
                      <a:r>
                        <a:rPr lang="en-US" sz="1600" dirty="0">
                          <a:effectLst/>
                          <a:latin typeface="Garamond" panose="02020404030301010803" pitchFamily="18" charset="0"/>
                          <a:ea typeface="Times New Roman"/>
                        </a:rPr>
                        <a:t>50</a:t>
                      </a:r>
                      <a:endParaRPr lang="el-GR" sz="1600" dirty="0">
                        <a:effectLst/>
                        <a:latin typeface="Garamond" panose="02020404030301010803" pitchFamily="18" charset="0"/>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88000">
                <a:tc>
                  <a:txBody>
                    <a:bodyPr/>
                    <a:lstStyle/>
                    <a:p>
                      <a:pPr algn="ctr">
                        <a:lnSpc>
                          <a:spcPts val="1260"/>
                        </a:lnSpc>
                        <a:spcAft>
                          <a:spcPts val="0"/>
                        </a:spcAft>
                      </a:pPr>
                      <a:r>
                        <a:rPr lang="el-GR" sz="1600" i="1" dirty="0">
                          <a:effectLst/>
                          <a:latin typeface="Garamond" panose="02020404030301010803" pitchFamily="18" charset="0"/>
                          <a:ea typeface="Times New Roman"/>
                        </a:rPr>
                        <a:t>C</a:t>
                      </a:r>
                      <a:r>
                        <a:rPr lang="el-GR" sz="1600" baseline="-25000" dirty="0">
                          <a:effectLst/>
                          <a:latin typeface="Garamond" panose="02020404030301010803" pitchFamily="18" charset="0"/>
                          <a:ea typeface="Times New Roman"/>
                        </a:rPr>
                        <a:t>3</a:t>
                      </a:r>
                      <a:r>
                        <a:rPr lang="el-GR" sz="1600" dirty="0">
                          <a:effectLst/>
                          <a:latin typeface="Garamond" panose="02020404030301010803" pitchFamily="18" charset="0"/>
                          <a:ea typeface="Times New Roman"/>
                        </a:rPr>
                        <a:t> (τρίγωνα)</a:t>
                      </a: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260"/>
                        </a:lnSpc>
                        <a:spcAft>
                          <a:spcPts val="0"/>
                        </a:spcAft>
                      </a:pPr>
                      <a:r>
                        <a:rPr lang="en-US" sz="1600" dirty="0">
                          <a:effectLst/>
                          <a:latin typeface="Garamond" panose="02020404030301010803" pitchFamily="18" charset="0"/>
                          <a:ea typeface="Times New Roman"/>
                        </a:rPr>
                        <a:t>0</a:t>
                      </a:r>
                      <a:endParaRPr lang="el-GR" sz="1600" dirty="0">
                        <a:effectLst/>
                        <a:latin typeface="Garamond" panose="02020404030301010803" pitchFamily="18" charset="0"/>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260"/>
                        </a:lnSpc>
                        <a:spcAft>
                          <a:spcPts val="0"/>
                        </a:spcAft>
                      </a:pPr>
                      <a:r>
                        <a:rPr lang="en-US" sz="1600" dirty="0">
                          <a:effectLst/>
                          <a:latin typeface="Garamond" panose="02020404030301010803" pitchFamily="18" charset="0"/>
                          <a:ea typeface="Times New Roman"/>
                        </a:rPr>
                        <a:t>3</a:t>
                      </a:r>
                      <a:endParaRPr lang="el-GR" sz="1600" dirty="0">
                        <a:effectLst/>
                        <a:latin typeface="Garamond" panose="02020404030301010803" pitchFamily="18" charset="0"/>
                        <a:ea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260"/>
                        </a:lnSpc>
                        <a:spcAft>
                          <a:spcPts val="0"/>
                        </a:spcAft>
                      </a:pPr>
                      <a:r>
                        <a:rPr lang="en-US" sz="1600" dirty="0">
                          <a:effectLst/>
                          <a:latin typeface="Garamond" panose="02020404030301010803" pitchFamily="18" charset="0"/>
                          <a:ea typeface="Times New Roman"/>
                        </a:rPr>
                        <a:t>36</a:t>
                      </a:r>
                      <a:endParaRPr lang="el-GR" sz="1600" dirty="0">
                        <a:effectLst/>
                        <a:latin typeface="Garamond" panose="02020404030301010803" pitchFamily="18" charset="0"/>
                        <a:ea typeface="Times New Roman"/>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260"/>
                        </a:lnSpc>
                        <a:spcAft>
                          <a:spcPts val="0"/>
                        </a:spcAft>
                      </a:pPr>
                      <a:r>
                        <a:rPr lang="en-US" sz="1600" dirty="0">
                          <a:effectLst/>
                          <a:latin typeface="Garamond" panose="02020404030301010803" pitchFamily="18" charset="0"/>
                          <a:ea typeface="Times New Roman"/>
                        </a:rPr>
                        <a:t>39</a:t>
                      </a:r>
                      <a:endParaRPr lang="el-GR" sz="1600" dirty="0">
                        <a:effectLst/>
                        <a:latin typeface="Garamond" panose="02020404030301010803" pitchFamily="18" charset="0"/>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288192">
                <a:tc>
                  <a:txBody>
                    <a:bodyPr/>
                    <a:lstStyle/>
                    <a:p>
                      <a:pPr algn="ctr">
                        <a:lnSpc>
                          <a:spcPts val="1260"/>
                        </a:lnSpc>
                        <a:spcAft>
                          <a:spcPts val="0"/>
                        </a:spcAft>
                      </a:pPr>
                      <a:r>
                        <a:rPr lang="el-GR" sz="1600" i="1" dirty="0" err="1">
                          <a:effectLst/>
                          <a:latin typeface="Garamond" panose="02020404030301010803" pitchFamily="18" charset="0"/>
                          <a:ea typeface="Times New Roman"/>
                        </a:rPr>
                        <a:t>m</a:t>
                      </a:r>
                      <a:r>
                        <a:rPr lang="el-GR" sz="1600" i="1" baseline="-25000" dirty="0" err="1">
                          <a:effectLst/>
                          <a:latin typeface="Garamond" panose="02020404030301010803" pitchFamily="18" charset="0"/>
                          <a:ea typeface="Times New Roman"/>
                        </a:rPr>
                        <a:t>j</a:t>
                      </a:r>
                      <a:endParaRPr lang="el-GR" sz="1600" dirty="0">
                        <a:effectLst/>
                        <a:latin typeface="Garamond" panose="02020404030301010803" pitchFamily="18" charset="0"/>
                        <a:ea typeface="Times New Roman"/>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260"/>
                        </a:lnSpc>
                        <a:spcAft>
                          <a:spcPts val="0"/>
                        </a:spcAft>
                      </a:pPr>
                      <a:r>
                        <a:rPr lang="en-US" sz="1600" dirty="0">
                          <a:effectLst/>
                          <a:latin typeface="Garamond" panose="02020404030301010803" pitchFamily="18" charset="0"/>
                          <a:ea typeface="Times New Roman"/>
                        </a:rPr>
                        <a:t>50</a:t>
                      </a:r>
                      <a:endParaRPr lang="el-GR" sz="1600" dirty="0">
                        <a:effectLst/>
                        <a:latin typeface="Garamond" panose="02020404030301010803" pitchFamily="18" charset="0"/>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260"/>
                        </a:lnSpc>
                        <a:spcAft>
                          <a:spcPts val="0"/>
                        </a:spcAft>
                      </a:pPr>
                      <a:r>
                        <a:rPr lang="en-US" sz="1600" dirty="0">
                          <a:effectLst/>
                          <a:latin typeface="Garamond" panose="02020404030301010803" pitchFamily="18" charset="0"/>
                          <a:ea typeface="Times New Roman"/>
                        </a:rPr>
                        <a:t>50</a:t>
                      </a:r>
                      <a:endParaRPr lang="el-GR" sz="1600" dirty="0">
                        <a:effectLst/>
                        <a:latin typeface="Garamond" panose="02020404030301010803" pitchFamily="18" charset="0"/>
                        <a:ea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260"/>
                        </a:lnSpc>
                        <a:spcAft>
                          <a:spcPts val="0"/>
                        </a:spcAft>
                      </a:pPr>
                      <a:r>
                        <a:rPr lang="en-US" sz="1600" dirty="0">
                          <a:effectLst/>
                          <a:latin typeface="Garamond" panose="02020404030301010803" pitchFamily="18" charset="0"/>
                          <a:ea typeface="Times New Roman"/>
                        </a:rPr>
                        <a:t>50</a:t>
                      </a:r>
                      <a:endParaRPr lang="el-GR" sz="1600" dirty="0">
                        <a:effectLst/>
                        <a:latin typeface="Garamond" panose="02020404030301010803" pitchFamily="18" charset="0"/>
                        <a:ea typeface="Times New Roman"/>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260"/>
                        </a:lnSpc>
                        <a:spcAft>
                          <a:spcPts val="0"/>
                        </a:spcAft>
                      </a:pPr>
                      <a:r>
                        <a:rPr lang="el-GR" sz="1600" i="1" dirty="0">
                          <a:effectLst/>
                          <a:latin typeface="Garamond" panose="02020404030301010803" pitchFamily="18" charset="0"/>
                          <a:ea typeface="Times New Roman"/>
                        </a:rPr>
                        <a:t>n </a:t>
                      </a:r>
                      <a:r>
                        <a:rPr lang="el-GR" sz="1600" dirty="0">
                          <a:effectLst/>
                          <a:latin typeface="Garamond" panose="02020404030301010803" pitchFamily="18" charset="0"/>
                          <a:ea typeface="Times New Roman"/>
                        </a:rPr>
                        <a:t>= 150</a:t>
                      </a: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2" name="Rectangle 1"/>
          <p:cNvSpPr/>
          <p:nvPr/>
        </p:nvSpPr>
        <p:spPr>
          <a:xfrm>
            <a:off x="4078188" y="6309320"/>
            <a:ext cx="3549561" cy="369332"/>
          </a:xfrm>
          <a:prstGeom prst="rect">
            <a:avLst/>
          </a:prstGeom>
        </p:spPr>
        <p:txBody>
          <a:bodyPr wrap="none">
            <a:spAutoFit/>
          </a:bodyPr>
          <a:lstStyle/>
          <a:p>
            <a:r>
              <a:rPr lang="en-US" dirty="0">
                <a:solidFill>
                  <a:prstClr val="black"/>
                </a:solidFill>
                <a:latin typeface="Garamond" panose="02020404030301010803" pitchFamily="18" charset="0"/>
              </a:rPr>
              <a:t>purity = </a:t>
            </a:r>
            <a:r>
              <a:rPr lang="el-GR" dirty="0">
                <a:solidFill>
                  <a:prstClr val="black"/>
                </a:solidFill>
                <a:latin typeface="Garamond" panose="02020404030301010803" pitchFamily="18" charset="0"/>
              </a:rPr>
              <a:t>0.88</a:t>
            </a:r>
            <a:r>
              <a:rPr lang="en-US" dirty="0">
                <a:solidFill>
                  <a:prstClr val="black"/>
                </a:solidFill>
                <a:latin typeface="Garamond" panose="02020404030301010803" pitchFamily="18" charset="0"/>
              </a:rPr>
              <a:t>, match = </a:t>
            </a:r>
            <a:r>
              <a:rPr lang="el-GR" dirty="0">
                <a:solidFill>
                  <a:prstClr val="black"/>
                </a:solidFill>
                <a:latin typeface="Garamond" panose="02020404030301010803" pitchFamily="18" charset="0"/>
              </a:rPr>
              <a:t>0.88,</a:t>
            </a:r>
            <a:r>
              <a:rPr lang="en-US" dirty="0">
                <a:solidFill>
                  <a:prstClr val="black"/>
                </a:solidFill>
                <a:latin typeface="Garamond" panose="02020404030301010803" pitchFamily="18" charset="0"/>
              </a:rPr>
              <a:t> F = </a:t>
            </a:r>
            <a:r>
              <a:rPr lang="el-GR" dirty="0">
                <a:solidFill>
                  <a:prstClr val="black"/>
                </a:solidFill>
                <a:latin typeface="Garamond" panose="02020404030301010803" pitchFamily="18" charset="0"/>
              </a:rPr>
              <a:t>0.88</a:t>
            </a:r>
            <a:endParaRPr lang="el-GR" dirty="0">
              <a:latin typeface="Garamond" panose="02020404030301010803" pitchFamily="18" charset="0"/>
            </a:endParaRPr>
          </a:p>
        </p:txBody>
      </p:sp>
    </p:spTree>
    <p:extLst>
      <p:ext uri="{BB962C8B-B14F-4D97-AF65-F5344CB8AC3E}">
        <p14:creationId xmlns:p14="http://schemas.microsoft.com/office/powerpoint/2010/main" val="7257465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4708E3A-6E66-4410-92B1-FA16A2C1ED56}"/>
              </a:ext>
            </a:extLst>
          </p:cNvPr>
          <p:cNvSpPr txBox="1"/>
          <p:nvPr/>
        </p:nvSpPr>
        <p:spPr>
          <a:xfrm>
            <a:off x="1125860" y="1176631"/>
            <a:ext cx="9649072" cy="3693319"/>
          </a:xfrm>
          <a:prstGeom prst="rect">
            <a:avLst/>
          </a:prstGeom>
          <a:noFill/>
        </p:spPr>
        <p:txBody>
          <a:bodyPr wrap="square" rtlCol="0">
            <a:spAutoFit/>
          </a:bodyPr>
          <a:lstStyle/>
          <a:p>
            <a:pPr marL="342900" indent="-342900" algn="just">
              <a:buFont typeface="Garamond" panose="02020404030301010803" pitchFamily="18" charset="0"/>
              <a:buChar char="–"/>
            </a:pPr>
            <a:endParaRPr lang="en-US" dirty="0">
              <a:solidFill>
                <a:schemeClr val="tx2"/>
              </a:solidFill>
              <a:latin typeface="Garamond" panose="02020404030301010803" pitchFamily="18" charset="0"/>
            </a:endParaRPr>
          </a:p>
          <a:p>
            <a:pPr marL="342900" indent="-342900" algn="just">
              <a:buFont typeface="Garamond" panose="02020404030301010803" pitchFamily="18" charset="0"/>
              <a:buChar char="–"/>
            </a:pPr>
            <a:endParaRPr lang="en-US" dirty="0">
              <a:solidFill>
                <a:schemeClr val="tx2"/>
              </a:solidFill>
              <a:latin typeface="Garamond" panose="02020404030301010803" pitchFamily="18" charset="0"/>
            </a:endParaRPr>
          </a:p>
          <a:p>
            <a:pPr marL="342900" indent="-342900" algn="just">
              <a:buFont typeface="Garamond" panose="02020404030301010803" pitchFamily="18" charset="0"/>
              <a:buChar char="–"/>
            </a:pPr>
            <a:endParaRPr lang="en-US" dirty="0">
              <a:solidFill>
                <a:schemeClr val="tx2"/>
              </a:solidFill>
              <a:latin typeface="Garamond" panose="02020404030301010803" pitchFamily="18" charset="0"/>
            </a:endParaRPr>
          </a:p>
          <a:p>
            <a:pPr marL="342900" indent="-342900" algn="just">
              <a:buFont typeface="Garamond" panose="02020404030301010803" pitchFamily="18" charset="0"/>
              <a:buChar char="–"/>
            </a:pPr>
            <a:endParaRPr lang="en-US" dirty="0">
              <a:solidFill>
                <a:schemeClr val="tx2"/>
              </a:solidFill>
              <a:latin typeface="Garamond" panose="02020404030301010803" pitchFamily="18" charset="0"/>
            </a:endParaRPr>
          </a:p>
          <a:p>
            <a:pPr marL="342900" indent="-342900" algn="just">
              <a:buFont typeface="Garamond" panose="02020404030301010803" pitchFamily="18" charset="0"/>
              <a:buChar char="–"/>
            </a:pPr>
            <a:endParaRPr lang="en-US" dirty="0">
              <a:solidFill>
                <a:schemeClr val="tx2"/>
              </a:solidFill>
              <a:latin typeface="Garamond" panose="02020404030301010803" pitchFamily="18" charset="0"/>
            </a:endParaRPr>
          </a:p>
          <a:p>
            <a:pPr marL="342900" indent="-342900" algn="just">
              <a:buFont typeface="Garamond" panose="02020404030301010803" pitchFamily="18" charset="0"/>
              <a:buChar char="–"/>
            </a:pPr>
            <a:endParaRPr lang="en-US" dirty="0">
              <a:solidFill>
                <a:schemeClr val="tx2"/>
              </a:solidFill>
              <a:latin typeface="Garamond" panose="02020404030301010803" pitchFamily="18" charset="0"/>
            </a:endParaRPr>
          </a:p>
          <a:p>
            <a:pPr marL="342900" indent="-342900" algn="just">
              <a:buFont typeface="Garamond" panose="02020404030301010803" pitchFamily="18" charset="0"/>
              <a:buChar char="–"/>
            </a:pPr>
            <a:endParaRPr lang="en-US" dirty="0">
              <a:solidFill>
                <a:schemeClr val="tx2"/>
              </a:solidFill>
              <a:latin typeface="Garamond" panose="02020404030301010803" pitchFamily="18" charset="0"/>
            </a:endParaRPr>
          </a:p>
          <a:p>
            <a:pPr marL="342900" indent="-342900" algn="just">
              <a:buFont typeface="Garamond" panose="02020404030301010803" pitchFamily="18" charset="0"/>
              <a:buChar char="–"/>
            </a:pPr>
            <a:endParaRPr lang="en-US" dirty="0">
              <a:solidFill>
                <a:schemeClr val="tx2"/>
              </a:solidFill>
              <a:latin typeface="Garamond" panose="02020404030301010803" pitchFamily="18" charset="0"/>
            </a:endParaRPr>
          </a:p>
          <a:p>
            <a:pPr marL="342900" indent="-342900" algn="just">
              <a:buFont typeface="Garamond" panose="02020404030301010803" pitchFamily="18" charset="0"/>
              <a:buChar char="–"/>
            </a:pPr>
            <a:endParaRPr lang="en-US" dirty="0">
              <a:solidFill>
                <a:schemeClr val="tx2"/>
              </a:solidFill>
              <a:latin typeface="Garamond" panose="02020404030301010803" pitchFamily="18" charset="0"/>
            </a:endParaRPr>
          </a:p>
          <a:p>
            <a:pPr marL="342900" indent="-342900" algn="just">
              <a:buFont typeface="Garamond" panose="02020404030301010803" pitchFamily="18" charset="0"/>
              <a:buChar char="–"/>
            </a:pPr>
            <a:endParaRPr lang="en-US" dirty="0">
              <a:solidFill>
                <a:schemeClr val="tx2"/>
              </a:solidFill>
              <a:latin typeface="Garamond" panose="02020404030301010803" pitchFamily="18" charset="0"/>
            </a:endParaRPr>
          </a:p>
          <a:p>
            <a:pPr marL="342900" indent="-342900" algn="just">
              <a:buFont typeface="Garamond" panose="02020404030301010803" pitchFamily="18" charset="0"/>
              <a:buChar char="–"/>
            </a:pPr>
            <a:endParaRPr lang="el-GR" dirty="0">
              <a:solidFill>
                <a:schemeClr val="tx2"/>
              </a:solidFill>
              <a:latin typeface="Garamond" panose="02020404030301010803" pitchFamily="18" charset="0"/>
            </a:endParaRPr>
          </a:p>
          <a:p>
            <a:pPr marL="342900" indent="-342900" algn="just">
              <a:buFont typeface="Garamond" panose="02020404030301010803" pitchFamily="18" charset="0"/>
              <a:buChar char="–"/>
            </a:pPr>
            <a:endParaRPr lang="el-GR" dirty="0">
              <a:solidFill>
                <a:schemeClr val="tx2"/>
              </a:solidFill>
              <a:latin typeface="Garamond" panose="02020404030301010803" pitchFamily="18" charset="0"/>
            </a:endParaRPr>
          </a:p>
          <a:p>
            <a:pPr marL="342900" indent="-342900" algn="just">
              <a:buFont typeface="Garamond" panose="02020404030301010803" pitchFamily="18" charset="0"/>
              <a:buChar char="–"/>
            </a:pPr>
            <a:endParaRPr lang="el-GR" dirty="0">
              <a:solidFill>
                <a:schemeClr val="tx2"/>
              </a:solidFill>
              <a:latin typeface="Garamond" panose="02020404030301010803" pitchFamily="18" charset="0"/>
            </a:endParaRPr>
          </a:p>
        </p:txBody>
      </p:sp>
      <p:cxnSp>
        <p:nvCxnSpPr>
          <p:cNvPr id="5" name="Straight Connector 4">
            <a:extLst>
              <a:ext uri="{FF2B5EF4-FFF2-40B4-BE49-F238E27FC236}">
                <a16:creationId xmlns:a16="http://schemas.microsoft.com/office/drawing/2014/main" id="{9B171FFF-AB04-4EC9-9D27-B036A86D3156}"/>
              </a:ext>
            </a:extLst>
          </p:cNvPr>
          <p:cNvCxnSpPr/>
          <p:nvPr/>
        </p:nvCxnSpPr>
        <p:spPr>
          <a:xfrm>
            <a:off x="1125860" y="1030089"/>
            <a:ext cx="9612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AF4212FD-B564-44EA-93B8-1C5B57B346C3}"/>
              </a:ext>
            </a:extLst>
          </p:cNvPr>
          <p:cNvCxnSpPr/>
          <p:nvPr/>
        </p:nvCxnSpPr>
        <p:spPr>
          <a:xfrm>
            <a:off x="1090924" y="332656"/>
            <a:ext cx="9612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ECBAE21B-F77F-4846-BF1D-F353A20977D0}"/>
              </a:ext>
            </a:extLst>
          </p:cNvPr>
          <p:cNvSpPr txBox="1"/>
          <p:nvPr/>
        </p:nvSpPr>
        <p:spPr>
          <a:xfrm>
            <a:off x="1125860" y="375629"/>
            <a:ext cx="9577064" cy="646331"/>
          </a:xfrm>
          <a:prstGeom prst="rect">
            <a:avLst/>
          </a:prstGeom>
          <a:noFill/>
        </p:spPr>
        <p:txBody>
          <a:bodyPr wrap="square" rtlCol="0" anchor="ctr">
            <a:spAutoFit/>
          </a:bodyPr>
          <a:lstStyle/>
          <a:p>
            <a:r>
              <a:rPr lang="el-GR" sz="3600" dirty="0">
                <a:effectLst>
                  <a:outerShdw blurRad="38100" dist="38100" dir="2700000" algn="tl">
                    <a:srgbClr val="000000">
                      <a:alpha val="43137"/>
                    </a:srgbClr>
                  </a:outerShdw>
                </a:effectLst>
                <a:latin typeface="Garamond" panose="02020404030301010803" pitchFamily="18" charset="0"/>
              </a:rPr>
              <a:t>Αλγόριθμος K</a:t>
            </a:r>
            <a:r>
              <a:rPr lang="en-US" sz="3600" dirty="0">
                <a:effectLst>
                  <a:outerShdw blurRad="38100" dist="38100" dir="2700000" algn="tl">
                    <a:srgbClr val="000000">
                      <a:alpha val="43137"/>
                    </a:srgbClr>
                  </a:outerShdw>
                </a:effectLst>
                <a:latin typeface="Garamond" panose="02020404030301010803" pitchFamily="18" charset="0"/>
              </a:rPr>
              <a:t>-means</a:t>
            </a:r>
            <a:endParaRPr lang="el-GR" sz="3600" dirty="0">
              <a:effectLst>
                <a:outerShdw blurRad="38100" dist="38100" dir="2700000" algn="tl">
                  <a:srgbClr val="000000">
                    <a:alpha val="43137"/>
                  </a:srgbClr>
                </a:outerShdw>
              </a:effectLst>
              <a:latin typeface="Garamond" panose="02020404030301010803" pitchFamily="18" charset="0"/>
            </a:endParaRPr>
          </a:p>
        </p:txBody>
      </p:sp>
      <p:graphicFrame>
        <p:nvGraphicFramePr>
          <p:cNvPr id="11" name="Πίνακας 6"/>
          <p:cNvGraphicFramePr>
            <a:graphicFrameLocks noGrp="1"/>
          </p:cNvGraphicFramePr>
          <p:nvPr>
            <p:extLst>
              <p:ext uri="{D42A27DB-BD31-4B8C-83A1-F6EECF244321}">
                <p14:modId xmlns:p14="http://schemas.microsoft.com/office/powerpoint/2010/main" val="2448115401"/>
              </p:ext>
            </p:extLst>
          </p:nvPr>
        </p:nvGraphicFramePr>
        <p:xfrm>
          <a:off x="1179650" y="4810584"/>
          <a:ext cx="5974524" cy="1773638"/>
        </p:xfrm>
        <a:graphic>
          <a:graphicData uri="http://schemas.openxmlformats.org/drawingml/2006/table">
            <a:tbl>
              <a:tblPr firstRow="1" firstCol="1" bandRow="1"/>
              <a:tblGrid>
                <a:gridCol w="1456372">
                  <a:extLst>
                    <a:ext uri="{9D8B030D-6E8A-4147-A177-3AD203B41FA5}">
                      <a16:colId xmlns:a16="http://schemas.microsoft.com/office/drawing/2014/main" val="20000"/>
                    </a:ext>
                  </a:extLst>
                </a:gridCol>
                <a:gridCol w="1091248">
                  <a:extLst>
                    <a:ext uri="{9D8B030D-6E8A-4147-A177-3AD203B41FA5}">
                      <a16:colId xmlns:a16="http://schemas.microsoft.com/office/drawing/2014/main" val="20001"/>
                    </a:ext>
                  </a:extLst>
                </a:gridCol>
                <a:gridCol w="1365186">
                  <a:extLst>
                    <a:ext uri="{9D8B030D-6E8A-4147-A177-3AD203B41FA5}">
                      <a16:colId xmlns:a16="http://schemas.microsoft.com/office/drawing/2014/main" val="20002"/>
                    </a:ext>
                  </a:extLst>
                </a:gridCol>
                <a:gridCol w="1251458">
                  <a:extLst>
                    <a:ext uri="{9D8B030D-6E8A-4147-A177-3AD203B41FA5}">
                      <a16:colId xmlns:a16="http://schemas.microsoft.com/office/drawing/2014/main" val="20003"/>
                    </a:ext>
                  </a:extLst>
                </a:gridCol>
                <a:gridCol w="810260">
                  <a:extLst>
                    <a:ext uri="{9D8B030D-6E8A-4147-A177-3AD203B41FA5}">
                      <a16:colId xmlns:a16="http://schemas.microsoft.com/office/drawing/2014/main" val="20004"/>
                    </a:ext>
                  </a:extLst>
                </a:gridCol>
              </a:tblGrid>
              <a:tr h="288000">
                <a:tc>
                  <a:txBody>
                    <a:bodyPr/>
                    <a:lstStyle/>
                    <a:p>
                      <a:pPr algn="ctr">
                        <a:lnSpc>
                          <a:spcPts val="1260"/>
                        </a:lnSpc>
                        <a:spcAft>
                          <a:spcPts val="0"/>
                        </a:spcAft>
                      </a:pPr>
                      <a:r>
                        <a:rPr lang="el-GR" sz="1600" dirty="0">
                          <a:effectLst/>
                          <a:latin typeface="Garamond" panose="02020404030301010803" pitchFamily="18" charset="0"/>
                          <a:ea typeface="Times New Roman"/>
                        </a:rPr>
                        <a:t> </a:t>
                      </a: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260"/>
                        </a:lnSpc>
                        <a:spcAft>
                          <a:spcPts val="0"/>
                        </a:spcAft>
                      </a:pPr>
                      <a:r>
                        <a:rPr lang="el-GR" sz="1600" dirty="0" err="1">
                          <a:effectLst/>
                          <a:latin typeface="Garamond" panose="02020404030301010803" pitchFamily="18" charset="0"/>
                          <a:ea typeface="Calibri"/>
                          <a:cs typeface="Times New Roman"/>
                        </a:rPr>
                        <a:t>iris</a:t>
                      </a:r>
                      <a:r>
                        <a:rPr lang="el-GR" sz="1600" dirty="0">
                          <a:effectLst/>
                          <a:latin typeface="Garamond" panose="02020404030301010803" pitchFamily="18" charset="0"/>
                          <a:ea typeface="Calibri"/>
                          <a:cs typeface="Times New Roman"/>
                        </a:rPr>
                        <a:t>-</a:t>
                      </a:r>
                      <a:r>
                        <a:rPr lang="el-GR" sz="1600" dirty="0" err="1">
                          <a:effectLst/>
                          <a:latin typeface="Garamond" panose="02020404030301010803" pitchFamily="18" charset="0"/>
                          <a:ea typeface="Calibri"/>
                          <a:cs typeface="Times New Roman"/>
                        </a:rPr>
                        <a:t>setosa</a:t>
                      </a:r>
                      <a:endParaRPr lang="el-GR" sz="1600" dirty="0">
                        <a:effectLst/>
                        <a:latin typeface="Garamond" panose="02020404030301010803" pitchFamily="18" charset="0"/>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260"/>
                        </a:lnSpc>
                        <a:spcAft>
                          <a:spcPts val="0"/>
                        </a:spcAft>
                      </a:pPr>
                      <a:r>
                        <a:rPr lang="el-GR" sz="1600" dirty="0" err="1">
                          <a:effectLst/>
                          <a:latin typeface="Garamond" panose="02020404030301010803" pitchFamily="18" charset="0"/>
                          <a:ea typeface="Times New Roman"/>
                          <a:cs typeface="Times New Roman"/>
                        </a:rPr>
                        <a:t>iris</a:t>
                      </a:r>
                      <a:r>
                        <a:rPr lang="el-GR" sz="1600" dirty="0">
                          <a:effectLst/>
                          <a:latin typeface="Garamond" panose="02020404030301010803" pitchFamily="18" charset="0"/>
                          <a:ea typeface="Times New Roman"/>
                          <a:cs typeface="Times New Roman"/>
                        </a:rPr>
                        <a:t>-</a:t>
                      </a:r>
                      <a:r>
                        <a:rPr lang="el-GR" sz="1600" dirty="0" err="1">
                          <a:effectLst/>
                          <a:latin typeface="Garamond" panose="02020404030301010803" pitchFamily="18" charset="0"/>
                          <a:ea typeface="Times New Roman"/>
                          <a:cs typeface="Times New Roman"/>
                        </a:rPr>
                        <a:t>versicolor</a:t>
                      </a:r>
                      <a:endParaRPr lang="el-GR" sz="1600" dirty="0">
                        <a:effectLst/>
                        <a:latin typeface="Garamond" panose="02020404030301010803" pitchFamily="18" charset="0"/>
                        <a:ea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260"/>
                        </a:lnSpc>
                        <a:spcAft>
                          <a:spcPts val="0"/>
                        </a:spcAft>
                      </a:pPr>
                      <a:r>
                        <a:rPr lang="el-GR" sz="1600" dirty="0" err="1">
                          <a:effectLst/>
                          <a:latin typeface="Garamond" panose="02020404030301010803" pitchFamily="18" charset="0"/>
                          <a:ea typeface="Calibri"/>
                          <a:cs typeface="Times New Roman"/>
                        </a:rPr>
                        <a:t>iris</a:t>
                      </a:r>
                      <a:r>
                        <a:rPr lang="el-GR" sz="1600" dirty="0">
                          <a:effectLst/>
                          <a:latin typeface="Garamond" panose="02020404030301010803" pitchFamily="18" charset="0"/>
                          <a:ea typeface="Calibri"/>
                          <a:cs typeface="Times New Roman"/>
                        </a:rPr>
                        <a:t>-</a:t>
                      </a:r>
                      <a:r>
                        <a:rPr lang="el-GR" sz="1600" dirty="0" err="1">
                          <a:effectLst/>
                          <a:latin typeface="Garamond" panose="02020404030301010803" pitchFamily="18" charset="0"/>
                          <a:ea typeface="Calibri"/>
                          <a:cs typeface="Times New Roman"/>
                        </a:rPr>
                        <a:t>virginica</a:t>
                      </a:r>
                      <a:endParaRPr lang="el-GR" sz="1600" dirty="0">
                        <a:effectLst/>
                        <a:latin typeface="Garamond" panose="02020404030301010803" pitchFamily="18" charset="0"/>
                        <a:ea typeface="Times New Roman"/>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260"/>
                        </a:lnSpc>
                        <a:spcAft>
                          <a:spcPts val="0"/>
                        </a:spcAft>
                      </a:pPr>
                      <a:r>
                        <a:rPr lang="en-US" sz="1600" dirty="0">
                          <a:effectLst/>
                          <a:latin typeface="Garamond" panose="02020404030301010803" pitchFamily="18" charset="0"/>
                          <a:ea typeface="Times New Roman"/>
                        </a:rPr>
                        <a:t> </a:t>
                      </a:r>
                      <a:endParaRPr lang="el-GR" sz="1600" dirty="0">
                        <a:effectLst/>
                        <a:latin typeface="Garamond" panose="02020404030301010803" pitchFamily="18" charset="0"/>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88000">
                <a:tc>
                  <a:txBody>
                    <a:bodyPr/>
                    <a:lstStyle/>
                    <a:p>
                      <a:pPr algn="ctr">
                        <a:lnSpc>
                          <a:spcPts val="1260"/>
                        </a:lnSpc>
                        <a:spcAft>
                          <a:spcPts val="0"/>
                        </a:spcAft>
                      </a:pPr>
                      <a:r>
                        <a:rPr lang="el-GR" sz="1600" i="1" dirty="0">
                          <a:effectLst/>
                          <a:latin typeface="Garamond" panose="02020404030301010803" pitchFamily="18" charset="0"/>
                          <a:ea typeface="Times New Roman"/>
                        </a:rPr>
                        <a:t> </a:t>
                      </a:r>
                      <a:endParaRPr lang="el-GR" sz="1600" dirty="0">
                        <a:effectLst/>
                        <a:latin typeface="Garamond" panose="02020404030301010803" pitchFamily="18" charset="0"/>
                        <a:ea typeface="Times New Roman"/>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260"/>
                        </a:lnSpc>
                        <a:spcAft>
                          <a:spcPts val="0"/>
                        </a:spcAft>
                      </a:pPr>
                      <a:r>
                        <a:rPr lang="el-GR" sz="1600" i="1" dirty="0">
                          <a:effectLst/>
                          <a:latin typeface="Garamond" panose="02020404030301010803" pitchFamily="18" charset="0"/>
                          <a:ea typeface="Times New Roman"/>
                        </a:rPr>
                        <a:t>T</a:t>
                      </a:r>
                      <a:r>
                        <a:rPr lang="el-GR" sz="1600" baseline="-25000" dirty="0">
                          <a:effectLst/>
                          <a:latin typeface="Garamond" panose="02020404030301010803" pitchFamily="18" charset="0"/>
                          <a:ea typeface="Times New Roman"/>
                        </a:rPr>
                        <a:t>1</a:t>
                      </a:r>
                      <a:endParaRPr lang="el-GR" sz="1600" dirty="0">
                        <a:effectLst/>
                        <a:latin typeface="Garamond" panose="02020404030301010803" pitchFamily="18" charset="0"/>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260"/>
                        </a:lnSpc>
                        <a:spcAft>
                          <a:spcPts val="0"/>
                        </a:spcAft>
                      </a:pPr>
                      <a:r>
                        <a:rPr lang="el-GR" sz="1600" i="1" dirty="0">
                          <a:effectLst/>
                          <a:latin typeface="Garamond" panose="02020404030301010803" pitchFamily="18" charset="0"/>
                          <a:ea typeface="Times New Roman"/>
                        </a:rPr>
                        <a:t>T</a:t>
                      </a:r>
                      <a:r>
                        <a:rPr lang="en-US" sz="1600" baseline="-25000" dirty="0">
                          <a:effectLst/>
                          <a:latin typeface="Garamond" panose="02020404030301010803" pitchFamily="18" charset="0"/>
                          <a:ea typeface="Times New Roman"/>
                        </a:rPr>
                        <a:t>2</a:t>
                      </a:r>
                      <a:endParaRPr lang="el-GR" sz="1600" dirty="0">
                        <a:effectLst/>
                        <a:latin typeface="Garamond" panose="02020404030301010803" pitchFamily="18" charset="0"/>
                        <a:ea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260"/>
                        </a:lnSpc>
                        <a:spcAft>
                          <a:spcPts val="0"/>
                        </a:spcAft>
                      </a:pPr>
                      <a:r>
                        <a:rPr lang="el-GR" sz="1600" i="1" dirty="0">
                          <a:effectLst/>
                          <a:latin typeface="Garamond" panose="02020404030301010803" pitchFamily="18" charset="0"/>
                          <a:ea typeface="Times New Roman"/>
                        </a:rPr>
                        <a:t>T</a:t>
                      </a:r>
                      <a:r>
                        <a:rPr lang="en-US" sz="1600" baseline="-25000" dirty="0">
                          <a:effectLst/>
                          <a:latin typeface="Garamond" panose="02020404030301010803" pitchFamily="18" charset="0"/>
                          <a:ea typeface="Times New Roman"/>
                        </a:rPr>
                        <a:t>3</a:t>
                      </a:r>
                      <a:endParaRPr lang="el-GR" sz="1600" dirty="0">
                        <a:effectLst/>
                        <a:latin typeface="Garamond" panose="02020404030301010803" pitchFamily="18" charset="0"/>
                        <a:ea typeface="Times New Roman"/>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260"/>
                        </a:lnSpc>
                        <a:spcAft>
                          <a:spcPts val="0"/>
                        </a:spcAft>
                      </a:pPr>
                      <a:r>
                        <a:rPr lang="el-GR" sz="1600" i="1" dirty="0" err="1">
                          <a:effectLst/>
                          <a:latin typeface="Garamond" panose="02020404030301010803" pitchFamily="18" charset="0"/>
                          <a:ea typeface="Times New Roman"/>
                        </a:rPr>
                        <a:t>n</a:t>
                      </a:r>
                      <a:r>
                        <a:rPr lang="el-GR" sz="1600" i="1" baseline="-25000" dirty="0" err="1">
                          <a:effectLst/>
                          <a:latin typeface="Garamond" panose="02020404030301010803" pitchFamily="18" charset="0"/>
                          <a:ea typeface="Times New Roman"/>
                        </a:rPr>
                        <a:t>i</a:t>
                      </a:r>
                      <a:endParaRPr lang="el-GR" sz="1600" dirty="0">
                        <a:effectLst/>
                        <a:latin typeface="Garamond" panose="02020404030301010803" pitchFamily="18" charset="0"/>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88000">
                <a:tc>
                  <a:txBody>
                    <a:bodyPr/>
                    <a:lstStyle/>
                    <a:p>
                      <a:pPr algn="ctr">
                        <a:lnSpc>
                          <a:spcPts val="1260"/>
                        </a:lnSpc>
                        <a:spcAft>
                          <a:spcPts val="0"/>
                        </a:spcAft>
                      </a:pPr>
                      <a:r>
                        <a:rPr lang="el-GR" sz="1600" i="1" dirty="0">
                          <a:effectLst/>
                          <a:latin typeface="Garamond" panose="02020404030301010803" pitchFamily="18" charset="0"/>
                          <a:ea typeface="Times New Roman"/>
                        </a:rPr>
                        <a:t>C</a:t>
                      </a:r>
                      <a:r>
                        <a:rPr lang="el-GR" sz="1600" baseline="-25000" dirty="0">
                          <a:effectLst/>
                          <a:latin typeface="Garamond" panose="02020404030301010803" pitchFamily="18" charset="0"/>
                          <a:ea typeface="Times New Roman"/>
                        </a:rPr>
                        <a:t>1</a:t>
                      </a:r>
                      <a:r>
                        <a:rPr lang="el-GR" sz="1600" dirty="0">
                          <a:effectLst/>
                          <a:latin typeface="Garamond" panose="02020404030301010803" pitchFamily="18" charset="0"/>
                          <a:ea typeface="Times New Roman"/>
                        </a:rPr>
                        <a:t> (τετράγωνα)</a:t>
                      </a: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260"/>
                        </a:lnSpc>
                        <a:spcAft>
                          <a:spcPts val="0"/>
                        </a:spcAft>
                      </a:pPr>
                      <a:r>
                        <a:rPr lang="en-US" sz="1600" dirty="0">
                          <a:effectLst/>
                          <a:latin typeface="Garamond" panose="02020404030301010803" pitchFamily="18" charset="0"/>
                          <a:ea typeface="Times New Roman"/>
                        </a:rPr>
                        <a:t>30</a:t>
                      </a:r>
                      <a:endParaRPr lang="el-GR" sz="1600" dirty="0">
                        <a:effectLst/>
                        <a:latin typeface="Garamond" panose="02020404030301010803" pitchFamily="18" charset="0"/>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260"/>
                        </a:lnSpc>
                        <a:spcAft>
                          <a:spcPts val="0"/>
                        </a:spcAft>
                      </a:pPr>
                      <a:r>
                        <a:rPr lang="en-US" sz="1600" dirty="0">
                          <a:effectLst/>
                          <a:latin typeface="Garamond" panose="02020404030301010803" pitchFamily="18" charset="0"/>
                          <a:ea typeface="Times New Roman"/>
                        </a:rPr>
                        <a:t>0</a:t>
                      </a:r>
                      <a:endParaRPr lang="el-GR" sz="1600" dirty="0">
                        <a:effectLst/>
                        <a:latin typeface="Garamond" panose="02020404030301010803" pitchFamily="18" charset="0"/>
                        <a:ea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260"/>
                        </a:lnSpc>
                        <a:spcAft>
                          <a:spcPts val="0"/>
                        </a:spcAft>
                      </a:pPr>
                      <a:r>
                        <a:rPr lang="el-GR" sz="1600" dirty="0">
                          <a:effectLst/>
                          <a:latin typeface="Garamond" panose="02020404030301010803" pitchFamily="18" charset="0"/>
                          <a:ea typeface="Times New Roman"/>
                        </a:rPr>
                        <a:t>0</a:t>
                      </a: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260"/>
                        </a:lnSpc>
                        <a:spcAft>
                          <a:spcPts val="0"/>
                        </a:spcAft>
                      </a:pPr>
                      <a:r>
                        <a:rPr lang="el-GR" sz="1600" dirty="0">
                          <a:effectLst/>
                          <a:latin typeface="Garamond" panose="02020404030301010803" pitchFamily="18" charset="0"/>
                          <a:ea typeface="Times New Roman"/>
                        </a:rPr>
                        <a:t>30</a:t>
                      </a: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88000">
                <a:tc>
                  <a:txBody>
                    <a:bodyPr/>
                    <a:lstStyle/>
                    <a:p>
                      <a:pPr algn="ctr">
                        <a:lnSpc>
                          <a:spcPts val="1260"/>
                        </a:lnSpc>
                        <a:spcAft>
                          <a:spcPts val="0"/>
                        </a:spcAft>
                      </a:pPr>
                      <a:r>
                        <a:rPr lang="el-GR" sz="1600" i="1" dirty="0">
                          <a:effectLst/>
                          <a:latin typeface="Garamond" panose="02020404030301010803" pitchFamily="18" charset="0"/>
                          <a:ea typeface="Times New Roman"/>
                        </a:rPr>
                        <a:t>C</a:t>
                      </a:r>
                      <a:r>
                        <a:rPr lang="el-GR" sz="1600" baseline="-25000" dirty="0">
                          <a:effectLst/>
                          <a:latin typeface="Garamond" panose="02020404030301010803" pitchFamily="18" charset="0"/>
                          <a:ea typeface="Times New Roman"/>
                        </a:rPr>
                        <a:t>2</a:t>
                      </a:r>
                      <a:r>
                        <a:rPr lang="el-GR" sz="1600" dirty="0">
                          <a:effectLst/>
                          <a:latin typeface="Garamond" panose="02020404030301010803" pitchFamily="18" charset="0"/>
                          <a:ea typeface="Times New Roman"/>
                        </a:rPr>
                        <a:t> (κύκλοι)</a:t>
                      </a: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260"/>
                        </a:lnSpc>
                        <a:spcAft>
                          <a:spcPts val="0"/>
                        </a:spcAft>
                      </a:pPr>
                      <a:r>
                        <a:rPr lang="el-GR" sz="1600" dirty="0">
                          <a:effectLst/>
                          <a:latin typeface="Garamond" panose="02020404030301010803" pitchFamily="18" charset="0"/>
                          <a:ea typeface="Times New Roman"/>
                        </a:rPr>
                        <a:t>20</a:t>
                      </a: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260"/>
                        </a:lnSpc>
                        <a:spcAft>
                          <a:spcPts val="0"/>
                        </a:spcAft>
                      </a:pPr>
                      <a:r>
                        <a:rPr lang="el-GR" sz="1600" dirty="0">
                          <a:effectLst/>
                          <a:latin typeface="Garamond" panose="02020404030301010803" pitchFamily="18" charset="0"/>
                          <a:ea typeface="Times New Roman"/>
                        </a:rPr>
                        <a:t>4</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260"/>
                        </a:lnSpc>
                        <a:spcAft>
                          <a:spcPts val="0"/>
                        </a:spcAft>
                      </a:pPr>
                      <a:r>
                        <a:rPr lang="en-US" sz="1600" dirty="0">
                          <a:effectLst/>
                          <a:latin typeface="Garamond" panose="02020404030301010803" pitchFamily="18" charset="0"/>
                          <a:ea typeface="Times New Roman"/>
                        </a:rPr>
                        <a:t>0</a:t>
                      </a:r>
                      <a:endParaRPr lang="el-GR" sz="1600" dirty="0">
                        <a:effectLst/>
                        <a:latin typeface="Garamond" panose="02020404030301010803" pitchFamily="18" charset="0"/>
                        <a:ea typeface="Times New Roman"/>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260"/>
                        </a:lnSpc>
                        <a:spcAft>
                          <a:spcPts val="0"/>
                        </a:spcAft>
                      </a:pPr>
                      <a:r>
                        <a:rPr lang="el-GR" sz="1600" dirty="0">
                          <a:effectLst/>
                          <a:latin typeface="Garamond" panose="02020404030301010803" pitchFamily="18" charset="0"/>
                          <a:ea typeface="Times New Roman"/>
                        </a:rPr>
                        <a:t>24</a:t>
                      </a: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33638">
                <a:tc>
                  <a:txBody>
                    <a:bodyPr/>
                    <a:lstStyle/>
                    <a:p>
                      <a:pPr algn="ctr">
                        <a:lnSpc>
                          <a:spcPts val="1260"/>
                        </a:lnSpc>
                        <a:spcAft>
                          <a:spcPts val="0"/>
                        </a:spcAft>
                      </a:pPr>
                      <a:r>
                        <a:rPr lang="el-GR" sz="1600" i="1" dirty="0">
                          <a:effectLst/>
                          <a:latin typeface="Garamond" panose="02020404030301010803" pitchFamily="18" charset="0"/>
                          <a:ea typeface="Times New Roman"/>
                        </a:rPr>
                        <a:t>C</a:t>
                      </a:r>
                      <a:r>
                        <a:rPr lang="el-GR" sz="1600" baseline="-25000" dirty="0">
                          <a:effectLst/>
                          <a:latin typeface="Garamond" panose="02020404030301010803" pitchFamily="18" charset="0"/>
                          <a:ea typeface="Times New Roman"/>
                        </a:rPr>
                        <a:t>3</a:t>
                      </a:r>
                      <a:r>
                        <a:rPr lang="el-GR" sz="1600" dirty="0">
                          <a:effectLst/>
                          <a:latin typeface="Garamond" panose="02020404030301010803" pitchFamily="18" charset="0"/>
                          <a:ea typeface="Times New Roman"/>
                        </a:rPr>
                        <a:t> (τρίγωνα)</a:t>
                      </a: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260"/>
                        </a:lnSpc>
                        <a:spcAft>
                          <a:spcPts val="0"/>
                        </a:spcAft>
                      </a:pPr>
                      <a:r>
                        <a:rPr lang="en-US" sz="1600" dirty="0">
                          <a:effectLst/>
                          <a:latin typeface="Garamond" panose="02020404030301010803" pitchFamily="18" charset="0"/>
                          <a:ea typeface="Times New Roman"/>
                        </a:rPr>
                        <a:t>0</a:t>
                      </a:r>
                      <a:endParaRPr lang="el-GR" sz="1600" dirty="0">
                        <a:effectLst/>
                        <a:latin typeface="Garamond" panose="02020404030301010803" pitchFamily="18" charset="0"/>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260"/>
                        </a:lnSpc>
                        <a:spcAft>
                          <a:spcPts val="0"/>
                        </a:spcAft>
                      </a:pPr>
                      <a:r>
                        <a:rPr lang="el-GR" sz="1600" dirty="0">
                          <a:effectLst/>
                          <a:latin typeface="Garamond" panose="02020404030301010803" pitchFamily="18" charset="0"/>
                          <a:ea typeface="Times New Roman"/>
                        </a:rPr>
                        <a:t>46</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260"/>
                        </a:lnSpc>
                        <a:spcAft>
                          <a:spcPts val="0"/>
                        </a:spcAft>
                      </a:pPr>
                      <a:r>
                        <a:rPr lang="el-GR" sz="1600" dirty="0">
                          <a:effectLst/>
                          <a:latin typeface="Garamond" panose="02020404030301010803" pitchFamily="18" charset="0"/>
                          <a:ea typeface="Times New Roman"/>
                        </a:rPr>
                        <a:t>50</a:t>
                      </a: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260"/>
                        </a:lnSpc>
                        <a:spcAft>
                          <a:spcPts val="0"/>
                        </a:spcAft>
                      </a:pPr>
                      <a:r>
                        <a:rPr lang="el-GR" sz="1600" dirty="0">
                          <a:effectLst/>
                          <a:latin typeface="Garamond" panose="02020404030301010803" pitchFamily="18" charset="0"/>
                          <a:ea typeface="Times New Roman"/>
                        </a:rPr>
                        <a:t>96</a:t>
                      </a: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288000">
                <a:tc>
                  <a:txBody>
                    <a:bodyPr/>
                    <a:lstStyle/>
                    <a:p>
                      <a:pPr algn="ctr">
                        <a:lnSpc>
                          <a:spcPts val="1260"/>
                        </a:lnSpc>
                        <a:spcAft>
                          <a:spcPts val="0"/>
                        </a:spcAft>
                      </a:pPr>
                      <a:r>
                        <a:rPr lang="el-GR" sz="1600" i="1" dirty="0" err="1">
                          <a:effectLst/>
                          <a:latin typeface="Garamond" panose="02020404030301010803" pitchFamily="18" charset="0"/>
                          <a:ea typeface="Times New Roman"/>
                        </a:rPr>
                        <a:t>m</a:t>
                      </a:r>
                      <a:r>
                        <a:rPr lang="el-GR" sz="1600" i="1" baseline="-25000" dirty="0" err="1">
                          <a:effectLst/>
                          <a:latin typeface="Garamond" panose="02020404030301010803" pitchFamily="18" charset="0"/>
                          <a:ea typeface="Times New Roman"/>
                        </a:rPr>
                        <a:t>j</a:t>
                      </a:r>
                      <a:endParaRPr lang="el-GR" sz="1600" dirty="0">
                        <a:effectLst/>
                        <a:latin typeface="Garamond" panose="02020404030301010803" pitchFamily="18" charset="0"/>
                        <a:ea typeface="Times New Roman"/>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260"/>
                        </a:lnSpc>
                        <a:spcAft>
                          <a:spcPts val="0"/>
                        </a:spcAft>
                      </a:pPr>
                      <a:r>
                        <a:rPr lang="en-US" sz="1600" dirty="0">
                          <a:effectLst/>
                          <a:latin typeface="Garamond" panose="02020404030301010803" pitchFamily="18" charset="0"/>
                          <a:ea typeface="Times New Roman"/>
                        </a:rPr>
                        <a:t>50</a:t>
                      </a:r>
                      <a:endParaRPr lang="el-GR" sz="1600" dirty="0">
                        <a:effectLst/>
                        <a:latin typeface="Garamond" panose="02020404030301010803" pitchFamily="18" charset="0"/>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260"/>
                        </a:lnSpc>
                        <a:spcAft>
                          <a:spcPts val="0"/>
                        </a:spcAft>
                      </a:pPr>
                      <a:r>
                        <a:rPr lang="en-US" sz="1600" dirty="0">
                          <a:effectLst/>
                          <a:latin typeface="Garamond" panose="02020404030301010803" pitchFamily="18" charset="0"/>
                          <a:ea typeface="Times New Roman"/>
                        </a:rPr>
                        <a:t>50</a:t>
                      </a:r>
                      <a:endParaRPr lang="el-GR" sz="1600" dirty="0">
                        <a:effectLst/>
                        <a:latin typeface="Garamond" panose="02020404030301010803" pitchFamily="18" charset="0"/>
                        <a:ea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260"/>
                        </a:lnSpc>
                        <a:spcAft>
                          <a:spcPts val="0"/>
                        </a:spcAft>
                      </a:pPr>
                      <a:r>
                        <a:rPr lang="en-US" sz="1600" dirty="0">
                          <a:effectLst/>
                          <a:latin typeface="Garamond" panose="02020404030301010803" pitchFamily="18" charset="0"/>
                          <a:ea typeface="Times New Roman"/>
                        </a:rPr>
                        <a:t>50</a:t>
                      </a:r>
                      <a:endParaRPr lang="el-GR" sz="1600" dirty="0">
                        <a:effectLst/>
                        <a:latin typeface="Garamond" panose="02020404030301010803" pitchFamily="18" charset="0"/>
                        <a:ea typeface="Times New Roman"/>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260"/>
                        </a:lnSpc>
                        <a:spcAft>
                          <a:spcPts val="0"/>
                        </a:spcAft>
                      </a:pPr>
                      <a:r>
                        <a:rPr lang="el-GR" sz="1600" i="1" dirty="0">
                          <a:effectLst/>
                          <a:latin typeface="Garamond" panose="02020404030301010803" pitchFamily="18" charset="0"/>
                          <a:ea typeface="Times New Roman"/>
                        </a:rPr>
                        <a:t>n </a:t>
                      </a:r>
                      <a:r>
                        <a:rPr lang="el-GR" sz="1600" dirty="0">
                          <a:effectLst/>
                          <a:latin typeface="Garamond" panose="02020404030301010803" pitchFamily="18" charset="0"/>
                          <a:ea typeface="Times New Roman"/>
                        </a:rPr>
                        <a:t>= 150</a:t>
                      </a: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2" name="Rectangle 1"/>
          <p:cNvSpPr/>
          <p:nvPr/>
        </p:nvSpPr>
        <p:spPr>
          <a:xfrm>
            <a:off x="7986977" y="4394633"/>
            <a:ext cx="5431894" cy="2130711"/>
          </a:xfrm>
          <a:prstGeom prst="rect">
            <a:avLst/>
          </a:prstGeom>
        </p:spPr>
        <p:txBody>
          <a:bodyPr wrap="square">
            <a:spAutoFit/>
          </a:bodyPr>
          <a:lstStyle/>
          <a:p>
            <a:pPr marL="285750" indent="-285750">
              <a:lnSpc>
                <a:spcPct val="150000"/>
              </a:lnSpc>
              <a:buFont typeface="Wingdings" panose="05000000000000000000" pitchFamily="2" charset="2"/>
              <a:buChar char="ü"/>
            </a:pPr>
            <a:r>
              <a:rPr lang="en-US" dirty="0">
                <a:solidFill>
                  <a:schemeClr val="tx2">
                    <a:lumMod val="65000"/>
                    <a:lumOff val="35000"/>
                  </a:schemeClr>
                </a:solidFill>
                <a:latin typeface="Garamond" panose="02020404030301010803" pitchFamily="18" charset="0"/>
              </a:rPr>
              <a:t>purity = ?</a:t>
            </a:r>
          </a:p>
          <a:p>
            <a:pPr marL="285750" indent="-285750">
              <a:lnSpc>
                <a:spcPct val="150000"/>
              </a:lnSpc>
              <a:buFont typeface="Wingdings" panose="05000000000000000000" pitchFamily="2" charset="2"/>
              <a:buChar char="ü"/>
            </a:pPr>
            <a:r>
              <a:rPr lang="en-US" dirty="0">
                <a:solidFill>
                  <a:schemeClr val="tx2">
                    <a:lumMod val="65000"/>
                    <a:lumOff val="35000"/>
                  </a:schemeClr>
                </a:solidFill>
                <a:latin typeface="Garamond" panose="02020404030301010803" pitchFamily="18" charset="0"/>
              </a:rPr>
              <a:t>match = ?</a:t>
            </a:r>
          </a:p>
          <a:p>
            <a:pPr marL="285750" indent="-285750">
              <a:lnSpc>
                <a:spcPct val="150000"/>
              </a:lnSpc>
              <a:buFont typeface="Wingdings" panose="05000000000000000000" pitchFamily="2" charset="2"/>
              <a:buChar char="ü"/>
            </a:pPr>
            <a:r>
              <a:rPr lang="en-US" dirty="0">
                <a:solidFill>
                  <a:schemeClr val="tx2">
                    <a:lumMod val="65000"/>
                    <a:lumOff val="35000"/>
                  </a:schemeClr>
                </a:solidFill>
                <a:latin typeface="Garamond" panose="02020404030301010803" pitchFamily="18" charset="0"/>
              </a:rPr>
              <a:t>precision = ? </a:t>
            </a:r>
          </a:p>
          <a:p>
            <a:pPr marL="285750" indent="-285750">
              <a:lnSpc>
                <a:spcPct val="150000"/>
              </a:lnSpc>
              <a:buFont typeface="Wingdings" panose="05000000000000000000" pitchFamily="2" charset="2"/>
              <a:buChar char="ü"/>
            </a:pPr>
            <a:r>
              <a:rPr lang="en-US" dirty="0">
                <a:solidFill>
                  <a:schemeClr val="tx2">
                    <a:lumMod val="65000"/>
                    <a:lumOff val="35000"/>
                  </a:schemeClr>
                </a:solidFill>
                <a:latin typeface="Garamond" panose="02020404030301010803" pitchFamily="18" charset="0"/>
              </a:rPr>
              <a:t>Recall = ?</a:t>
            </a:r>
          </a:p>
          <a:p>
            <a:pPr marL="285750" indent="-285750">
              <a:lnSpc>
                <a:spcPct val="150000"/>
              </a:lnSpc>
              <a:buFont typeface="Wingdings" panose="05000000000000000000" pitchFamily="2" charset="2"/>
              <a:buChar char="ü"/>
            </a:pPr>
            <a:r>
              <a:rPr lang="en-US" dirty="0">
                <a:solidFill>
                  <a:schemeClr val="tx2">
                    <a:lumMod val="65000"/>
                    <a:lumOff val="35000"/>
                  </a:schemeClr>
                </a:solidFill>
                <a:latin typeface="Garamond" panose="02020404030301010803" pitchFamily="18" charset="0"/>
              </a:rPr>
              <a:t>F = ?</a:t>
            </a:r>
            <a:endParaRPr lang="el-GR" dirty="0">
              <a:solidFill>
                <a:schemeClr val="tx2">
                  <a:lumMod val="65000"/>
                  <a:lumOff val="35000"/>
                </a:schemeClr>
              </a:solidFill>
              <a:latin typeface="Garamond" panose="02020404030301010803" pitchFamily="18" charset="0"/>
            </a:endParaRPr>
          </a:p>
        </p:txBody>
      </p:sp>
      <p:pic>
        <p:nvPicPr>
          <p:cNvPr id="8" name="Εικόνα 7">
            <a:extLst>
              <a:ext uri="{FF2B5EF4-FFF2-40B4-BE49-F238E27FC236}">
                <a16:creationId xmlns:a16="http://schemas.microsoft.com/office/drawing/2014/main" id="{31F2AD65-5D1F-4310-D6D2-85E754710501}"/>
              </a:ext>
            </a:extLst>
          </p:cNvPr>
          <p:cNvPicPr>
            <a:picLocks noChangeAspect="1"/>
          </p:cNvPicPr>
          <p:nvPr/>
        </p:nvPicPr>
        <p:blipFill>
          <a:blip r:embed="rId2"/>
          <a:stretch>
            <a:fillRect/>
          </a:stretch>
        </p:blipFill>
        <p:spPr>
          <a:xfrm>
            <a:off x="4149086" y="1336888"/>
            <a:ext cx="4055074" cy="2629721"/>
          </a:xfrm>
          <a:prstGeom prst="rect">
            <a:avLst/>
          </a:prstGeom>
        </p:spPr>
      </p:pic>
    </p:spTree>
    <p:extLst>
      <p:ext uri="{BB962C8B-B14F-4D97-AF65-F5344CB8AC3E}">
        <p14:creationId xmlns:p14="http://schemas.microsoft.com/office/powerpoint/2010/main" val="2971223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4708E3A-6E66-4410-92B1-FA16A2C1ED56}"/>
              </a:ext>
            </a:extLst>
          </p:cNvPr>
          <p:cNvSpPr txBox="1"/>
          <p:nvPr/>
        </p:nvSpPr>
        <p:spPr>
          <a:xfrm>
            <a:off x="1125860" y="1176631"/>
            <a:ext cx="9649072" cy="3693319"/>
          </a:xfrm>
          <a:prstGeom prst="rect">
            <a:avLst/>
          </a:prstGeom>
          <a:noFill/>
        </p:spPr>
        <p:txBody>
          <a:bodyPr wrap="square" rtlCol="0">
            <a:spAutoFit/>
          </a:bodyPr>
          <a:lstStyle/>
          <a:p>
            <a:pPr marL="342900" indent="-342900" algn="just">
              <a:buFont typeface="Garamond" panose="02020404030301010803" pitchFamily="18" charset="0"/>
              <a:buChar char="–"/>
            </a:pPr>
            <a:endParaRPr lang="en-US" dirty="0">
              <a:solidFill>
                <a:schemeClr val="tx2"/>
              </a:solidFill>
              <a:latin typeface="Garamond" panose="02020404030301010803" pitchFamily="18" charset="0"/>
            </a:endParaRPr>
          </a:p>
          <a:p>
            <a:pPr marL="342900" indent="-342900" algn="just">
              <a:buFont typeface="Garamond" panose="02020404030301010803" pitchFamily="18" charset="0"/>
              <a:buChar char="–"/>
            </a:pPr>
            <a:endParaRPr lang="en-US" dirty="0">
              <a:solidFill>
                <a:schemeClr val="tx2"/>
              </a:solidFill>
              <a:latin typeface="Garamond" panose="02020404030301010803" pitchFamily="18" charset="0"/>
            </a:endParaRPr>
          </a:p>
          <a:p>
            <a:pPr marL="342900" indent="-342900" algn="just">
              <a:buFont typeface="Garamond" panose="02020404030301010803" pitchFamily="18" charset="0"/>
              <a:buChar char="–"/>
            </a:pPr>
            <a:endParaRPr lang="en-US" dirty="0">
              <a:solidFill>
                <a:schemeClr val="tx2"/>
              </a:solidFill>
              <a:latin typeface="Garamond" panose="02020404030301010803" pitchFamily="18" charset="0"/>
            </a:endParaRPr>
          </a:p>
          <a:p>
            <a:pPr marL="342900" indent="-342900" algn="just">
              <a:buFont typeface="Garamond" panose="02020404030301010803" pitchFamily="18" charset="0"/>
              <a:buChar char="–"/>
            </a:pPr>
            <a:endParaRPr lang="en-US" dirty="0">
              <a:solidFill>
                <a:schemeClr val="tx2"/>
              </a:solidFill>
              <a:latin typeface="Garamond" panose="02020404030301010803" pitchFamily="18" charset="0"/>
            </a:endParaRPr>
          </a:p>
          <a:p>
            <a:pPr marL="342900" indent="-342900" algn="just">
              <a:buFont typeface="Garamond" panose="02020404030301010803" pitchFamily="18" charset="0"/>
              <a:buChar char="–"/>
            </a:pPr>
            <a:endParaRPr lang="en-US" dirty="0">
              <a:solidFill>
                <a:schemeClr val="tx2"/>
              </a:solidFill>
              <a:latin typeface="Garamond" panose="02020404030301010803" pitchFamily="18" charset="0"/>
            </a:endParaRPr>
          </a:p>
          <a:p>
            <a:pPr marL="342900" indent="-342900" algn="just">
              <a:buFont typeface="Garamond" panose="02020404030301010803" pitchFamily="18" charset="0"/>
              <a:buChar char="–"/>
            </a:pPr>
            <a:endParaRPr lang="en-US" dirty="0">
              <a:solidFill>
                <a:schemeClr val="tx2"/>
              </a:solidFill>
              <a:latin typeface="Garamond" panose="02020404030301010803" pitchFamily="18" charset="0"/>
            </a:endParaRPr>
          </a:p>
          <a:p>
            <a:pPr marL="342900" indent="-342900" algn="just">
              <a:buFont typeface="Garamond" panose="02020404030301010803" pitchFamily="18" charset="0"/>
              <a:buChar char="–"/>
            </a:pPr>
            <a:endParaRPr lang="en-US" dirty="0">
              <a:solidFill>
                <a:schemeClr val="tx2"/>
              </a:solidFill>
              <a:latin typeface="Garamond" panose="02020404030301010803" pitchFamily="18" charset="0"/>
            </a:endParaRPr>
          </a:p>
          <a:p>
            <a:pPr marL="342900" indent="-342900" algn="just">
              <a:buFont typeface="Garamond" panose="02020404030301010803" pitchFamily="18" charset="0"/>
              <a:buChar char="–"/>
            </a:pPr>
            <a:endParaRPr lang="en-US" dirty="0">
              <a:solidFill>
                <a:schemeClr val="tx2"/>
              </a:solidFill>
              <a:latin typeface="Garamond" panose="02020404030301010803" pitchFamily="18" charset="0"/>
            </a:endParaRPr>
          </a:p>
          <a:p>
            <a:pPr marL="342900" indent="-342900" algn="just">
              <a:buFont typeface="Garamond" panose="02020404030301010803" pitchFamily="18" charset="0"/>
              <a:buChar char="–"/>
            </a:pPr>
            <a:endParaRPr lang="en-US" dirty="0">
              <a:solidFill>
                <a:schemeClr val="tx2"/>
              </a:solidFill>
              <a:latin typeface="Garamond" panose="02020404030301010803" pitchFamily="18" charset="0"/>
            </a:endParaRPr>
          </a:p>
          <a:p>
            <a:pPr marL="342900" indent="-342900" algn="just">
              <a:buFont typeface="Garamond" panose="02020404030301010803" pitchFamily="18" charset="0"/>
              <a:buChar char="–"/>
            </a:pPr>
            <a:endParaRPr lang="en-US" dirty="0">
              <a:solidFill>
                <a:schemeClr val="tx2"/>
              </a:solidFill>
              <a:latin typeface="Garamond" panose="02020404030301010803" pitchFamily="18" charset="0"/>
            </a:endParaRPr>
          </a:p>
          <a:p>
            <a:pPr marL="342900" indent="-342900" algn="just">
              <a:buFont typeface="Garamond" panose="02020404030301010803" pitchFamily="18" charset="0"/>
              <a:buChar char="–"/>
            </a:pPr>
            <a:endParaRPr lang="el-GR" dirty="0">
              <a:solidFill>
                <a:schemeClr val="tx2"/>
              </a:solidFill>
              <a:latin typeface="Garamond" panose="02020404030301010803" pitchFamily="18" charset="0"/>
            </a:endParaRPr>
          </a:p>
          <a:p>
            <a:pPr marL="342900" indent="-342900" algn="just">
              <a:buFont typeface="Garamond" panose="02020404030301010803" pitchFamily="18" charset="0"/>
              <a:buChar char="–"/>
            </a:pPr>
            <a:endParaRPr lang="el-GR" dirty="0">
              <a:solidFill>
                <a:schemeClr val="tx2"/>
              </a:solidFill>
              <a:latin typeface="Garamond" panose="02020404030301010803" pitchFamily="18" charset="0"/>
            </a:endParaRPr>
          </a:p>
          <a:p>
            <a:pPr marL="342900" indent="-342900" algn="just">
              <a:buFont typeface="Garamond" panose="02020404030301010803" pitchFamily="18" charset="0"/>
              <a:buChar char="–"/>
            </a:pPr>
            <a:endParaRPr lang="el-GR" dirty="0">
              <a:solidFill>
                <a:schemeClr val="tx2"/>
              </a:solidFill>
              <a:latin typeface="Garamond" panose="02020404030301010803" pitchFamily="18" charset="0"/>
            </a:endParaRPr>
          </a:p>
        </p:txBody>
      </p:sp>
      <p:cxnSp>
        <p:nvCxnSpPr>
          <p:cNvPr id="5" name="Straight Connector 4">
            <a:extLst>
              <a:ext uri="{FF2B5EF4-FFF2-40B4-BE49-F238E27FC236}">
                <a16:creationId xmlns:a16="http://schemas.microsoft.com/office/drawing/2014/main" id="{9B171FFF-AB04-4EC9-9D27-B036A86D3156}"/>
              </a:ext>
            </a:extLst>
          </p:cNvPr>
          <p:cNvCxnSpPr/>
          <p:nvPr/>
        </p:nvCxnSpPr>
        <p:spPr>
          <a:xfrm>
            <a:off x="1125860" y="1030089"/>
            <a:ext cx="9612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AF4212FD-B564-44EA-93B8-1C5B57B346C3}"/>
              </a:ext>
            </a:extLst>
          </p:cNvPr>
          <p:cNvCxnSpPr/>
          <p:nvPr/>
        </p:nvCxnSpPr>
        <p:spPr>
          <a:xfrm>
            <a:off x="1090924" y="332656"/>
            <a:ext cx="9612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ECBAE21B-F77F-4846-BF1D-F353A20977D0}"/>
              </a:ext>
            </a:extLst>
          </p:cNvPr>
          <p:cNvSpPr txBox="1"/>
          <p:nvPr/>
        </p:nvSpPr>
        <p:spPr>
          <a:xfrm>
            <a:off x="1125860" y="375629"/>
            <a:ext cx="9577064" cy="646331"/>
          </a:xfrm>
          <a:prstGeom prst="rect">
            <a:avLst/>
          </a:prstGeom>
          <a:noFill/>
        </p:spPr>
        <p:txBody>
          <a:bodyPr wrap="square" rtlCol="0" anchor="ctr">
            <a:spAutoFit/>
          </a:bodyPr>
          <a:lstStyle/>
          <a:p>
            <a:r>
              <a:rPr lang="el-GR" sz="3600" dirty="0">
                <a:effectLst>
                  <a:outerShdw blurRad="38100" dist="38100" dir="2700000" algn="tl">
                    <a:srgbClr val="000000">
                      <a:alpha val="43137"/>
                    </a:srgbClr>
                  </a:outerShdw>
                </a:effectLst>
                <a:latin typeface="Garamond" panose="02020404030301010803" pitchFamily="18" charset="0"/>
              </a:rPr>
              <a:t>Αλγόριθμος K</a:t>
            </a:r>
            <a:r>
              <a:rPr lang="en-US" sz="3600" dirty="0">
                <a:effectLst>
                  <a:outerShdw blurRad="38100" dist="38100" dir="2700000" algn="tl">
                    <a:srgbClr val="000000">
                      <a:alpha val="43137"/>
                    </a:srgbClr>
                  </a:outerShdw>
                </a:effectLst>
                <a:latin typeface="Garamond" panose="02020404030301010803" pitchFamily="18" charset="0"/>
              </a:rPr>
              <a:t>-means</a:t>
            </a:r>
            <a:endParaRPr lang="el-GR" sz="3600" dirty="0">
              <a:effectLst>
                <a:outerShdw blurRad="38100" dist="38100" dir="2700000" algn="tl">
                  <a:srgbClr val="000000">
                    <a:alpha val="43137"/>
                  </a:srgbClr>
                </a:outerShdw>
              </a:effectLst>
              <a:latin typeface="Garamond" panose="02020404030301010803" pitchFamily="18" charset="0"/>
            </a:endParaRPr>
          </a:p>
        </p:txBody>
      </p:sp>
      <p:graphicFrame>
        <p:nvGraphicFramePr>
          <p:cNvPr id="11" name="Πίνακας 6"/>
          <p:cNvGraphicFramePr>
            <a:graphicFrameLocks noGrp="1"/>
          </p:cNvGraphicFramePr>
          <p:nvPr>
            <p:extLst>
              <p:ext uri="{D42A27DB-BD31-4B8C-83A1-F6EECF244321}">
                <p14:modId xmlns:p14="http://schemas.microsoft.com/office/powerpoint/2010/main" val="2572225174"/>
              </p:ext>
            </p:extLst>
          </p:nvPr>
        </p:nvGraphicFramePr>
        <p:xfrm>
          <a:off x="2973243" y="1295290"/>
          <a:ext cx="5974524" cy="1773638"/>
        </p:xfrm>
        <a:graphic>
          <a:graphicData uri="http://schemas.openxmlformats.org/drawingml/2006/table">
            <a:tbl>
              <a:tblPr firstRow="1" firstCol="1" bandRow="1"/>
              <a:tblGrid>
                <a:gridCol w="1456372">
                  <a:extLst>
                    <a:ext uri="{9D8B030D-6E8A-4147-A177-3AD203B41FA5}">
                      <a16:colId xmlns:a16="http://schemas.microsoft.com/office/drawing/2014/main" val="20000"/>
                    </a:ext>
                  </a:extLst>
                </a:gridCol>
                <a:gridCol w="1091248">
                  <a:extLst>
                    <a:ext uri="{9D8B030D-6E8A-4147-A177-3AD203B41FA5}">
                      <a16:colId xmlns:a16="http://schemas.microsoft.com/office/drawing/2014/main" val="20001"/>
                    </a:ext>
                  </a:extLst>
                </a:gridCol>
                <a:gridCol w="1365186">
                  <a:extLst>
                    <a:ext uri="{9D8B030D-6E8A-4147-A177-3AD203B41FA5}">
                      <a16:colId xmlns:a16="http://schemas.microsoft.com/office/drawing/2014/main" val="20002"/>
                    </a:ext>
                  </a:extLst>
                </a:gridCol>
                <a:gridCol w="1251458">
                  <a:extLst>
                    <a:ext uri="{9D8B030D-6E8A-4147-A177-3AD203B41FA5}">
                      <a16:colId xmlns:a16="http://schemas.microsoft.com/office/drawing/2014/main" val="20003"/>
                    </a:ext>
                  </a:extLst>
                </a:gridCol>
                <a:gridCol w="810260">
                  <a:extLst>
                    <a:ext uri="{9D8B030D-6E8A-4147-A177-3AD203B41FA5}">
                      <a16:colId xmlns:a16="http://schemas.microsoft.com/office/drawing/2014/main" val="20004"/>
                    </a:ext>
                  </a:extLst>
                </a:gridCol>
              </a:tblGrid>
              <a:tr h="288000">
                <a:tc>
                  <a:txBody>
                    <a:bodyPr/>
                    <a:lstStyle/>
                    <a:p>
                      <a:pPr algn="ctr">
                        <a:lnSpc>
                          <a:spcPts val="1260"/>
                        </a:lnSpc>
                        <a:spcAft>
                          <a:spcPts val="0"/>
                        </a:spcAft>
                      </a:pPr>
                      <a:r>
                        <a:rPr lang="el-GR" sz="1600" dirty="0">
                          <a:effectLst/>
                          <a:latin typeface="Garamond" panose="02020404030301010803" pitchFamily="18" charset="0"/>
                          <a:ea typeface="Times New Roman"/>
                        </a:rPr>
                        <a:t> </a:t>
                      </a: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260"/>
                        </a:lnSpc>
                        <a:spcAft>
                          <a:spcPts val="0"/>
                        </a:spcAft>
                      </a:pPr>
                      <a:r>
                        <a:rPr lang="el-GR" sz="1600" dirty="0" err="1">
                          <a:effectLst/>
                          <a:latin typeface="Garamond" panose="02020404030301010803" pitchFamily="18" charset="0"/>
                          <a:ea typeface="Calibri"/>
                          <a:cs typeface="Times New Roman"/>
                        </a:rPr>
                        <a:t>iris</a:t>
                      </a:r>
                      <a:r>
                        <a:rPr lang="el-GR" sz="1600" dirty="0">
                          <a:effectLst/>
                          <a:latin typeface="Garamond" panose="02020404030301010803" pitchFamily="18" charset="0"/>
                          <a:ea typeface="Calibri"/>
                          <a:cs typeface="Times New Roman"/>
                        </a:rPr>
                        <a:t>-</a:t>
                      </a:r>
                      <a:r>
                        <a:rPr lang="el-GR" sz="1600" dirty="0" err="1">
                          <a:effectLst/>
                          <a:latin typeface="Garamond" panose="02020404030301010803" pitchFamily="18" charset="0"/>
                          <a:ea typeface="Calibri"/>
                          <a:cs typeface="Times New Roman"/>
                        </a:rPr>
                        <a:t>setosa</a:t>
                      </a:r>
                      <a:endParaRPr lang="el-GR" sz="1600" dirty="0">
                        <a:effectLst/>
                        <a:latin typeface="Garamond" panose="02020404030301010803" pitchFamily="18" charset="0"/>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260"/>
                        </a:lnSpc>
                        <a:spcAft>
                          <a:spcPts val="0"/>
                        </a:spcAft>
                      </a:pPr>
                      <a:r>
                        <a:rPr lang="el-GR" sz="1600" dirty="0" err="1">
                          <a:effectLst/>
                          <a:latin typeface="Garamond" panose="02020404030301010803" pitchFamily="18" charset="0"/>
                          <a:ea typeface="Times New Roman"/>
                          <a:cs typeface="Times New Roman"/>
                        </a:rPr>
                        <a:t>iris</a:t>
                      </a:r>
                      <a:r>
                        <a:rPr lang="el-GR" sz="1600" dirty="0">
                          <a:effectLst/>
                          <a:latin typeface="Garamond" panose="02020404030301010803" pitchFamily="18" charset="0"/>
                          <a:ea typeface="Times New Roman"/>
                          <a:cs typeface="Times New Roman"/>
                        </a:rPr>
                        <a:t>-</a:t>
                      </a:r>
                      <a:r>
                        <a:rPr lang="el-GR" sz="1600" dirty="0" err="1">
                          <a:effectLst/>
                          <a:latin typeface="Garamond" panose="02020404030301010803" pitchFamily="18" charset="0"/>
                          <a:ea typeface="Times New Roman"/>
                          <a:cs typeface="Times New Roman"/>
                        </a:rPr>
                        <a:t>versicolor</a:t>
                      </a:r>
                      <a:endParaRPr lang="el-GR" sz="1600" dirty="0">
                        <a:effectLst/>
                        <a:latin typeface="Garamond" panose="02020404030301010803" pitchFamily="18" charset="0"/>
                        <a:ea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260"/>
                        </a:lnSpc>
                        <a:spcAft>
                          <a:spcPts val="0"/>
                        </a:spcAft>
                      </a:pPr>
                      <a:r>
                        <a:rPr lang="el-GR" sz="1600" dirty="0" err="1">
                          <a:effectLst/>
                          <a:latin typeface="Garamond" panose="02020404030301010803" pitchFamily="18" charset="0"/>
                          <a:ea typeface="Calibri"/>
                          <a:cs typeface="Times New Roman"/>
                        </a:rPr>
                        <a:t>iris</a:t>
                      </a:r>
                      <a:r>
                        <a:rPr lang="el-GR" sz="1600" dirty="0">
                          <a:effectLst/>
                          <a:latin typeface="Garamond" panose="02020404030301010803" pitchFamily="18" charset="0"/>
                          <a:ea typeface="Calibri"/>
                          <a:cs typeface="Times New Roman"/>
                        </a:rPr>
                        <a:t>-</a:t>
                      </a:r>
                      <a:r>
                        <a:rPr lang="el-GR" sz="1600" dirty="0" err="1">
                          <a:effectLst/>
                          <a:latin typeface="Garamond" panose="02020404030301010803" pitchFamily="18" charset="0"/>
                          <a:ea typeface="Calibri"/>
                          <a:cs typeface="Times New Roman"/>
                        </a:rPr>
                        <a:t>virginica</a:t>
                      </a:r>
                      <a:endParaRPr lang="el-GR" sz="1600" dirty="0">
                        <a:effectLst/>
                        <a:latin typeface="Garamond" panose="02020404030301010803" pitchFamily="18" charset="0"/>
                        <a:ea typeface="Times New Roman"/>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260"/>
                        </a:lnSpc>
                        <a:spcAft>
                          <a:spcPts val="0"/>
                        </a:spcAft>
                      </a:pPr>
                      <a:r>
                        <a:rPr lang="en-US" sz="1600" dirty="0">
                          <a:effectLst/>
                          <a:latin typeface="Garamond" panose="02020404030301010803" pitchFamily="18" charset="0"/>
                          <a:ea typeface="Times New Roman"/>
                        </a:rPr>
                        <a:t> </a:t>
                      </a:r>
                      <a:endParaRPr lang="el-GR" sz="1600" dirty="0">
                        <a:effectLst/>
                        <a:latin typeface="Garamond" panose="02020404030301010803" pitchFamily="18" charset="0"/>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88000">
                <a:tc>
                  <a:txBody>
                    <a:bodyPr/>
                    <a:lstStyle/>
                    <a:p>
                      <a:pPr algn="ctr">
                        <a:lnSpc>
                          <a:spcPts val="1260"/>
                        </a:lnSpc>
                        <a:spcAft>
                          <a:spcPts val="0"/>
                        </a:spcAft>
                      </a:pPr>
                      <a:r>
                        <a:rPr lang="el-GR" sz="1600" i="1" dirty="0">
                          <a:effectLst/>
                          <a:latin typeface="Garamond" panose="02020404030301010803" pitchFamily="18" charset="0"/>
                          <a:ea typeface="Times New Roman"/>
                        </a:rPr>
                        <a:t> </a:t>
                      </a:r>
                      <a:endParaRPr lang="el-GR" sz="1600" dirty="0">
                        <a:effectLst/>
                        <a:latin typeface="Garamond" panose="02020404030301010803" pitchFamily="18" charset="0"/>
                        <a:ea typeface="Times New Roman"/>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260"/>
                        </a:lnSpc>
                        <a:spcAft>
                          <a:spcPts val="0"/>
                        </a:spcAft>
                      </a:pPr>
                      <a:r>
                        <a:rPr lang="el-GR" sz="1600" i="1" dirty="0">
                          <a:effectLst/>
                          <a:latin typeface="Garamond" panose="02020404030301010803" pitchFamily="18" charset="0"/>
                          <a:ea typeface="Times New Roman"/>
                        </a:rPr>
                        <a:t>T</a:t>
                      </a:r>
                      <a:r>
                        <a:rPr lang="el-GR" sz="1600" baseline="-25000" dirty="0">
                          <a:effectLst/>
                          <a:latin typeface="Garamond" panose="02020404030301010803" pitchFamily="18" charset="0"/>
                          <a:ea typeface="Times New Roman"/>
                        </a:rPr>
                        <a:t>1</a:t>
                      </a:r>
                      <a:endParaRPr lang="el-GR" sz="1600" dirty="0">
                        <a:effectLst/>
                        <a:latin typeface="Garamond" panose="02020404030301010803" pitchFamily="18" charset="0"/>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260"/>
                        </a:lnSpc>
                        <a:spcAft>
                          <a:spcPts val="0"/>
                        </a:spcAft>
                      </a:pPr>
                      <a:r>
                        <a:rPr lang="el-GR" sz="1600" i="1" dirty="0">
                          <a:effectLst/>
                          <a:latin typeface="Garamond" panose="02020404030301010803" pitchFamily="18" charset="0"/>
                          <a:ea typeface="Times New Roman"/>
                        </a:rPr>
                        <a:t>T</a:t>
                      </a:r>
                      <a:r>
                        <a:rPr lang="en-US" sz="1600" baseline="-25000" dirty="0">
                          <a:effectLst/>
                          <a:latin typeface="Garamond" panose="02020404030301010803" pitchFamily="18" charset="0"/>
                          <a:ea typeface="Times New Roman"/>
                        </a:rPr>
                        <a:t>2</a:t>
                      </a:r>
                      <a:endParaRPr lang="el-GR" sz="1600" dirty="0">
                        <a:effectLst/>
                        <a:latin typeface="Garamond" panose="02020404030301010803" pitchFamily="18" charset="0"/>
                        <a:ea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260"/>
                        </a:lnSpc>
                        <a:spcAft>
                          <a:spcPts val="0"/>
                        </a:spcAft>
                      </a:pPr>
                      <a:r>
                        <a:rPr lang="el-GR" sz="1600" i="1" dirty="0">
                          <a:effectLst/>
                          <a:latin typeface="Garamond" panose="02020404030301010803" pitchFamily="18" charset="0"/>
                          <a:ea typeface="Times New Roman"/>
                        </a:rPr>
                        <a:t>T</a:t>
                      </a:r>
                      <a:r>
                        <a:rPr lang="en-US" sz="1600" baseline="-25000" dirty="0">
                          <a:effectLst/>
                          <a:latin typeface="Garamond" panose="02020404030301010803" pitchFamily="18" charset="0"/>
                          <a:ea typeface="Times New Roman"/>
                        </a:rPr>
                        <a:t>3</a:t>
                      </a:r>
                      <a:endParaRPr lang="el-GR" sz="1600" dirty="0">
                        <a:effectLst/>
                        <a:latin typeface="Garamond" panose="02020404030301010803" pitchFamily="18" charset="0"/>
                        <a:ea typeface="Times New Roman"/>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260"/>
                        </a:lnSpc>
                        <a:spcAft>
                          <a:spcPts val="0"/>
                        </a:spcAft>
                      </a:pPr>
                      <a:r>
                        <a:rPr lang="el-GR" sz="1600" i="1" dirty="0" err="1">
                          <a:effectLst/>
                          <a:latin typeface="Garamond" panose="02020404030301010803" pitchFamily="18" charset="0"/>
                          <a:ea typeface="Times New Roman"/>
                        </a:rPr>
                        <a:t>n</a:t>
                      </a:r>
                      <a:r>
                        <a:rPr lang="el-GR" sz="1600" i="1" baseline="-25000" dirty="0" err="1">
                          <a:effectLst/>
                          <a:latin typeface="Garamond" panose="02020404030301010803" pitchFamily="18" charset="0"/>
                          <a:ea typeface="Times New Roman"/>
                        </a:rPr>
                        <a:t>i</a:t>
                      </a:r>
                      <a:endParaRPr lang="el-GR" sz="1600" dirty="0">
                        <a:effectLst/>
                        <a:latin typeface="Garamond" panose="02020404030301010803" pitchFamily="18" charset="0"/>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88000">
                <a:tc>
                  <a:txBody>
                    <a:bodyPr/>
                    <a:lstStyle/>
                    <a:p>
                      <a:pPr algn="ctr">
                        <a:lnSpc>
                          <a:spcPts val="1260"/>
                        </a:lnSpc>
                        <a:spcAft>
                          <a:spcPts val="0"/>
                        </a:spcAft>
                      </a:pPr>
                      <a:r>
                        <a:rPr lang="el-GR" sz="1600" i="1" dirty="0">
                          <a:effectLst/>
                          <a:latin typeface="Garamond" panose="02020404030301010803" pitchFamily="18" charset="0"/>
                          <a:ea typeface="Times New Roman"/>
                        </a:rPr>
                        <a:t>C</a:t>
                      </a:r>
                      <a:r>
                        <a:rPr lang="el-GR" sz="1600" baseline="-25000" dirty="0">
                          <a:effectLst/>
                          <a:latin typeface="Garamond" panose="02020404030301010803" pitchFamily="18" charset="0"/>
                          <a:ea typeface="Times New Roman"/>
                        </a:rPr>
                        <a:t>1</a:t>
                      </a:r>
                      <a:r>
                        <a:rPr lang="el-GR" sz="1600" dirty="0">
                          <a:effectLst/>
                          <a:latin typeface="Garamond" panose="02020404030301010803" pitchFamily="18" charset="0"/>
                          <a:ea typeface="Times New Roman"/>
                        </a:rPr>
                        <a:t> (τετράγωνα)</a:t>
                      </a: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260"/>
                        </a:lnSpc>
                        <a:spcAft>
                          <a:spcPts val="0"/>
                        </a:spcAft>
                      </a:pPr>
                      <a:r>
                        <a:rPr lang="en-US" sz="1600" dirty="0">
                          <a:effectLst/>
                          <a:latin typeface="Garamond" panose="02020404030301010803" pitchFamily="18" charset="0"/>
                          <a:ea typeface="Times New Roman"/>
                        </a:rPr>
                        <a:t>30</a:t>
                      </a:r>
                      <a:endParaRPr lang="el-GR" sz="1600" dirty="0">
                        <a:effectLst/>
                        <a:latin typeface="Garamond" panose="02020404030301010803" pitchFamily="18" charset="0"/>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260"/>
                        </a:lnSpc>
                        <a:spcAft>
                          <a:spcPts val="0"/>
                        </a:spcAft>
                      </a:pPr>
                      <a:r>
                        <a:rPr lang="en-US" sz="1600" dirty="0">
                          <a:effectLst/>
                          <a:latin typeface="Garamond" panose="02020404030301010803" pitchFamily="18" charset="0"/>
                          <a:ea typeface="Times New Roman"/>
                        </a:rPr>
                        <a:t>0</a:t>
                      </a:r>
                      <a:endParaRPr lang="el-GR" sz="1600" dirty="0">
                        <a:effectLst/>
                        <a:latin typeface="Garamond" panose="02020404030301010803" pitchFamily="18" charset="0"/>
                        <a:ea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260"/>
                        </a:lnSpc>
                        <a:spcAft>
                          <a:spcPts val="0"/>
                        </a:spcAft>
                      </a:pPr>
                      <a:r>
                        <a:rPr lang="el-GR" sz="1600" dirty="0">
                          <a:effectLst/>
                          <a:latin typeface="Garamond" panose="02020404030301010803" pitchFamily="18" charset="0"/>
                          <a:ea typeface="Times New Roman"/>
                        </a:rPr>
                        <a:t>0</a:t>
                      </a: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260"/>
                        </a:lnSpc>
                        <a:spcAft>
                          <a:spcPts val="0"/>
                        </a:spcAft>
                      </a:pPr>
                      <a:r>
                        <a:rPr lang="el-GR" sz="1600" dirty="0">
                          <a:effectLst/>
                          <a:latin typeface="Garamond" panose="02020404030301010803" pitchFamily="18" charset="0"/>
                          <a:ea typeface="Times New Roman"/>
                        </a:rPr>
                        <a:t>30</a:t>
                      </a: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88000">
                <a:tc>
                  <a:txBody>
                    <a:bodyPr/>
                    <a:lstStyle/>
                    <a:p>
                      <a:pPr algn="ctr">
                        <a:lnSpc>
                          <a:spcPts val="1260"/>
                        </a:lnSpc>
                        <a:spcAft>
                          <a:spcPts val="0"/>
                        </a:spcAft>
                      </a:pPr>
                      <a:r>
                        <a:rPr lang="el-GR" sz="1600" i="1" dirty="0">
                          <a:effectLst/>
                          <a:latin typeface="Garamond" panose="02020404030301010803" pitchFamily="18" charset="0"/>
                          <a:ea typeface="Times New Roman"/>
                        </a:rPr>
                        <a:t>C</a:t>
                      </a:r>
                      <a:r>
                        <a:rPr lang="el-GR" sz="1600" baseline="-25000" dirty="0">
                          <a:effectLst/>
                          <a:latin typeface="Garamond" panose="02020404030301010803" pitchFamily="18" charset="0"/>
                          <a:ea typeface="Times New Roman"/>
                        </a:rPr>
                        <a:t>2</a:t>
                      </a:r>
                      <a:r>
                        <a:rPr lang="el-GR" sz="1600" dirty="0">
                          <a:effectLst/>
                          <a:latin typeface="Garamond" panose="02020404030301010803" pitchFamily="18" charset="0"/>
                          <a:ea typeface="Times New Roman"/>
                        </a:rPr>
                        <a:t> (κύκλοι)</a:t>
                      </a: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260"/>
                        </a:lnSpc>
                        <a:spcAft>
                          <a:spcPts val="0"/>
                        </a:spcAft>
                      </a:pPr>
                      <a:r>
                        <a:rPr lang="el-GR" sz="1600" dirty="0">
                          <a:effectLst/>
                          <a:latin typeface="Garamond" panose="02020404030301010803" pitchFamily="18" charset="0"/>
                          <a:ea typeface="Times New Roman"/>
                        </a:rPr>
                        <a:t>20</a:t>
                      </a: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260"/>
                        </a:lnSpc>
                        <a:spcAft>
                          <a:spcPts val="0"/>
                        </a:spcAft>
                      </a:pPr>
                      <a:r>
                        <a:rPr lang="el-GR" sz="1600" dirty="0">
                          <a:effectLst/>
                          <a:latin typeface="Garamond" panose="02020404030301010803" pitchFamily="18" charset="0"/>
                          <a:ea typeface="Times New Roman"/>
                        </a:rPr>
                        <a:t>4</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260"/>
                        </a:lnSpc>
                        <a:spcAft>
                          <a:spcPts val="0"/>
                        </a:spcAft>
                      </a:pPr>
                      <a:r>
                        <a:rPr lang="en-US" sz="1600" dirty="0">
                          <a:effectLst/>
                          <a:latin typeface="Garamond" panose="02020404030301010803" pitchFamily="18" charset="0"/>
                          <a:ea typeface="Times New Roman"/>
                        </a:rPr>
                        <a:t>0</a:t>
                      </a:r>
                      <a:endParaRPr lang="el-GR" sz="1600" dirty="0">
                        <a:effectLst/>
                        <a:latin typeface="Garamond" panose="02020404030301010803" pitchFamily="18" charset="0"/>
                        <a:ea typeface="Times New Roman"/>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260"/>
                        </a:lnSpc>
                        <a:spcAft>
                          <a:spcPts val="0"/>
                        </a:spcAft>
                      </a:pPr>
                      <a:r>
                        <a:rPr lang="el-GR" sz="1600" dirty="0">
                          <a:effectLst/>
                          <a:latin typeface="Garamond" panose="02020404030301010803" pitchFamily="18" charset="0"/>
                          <a:ea typeface="Times New Roman"/>
                        </a:rPr>
                        <a:t>24</a:t>
                      </a: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33638">
                <a:tc>
                  <a:txBody>
                    <a:bodyPr/>
                    <a:lstStyle/>
                    <a:p>
                      <a:pPr algn="ctr">
                        <a:lnSpc>
                          <a:spcPts val="1260"/>
                        </a:lnSpc>
                        <a:spcAft>
                          <a:spcPts val="0"/>
                        </a:spcAft>
                      </a:pPr>
                      <a:r>
                        <a:rPr lang="el-GR" sz="1600" i="1" dirty="0">
                          <a:effectLst/>
                          <a:latin typeface="Garamond" panose="02020404030301010803" pitchFamily="18" charset="0"/>
                          <a:ea typeface="Times New Roman"/>
                        </a:rPr>
                        <a:t>C</a:t>
                      </a:r>
                      <a:r>
                        <a:rPr lang="el-GR" sz="1600" baseline="-25000" dirty="0">
                          <a:effectLst/>
                          <a:latin typeface="Garamond" panose="02020404030301010803" pitchFamily="18" charset="0"/>
                          <a:ea typeface="Times New Roman"/>
                        </a:rPr>
                        <a:t>3</a:t>
                      </a:r>
                      <a:r>
                        <a:rPr lang="el-GR" sz="1600" dirty="0">
                          <a:effectLst/>
                          <a:latin typeface="Garamond" panose="02020404030301010803" pitchFamily="18" charset="0"/>
                          <a:ea typeface="Times New Roman"/>
                        </a:rPr>
                        <a:t> (τρίγωνα)</a:t>
                      </a: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260"/>
                        </a:lnSpc>
                        <a:spcAft>
                          <a:spcPts val="0"/>
                        </a:spcAft>
                      </a:pPr>
                      <a:r>
                        <a:rPr lang="en-US" sz="1600" dirty="0">
                          <a:effectLst/>
                          <a:latin typeface="Garamond" panose="02020404030301010803" pitchFamily="18" charset="0"/>
                          <a:ea typeface="Times New Roman"/>
                        </a:rPr>
                        <a:t>0</a:t>
                      </a:r>
                      <a:endParaRPr lang="el-GR" sz="1600" dirty="0">
                        <a:effectLst/>
                        <a:latin typeface="Garamond" panose="02020404030301010803" pitchFamily="18" charset="0"/>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260"/>
                        </a:lnSpc>
                        <a:spcAft>
                          <a:spcPts val="0"/>
                        </a:spcAft>
                      </a:pPr>
                      <a:r>
                        <a:rPr lang="el-GR" sz="1600" dirty="0">
                          <a:effectLst/>
                          <a:latin typeface="Garamond" panose="02020404030301010803" pitchFamily="18" charset="0"/>
                          <a:ea typeface="Times New Roman"/>
                        </a:rPr>
                        <a:t>46</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260"/>
                        </a:lnSpc>
                        <a:spcAft>
                          <a:spcPts val="0"/>
                        </a:spcAft>
                      </a:pPr>
                      <a:r>
                        <a:rPr lang="el-GR" sz="1600" dirty="0">
                          <a:effectLst/>
                          <a:latin typeface="Garamond" panose="02020404030301010803" pitchFamily="18" charset="0"/>
                          <a:ea typeface="Times New Roman"/>
                        </a:rPr>
                        <a:t>50</a:t>
                      </a: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260"/>
                        </a:lnSpc>
                        <a:spcAft>
                          <a:spcPts val="0"/>
                        </a:spcAft>
                      </a:pPr>
                      <a:r>
                        <a:rPr lang="el-GR" sz="1600" dirty="0">
                          <a:effectLst/>
                          <a:latin typeface="Garamond" panose="02020404030301010803" pitchFamily="18" charset="0"/>
                          <a:ea typeface="Times New Roman"/>
                        </a:rPr>
                        <a:t>96</a:t>
                      </a: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288000">
                <a:tc>
                  <a:txBody>
                    <a:bodyPr/>
                    <a:lstStyle/>
                    <a:p>
                      <a:pPr algn="ctr">
                        <a:lnSpc>
                          <a:spcPts val="1260"/>
                        </a:lnSpc>
                        <a:spcAft>
                          <a:spcPts val="0"/>
                        </a:spcAft>
                      </a:pPr>
                      <a:r>
                        <a:rPr lang="el-GR" sz="1600" i="1" dirty="0" err="1">
                          <a:effectLst/>
                          <a:latin typeface="Garamond" panose="02020404030301010803" pitchFamily="18" charset="0"/>
                          <a:ea typeface="Times New Roman"/>
                        </a:rPr>
                        <a:t>m</a:t>
                      </a:r>
                      <a:r>
                        <a:rPr lang="el-GR" sz="1600" i="1" baseline="-25000" dirty="0" err="1">
                          <a:effectLst/>
                          <a:latin typeface="Garamond" panose="02020404030301010803" pitchFamily="18" charset="0"/>
                          <a:ea typeface="Times New Roman"/>
                        </a:rPr>
                        <a:t>j</a:t>
                      </a:r>
                      <a:endParaRPr lang="el-GR" sz="1600" dirty="0">
                        <a:effectLst/>
                        <a:latin typeface="Garamond" panose="02020404030301010803" pitchFamily="18" charset="0"/>
                        <a:ea typeface="Times New Roman"/>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260"/>
                        </a:lnSpc>
                        <a:spcAft>
                          <a:spcPts val="0"/>
                        </a:spcAft>
                      </a:pPr>
                      <a:r>
                        <a:rPr lang="en-US" sz="1600" dirty="0">
                          <a:effectLst/>
                          <a:latin typeface="Garamond" panose="02020404030301010803" pitchFamily="18" charset="0"/>
                          <a:ea typeface="Times New Roman"/>
                        </a:rPr>
                        <a:t>50</a:t>
                      </a:r>
                      <a:endParaRPr lang="el-GR" sz="1600" dirty="0">
                        <a:effectLst/>
                        <a:latin typeface="Garamond" panose="02020404030301010803" pitchFamily="18" charset="0"/>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260"/>
                        </a:lnSpc>
                        <a:spcAft>
                          <a:spcPts val="0"/>
                        </a:spcAft>
                      </a:pPr>
                      <a:r>
                        <a:rPr lang="en-US" sz="1600" dirty="0">
                          <a:effectLst/>
                          <a:latin typeface="Garamond" panose="02020404030301010803" pitchFamily="18" charset="0"/>
                          <a:ea typeface="Times New Roman"/>
                        </a:rPr>
                        <a:t>50</a:t>
                      </a:r>
                      <a:endParaRPr lang="el-GR" sz="1600" dirty="0">
                        <a:effectLst/>
                        <a:latin typeface="Garamond" panose="02020404030301010803" pitchFamily="18" charset="0"/>
                        <a:ea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260"/>
                        </a:lnSpc>
                        <a:spcAft>
                          <a:spcPts val="0"/>
                        </a:spcAft>
                      </a:pPr>
                      <a:r>
                        <a:rPr lang="en-US" sz="1600" dirty="0">
                          <a:effectLst/>
                          <a:latin typeface="Garamond" panose="02020404030301010803" pitchFamily="18" charset="0"/>
                          <a:ea typeface="Times New Roman"/>
                        </a:rPr>
                        <a:t>50</a:t>
                      </a:r>
                      <a:endParaRPr lang="el-GR" sz="1600" dirty="0">
                        <a:effectLst/>
                        <a:latin typeface="Garamond" panose="02020404030301010803" pitchFamily="18" charset="0"/>
                        <a:ea typeface="Times New Roman"/>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260"/>
                        </a:lnSpc>
                        <a:spcAft>
                          <a:spcPts val="0"/>
                        </a:spcAft>
                      </a:pPr>
                      <a:r>
                        <a:rPr lang="el-GR" sz="1600" i="1" dirty="0">
                          <a:effectLst/>
                          <a:latin typeface="Garamond" panose="02020404030301010803" pitchFamily="18" charset="0"/>
                          <a:ea typeface="Times New Roman"/>
                        </a:rPr>
                        <a:t>n </a:t>
                      </a:r>
                      <a:r>
                        <a:rPr lang="el-GR" sz="1600" dirty="0">
                          <a:effectLst/>
                          <a:latin typeface="Garamond" panose="02020404030301010803" pitchFamily="18" charset="0"/>
                          <a:ea typeface="Times New Roman"/>
                        </a:rPr>
                        <a:t>= 150</a:t>
                      </a: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2" name="Rectangle 1"/>
          <p:cNvSpPr/>
          <p:nvPr/>
        </p:nvSpPr>
        <p:spPr>
          <a:xfrm>
            <a:off x="4510236" y="3512558"/>
            <a:ext cx="5431894" cy="2130711"/>
          </a:xfrm>
          <a:prstGeom prst="rect">
            <a:avLst/>
          </a:prstGeom>
        </p:spPr>
        <p:txBody>
          <a:bodyPr wrap="square">
            <a:spAutoFit/>
          </a:bodyPr>
          <a:lstStyle/>
          <a:p>
            <a:pPr marL="285750" indent="-285750">
              <a:lnSpc>
                <a:spcPct val="150000"/>
              </a:lnSpc>
              <a:buFont typeface="Wingdings" panose="05000000000000000000" pitchFamily="2" charset="2"/>
              <a:buChar char="ü"/>
            </a:pPr>
            <a:r>
              <a:rPr lang="en-US" dirty="0">
                <a:solidFill>
                  <a:schemeClr val="tx2">
                    <a:lumMod val="65000"/>
                    <a:lumOff val="35000"/>
                  </a:schemeClr>
                </a:solidFill>
                <a:latin typeface="Garamond" panose="02020404030301010803" pitchFamily="18" charset="0"/>
              </a:rPr>
              <a:t>purity = (30 + 20 + 50)/150</a:t>
            </a:r>
            <a:r>
              <a:rPr lang="el-GR" dirty="0">
                <a:solidFill>
                  <a:schemeClr val="tx2">
                    <a:lumMod val="65000"/>
                    <a:lumOff val="35000"/>
                  </a:schemeClr>
                </a:solidFill>
                <a:latin typeface="Garamond" panose="02020404030301010803" pitchFamily="18" charset="0"/>
              </a:rPr>
              <a:t> = 0,66</a:t>
            </a:r>
            <a:endParaRPr lang="en-US" dirty="0">
              <a:solidFill>
                <a:schemeClr val="tx2">
                  <a:lumMod val="65000"/>
                  <a:lumOff val="35000"/>
                </a:schemeClr>
              </a:solidFill>
              <a:latin typeface="Garamond" panose="02020404030301010803" pitchFamily="18" charset="0"/>
            </a:endParaRPr>
          </a:p>
          <a:p>
            <a:pPr marL="285750" indent="-285750">
              <a:lnSpc>
                <a:spcPct val="150000"/>
              </a:lnSpc>
              <a:buFont typeface="Wingdings" panose="05000000000000000000" pitchFamily="2" charset="2"/>
              <a:buChar char="ü"/>
            </a:pPr>
            <a:r>
              <a:rPr lang="en-US" dirty="0">
                <a:solidFill>
                  <a:schemeClr val="tx2">
                    <a:lumMod val="65000"/>
                    <a:lumOff val="35000"/>
                  </a:schemeClr>
                </a:solidFill>
                <a:latin typeface="Garamond" panose="02020404030301010803" pitchFamily="18" charset="0"/>
              </a:rPr>
              <a:t>match = (30+4+50)/150 </a:t>
            </a:r>
            <a:r>
              <a:rPr lang="el-GR" dirty="0">
                <a:solidFill>
                  <a:schemeClr val="tx2">
                    <a:lumMod val="65000"/>
                    <a:lumOff val="35000"/>
                  </a:schemeClr>
                </a:solidFill>
                <a:latin typeface="Garamond" panose="02020404030301010803" pitchFamily="18" charset="0"/>
              </a:rPr>
              <a:t>= 0,56</a:t>
            </a:r>
            <a:endParaRPr lang="en-US" dirty="0">
              <a:solidFill>
                <a:schemeClr val="tx2">
                  <a:lumMod val="65000"/>
                  <a:lumOff val="35000"/>
                </a:schemeClr>
              </a:solidFill>
              <a:latin typeface="Garamond" panose="02020404030301010803" pitchFamily="18" charset="0"/>
            </a:endParaRPr>
          </a:p>
          <a:p>
            <a:pPr marL="285750" indent="-285750">
              <a:lnSpc>
                <a:spcPct val="150000"/>
              </a:lnSpc>
              <a:buFont typeface="Wingdings" panose="05000000000000000000" pitchFamily="2" charset="2"/>
              <a:buChar char="ü"/>
            </a:pPr>
            <a:r>
              <a:rPr lang="en-US" dirty="0">
                <a:solidFill>
                  <a:schemeClr val="tx2">
                    <a:lumMod val="65000"/>
                    <a:lumOff val="35000"/>
                  </a:schemeClr>
                </a:solidFill>
                <a:latin typeface="Garamond" panose="02020404030301010803" pitchFamily="18" charset="0"/>
              </a:rPr>
              <a:t>precision(c3) = 50/96 </a:t>
            </a:r>
          </a:p>
          <a:p>
            <a:pPr marL="285750" indent="-285750">
              <a:lnSpc>
                <a:spcPct val="150000"/>
              </a:lnSpc>
              <a:buFont typeface="Wingdings" panose="05000000000000000000" pitchFamily="2" charset="2"/>
              <a:buChar char="ü"/>
            </a:pPr>
            <a:r>
              <a:rPr lang="en-US" dirty="0">
                <a:solidFill>
                  <a:schemeClr val="tx2">
                    <a:lumMod val="65000"/>
                    <a:lumOff val="35000"/>
                  </a:schemeClr>
                </a:solidFill>
                <a:latin typeface="Garamond" panose="02020404030301010803" pitchFamily="18" charset="0"/>
              </a:rPr>
              <a:t>recall(c3) = 50/50</a:t>
            </a:r>
          </a:p>
          <a:p>
            <a:pPr marL="285750" indent="-285750">
              <a:lnSpc>
                <a:spcPct val="150000"/>
              </a:lnSpc>
              <a:buFont typeface="Wingdings" panose="05000000000000000000" pitchFamily="2" charset="2"/>
              <a:buChar char="ü"/>
            </a:pPr>
            <a:r>
              <a:rPr lang="en-US" dirty="0">
                <a:solidFill>
                  <a:schemeClr val="tx2">
                    <a:lumMod val="65000"/>
                    <a:lumOff val="35000"/>
                  </a:schemeClr>
                </a:solidFill>
                <a:latin typeface="Garamond" panose="02020404030301010803" pitchFamily="18" charset="0"/>
              </a:rPr>
              <a:t>F = (Fc1+Fc2+Fc3)/3</a:t>
            </a:r>
            <a:r>
              <a:rPr lang="el-GR" dirty="0">
                <a:solidFill>
                  <a:schemeClr val="tx2">
                    <a:lumMod val="65000"/>
                    <a:lumOff val="35000"/>
                  </a:schemeClr>
                </a:solidFill>
                <a:latin typeface="Garamond" panose="02020404030301010803" pitchFamily="18" charset="0"/>
              </a:rPr>
              <a:t> = 0,658</a:t>
            </a:r>
          </a:p>
        </p:txBody>
      </p:sp>
    </p:spTree>
    <p:extLst>
      <p:ext uri="{BB962C8B-B14F-4D97-AF65-F5344CB8AC3E}">
        <p14:creationId xmlns:p14="http://schemas.microsoft.com/office/powerpoint/2010/main" val="36616451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BFD367-BD83-E88F-325E-CADA3452032E}"/>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CBCA95E5-C8D9-5442-F3F7-9FA9D6908F30}"/>
              </a:ext>
            </a:extLst>
          </p:cNvPr>
          <p:cNvSpPr txBox="1"/>
          <p:nvPr/>
        </p:nvSpPr>
        <p:spPr>
          <a:xfrm>
            <a:off x="1125860" y="1176631"/>
            <a:ext cx="9649072" cy="3693319"/>
          </a:xfrm>
          <a:prstGeom prst="rect">
            <a:avLst/>
          </a:prstGeom>
          <a:noFill/>
        </p:spPr>
        <p:txBody>
          <a:bodyPr wrap="square" rtlCol="0">
            <a:spAutoFit/>
          </a:bodyPr>
          <a:lstStyle/>
          <a:p>
            <a:pPr marL="342900" indent="-342900" algn="just">
              <a:buFont typeface="Garamond" panose="02020404030301010803" pitchFamily="18" charset="0"/>
              <a:buChar char="–"/>
            </a:pPr>
            <a:endParaRPr lang="en-US" dirty="0">
              <a:solidFill>
                <a:schemeClr val="tx2"/>
              </a:solidFill>
              <a:latin typeface="Garamond" panose="02020404030301010803" pitchFamily="18" charset="0"/>
            </a:endParaRPr>
          </a:p>
          <a:p>
            <a:pPr marL="342900" indent="-342900" algn="just">
              <a:buFont typeface="Garamond" panose="02020404030301010803" pitchFamily="18" charset="0"/>
              <a:buChar char="–"/>
            </a:pPr>
            <a:endParaRPr lang="en-US" dirty="0">
              <a:solidFill>
                <a:schemeClr val="tx2"/>
              </a:solidFill>
              <a:latin typeface="Garamond" panose="02020404030301010803" pitchFamily="18" charset="0"/>
            </a:endParaRPr>
          </a:p>
          <a:p>
            <a:pPr marL="342900" indent="-342900" algn="just">
              <a:buFont typeface="Garamond" panose="02020404030301010803" pitchFamily="18" charset="0"/>
              <a:buChar char="–"/>
            </a:pPr>
            <a:endParaRPr lang="en-US" dirty="0">
              <a:solidFill>
                <a:schemeClr val="tx2"/>
              </a:solidFill>
              <a:latin typeface="Garamond" panose="02020404030301010803" pitchFamily="18" charset="0"/>
            </a:endParaRPr>
          </a:p>
          <a:p>
            <a:pPr marL="342900" indent="-342900" algn="just">
              <a:buFont typeface="Garamond" panose="02020404030301010803" pitchFamily="18" charset="0"/>
              <a:buChar char="–"/>
            </a:pPr>
            <a:endParaRPr lang="en-US" dirty="0">
              <a:solidFill>
                <a:schemeClr val="tx2"/>
              </a:solidFill>
              <a:latin typeface="Garamond" panose="02020404030301010803" pitchFamily="18" charset="0"/>
            </a:endParaRPr>
          </a:p>
          <a:p>
            <a:pPr marL="342900" indent="-342900" algn="just">
              <a:buFont typeface="Garamond" panose="02020404030301010803" pitchFamily="18" charset="0"/>
              <a:buChar char="–"/>
            </a:pPr>
            <a:endParaRPr lang="en-US" dirty="0">
              <a:solidFill>
                <a:schemeClr val="tx2"/>
              </a:solidFill>
              <a:latin typeface="Garamond" panose="02020404030301010803" pitchFamily="18" charset="0"/>
            </a:endParaRPr>
          </a:p>
          <a:p>
            <a:pPr marL="342900" indent="-342900" algn="just">
              <a:buFont typeface="Garamond" panose="02020404030301010803" pitchFamily="18" charset="0"/>
              <a:buChar char="–"/>
            </a:pPr>
            <a:endParaRPr lang="en-US" dirty="0">
              <a:solidFill>
                <a:schemeClr val="tx2"/>
              </a:solidFill>
              <a:latin typeface="Garamond" panose="02020404030301010803" pitchFamily="18" charset="0"/>
            </a:endParaRPr>
          </a:p>
          <a:p>
            <a:pPr marL="342900" indent="-342900" algn="just">
              <a:buFont typeface="Garamond" panose="02020404030301010803" pitchFamily="18" charset="0"/>
              <a:buChar char="–"/>
            </a:pPr>
            <a:endParaRPr lang="en-US" dirty="0">
              <a:solidFill>
                <a:schemeClr val="tx2"/>
              </a:solidFill>
              <a:latin typeface="Garamond" panose="02020404030301010803" pitchFamily="18" charset="0"/>
            </a:endParaRPr>
          </a:p>
          <a:p>
            <a:pPr marL="342900" indent="-342900" algn="just">
              <a:buFont typeface="Garamond" panose="02020404030301010803" pitchFamily="18" charset="0"/>
              <a:buChar char="–"/>
            </a:pPr>
            <a:endParaRPr lang="en-US" dirty="0">
              <a:solidFill>
                <a:schemeClr val="tx2"/>
              </a:solidFill>
              <a:latin typeface="Garamond" panose="02020404030301010803" pitchFamily="18" charset="0"/>
            </a:endParaRPr>
          </a:p>
          <a:p>
            <a:pPr marL="342900" indent="-342900" algn="just">
              <a:buFont typeface="Garamond" panose="02020404030301010803" pitchFamily="18" charset="0"/>
              <a:buChar char="–"/>
            </a:pPr>
            <a:endParaRPr lang="en-US" dirty="0">
              <a:solidFill>
                <a:schemeClr val="tx2"/>
              </a:solidFill>
              <a:latin typeface="Garamond" panose="02020404030301010803" pitchFamily="18" charset="0"/>
            </a:endParaRPr>
          </a:p>
          <a:p>
            <a:pPr marL="342900" indent="-342900" algn="just">
              <a:buFont typeface="Garamond" panose="02020404030301010803" pitchFamily="18" charset="0"/>
              <a:buChar char="–"/>
            </a:pPr>
            <a:endParaRPr lang="en-US" dirty="0">
              <a:solidFill>
                <a:schemeClr val="tx2"/>
              </a:solidFill>
              <a:latin typeface="Garamond" panose="02020404030301010803" pitchFamily="18" charset="0"/>
            </a:endParaRPr>
          </a:p>
          <a:p>
            <a:pPr marL="342900" indent="-342900" algn="just">
              <a:buFont typeface="Garamond" panose="02020404030301010803" pitchFamily="18" charset="0"/>
              <a:buChar char="–"/>
            </a:pPr>
            <a:endParaRPr lang="el-GR" dirty="0">
              <a:solidFill>
                <a:schemeClr val="tx2"/>
              </a:solidFill>
              <a:latin typeface="Garamond" panose="02020404030301010803" pitchFamily="18" charset="0"/>
            </a:endParaRPr>
          </a:p>
          <a:p>
            <a:pPr marL="342900" indent="-342900" algn="just">
              <a:buFont typeface="Garamond" panose="02020404030301010803" pitchFamily="18" charset="0"/>
              <a:buChar char="–"/>
            </a:pPr>
            <a:endParaRPr lang="el-GR" dirty="0">
              <a:solidFill>
                <a:schemeClr val="tx2"/>
              </a:solidFill>
              <a:latin typeface="Garamond" panose="02020404030301010803" pitchFamily="18" charset="0"/>
            </a:endParaRPr>
          </a:p>
          <a:p>
            <a:pPr marL="342900" indent="-342900" algn="just">
              <a:buFont typeface="Garamond" panose="02020404030301010803" pitchFamily="18" charset="0"/>
              <a:buChar char="–"/>
            </a:pPr>
            <a:endParaRPr lang="el-GR" dirty="0">
              <a:solidFill>
                <a:schemeClr val="tx2"/>
              </a:solidFill>
              <a:latin typeface="Garamond" panose="02020404030301010803" pitchFamily="18" charset="0"/>
            </a:endParaRPr>
          </a:p>
        </p:txBody>
      </p:sp>
      <p:cxnSp>
        <p:nvCxnSpPr>
          <p:cNvPr id="5" name="Straight Connector 4">
            <a:extLst>
              <a:ext uri="{FF2B5EF4-FFF2-40B4-BE49-F238E27FC236}">
                <a16:creationId xmlns:a16="http://schemas.microsoft.com/office/drawing/2014/main" id="{833FE933-4E4D-47AF-0981-1E2FBA47F964}"/>
              </a:ext>
            </a:extLst>
          </p:cNvPr>
          <p:cNvCxnSpPr/>
          <p:nvPr/>
        </p:nvCxnSpPr>
        <p:spPr>
          <a:xfrm>
            <a:off x="1125860" y="1030089"/>
            <a:ext cx="9612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461E7BB0-1D8F-B2E3-65F5-B12A82D35345}"/>
              </a:ext>
            </a:extLst>
          </p:cNvPr>
          <p:cNvCxnSpPr/>
          <p:nvPr/>
        </p:nvCxnSpPr>
        <p:spPr>
          <a:xfrm>
            <a:off x="1090924" y="332656"/>
            <a:ext cx="9612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22236DD5-FB2C-17EA-378E-4103BA493290}"/>
              </a:ext>
            </a:extLst>
          </p:cNvPr>
          <p:cNvSpPr txBox="1"/>
          <p:nvPr/>
        </p:nvSpPr>
        <p:spPr>
          <a:xfrm>
            <a:off x="1125860" y="375629"/>
            <a:ext cx="9577064" cy="646331"/>
          </a:xfrm>
          <a:prstGeom prst="rect">
            <a:avLst/>
          </a:prstGeom>
          <a:noFill/>
        </p:spPr>
        <p:txBody>
          <a:bodyPr wrap="square" rtlCol="0" anchor="ctr">
            <a:spAutoFit/>
          </a:bodyPr>
          <a:lstStyle/>
          <a:p>
            <a:r>
              <a:rPr lang="el-GR" sz="3600" dirty="0">
                <a:effectLst>
                  <a:outerShdw blurRad="38100" dist="38100" dir="2700000" algn="tl">
                    <a:srgbClr val="000000">
                      <a:alpha val="43137"/>
                    </a:srgbClr>
                  </a:outerShdw>
                </a:effectLst>
                <a:latin typeface="Garamond" panose="02020404030301010803" pitchFamily="18" charset="0"/>
              </a:rPr>
              <a:t>Τι σημαίνει κακό </a:t>
            </a:r>
            <a:r>
              <a:rPr lang="en-US" sz="3600" dirty="0">
                <a:effectLst>
                  <a:outerShdw blurRad="38100" dist="38100" dir="2700000" algn="tl">
                    <a:srgbClr val="000000">
                      <a:alpha val="43137"/>
                    </a:srgbClr>
                  </a:outerShdw>
                </a:effectLst>
                <a:latin typeface="Garamond" panose="02020404030301010803" pitchFamily="18" charset="0"/>
              </a:rPr>
              <a:t>clustering ?</a:t>
            </a:r>
            <a:endParaRPr lang="el-GR" sz="3600" dirty="0">
              <a:effectLst>
                <a:outerShdw blurRad="38100" dist="38100" dir="2700000" algn="tl">
                  <a:srgbClr val="000000">
                    <a:alpha val="43137"/>
                  </a:srgbClr>
                </a:outerShdw>
              </a:effectLst>
              <a:latin typeface="Garamond" panose="02020404030301010803" pitchFamily="18" charset="0"/>
            </a:endParaRPr>
          </a:p>
        </p:txBody>
      </p:sp>
      <p:graphicFrame>
        <p:nvGraphicFramePr>
          <p:cNvPr id="11" name="Πίνακας 6">
            <a:extLst>
              <a:ext uri="{FF2B5EF4-FFF2-40B4-BE49-F238E27FC236}">
                <a16:creationId xmlns:a16="http://schemas.microsoft.com/office/drawing/2014/main" id="{20F9A102-2615-F101-EE9D-F4CD438C0EE0}"/>
              </a:ext>
            </a:extLst>
          </p:cNvPr>
          <p:cNvGraphicFramePr>
            <a:graphicFrameLocks noGrp="1"/>
          </p:cNvGraphicFramePr>
          <p:nvPr>
            <p:extLst>
              <p:ext uri="{D42A27DB-BD31-4B8C-83A1-F6EECF244321}">
                <p14:modId xmlns:p14="http://schemas.microsoft.com/office/powerpoint/2010/main" val="3222881570"/>
              </p:ext>
            </p:extLst>
          </p:nvPr>
        </p:nvGraphicFramePr>
        <p:xfrm>
          <a:off x="2973243" y="1079298"/>
          <a:ext cx="5974524" cy="1773638"/>
        </p:xfrm>
        <a:graphic>
          <a:graphicData uri="http://schemas.openxmlformats.org/drawingml/2006/table">
            <a:tbl>
              <a:tblPr firstRow="1" firstCol="1" bandRow="1"/>
              <a:tblGrid>
                <a:gridCol w="1456372">
                  <a:extLst>
                    <a:ext uri="{9D8B030D-6E8A-4147-A177-3AD203B41FA5}">
                      <a16:colId xmlns:a16="http://schemas.microsoft.com/office/drawing/2014/main" val="20000"/>
                    </a:ext>
                  </a:extLst>
                </a:gridCol>
                <a:gridCol w="1091248">
                  <a:extLst>
                    <a:ext uri="{9D8B030D-6E8A-4147-A177-3AD203B41FA5}">
                      <a16:colId xmlns:a16="http://schemas.microsoft.com/office/drawing/2014/main" val="20001"/>
                    </a:ext>
                  </a:extLst>
                </a:gridCol>
                <a:gridCol w="1365186">
                  <a:extLst>
                    <a:ext uri="{9D8B030D-6E8A-4147-A177-3AD203B41FA5}">
                      <a16:colId xmlns:a16="http://schemas.microsoft.com/office/drawing/2014/main" val="20002"/>
                    </a:ext>
                  </a:extLst>
                </a:gridCol>
                <a:gridCol w="1251458">
                  <a:extLst>
                    <a:ext uri="{9D8B030D-6E8A-4147-A177-3AD203B41FA5}">
                      <a16:colId xmlns:a16="http://schemas.microsoft.com/office/drawing/2014/main" val="20003"/>
                    </a:ext>
                  </a:extLst>
                </a:gridCol>
                <a:gridCol w="810260">
                  <a:extLst>
                    <a:ext uri="{9D8B030D-6E8A-4147-A177-3AD203B41FA5}">
                      <a16:colId xmlns:a16="http://schemas.microsoft.com/office/drawing/2014/main" val="20004"/>
                    </a:ext>
                  </a:extLst>
                </a:gridCol>
              </a:tblGrid>
              <a:tr h="288000">
                <a:tc>
                  <a:txBody>
                    <a:bodyPr/>
                    <a:lstStyle/>
                    <a:p>
                      <a:pPr algn="ctr">
                        <a:lnSpc>
                          <a:spcPts val="1260"/>
                        </a:lnSpc>
                        <a:spcAft>
                          <a:spcPts val="0"/>
                        </a:spcAft>
                      </a:pPr>
                      <a:r>
                        <a:rPr lang="el-GR" sz="1600" dirty="0">
                          <a:effectLst/>
                          <a:latin typeface="Garamond" panose="02020404030301010803" pitchFamily="18" charset="0"/>
                          <a:ea typeface="Times New Roman"/>
                        </a:rPr>
                        <a:t> </a:t>
                      </a: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260"/>
                        </a:lnSpc>
                        <a:spcAft>
                          <a:spcPts val="0"/>
                        </a:spcAft>
                      </a:pPr>
                      <a:r>
                        <a:rPr lang="el-GR" sz="1600" dirty="0" err="1">
                          <a:effectLst/>
                          <a:latin typeface="Garamond" panose="02020404030301010803" pitchFamily="18" charset="0"/>
                          <a:ea typeface="Calibri"/>
                          <a:cs typeface="Times New Roman"/>
                        </a:rPr>
                        <a:t>iris</a:t>
                      </a:r>
                      <a:r>
                        <a:rPr lang="el-GR" sz="1600" dirty="0">
                          <a:effectLst/>
                          <a:latin typeface="Garamond" panose="02020404030301010803" pitchFamily="18" charset="0"/>
                          <a:ea typeface="Calibri"/>
                          <a:cs typeface="Times New Roman"/>
                        </a:rPr>
                        <a:t>-</a:t>
                      </a:r>
                      <a:r>
                        <a:rPr lang="el-GR" sz="1600" dirty="0" err="1">
                          <a:effectLst/>
                          <a:latin typeface="Garamond" panose="02020404030301010803" pitchFamily="18" charset="0"/>
                          <a:ea typeface="Calibri"/>
                          <a:cs typeface="Times New Roman"/>
                        </a:rPr>
                        <a:t>setosa</a:t>
                      </a:r>
                      <a:endParaRPr lang="el-GR" sz="1600" dirty="0">
                        <a:effectLst/>
                        <a:latin typeface="Garamond" panose="02020404030301010803" pitchFamily="18" charset="0"/>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260"/>
                        </a:lnSpc>
                        <a:spcAft>
                          <a:spcPts val="0"/>
                        </a:spcAft>
                      </a:pPr>
                      <a:r>
                        <a:rPr lang="el-GR" sz="1600" dirty="0" err="1">
                          <a:effectLst/>
                          <a:latin typeface="Garamond" panose="02020404030301010803" pitchFamily="18" charset="0"/>
                          <a:ea typeface="Times New Roman"/>
                          <a:cs typeface="Times New Roman"/>
                        </a:rPr>
                        <a:t>iris</a:t>
                      </a:r>
                      <a:r>
                        <a:rPr lang="el-GR" sz="1600" dirty="0">
                          <a:effectLst/>
                          <a:latin typeface="Garamond" panose="02020404030301010803" pitchFamily="18" charset="0"/>
                          <a:ea typeface="Times New Roman"/>
                          <a:cs typeface="Times New Roman"/>
                        </a:rPr>
                        <a:t>-</a:t>
                      </a:r>
                      <a:r>
                        <a:rPr lang="el-GR" sz="1600" dirty="0" err="1">
                          <a:effectLst/>
                          <a:latin typeface="Garamond" panose="02020404030301010803" pitchFamily="18" charset="0"/>
                          <a:ea typeface="Times New Roman"/>
                          <a:cs typeface="Times New Roman"/>
                        </a:rPr>
                        <a:t>versicolor</a:t>
                      </a:r>
                      <a:endParaRPr lang="el-GR" sz="1600" dirty="0">
                        <a:effectLst/>
                        <a:latin typeface="Garamond" panose="02020404030301010803" pitchFamily="18" charset="0"/>
                        <a:ea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260"/>
                        </a:lnSpc>
                        <a:spcAft>
                          <a:spcPts val="0"/>
                        </a:spcAft>
                      </a:pPr>
                      <a:r>
                        <a:rPr lang="el-GR" sz="1600" dirty="0" err="1">
                          <a:effectLst/>
                          <a:latin typeface="Garamond" panose="02020404030301010803" pitchFamily="18" charset="0"/>
                          <a:ea typeface="Calibri"/>
                          <a:cs typeface="Times New Roman"/>
                        </a:rPr>
                        <a:t>iris</a:t>
                      </a:r>
                      <a:r>
                        <a:rPr lang="el-GR" sz="1600" dirty="0">
                          <a:effectLst/>
                          <a:latin typeface="Garamond" panose="02020404030301010803" pitchFamily="18" charset="0"/>
                          <a:ea typeface="Calibri"/>
                          <a:cs typeface="Times New Roman"/>
                        </a:rPr>
                        <a:t>-</a:t>
                      </a:r>
                      <a:r>
                        <a:rPr lang="el-GR" sz="1600" dirty="0" err="1">
                          <a:effectLst/>
                          <a:latin typeface="Garamond" panose="02020404030301010803" pitchFamily="18" charset="0"/>
                          <a:ea typeface="Calibri"/>
                          <a:cs typeface="Times New Roman"/>
                        </a:rPr>
                        <a:t>virginica</a:t>
                      </a:r>
                      <a:endParaRPr lang="el-GR" sz="1600" dirty="0">
                        <a:effectLst/>
                        <a:latin typeface="Garamond" panose="02020404030301010803" pitchFamily="18" charset="0"/>
                        <a:ea typeface="Times New Roman"/>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260"/>
                        </a:lnSpc>
                        <a:spcAft>
                          <a:spcPts val="0"/>
                        </a:spcAft>
                      </a:pPr>
                      <a:r>
                        <a:rPr lang="en-US" sz="1600" dirty="0">
                          <a:effectLst/>
                          <a:latin typeface="Garamond" panose="02020404030301010803" pitchFamily="18" charset="0"/>
                          <a:ea typeface="Times New Roman"/>
                        </a:rPr>
                        <a:t> </a:t>
                      </a:r>
                      <a:endParaRPr lang="el-GR" sz="1600" dirty="0">
                        <a:effectLst/>
                        <a:latin typeface="Garamond" panose="02020404030301010803" pitchFamily="18" charset="0"/>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88000">
                <a:tc>
                  <a:txBody>
                    <a:bodyPr/>
                    <a:lstStyle/>
                    <a:p>
                      <a:pPr algn="ctr">
                        <a:lnSpc>
                          <a:spcPts val="1260"/>
                        </a:lnSpc>
                        <a:spcAft>
                          <a:spcPts val="0"/>
                        </a:spcAft>
                      </a:pPr>
                      <a:r>
                        <a:rPr lang="el-GR" sz="1600" i="1" dirty="0">
                          <a:effectLst/>
                          <a:latin typeface="Garamond" panose="02020404030301010803" pitchFamily="18" charset="0"/>
                          <a:ea typeface="Times New Roman"/>
                        </a:rPr>
                        <a:t> </a:t>
                      </a:r>
                      <a:endParaRPr lang="el-GR" sz="1600" dirty="0">
                        <a:effectLst/>
                        <a:latin typeface="Garamond" panose="02020404030301010803" pitchFamily="18" charset="0"/>
                        <a:ea typeface="Times New Roman"/>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260"/>
                        </a:lnSpc>
                        <a:spcAft>
                          <a:spcPts val="0"/>
                        </a:spcAft>
                      </a:pPr>
                      <a:r>
                        <a:rPr lang="el-GR" sz="1600" i="1" dirty="0">
                          <a:effectLst/>
                          <a:latin typeface="Garamond" panose="02020404030301010803" pitchFamily="18" charset="0"/>
                          <a:ea typeface="Times New Roman"/>
                        </a:rPr>
                        <a:t>T</a:t>
                      </a:r>
                      <a:r>
                        <a:rPr lang="el-GR" sz="1600" baseline="-25000" dirty="0">
                          <a:effectLst/>
                          <a:latin typeface="Garamond" panose="02020404030301010803" pitchFamily="18" charset="0"/>
                          <a:ea typeface="Times New Roman"/>
                        </a:rPr>
                        <a:t>1</a:t>
                      </a:r>
                      <a:endParaRPr lang="el-GR" sz="1600" dirty="0">
                        <a:effectLst/>
                        <a:latin typeface="Garamond" panose="02020404030301010803" pitchFamily="18" charset="0"/>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260"/>
                        </a:lnSpc>
                        <a:spcAft>
                          <a:spcPts val="0"/>
                        </a:spcAft>
                      </a:pPr>
                      <a:r>
                        <a:rPr lang="el-GR" sz="1600" i="1" dirty="0">
                          <a:effectLst/>
                          <a:latin typeface="Garamond" panose="02020404030301010803" pitchFamily="18" charset="0"/>
                          <a:ea typeface="Times New Roman"/>
                        </a:rPr>
                        <a:t>T</a:t>
                      </a:r>
                      <a:r>
                        <a:rPr lang="en-US" sz="1600" baseline="-25000" dirty="0">
                          <a:effectLst/>
                          <a:latin typeface="Garamond" panose="02020404030301010803" pitchFamily="18" charset="0"/>
                          <a:ea typeface="Times New Roman"/>
                        </a:rPr>
                        <a:t>2</a:t>
                      </a:r>
                      <a:endParaRPr lang="el-GR" sz="1600" dirty="0">
                        <a:effectLst/>
                        <a:latin typeface="Garamond" panose="02020404030301010803" pitchFamily="18" charset="0"/>
                        <a:ea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260"/>
                        </a:lnSpc>
                        <a:spcAft>
                          <a:spcPts val="0"/>
                        </a:spcAft>
                      </a:pPr>
                      <a:r>
                        <a:rPr lang="el-GR" sz="1600" i="1" dirty="0">
                          <a:effectLst/>
                          <a:latin typeface="Garamond" panose="02020404030301010803" pitchFamily="18" charset="0"/>
                          <a:ea typeface="Times New Roman"/>
                        </a:rPr>
                        <a:t>T</a:t>
                      </a:r>
                      <a:r>
                        <a:rPr lang="en-US" sz="1600" baseline="-25000" dirty="0">
                          <a:effectLst/>
                          <a:latin typeface="Garamond" panose="02020404030301010803" pitchFamily="18" charset="0"/>
                          <a:ea typeface="Times New Roman"/>
                        </a:rPr>
                        <a:t>3</a:t>
                      </a:r>
                      <a:endParaRPr lang="el-GR" sz="1600" dirty="0">
                        <a:effectLst/>
                        <a:latin typeface="Garamond" panose="02020404030301010803" pitchFamily="18" charset="0"/>
                        <a:ea typeface="Times New Roman"/>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260"/>
                        </a:lnSpc>
                        <a:spcAft>
                          <a:spcPts val="0"/>
                        </a:spcAft>
                      </a:pPr>
                      <a:r>
                        <a:rPr lang="el-GR" sz="1600" i="1" dirty="0" err="1">
                          <a:effectLst/>
                          <a:latin typeface="Garamond" panose="02020404030301010803" pitchFamily="18" charset="0"/>
                          <a:ea typeface="Times New Roman"/>
                        </a:rPr>
                        <a:t>n</a:t>
                      </a:r>
                      <a:r>
                        <a:rPr lang="el-GR" sz="1600" i="1" baseline="-25000" dirty="0" err="1">
                          <a:effectLst/>
                          <a:latin typeface="Garamond" panose="02020404030301010803" pitchFamily="18" charset="0"/>
                          <a:ea typeface="Times New Roman"/>
                        </a:rPr>
                        <a:t>i</a:t>
                      </a:r>
                      <a:endParaRPr lang="el-GR" sz="1600" dirty="0">
                        <a:effectLst/>
                        <a:latin typeface="Garamond" panose="02020404030301010803" pitchFamily="18" charset="0"/>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88000">
                <a:tc>
                  <a:txBody>
                    <a:bodyPr/>
                    <a:lstStyle/>
                    <a:p>
                      <a:pPr algn="ctr">
                        <a:lnSpc>
                          <a:spcPts val="1260"/>
                        </a:lnSpc>
                        <a:spcAft>
                          <a:spcPts val="0"/>
                        </a:spcAft>
                      </a:pPr>
                      <a:r>
                        <a:rPr lang="el-GR" sz="1600" i="1" dirty="0">
                          <a:effectLst/>
                          <a:latin typeface="Garamond" panose="02020404030301010803" pitchFamily="18" charset="0"/>
                          <a:ea typeface="Times New Roman"/>
                        </a:rPr>
                        <a:t>C</a:t>
                      </a:r>
                      <a:r>
                        <a:rPr lang="el-GR" sz="1600" baseline="-25000" dirty="0">
                          <a:effectLst/>
                          <a:latin typeface="Garamond" panose="02020404030301010803" pitchFamily="18" charset="0"/>
                          <a:ea typeface="Times New Roman"/>
                        </a:rPr>
                        <a:t>1</a:t>
                      </a:r>
                      <a:r>
                        <a:rPr lang="el-GR" sz="1600" dirty="0">
                          <a:effectLst/>
                          <a:latin typeface="Garamond" panose="02020404030301010803" pitchFamily="18" charset="0"/>
                          <a:ea typeface="Times New Roman"/>
                        </a:rPr>
                        <a:t> (τετράγωνα)</a:t>
                      </a: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260"/>
                        </a:lnSpc>
                        <a:spcAft>
                          <a:spcPts val="0"/>
                        </a:spcAft>
                      </a:pPr>
                      <a:r>
                        <a:rPr lang="el-GR" sz="1600" dirty="0">
                          <a:effectLst/>
                          <a:latin typeface="Garamond" panose="02020404030301010803" pitchFamily="18" charset="0"/>
                          <a:ea typeface="Times New Roman"/>
                        </a:rPr>
                        <a:t>10</a:t>
                      </a: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260"/>
                        </a:lnSpc>
                        <a:spcAft>
                          <a:spcPts val="0"/>
                        </a:spcAft>
                      </a:pPr>
                      <a:r>
                        <a:rPr lang="el-GR" sz="1600" dirty="0">
                          <a:effectLst/>
                          <a:latin typeface="Garamond" panose="02020404030301010803" pitchFamily="18" charset="0"/>
                          <a:ea typeface="Times New Roman"/>
                        </a:rPr>
                        <a:t>10</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260"/>
                        </a:lnSpc>
                        <a:spcAft>
                          <a:spcPts val="0"/>
                        </a:spcAft>
                      </a:pPr>
                      <a:r>
                        <a:rPr lang="el-GR" sz="1600" dirty="0">
                          <a:effectLst/>
                          <a:latin typeface="Garamond" panose="02020404030301010803" pitchFamily="18" charset="0"/>
                          <a:ea typeface="Times New Roman"/>
                        </a:rPr>
                        <a:t>10</a:t>
                      </a: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260"/>
                        </a:lnSpc>
                        <a:spcAft>
                          <a:spcPts val="0"/>
                        </a:spcAft>
                      </a:pPr>
                      <a:r>
                        <a:rPr lang="el-GR" sz="1600" dirty="0">
                          <a:effectLst/>
                          <a:latin typeface="Garamond" panose="02020404030301010803" pitchFamily="18" charset="0"/>
                          <a:ea typeface="Times New Roman"/>
                        </a:rPr>
                        <a:t>30</a:t>
                      </a: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88000">
                <a:tc>
                  <a:txBody>
                    <a:bodyPr/>
                    <a:lstStyle/>
                    <a:p>
                      <a:pPr algn="ctr">
                        <a:lnSpc>
                          <a:spcPts val="1260"/>
                        </a:lnSpc>
                        <a:spcAft>
                          <a:spcPts val="0"/>
                        </a:spcAft>
                      </a:pPr>
                      <a:r>
                        <a:rPr lang="el-GR" sz="1600" i="1" dirty="0">
                          <a:effectLst/>
                          <a:latin typeface="Garamond" panose="02020404030301010803" pitchFamily="18" charset="0"/>
                          <a:ea typeface="Times New Roman"/>
                        </a:rPr>
                        <a:t>C</a:t>
                      </a:r>
                      <a:r>
                        <a:rPr lang="el-GR" sz="1600" baseline="-25000" dirty="0">
                          <a:effectLst/>
                          <a:latin typeface="Garamond" panose="02020404030301010803" pitchFamily="18" charset="0"/>
                          <a:ea typeface="Times New Roman"/>
                        </a:rPr>
                        <a:t>2</a:t>
                      </a:r>
                      <a:r>
                        <a:rPr lang="el-GR" sz="1600" dirty="0">
                          <a:effectLst/>
                          <a:latin typeface="Garamond" panose="02020404030301010803" pitchFamily="18" charset="0"/>
                          <a:ea typeface="Times New Roman"/>
                        </a:rPr>
                        <a:t> (κύκλοι)</a:t>
                      </a: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260"/>
                        </a:lnSpc>
                        <a:spcAft>
                          <a:spcPts val="0"/>
                        </a:spcAft>
                      </a:pPr>
                      <a:r>
                        <a:rPr lang="el-GR" sz="1600" dirty="0">
                          <a:effectLst/>
                          <a:latin typeface="Garamond" panose="02020404030301010803" pitchFamily="18" charset="0"/>
                          <a:ea typeface="Times New Roman"/>
                        </a:rPr>
                        <a:t>20</a:t>
                      </a: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260"/>
                        </a:lnSpc>
                        <a:spcAft>
                          <a:spcPts val="0"/>
                        </a:spcAft>
                      </a:pPr>
                      <a:r>
                        <a:rPr lang="el-GR" sz="1600" dirty="0">
                          <a:effectLst/>
                          <a:latin typeface="Garamond" panose="02020404030301010803" pitchFamily="18" charset="0"/>
                          <a:ea typeface="Times New Roman"/>
                        </a:rPr>
                        <a:t>15</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260"/>
                        </a:lnSpc>
                        <a:spcAft>
                          <a:spcPts val="0"/>
                        </a:spcAft>
                      </a:pPr>
                      <a:r>
                        <a:rPr lang="el-GR" sz="1600" dirty="0">
                          <a:effectLst/>
                          <a:latin typeface="Garamond" panose="02020404030301010803" pitchFamily="18" charset="0"/>
                          <a:ea typeface="Times New Roman"/>
                        </a:rPr>
                        <a:t>15</a:t>
                      </a: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260"/>
                        </a:lnSpc>
                        <a:spcAft>
                          <a:spcPts val="0"/>
                        </a:spcAft>
                      </a:pPr>
                      <a:r>
                        <a:rPr lang="el-GR" sz="1600" dirty="0">
                          <a:effectLst/>
                          <a:latin typeface="Garamond" panose="02020404030301010803" pitchFamily="18" charset="0"/>
                          <a:ea typeface="Times New Roman"/>
                        </a:rPr>
                        <a:t>50</a:t>
                      </a: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33638">
                <a:tc>
                  <a:txBody>
                    <a:bodyPr/>
                    <a:lstStyle/>
                    <a:p>
                      <a:pPr algn="ctr">
                        <a:lnSpc>
                          <a:spcPts val="1260"/>
                        </a:lnSpc>
                        <a:spcAft>
                          <a:spcPts val="0"/>
                        </a:spcAft>
                      </a:pPr>
                      <a:r>
                        <a:rPr lang="el-GR" sz="1600" i="1" dirty="0">
                          <a:effectLst/>
                          <a:latin typeface="Garamond" panose="02020404030301010803" pitchFamily="18" charset="0"/>
                          <a:ea typeface="Times New Roman"/>
                        </a:rPr>
                        <a:t>C</a:t>
                      </a:r>
                      <a:r>
                        <a:rPr lang="el-GR" sz="1600" baseline="-25000" dirty="0">
                          <a:effectLst/>
                          <a:latin typeface="Garamond" panose="02020404030301010803" pitchFamily="18" charset="0"/>
                          <a:ea typeface="Times New Roman"/>
                        </a:rPr>
                        <a:t>3</a:t>
                      </a:r>
                      <a:r>
                        <a:rPr lang="el-GR" sz="1600" dirty="0">
                          <a:effectLst/>
                          <a:latin typeface="Garamond" panose="02020404030301010803" pitchFamily="18" charset="0"/>
                          <a:ea typeface="Times New Roman"/>
                        </a:rPr>
                        <a:t> (τρίγωνα)</a:t>
                      </a: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260"/>
                        </a:lnSpc>
                        <a:spcAft>
                          <a:spcPts val="0"/>
                        </a:spcAft>
                      </a:pPr>
                      <a:r>
                        <a:rPr lang="el-GR" sz="1600" dirty="0">
                          <a:effectLst/>
                          <a:latin typeface="Garamond" panose="02020404030301010803" pitchFamily="18" charset="0"/>
                          <a:ea typeface="Times New Roman"/>
                        </a:rPr>
                        <a:t>2</a:t>
                      </a:r>
                      <a:r>
                        <a:rPr lang="en-US" sz="1600" dirty="0">
                          <a:effectLst/>
                          <a:latin typeface="Garamond" panose="02020404030301010803" pitchFamily="18" charset="0"/>
                          <a:ea typeface="Times New Roman"/>
                        </a:rPr>
                        <a:t>0</a:t>
                      </a:r>
                      <a:endParaRPr lang="el-GR" sz="1600" dirty="0">
                        <a:effectLst/>
                        <a:latin typeface="Garamond" panose="02020404030301010803" pitchFamily="18" charset="0"/>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260"/>
                        </a:lnSpc>
                        <a:spcAft>
                          <a:spcPts val="0"/>
                        </a:spcAft>
                      </a:pPr>
                      <a:r>
                        <a:rPr lang="el-GR" sz="1600" dirty="0">
                          <a:effectLst/>
                          <a:latin typeface="Garamond" panose="02020404030301010803" pitchFamily="18" charset="0"/>
                          <a:ea typeface="Times New Roman"/>
                        </a:rPr>
                        <a:t>25</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260"/>
                        </a:lnSpc>
                        <a:spcAft>
                          <a:spcPts val="0"/>
                        </a:spcAft>
                      </a:pPr>
                      <a:r>
                        <a:rPr lang="el-GR" sz="1600" dirty="0">
                          <a:effectLst/>
                          <a:latin typeface="Garamond" panose="02020404030301010803" pitchFamily="18" charset="0"/>
                          <a:ea typeface="Times New Roman"/>
                        </a:rPr>
                        <a:t>25</a:t>
                      </a: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260"/>
                        </a:lnSpc>
                        <a:spcAft>
                          <a:spcPts val="0"/>
                        </a:spcAft>
                      </a:pPr>
                      <a:r>
                        <a:rPr lang="el-GR" sz="1600" dirty="0">
                          <a:effectLst/>
                          <a:latin typeface="Garamond" panose="02020404030301010803" pitchFamily="18" charset="0"/>
                          <a:ea typeface="Times New Roman"/>
                        </a:rPr>
                        <a:t>70</a:t>
                      </a: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288000">
                <a:tc>
                  <a:txBody>
                    <a:bodyPr/>
                    <a:lstStyle/>
                    <a:p>
                      <a:pPr algn="ctr">
                        <a:lnSpc>
                          <a:spcPts val="1260"/>
                        </a:lnSpc>
                        <a:spcAft>
                          <a:spcPts val="0"/>
                        </a:spcAft>
                      </a:pPr>
                      <a:r>
                        <a:rPr lang="el-GR" sz="1600" i="1" dirty="0" err="1">
                          <a:effectLst/>
                          <a:latin typeface="Garamond" panose="02020404030301010803" pitchFamily="18" charset="0"/>
                          <a:ea typeface="Times New Roman"/>
                        </a:rPr>
                        <a:t>m</a:t>
                      </a:r>
                      <a:r>
                        <a:rPr lang="el-GR" sz="1600" i="1" baseline="-25000" dirty="0" err="1">
                          <a:effectLst/>
                          <a:latin typeface="Garamond" panose="02020404030301010803" pitchFamily="18" charset="0"/>
                          <a:ea typeface="Times New Roman"/>
                        </a:rPr>
                        <a:t>j</a:t>
                      </a:r>
                      <a:endParaRPr lang="el-GR" sz="1600" dirty="0">
                        <a:effectLst/>
                        <a:latin typeface="Garamond" panose="02020404030301010803" pitchFamily="18" charset="0"/>
                        <a:ea typeface="Times New Roman"/>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260"/>
                        </a:lnSpc>
                        <a:spcAft>
                          <a:spcPts val="0"/>
                        </a:spcAft>
                      </a:pPr>
                      <a:r>
                        <a:rPr lang="en-US" sz="1600" dirty="0">
                          <a:effectLst/>
                          <a:latin typeface="Garamond" panose="02020404030301010803" pitchFamily="18" charset="0"/>
                          <a:ea typeface="Times New Roman"/>
                        </a:rPr>
                        <a:t>50</a:t>
                      </a:r>
                      <a:endParaRPr lang="el-GR" sz="1600" dirty="0">
                        <a:effectLst/>
                        <a:latin typeface="Garamond" panose="02020404030301010803" pitchFamily="18" charset="0"/>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260"/>
                        </a:lnSpc>
                        <a:spcAft>
                          <a:spcPts val="0"/>
                        </a:spcAft>
                      </a:pPr>
                      <a:r>
                        <a:rPr lang="en-US" sz="1600" dirty="0">
                          <a:effectLst/>
                          <a:latin typeface="Garamond" panose="02020404030301010803" pitchFamily="18" charset="0"/>
                          <a:ea typeface="Times New Roman"/>
                        </a:rPr>
                        <a:t>50</a:t>
                      </a:r>
                      <a:endParaRPr lang="el-GR" sz="1600" dirty="0">
                        <a:effectLst/>
                        <a:latin typeface="Garamond" panose="02020404030301010803" pitchFamily="18" charset="0"/>
                        <a:ea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260"/>
                        </a:lnSpc>
                        <a:spcAft>
                          <a:spcPts val="0"/>
                        </a:spcAft>
                      </a:pPr>
                      <a:r>
                        <a:rPr lang="en-US" sz="1600" dirty="0">
                          <a:effectLst/>
                          <a:latin typeface="Garamond" panose="02020404030301010803" pitchFamily="18" charset="0"/>
                          <a:ea typeface="Times New Roman"/>
                        </a:rPr>
                        <a:t>50</a:t>
                      </a:r>
                      <a:endParaRPr lang="el-GR" sz="1600" dirty="0">
                        <a:effectLst/>
                        <a:latin typeface="Garamond" panose="02020404030301010803" pitchFamily="18" charset="0"/>
                        <a:ea typeface="Times New Roman"/>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260"/>
                        </a:lnSpc>
                        <a:spcAft>
                          <a:spcPts val="0"/>
                        </a:spcAft>
                      </a:pPr>
                      <a:r>
                        <a:rPr lang="el-GR" sz="1600" i="1" dirty="0">
                          <a:effectLst/>
                          <a:latin typeface="Garamond" panose="02020404030301010803" pitchFamily="18" charset="0"/>
                          <a:ea typeface="Times New Roman"/>
                        </a:rPr>
                        <a:t>n </a:t>
                      </a:r>
                      <a:r>
                        <a:rPr lang="el-GR" sz="1600" dirty="0">
                          <a:effectLst/>
                          <a:latin typeface="Garamond" panose="02020404030301010803" pitchFamily="18" charset="0"/>
                          <a:ea typeface="Times New Roman"/>
                        </a:rPr>
                        <a:t>= 150</a:t>
                      </a: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2" name="Rectangle 1">
            <a:extLst>
              <a:ext uri="{FF2B5EF4-FFF2-40B4-BE49-F238E27FC236}">
                <a16:creationId xmlns:a16="http://schemas.microsoft.com/office/drawing/2014/main" id="{6DCC6E61-33EE-5A74-1C55-B84927917290}"/>
              </a:ext>
            </a:extLst>
          </p:cNvPr>
          <p:cNvSpPr/>
          <p:nvPr/>
        </p:nvSpPr>
        <p:spPr>
          <a:xfrm>
            <a:off x="4654252" y="2950269"/>
            <a:ext cx="5431894" cy="884216"/>
          </a:xfrm>
          <a:prstGeom prst="rect">
            <a:avLst/>
          </a:prstGeom>
        </p:spPr>
        <p:txBody>
          <a:bodyPr wrap="square">
            <a:spAutoFit/>
          </a:bodyPr>
          <a:lstStyle/>
          <a:p>
            <a:pPr marL="285750" indent="-285750">
              <a:lnSpc>
                <a:spcPct val="150000"/>
              </a:lnSpc>
              <a:buFont typeface="Wingdings" panose="05000000000000000000" pitchFamily="2" charset="2"/>
              <a:buChar char="ü"/>
            </a:pPr>
            <a:r>
              <a:rPr lang="en-US" dirty="0">
                <a:solidFill>
                  <a:schemeClr val="tx2">
                    <a:lumMod val="65000"/>
                    <a:lumOff val="35000"/>
                  </a:schemeClr>
                </a:solidFill>
                <a:latin typeface="Garamond" panose="02020404030301010803" pitchFamily="18" charset="0"/>
              </a:rPr>
              <a:t>purity = (</a:t>
            </a:r>
            <a:r>
              <a:rPr lang="el-GR" dirty="0">
                <a:solidFill>
                  <a:schemeClr val="tx2">
                    <a:lumMod val="65000"/>
                    <a:lumOff val="35000"/>
                  </a:schemeClr>
                </a:solidFill>
                <a:latin typeface="Garamond" panose="02020404030301010803" pitchFamily="18" charset="0"/>
              </a:rPr>
              <a:t>10</a:t>
            </a:r>
            <a:r>
              <a:rPr lang="en-US" dirty="0">
                <a:solidFill>
                  <a:schemeClr val="tx2">
                    <a:lumMod val="65000"/>
                    <a:lumOff val="35000"/>
                  </a:schemeClr>
                </a:solidFill>
                <a:latin typeface="Garamond" panose="02020404030301010803" pitchFamily="18" charset="0"/>
              </a:rPr>
              <a:t> + 20 + </a:t>
            </a:r>
            <a:r>
              <a:rPr lang="el-GR" dirty="0">
                <a:solidFill>
                  <a:schemeClr val="tx2">
                    <a:lumMod val="65000"/>
                    <a:lumOff val="35000"/>
                  </a:schemeClr>
                </a:solidFill>
                <a:latin typeface="Garamond" panose="02020404030301010803" pitchFamily="18" charset="0"/>
              </a:rPr>
              <a:t>25</a:t>
            </a:r>
            <a:r>
              <a:rPr lang="en-US" dirty="0">
                <a:solidFill>
                  <a:schemeClr val="tx2">
                    <a:lumMod val="65000"/>
                    <a:lumOff val="35000"/>
                  </a:schemeClr>
                </a:solidFill>
                <a:latin typeface="Garamond" panose="02020404030301010803" pitchFamily="18" charset="0"/>
              </a:rPr>
              <a:t>)/150</a:t>
            </a:r>
            <a:r>
              <a:rPr lang="el-GR" dirty="0">
                <a:solidFill>
                  <a:schemeClr val="tx2">
                    <a:lumMod val="65000"/>
                    <a:lumOff val="35000"/>
                  </a:schemeClr>
                </a:solidFill>
                <a:latin typeface="Garamond" panose="02020404030301010803" pitchFamily="18" charset="0"/>
              </a:rPr>
              <a:t> = 0,36</a:t>
            </a:r>
            <a:endParaRPr lang="en-US" dirty="0">
              <a:solidFill>
                <a:schemeClr val="tx2">
                  <a:lumMod val="65000"/>
                  <a:lumOff val="35000"/>
                </a:schemeClr>
              </a:solidFill>
              <a:latin typeface="Garamond" panose="02020404030301010803" pitchFamily="18" charset="0"/>
            </a:endParaRPr>
          </a:p>
          <a:p>
            <a:pPr marL="285750" indent="-285750">
              <a:lnSpc>
                <a:spcPct val="150000"/>
              </a:lnSpc>
              <a:buFont typeface="Wingdings" panose="05000000000000000000" pitchFamily="2" charset="2"/>
              <a:buChar char="ü"/>
            </a:pPr>
            <a:r>
              <a:rPr lang="en-US" dirty="0">
                <a:solidFill>
                  <a:schemeClr val="tx2">
                    <a:lumMod val="65000"/>
                    <a:lumOff val="35000"/>
                  </a:schemeClr>
                </a:solidFill>
                <a:latin typeface="Garamond" panose="02020404030301010803" pitchFamily="18" charset="0"/>
              </a:rPr>
              <a:t>match = (</a:t>
            </a:r>
            <a:r>
              <a:rPr lang="el-GR" dirty="0">
                <a:solidFill>
                  <a:schemeClr val="tx2">
                    <a:lumMod val="65000"/>
                    <a:lumOff val="35000"/>
                  </a:schemeClr>
                </a:solidFill>
                <a:latin typeface="Garamond" panose="02020404030301010803" pitchFamily="18" charset="0"/>
              </a:rPr>
              <a:t>1</a:t>
            </a:r>
            <a:r>
              <a:rPr lang="en-US" dirty="0">
                <a:solidFill>
                  <a:schemeClr val="tx2">
                    <a:lumMod val="65000"/>
                    <a:lumOff val="35000"/>
                  </a:schemeClr>
                </a:solidFill>
                <a:latin typeface="Garamond" panose="02020404030301010803" pitchFamily="18" charset="0"/>
              </a:rPr>
              <a:t>0+</a:t>
            </a:r>
            <a:r>
              <a:rPr lang="el-GR" dirty="0">
                <a:solidFill>
                  <a:schemeClr val="tx2">
                    <a:lumMod val="65000"/>
                    <a:lumOff val="35000"/>
                  </a:schemeClr>
                </a:solidFill>
                <a:latin typeface="Garamond" panose="02020404030301010803" pitchFamily="18" charset="0"/>
              </a:rPr>
              <a:t>20</a:t>
            </a:r>
            <a:r>
              <a:rPr lang="en-US" dirty="0">
                <a:solidFill>
                  <a:schemeClr val="tx2">
                    <a:lumMod val="65000"/>
                    <a:lumOff val="35000"/>
                  </a:schemeClr>
                </a:solidFill>
                <a:latin typeface="Garamond" panose="02020404030301010803" pitchFamily="18" charset="0"/>
              </a:rPr>
              <a:t>+</a:t>
            </a:r>
            <a:r>
              <a:rPr lang="el-GR" dirty="0">
                <a:solidFill>
                  <a:schemeClr val="tx2">
                    <a:lumMod val="65000"/>
                    <a:lumOff val="35000"/>
                  </a:schemeClr>
                </a:solidFill>
                <a:latin typeface="Garamond" panose="02020404030301010803" pitchFamily="18" charset="0"/>
              </a:rPr>
              <a:t>25</a:t>
            </a:r>
            <a:r>
              <a:rPr lang="en-US" dirty="0">
                <a:solidFill>
                  <a:schemeClr val="tx2">
                    <a:lumMod val="65000"/>
                    <a:lumOff val="35000"/>
                  </a:schemeClr>
                </a:solidFill>
                <a:latin typeface="Garamond" panose="02020404030301010803" pitchFamily="18" charset="0"/>
              </a:rPr>
              <a:t>)/150 </a:t>
            </a:r>
            <a:r>
              <a:rPr lang="el-GR" dirty="0">
                <a:solidFill>
                  <a:schemeClr val="tx2">
                    <a:lumMod val="65000"/>
                    <a:lumOff val="35000"/>
                  </a:schemeClr>
                </a:solidFill>
                <a:latin typeface="Garamond" panose="02020404030301010803" pitchFamily="18" charset="0"/>
              </a:rPr>
              <a:t>= 0,56</a:t>
            </a:r>
            <a:endParaRPr lang="en-US" dirty="0">
              <a:solidFill>
                <a:schemeClr val="tx2">
                  <a:lumMod val="65000"/>
                  <a:lumOff val="35000"/>
                </a:schemeClr>
              </a:solidFill>
              <a:latin typeface="Garamond" panose="02020404030301010803" pitchFamily="18" charset="0"/>
            </a:endParaRP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2597D6DA-16DB-8C7A-DCEC-E54082D95CF8}"/>
                  </a:ext>
                </a:extLst>
              </p:cNvPr>
              <p:cNvSpPr txBox="1"/>
              <p:nvPr/>
            </p:nvSpPr>
            <p:spPr>
              <a:xfrm>
                <a:off x="1152909" y="4151136"/>
                <a:ext cx="9467984" cy="489686"/>
              </a:xfrm>
              <a:prstGeom prst="rect">
                <a:avLst/>
              </a:prstGeom>
              <a:noFill/>
            </p:spPr>
            <p:txBody>
              <a:bodyPr wrap="square">
                <a:spAutoFit/>
              </a:bodyPr>
              <a:lstStyle/>
              <a:p>
                <a:r>
                  <a:rPr lang="en-US" dirty="0">
                    <a:solidFill>
                      <a:schemeClr val="tx2">
                        <a:lumMod val="65000"/>
                        <a:lumOff val="35000"/>
                      </a:schemeClr>
                    </a:solidFill>
                    <a:latin typeface="Cambria" panose="02040503050406030204" pitchFamily="18" charset="0"/>
                    <a:ea typeface="Cambria" panose="02040503050406030204" pitchFamily="18" charset="0"/>
                  </a:rPr>
                  <a:t>Purity = </a:t>
                </a:r>
                <a14:m>
                  <m:oMath xmlns:m="http://schemas.openxmlformats.org/officeDocument/2006/math">
                    <m:f>
                      <m:fPr>
                        <m:ctrlPr>
                          <a:rPr lang="en-US" i="1" smtClean="0">
                            <a:solidFill>
                              <a:schemeClr val="tx2">
                                <a:lumMod val="65000"/>
                                <a:lumOff val="35000"/>
                              </a:schemeClr>
                            </a:solidFill>
                            <a:latin typeface="Cambria Math" panose="02040503050406030204" pitchFamily="18" charset="0"/>
                          </a:rPr>
                        </m:ctrlPr>
                      </m:fPr>
                      <m:num>
                        <m:r>
                          <a:rPr lang="en-US" b="0" i="1" smtClean="0">
                            <a:solidFill>
                              <a:schemeClr val="tx2">
                                <a:lumMod val="65000"/>
                                <a:lumOff val="35000"/>
                              </a:schemeClr>
                            </a:solidFill>
                            <a:latin typeface="Cambria Math" panose="02040503050406030204" pitchFamily="18" charset="0"/>
                          </a:rPr>
                          <m:t>1</m:t>
                        </m:r>
                      </m:num>
                      <m:den>
                        <m:r>
                          <a:rPr lang="en-US" b="0" i="1" smtClean="0">
                            <a:solidFill>
                              <a:schemeClr val="tx2">
                                <a:lumMod val="65000"/>
                                <a:lumOff val="35000"/>
                              </a:schemeClr>
                            </a:solidFill>
                            <a:latin typeface="Cambria Math" panose="02040503050406030204" pitchFamily="18" charset="0"/>
                          </a:rPr>
                          <m:t>150</m:t>
                        </m:r>
                      </m:den>
                    </m:f>
                    <m:r>
                      <a:rPr lang="en-US" b="0" i="1" smtClean="0">
                        <a:solidFill>
                          <a:schemeClr val="tx2">
                            <a:lumMod val="65000"/>
                            <a:lumOff val="35000"/>
                          </a:schemeClr>
                        </a:solidFill>
                        <a:latin typeface="Cambria Math" panose="02040503050406030204" pitchFamily="18" charset="0"/>
                      </a:rPr>
                      <m:t>(</m:t>
                    </m:r>
                    <m:func>
                      <m:funcPr>
                        <m:ctrlPr>
                          <a:rPr lang="en-US" b="0" i="1" smtClean="0">
                            <a:solidFill>
                              <a:schemeClr val="tx2">
                                <a:lumMod val="65000"/>
                                <a:lumOff val="35000"/>
                              </a:schemeClr>
                            </a:solidFill>
                            <a:latin typeface="Cambria Math" panose="02040503050406030204" pitchFamily="18" charset="0"/>
                          </a:rPr>
                        </m:ctrlPr>
                      </m:funcPr>
                      <m:fName>
                        <m:r>
                          <m:rPr>
                            <m:sty m:val="p"/>
                          </m:rPr>
                          <a:rPr lang="en-US" b="0" i="0" smtClean="0">
                            <a:solidFill>
                              <a:schemeClr val="tx2">
                                <a:lumMod val="65000"/>
                                <a:lumOff val="35000"/>
                              </a:schemeClr>
                            </a:solidFill>
                            <a:latin typeface="Cambria Math" panose="02040503050406030204" pitchFamily="18" charset="0"/>
                          </a:rPr>
                          <m:t>max</m:t>
                        </m:r>
                      </m:fName>
                      <m:e>
                        <m:d>
                          <m:dPr>
                            <m:ctrlPr>
                              <a:rPr lang="en-US" b="0" i="1" smtClean="0">
                                <a:solidFill>
                                  <a:schemeClr val="tx2">
                                    <a:lumMod val="65000"/>
                                    <a:lumOff val="35000"/>
                                  </a:schemeClr>
                                </a:solidFill>
                                <a:latin typeface="Cambria Math" panose="02040503050406030204" pitchFamily="18" charset="0"/>
                              </a:rPr>
                            </m:ctrlPr>
                          </m:dPr>
                          <m:e>
                            <m:r>
                              <a:rPr lang="en-US" b="0" i="1" smtClean="0">
                                <a:solidFill>
                                  <a:schemeClr val="tx2">
                                    <a:lumMod val="65000"/>
                                    <a:lumOff val="35000"/>
                                  </a:schemeClr>
                                </a:solidFill>
                                <a:latin typeface="Cambria Math" panose="02040503050406030204" pitchFamily="18" charset="0"/>
                              </a:rPr>
                              <m:t>10,10,10</m:t>
                            </m:r>
                          </m:e>
                        </m:d>
                      </m:e>
                    </m:func>
                    <m:r>
                      <a:rPr lang="en-US" b="0" i="1" smtClean="0">
                        <a:solidFill>
                          <a:schemeClr val="tx2">
                            <a:lumMod val="65000"/>
                            <a:lumOff val="35000"/>
                          </a:schemeClr>
                        </a:solidFill>
                        <a:latin typeface="Cambria Math" panose="02040503050406030204" pitchFamily="18" charset="0"/>
                      </a:rPr>
                      <m:t>+</m:t>
                    </m:r>
                    <m:r>
                      <m:rPr>
                        <m:sty m:val="p"/>
                      </m:rPr>
                      <a:rPr lang="en-US">
                        <a:solidFill>
                          <a:schemeClr val="tx2">
                            <a:lumMod val="65000"/>
                            <a:lumOff val="35000"/>
                          </a:schemeClr>
                        </a:solidFill>
                        <a:latin typeface="Cambria Math" panose="02040503050406030204" pitchFamily="18" charset="0"/>
                      </a:rPr>
                      <m:t>max</m:t>
                    </m:r>
                    <m:r>
                      <a:rPr lang="en-US" i="1">
                        <a:solidFill>
                          <a:schemeClr val="tx2">
                            <a:lumMod val="65000"/>
                            <a:lumOff val="35000"/>
                          </a:schemeClr>
                        </a:solidFill>
                        <a:latin typeface="Cambria Math" panose="02040503050406030204" pitchFamily="18" charset="0"/>
                      </a:rPr>
                      <m:t>⁡(</m:t>
                    </m:r>
                    <m:r>
                      <a:rPr lang="en-US" b="0" i="1" smtClean="0">
                        <a:solidFill>
                          <a:schemeClr val="tx2">
                            <a:lumMod val="65000"/>
                            <a:lumOff val="35000"/>
                          </a:schemeClr>
                        </a:solidFill>
                        <a:latin typeface="Cambria Math" panose="02040503050406030204" pitchFamily="18" charset="0"/>
                      </a:rPr>
                      <m:t>2</m:t>
                    </m:r>
                    <m:r>
                      <a:rPr lang="en-US" i="1">
                        <a:solidFill>
                          <a:schemeClr val="tx2">
                            <a:lumMod val="65000"/>
                            <a:lumOff val="35000"/>
                          </a:schemeClr>
                        </a:solidFill>
                        <a:latin typeface="Cambria Math" panose="02040503050406030204" pitchFamily="18" charset="0"/>
                      </a:rPr>
                      <m:t>0,1</m:t>
                    </m:r>
                    <m:r>
                      <a:rPr lang="en-US" b="0" i="1" smtClean="0">
                        <a:solidFill>
                          <a:schemeClr val="tx2">
                            <a:lumMod val="65000"/>
                            <a:lumOff val="35000"/>
                          </a:schemeClr>
                        </a:solidFill>
                        <a:latin typeface="Cambria Math" panose="02040503050406030204" pitchFamily="18" charset="0"/>
                      </a:rPr>
                      <m:t>5</m:t>
                    </m:r>
                    <m:r>
                      <a:rPr lang="en-US" i="1">
                        <a:solidFill>
                          <a:schemeClr val="tx2">
                            <a:lumMod val="65000"/>
                            <a:lumOff val="35000"/>
                          </a:schemeClr>
                        </a:solidFill>
                        <a:latin typeface="Cambria Math" panose="02040503050406030204" pitchFamily="18" charset="0"/>
                      </a:rPr>
                      <m:t>,1</m:t>
                    </m:r>
                    <m:r>
                      <a:rPr lang="en-US" b="0" i="1" smtClean="0">
                        <a:solidFill>
                          <a:schemeClr val="tx2">
                            <a:lumMod val="65000"/>
                            <a:lumOff val="35000"/>
                          </a:schemeClr>
                        </a:solidFill>
                        <a:latin typeface="Cambria Math" panose="02040503050406030204" pitchFamily="18" charset="0"/>
                      </a:rPr>
                      <m:t>5</m:t>
                    </m:r>
                    <m:r>
                      <a:rPr lang="en-US" i="1">
                        <a:solidFill>
                          <a:schemeClr val="tx2">
                            <a:lumMod val="65000"/>
                            <a:lumOff val="35000"/>
                          </a:schemeClr>
                        </a:solidFill>
                        <a:latin typeface="Cambria Math" panose="02040503050406030204" pitchFamily="18" charset="0"/>
                      </a:rPr>
                      <m:t>)</m:t>
                    </m:r>
                  </m:oMath>
                </a14:m>
                <a:r>
                  <a:rPr lang="en-US" dirty="0">
                    <a:latin typeface="Cambria" panose="02040503050406030204" pitchFamily="18" charset="0"/>
                    <a:ea typeface="Cambria" panose="02040503050406030204" pitchFamily="18" charset="0"/>
                  </a:rPr>
                  <a:t>+</a:t>
                </a:r>
                <a:r>
                  <a:rPr lang="en-US" dirty="0">
                    <a:solidFill>
                      <a:schemeClr val="tx2">
                        <a:lumMod val="65000"/>
                        <a:lumOff val="35000"/>
                      </a:schemeClr>
                    </a:solidFill>
                    <a:latin typeface="Cambria" panose="02040503050406030204" pitchFamily="18" charset="0"/>
                    <a:ea typeface="Cambria" panose="02040503050406030204" pitchFamily="18" charset="0"/>
                  </a:rPr>
                  <a:t> </a:t>
                </a:r>
                <a14:m>
                  <m:oMath xmlns:m="http://schemas.openxmlformats.org/officeDocument/2006/math">
                    <m:r>
                      <m:rPr>
                        <m:sty m:val="p"/>
                      </m:rPr>
                      <a:rPr lang="en-US">
                        <a:solidFill>
                          <a:schemeClr val="tx2">
                            <a:lumMod val="65000"/>
                            <a:lumOff val="35000"/>
                          </a:schemeClr>
                        </a:solidFill>
                        <a:latin typeface="Cambria Math" panose="02040503050406030204" pitchFamily="18" charset="0"/>
                      </a:rPr>
                      <m:t>max</m:t>
                    </m:r>
                    <m:r>
                      <a:rPr lang="en-US" i="1">
                        <a:solidFill>
                          <a:schemeClr val="tx2">
                            <a:lumMod val="65000"/>
                            <a:lumOff val="35000"/>
                          </a:schemeClr>
                        </a:solidFill>
                        <a:latin typeface="Cambria Math" panose="02040503050406030204" pitchFamily="18" charset="0"/>
                      </a:rPr>
                      <m:t>⁡(</m:t>
                    </m:r>
                    <m:r>
                      <a:rPr lang="en-US" b="0" i="1" smtClean="0">
                        <a:solidFill>
                          <a:schemeClr val="tx2">
                            <a:lumMod val="65000"/>
                            <a:lumOff val="35000"/>
                          </a:schemeClr>
                        </a:solidFill>
                        <a:latin typeface="Cambria Math" panose="02040503050406030204" pitchFamily="18" charset="0"/>
                      </a:rPr>
                      <m:t>2</m:t>
                    </m:r>
                    <m:r>
                      <a:rPr lang="en-US" i="1">
                        <a:solidFill>
                          <a:schemeClr val="tx2">
                            <a:lumMod val="65000"/>
                            <a:lumOff val="35000"/>
                          </a:schemeClr>
                        </a:solidFill>
                        <a:latin typeface="Cambria Math" panose="02040503050406030204" pitchFamily="18" charset="0"/>
                      </a:rPr>
                      <m:t>0,</m:t>
                    </m:r>
                    <m:r>
                      <a:rPr lang="en-US" b="0" i="1" smtClean="0">
                        <a:solidFill>
                          <a:schemeClr val="tx2">
                            <a:lumMod val="65000"/>
                            <a:lumOff val="35000"/>
                          </a:schemeClr>
                        </a:solidFill>
                        <a:latin typeface="Cambria Math" panose="02040503050406030204" pitchFamily="18" charset="0"/>
                      </a:rPr>
                      <m:t>25</m:t>
                    </m:r>
                    <m:r>
                      <a:rPr lang="en-US" i="1">
                        <a:solidFill>
                          <a:schemeClr val="tx2">
                            <a:lumMod val="65000"/>
                            <a:lumOff val="35000"/>
                          </a:schemeClr>
                        </a:solidFill>
                        <a:latin typeface="Cambria Math" panose="02040503050406030204" pitchFamily="18" charset="0"/>
                      </a:rPr>
                      <m:t>,</m:t>
                    </m:r>
                    <m:r>
                      <a:rPr lang="en-US" b="0" i="1" smtClean="0">
                        <a:solidFill>
                          <a:schemeClr val="tx2">
                            <a:lumMod val="65000"/>
                            <a:lumOff val="35000"/>
                          </a:schemeClr>
                        </a:solidFill>
                        <a:latin typeface="Cambria Math" panose="02040503050406030204" pitchFamily="18" charset="0"/>
                      </a:rPr>
                      <m:t>25</m:t>
                    </m:r>
                    <m:r>
                      <a:rPr lang="en-US" i="1">
                        <a:solidFill>
                          <a:schemeClr val="tx2">
                            <a:lumMod val="65000"/>
                            <a:lumOff val="35000"/>
                          </a:schemeClr>
                        </a:solidFill>
                        <a:latin typeface="Cambria Math" panose="02040503050406030204" pitchFamily="18" charset="0"/>
                      </a:rPr>
                      <m:t>)</m:t>
                    </m:r>
                  </m:oMath>
                </a14:m>
                <a:r>
                  <a:rPr lang="en-US" dirty="0">
                    <a:latin typeface="Cambria" panose="02040503050406030204" pitchFamily="18" charset="0"/>
                    <a:ea typeface="Cambria" panose="02040503050406030204" pitchFamily="18" charset="0"/>
                  </a:rPr>
                  <a:t>) =</a:t>
                </a:r>
                <a:r>
                  <a:rPr lang="en-US" dirty="0">
                    <a:solidFill>
                      <a:schemeClr val="tx2">
                        <a:lumMod val="65000"/>
                        <a:lumOff val="35000"/>
                      </a:schemeClr>
                    </a:solidFill>
                    <a:latin typeface="Cambria" panose="02040503050406030204" pitchFamily="18" charset="0"/>
                    <a:ea typeface="Cambria" panose="02040503050406030204" pitchFamily="18" charset="0"/>
                  </a:rPr>
                  <a:t> </a:t>
                </a:r>
                <a14:m>
                  <m:oMath xmlns:m="http://schemas.openxmlformats.org/officeDocument/2006/math">
                    <m:f>
                      <m:fPr>
                        <m:ctrlPr>
                          <a:rPr lang="en-US" i="1">
                            <a:solidFill>
                              <a:schemeClr val="tx2">
                                <a:lumMod val="65000"/>
                                <a:lumOff val="35000"/>
                              </a:schemeClr>
                            </a:solidFill>
                            <a:latin typeface="Cambria Math" panose="02040503050406030204" pitchFamily="18" charset="0"/>
                          </a:rPr>
                        </m:ctrlPr>
                      </m:fPr>
                      <m:num>
                        <m:r>
                          <a:rPr lang="en-US" i="1">
                            <a:solidFill>
                              <a:schemeClr val="tx2">
                                <a:lumMod val="65000"/>
                                <a:lumOff val="35000"/>
                              </a:schemeClr>
                            </a:solidFill>
                            <a:latin typeface="Cambria Math" panose="02040503050406030204" pitchFamily="18" charset="0"/>
                          </a:rPr>
                          <m:t>1</m:t>
                        </m:r>
                        <m:r>
                          <a:rPr lang="en-US" b="0" i="1" smtClean="0">
                            <a:solidFill>
                              <a:schemeClr val="tx2">
                                <a:lumMod val="65000"/>
                                <a:lumOff val="35000"/>
                              </a:schemeClr>
                            </a:solidFill>
                            <a:latin typeface="Cambria Math" panose="02040503050406030204" pitchFamily="18" charset="0"/>
                          </a:rPr>
                          <m:t>0+20+25</m:t>
                        </m:r>
                      </m:num>
                      <m:den>
                        <m:r>
                          <a:rPr lang="en-US" i="1">
                            <a:solidFill>
                              <a:schemeClr val="tx2">
                                <a:lumMod val="65000"/>
                                <a:lumOff val="35000"/>
                              </a:schemeClr>
                            </a:solidFill>
                            <a:latin typeface="Cambria Math" panose="02040503050406030204" pitchFamily="18" charset="0"/>
                          </a:rPr>
                          <m:t>150</m:t>
                        </m:r>
                      </m:den>
                    </m:f>
                    <m:r>
                      <a:rPr lang="en-US" b="0" i="1" smtClean="0">
                        <a:solidFill>
                          <a:schemeClr val="tx2">
                            <a:lumMod val="65000"/>
                            <a:lumOff val="35000"/>
                          </a:schemeClr>
                        </a:solidFill>
                        <a:latin typeface="Cambria Math" panose="02040503050406030204" pitchFamily="18" charset="0"/>
                      </a:rPr>
                      <m:t>=</m:t>
                    </m:r>
                    <m:f>
                      <m:fPr>
                        <m:ctrlPr>
                          <a:rPr lang="en-US" i="1">
                            <a:solidFill>
                              <a:schemeClr val="tx2">
                                <a:lumMod val="65000"/>
                                <a:lumOff val="35000"/>
                              </a:schemeClr>
                            </a:solidFill>
                            <a:latin typeface="Cambria Math" panose="02040503050406030204" pitchFamily="18" charset="0"/>
                          </a:rPr>
                        </m:ctrlPr>
                      </m:fPr>
                      <m:num>
                        <m:r>
                          <a:rPr lang="en-US" b="0" i="1" smtClean="0">
                            <a:solidFill>
                              <a:schemeClr val="tx2">
                                <a:lumMod val="65000"/>
                                <a:lumOff val="35000"/>
                              </a:schemeClr>
                            </a:solidFill>
                            <a:latin typeface="Cambria Math" panose="02040503050406030204" pitchFamily="18" charset="0"/>
                          </a:rPr>
                          <m:t>55</m:t>
                        </m:r>
                      </m:num>
                      <m:den>
                        <m:r>
                          <a:rPr lang="en-US" i="1">
                            <a:solidFill>
                              <a:schemeClr val="tx2">
                                <a:lumMod val="65000"/>
                                <a:lumOff val="35000"/>
                              </a:schemeClr>
                            </a:solidFill>
                            <a:latin typeface="Cambria Math" panose="02040503050406030204" pitchFamily="18" charset="0"/>
                          </a:rPr>
                          <m:t>150</m:t>
                        </m:r>
                      </m:den>
                    </m:f>
                    <m:r>
                      <a:rPr lang="en-US" b="0" i="1" smtClean="0">
                        <a:solidFill>
                          <a:schemeClr val="tx2">
                            <a:lumMod val="65000"/>
                            <a:lumOff val="35000"/>
                          </a:schemeClr>
                        </a:solidFill>
                        <a:latin typeface="Cambria Math" panose="02040503050406030204" pitchFamily="18" charset="0"/>
                      </a:rPr>
                      <m:t>=0.3667</m:t>
                    </m:r>
                  </m:oMath>
                </a14:m>
                <a:endParaRPr lang="el-GR" dirty="0">
                  <a:latin typeface="Cambria" panose="02040503050406030204" pitchFamily="18" charset="0"/>
                  <a:ea typeface="Cambria" panose="02040503050406030204" pitchFamily="18" charset="0"/>
                </a:endParaRPr>
              </a:p>
            </p:txBody>
          </p:sp>
        </mc:Choice>
        <mc:Fallback xmlns="">
          <p:sp>
            <p:nvSpPr>
              <p:cNvPr id="8" name="TextBox 7">
                <a:extLst>
                  <a:ext uri="{FF2B5EF4-FFF2-40B4-BE49-F238E27FC236}">
                    <a16:creationId xmlns:a16="http://schemas.microsoft.com/office/drawing/2014/main" id="{2597D6DA-16DB-8C7A-DCEC-E54082D95CF8}"/>
                  </a:ext>
                </a:extLst>
              </p:cNvPr>
              <p:cNvSpPr txBox="1">
                <a:spLocks noRot="1" noChangeAspect="1" noMove="1" noResize="1" noEditPoints="1" noAdjustHandles="1" noChangeArrowheads="1" noChangeShapeType="1" noTextEdit="1"/>
              </p:cNvSpPr>
              <p:nvPr/>
            </p:nvSpPr>
            <p:spPr>
              <a:xfrm>
                <a:off x="1152909" y="4151136"/>
                <a:ext cx="9467984" cy="489686"/>
              </a:xfrm>
              <a:prstGeom prst="rect">
                <a:avLst/>
              </a:prstGeom>
              <a:blipFill>
                <a:blip r:embed="rId2"/>
                <a:stretch>
                  <a:fillRect l="-515" b="-5000"/>
                </a:stretch>
              </a:blipFill>
            </p:spPr>
            <p:txBody>
              <a:bodyPr/>
              <a:lstStyle/>
              <a:p>
                <a:r>
                  <a:rPr lang="el-GR">
                    <a:noFill/>
                  </a:rPr>
                  <a:t> </a:t>
                </a:r>
              </a:p>
            </p:txBody>
          </p:sp>
        </mc:Fallback>
      </mc:AlternateContent>
      <p:sp>
        <p:nvSpPr>
          <p:cNvPr id="10" name="TextBox 9">
            <a:extLst>
              <a:ext uri="{FF2B5EF4-FFF2-40B4-BE49-F238E27FC236}">
                <a16:creationId xmlns:a16="http://schemas.microsoft.com/office/drawing/2014/main" id="{0F84B7A6-AA49-6E70-C844-B366CC1018F3}"/>
              </a:ext>
            </a:extLst>
          </p:cNvPr>
          <p:cNvSpPr txBox="1"/>
          <p:nvPr/>
        </p:nvSpPr>
        <p:spPr>
          <a:xfrm>
            <a:off x="1090924" y="5317037"/>
            <a:ext cx="4442567" cy="923330"/>
          </a:xfrm>
          <a:prstGeom prst="rect">
            <a:avLst/>
          </a:prstGeom>
          <a:noFill/>
        </p:spPr>
        <p:txBody>
          <a:bodyPr wrap="square">
            <a:spAutoFit/>
          </a:bodyPr>
          <a:lstStyle/>
          <a:p>
            <a:pPr algn="ctr"/>
            <a:r>
              <a:rPr lang="en-US" dirty="0">
                <a:solidFill>
                  <a:schemeClr val="tx2">
                    <a:lumMod val="65000"/>
                    <a:lumOff val="35000"/>
                  </a:schemeClr>
                </a:solidFill>
                <a:latin typeface="Cambria" panose="02040503050406030204" pitchFamily="18" charset="0"/>
                <a:ea typeface="Cambria" panose="02040503050406030204" pitchFamily="18" charset="0"/>
              </a:rPr>
              <a:t>Match: </a:t>
            </a:r>
            <a:r>
              <a:rPr lang="el-GR" dirty="0">
                <a:solidFill>
                  <a:schemeClr val="tx2">
                    <a:lumMod val="65000"/>
                    <a:lumOff val="35000"/>
                  </a:schemeClr>
                </a:solidFill>
                <a:latin typeface="Cambria" panose="02040503050406030204" pitchFamily="18" charset="0"/>
                <a:ea typeface="Cambria" panose="02040503050406030204" pitchFamily="18" charset="0"/>
              </a:rPr>
              <a:t>Πρέπει να βρούμε τη βέλτιστη αντιστοίχιση </a:t>
            </a:r>
            <a:r>
              <a:rPr lang="en-US" dirty="0">
                <a:solidFill>
                  <a:schemeClr val="tx2">
                    <a:lumMod val="65000"/>
                    <a:lumOff val="35000"/>
                  </a:schemeClr>
                </a:solidFill>
                <a:latin typeface="Cambria" panose="02040503050406030204" pitchFamily="18" charset="0"/>
                <a:ea typeface="Cambria" panose="02040503050406030204" pitchFamily="18" charset="0"/>
              </a:rPr>
              <a:t>clusters </a:t>
            </a:r>
            <a:r>
              <a:rPr lang="el-GR" dirty="0">
                <a:solidFill>
                  <a:schemeClr val="tx2">
                    <a:lumMod val="65000"/>
                    <a:lumOff val="35000"/>
                  </a:schemeClr>
                </a:solidFill>
                <a:latin typeface="Cambria" panose="02040503050406030204" pitchFamily="18" charset="0"/>
                <a:ea typeface="Cambria" panose="02040503050406030204" pitchFamily="18" charset="0"/>
              </a:rPr>
              <a:t>ώστε να μεγιστοποιούνται τα σωστά</a:t>
            </a: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8EDD6A67-BFF9-9F4A-400B-C309034258E7}"/>
                  </a:ext>
                </a:extLst>
              </p:cNvPr>
              <p:cNvSpPr txBox="1"/>
              <p:nvPr/>
            </p:nvSpPr>
            <p:spPr>
              <a:xfrm>
                <a:off x="5446340" y="5016491"/>
                <a:ext cx="4968552" cy="1320683"/>
              </a:xfrm>
              <a:prstGeom prst="rect">
                <a:avLst/>
              </a:prstGeom>
              <a:noFill/>
            </p:spPr>
            <p:txBody>
              <a:bodyPr wrap="square">
                <a:spAutoFit/>
              </a:bodyPr>
              <a:lstStyle/>
              <a:p>
                <a:pPr algn="ctr"/>
                <a:r>
                  <a:rPr lang="en-US" dirty="0">
                    <a:solidFill>
                      <a:schemeClr val="tx2">
                        <a:lumMod val="65000"/>
                        <a:lumOff val="35000"/>
                      </a:schemeClr>
                    </a:solidFill>
                    <a:latin typeface="Cambria" panose="02040503050406030204" pitchFamily="18" charset="0"/>
                    <a:ea typeface="Cambria" panose="02040503050406030204" pitchFamily="18" charset="0"/>
                  </a:rPr>
                  <a:t>C1 </a:t>
                </a:r>
                <a:r>
                  <a:rPr lang="en-US" dirty="0">
                    <a:solidFill>
                      <a:schemeClr val="tx2">
                        <a:lumMod val="65000"/>
                        <a:lumOff val="35000"/>
                      </a:schemeClr>
                    </a:solidFill>
                    <a:latin typeface="Cambria" panose="02040503050406030204" pitchFamily="18" charset="0"/>
                    <a:ea typeface="Cambria" panose="02040503050406030204" pitchFamily="18" charset="0"/>
                    <a:sym typeface="Wingdings" panose="05000000000000000000" pitchFamily="2" charset="2"/>
                  </a:rPr>
                  <a:t> T2</a:t>
                </a:r>
              </a:p>
              <a:p>
                <a:pPr algn="ctr"/>
                <a:r>
                  <a:rPr lang="en-US" dirty="0">
                    <a:solidFill>
                      <a:schemeClr val="tx2">
                        <a:lumMod val="65000"/>
                        <a:lumOff val="35000"/>
                      </a:schemeClr>
                    </a:solidFill>
                    <a:latin typeface="Cambria" panose="02040503050406030204" pitchFamily="18" charset="0"/>
                    <a:ea typeface="Cambria" panose="02040503050406030204" pitchFamily="18" charset="0"/>
                  </a:rPr>
                  <a:t>C2 </a:t>
                </a:r>
                <a:r>
                  <a:rPr lang="en-US" dirty="0">
                    <a:solidFill>
                      <a:schemeClr val="tx2">
                        <a:lumMod val="65000"/>
                        <a:lumOff val="35000"/>
                      </a:schemeClr>
                    </a:solidFill>
                    <a:latin typeface="Cambria" panose="02040503050406030204" pitchFamily="18" charset="0"/>
                    <a:ea typeface="Cambria" panose="02040503050406030204" pitchFamily="18" charset="0"/>
                    <a:sym typeface="Wingdings" panose="05000000000000000000" pitchFamily="2" charset="2"/>
                  </a:rPr>
                  <a:t> T1</a:t>
                </a:r>
                <a:endParaRPr lang="el-GR" dirty="0">
                  <a:latin typeface="Cambria" panose="02040503050406030204" pitchFamily="18" charset="0"/>
                  <a:ea typeface="Cambria" panose="02040503050406030204" pitchFamily="18" charset="0"/>
                </a:endParaRPr>
              </a:p>
              <a:p>
                <a:pPr algn="ctr"/>
                <a:r>
                  <a:rPr lang="en-US" dirty="0">
                    <a:solidFill>
                      <a:schemeClr val="tx2">
                        <a:lumMod val="65000"/>
                        <a:lumOff val="35000"/>
                      </a:schemeClr>
                    </a:solidFill>
                    <a:latin typeface="Cambria" panose="02040503050406030204" pitchFamily="18" charset="0"/>
                    <a:ea typeface="Cambria" panose="02040503050406030204" pitchFamily="18" charset="0"/>
                  </a:rPr>
                  <a:t>C3 </a:t>
                </a:r>
                <a:r>
                  <a:rPr lang="en-US" dirty="0">
                    <a:solidFill>
                      <a:schemeClr val="tx2">
                        <a:lumMod val="65000"/>
                        <a:lumOff val="35000"/>
                      </a:schemeClr>
                    </a:solidFill>
                    <a:latin typeface="Cambria" panose="02040503050406030204" pitchFamily="18" charset="0"/>
                    <a:ea typeface="Cambria" panose="02040503050406030204" pitchFamily="18" charset="0"/>
                    <a:sym typeface="Wingdings" panose="05000000000000000000" pitchFamily="2" charset="2"/>
                  </a:rPr>
                  <a:t> T3</a:t>
                </a:r>
                <a:endParaRPr lang="el-GR" dirty="0">
                  <a:latin typeface="Cambria" panose="02040503050406030204" pitchFamily="18" charset="0"/>
                  <a:ea typeface="Cambria" panose="02040503050406030204" pitchFamily="18" charset="0"/>
                </a:endParaRPr>
              </a:p>
              <a:p>
                <a:r>
                  <a:rPr lang="el-GR" dirty="0">
                    <a:latin typeface="Cambria" panose="02040503050406030204" pitchFamily="18" charset="0"/>
                    <a:ea typeface="Cambria" panose="02040503050406030204" pitchFamily="18" charset="0"/>
                  </a:rPr>
                  <a:t>Σωστά</a:t>
                </a:r>
                <a:r>
                  <a:rPr lang="en-US" dirty="0">
                    <a:latin typeface="Cambria" panose="02040503050406030204" pitchFamily="18" charset="0"/>
                    <a:ea typeface="Cambria" panose="02040503050406030204" pitchFamily="18" charset="0"/>
                  </a:rPr>
                  <a:t>: 10+20+25 = 55 </a:t>
                </a:r>
                <a:r>
                  <a:rPr lang="en-US" dirty="0">
                    <a:latin typeface="Cambria" panose="02040503050406030204" pitchFamily="18" charset="0"/>
                    <a:ea typeface="Cambria" panose="02040503050406030204" pitchFamily="18" charset="0"/>
                    <a:sym typeface="Wingdings" panose="05000000000000000000" pitchFamily="2" charset="2"/>
                  </a:rPr>
                  <a:t> Match = </a:t>
                </a:r>
                <a14:m>
                  <m:oMath xmlns:m="http://schemas.openxmlformats.org/officeDocument/2006/math">
                    <m:f>
                      <m:fPr>
                        <m:ctrlPr>
                          <a:rPr lang="en-US" i="1" smtClean="0">
                            <a:solidFill>
                              <a:schemeClr val="tx2">
                                <a:lumMod val="65000"/>
                                <a:lumOff val="35000"/>
                              </a:schemeClr>
                            </a:solidFill>
                            <a:latin typeface="Cambria Math" panose="02040503050406030204" pitchFamily="18" charset="0"/>
                          </a:rPr>
                        </m:ctrlPr>
                      </m:fPr>
                      <m:num>
                        <m:r>
                          <a:rPr lang="en-US" b="0" i="1" smtClean="0">
                            <a:solidFill>
                              <a:schemeClr val="tx2">
                                <a:lumMod val="65000"/>
                                <a:lumOff val="35000"/>
                              </a:schemeClr>
                            </a:solidFill>
                            <a:latin typeface="Cambria Math" panose="02040503050406030204" pitchFamily="18" charset="0"/>
                          </a:rPr>
                          <m:t>55</m:t>
                        </m:r>
                      </m:num>
                      <m:den>
                        <m:r>
                          <a:rPr lang="en-US" b="0" i="1" smtClean="0">
                            <a:solidFill>
                              <a:schemeClr val="tx2">
                                <a:lumMod val="65000"/>
                                <a:lumOff val="35000"/>
                              </a:schemeClr>
                            </a:solidFill>
                            <a:latin typeface="Cambria Math" panose="02040503050406030204" pitchFamily="18" charset="0"/>
                          </a:rPr>
                          <m:t>150</m:t>
                        </m:r>
                      </m:den>
                    </m:f>
                    <m:r>
                      <a:rPr lang="en-US" b="0" i="1" smtClean="0">
                        <a:solidFill>
                          <a:schemeClr val="tx2">
                            <a:lumMod val="65000"/>
                            <a:lumOff val="35000"/>
                          </a:schemeClr>
                        </a:solidFill>
                        <a:latin typeface="Cambria Math" panose="02040503050406030204" pitchFamily="18" charset="0"/>
                      </a:rPr>
                      <m:t>=0,3667</m:t>
                    </m:r>
                  </m:oMath>
                </a14:m>
                <a:endParaRPr lang="el-GR" dirty="0">
                  <a:latin typeface="Cambria" panose="02040503050406030204" pitchFamily="18" charset="0"/>
                  <a:ea typeface="Cambria" panose="02040503050406030204" pitchFamily="18" charset="0"/>
                </a:endParaRPr>
              </a:p>
            </p:txBody>
          </p:sp>
        </mc:Choice>
        <mc:Fallback xmlns="">
          <p:sp>
            <p:nvSpPr>
              <p:cNvPr id="13" name="TextBox 12">
                <a:extLst>
                  <a:ext uri="{FF2B5EF4-FFF2-40B4-BE49-F238E27FC236}">
                    <a16:creationId xmlns:a16="http://schemas.microsoft.com/office/drawing/2014/main" id="{8EDD6A67-BFF9-9F4A-400B-C309034258E7}"/>
                  </a:ext>
                </a:extLst>
              </p:cNvPr>
              <p:cNvSpPr txBox="1">
                <a:spLocks noRot="1" noChangeAspect="1" noMove="1" noResize="1" noEditPoints="1" noAdjustHandles="1" noChangeArrowheads="1" noChangeShapeType="1" noTextEdit="1"/>
              </p:cNvSpPr>
              <p:nvPr/>
            </p:nvSpPr>
            <p:spPr>
              <a:xfrm>
                <a:off x="5446340" y="5016491"/>
                <a:ext cx="4968552" cy="1320683"/>
              </a:xfrm>
              <a:prstGeom prst="rect">
                <a:avLst/>
              </a:prstGeom>
              <a:blipFill>
                <a:blip r:embed="rId3"/>
                <a:stretch>
                  <a:fillRect l="-982" t="-3226" b="-1382"/>
                </a:stretch>
              </a:blipFill>
            </p:spPr>
            <p:txBody>
              <a:bodyPr/>
              <a:lstStyle/>
              <a:p>
                <a:r>
                  <a:rPr lang="el-GR">
                    <a:noFill/>
                  </a:rPr>
                  <a:t> </a:t>
                </a:r>
              </a:p>
            </p:txBody>
          </p:sp>
        </mc:Fallback>
      </mc:AlternateContent>
    </p:spTree>
    <p:extLst>
      <p:ext uri="{BB962C8B-B14F-4D97-AF65-F5344CB8AC3E}">
        <p14:creationId xmlns:p14="http://schemas.microsoft.com/office/powerpoint/2010/main" val="28271055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4">
            <a:extLst>
              <a:ext uri="{FF2B5EF4-FFF2-40B4-BE49-F238E27FC236}">
                <a16:creationId xmlns:a16="http://schemas.microsoft.com/office/drawing/2014/main" id="{3977D303-B90B-4796-8457-0836C7D12875}"/>
              </a:ext>
            </a:extLst>
          </p:cNvPr>
          <p:cNvCxnSpPr/>
          <p:nvPr/>
        </p:nvCxnSpPr>
        <p:spPr>
          <a:xfrm>
            <a:off x="1125860" y="1030089"/>
            <a:ext cx="9612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 name="Straight Connector 5">
            <a:extLst>
              <a:ext uri="{FF2B5EF4-FFF2-40B4-BE49-F238E27FC236}">
                <a16:creationId xmlns:a16="http://schemas.microsoft.com/office/drawing/2014/main" id="{F613BB30-A6E8-4F0B-8AB6-73238466EA24}"/>
              </a:ext>
            </a:extLst>
          </p:cNvPr>
          <p:cNvCxnSpPr/>
          <p:nvPr/>
        </p:nvCxnSpPr>
        <p:spPr>
          <a:xfrm>
            <a:off x="1090924" y="332656"/>
            <a:ext cx="9612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8B18CBD7-B381-498B-AAA2-899F4AFB2A90}"/>
              </a:ext>
            </a:extLst>
          </p:cNvPr>
          <p:cNvSpPr txBox="1"/>
          <p:nvPr/>
        </p:nvSpPr>
        <p:spPr>
          <a:xfrm>
            <a:off x="1125860" y="406407"/>
            <a:ext cx="9577064" cy="584775"/>
          </a:xfrm>
          <a:prstGeom prst="rect">
            <a:avLst/>
          </a:prstGeom>
          <a:noFill/>
        </p:spPr>
        <p:txBody>
          <a:bodyPr wrap="square" rtlCol="0" anchor="ctr">
            <a:spAutoFit/>
          </a:bodyPr>
          <a:lstStyle/>
          <a:p>
            <a:pPr algn="ctr"/>
            <a:r>
              <a:rPr lang="el-GR" sz="3200" dirty="0">
                <a:effectLst>
                  <a:outerShdw blurRad="38100" dist="38100" dir="2700000" algn="tl">
                    <a:srgbClr val="000000">
                      <a:alpha val="43137"/>
                    </a:srgbClr>
                  </a:outerShdw>
                </a:effectLst>
                <a:latin typeface="Garamond" panose="02020404030301010803" pitchFamily="18" charset="0"/>
              </a:rPr>
              <a:t>Μέτρα που βασίζονται στην εντροπία: Εντροπία υπό συνθήκη</a:t>
            </a: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A0AF8C6D-ACA9-44FC-978F-C27788F38D44}"/>
                  </a:ext>
                </a:extLst>
              </p:cNvPr>
              <p:cNvSpPr txBox="1"/>
              <p:nvPr/>
            </p:nvSpPr>
            <p:spPr>
              <a:xfrm>
                <a:off x="1232588" y="1319588"/>
                <a:ext cx="7848872" cy="400110"/>
              </a:xfrm>
              <a:prstGeom prst="rect">
                <a:avLst/>
              </a:prstGeom>
              <a:noFill/>
            </p:spPr>
            <p:txBody>
              <a:bodyPr wrap="square">
                <a:spAutoFit/>
              </a:bodyPr>
              <a:lstStyle/>
              <a:p>
                <a:pPr marL="342900" indent="-342900">
                  <a:buFont typeface="Wingdings" panose="05000000000000000000" pitchFamily="2" charset="2"/>
                  <a:buChar char="§"/>
                </a:pPr>
                <a:r>
                  <a:rPr lang="el-GR" sz="2000" dirty="0">
                    <a:solidFill>
                      <a:schemeClr val="tx2"/>
                    </a:solidFill>
                    <a:latin typeface="Garamond" panose="02020404030301010803" pitchFamily="18" charset="0"/>
                  </a:rPr>
                  <a:t>Η </a:t>
                </a:r>
                <a:r>
                  <a:rPr lang="el-GR" sz="2000" i="1" dirty="0">
                    <a:solidFill>
                      <a:schemeClr val="tx2"/>
                    </a:solidFill>
                    <a:latin typeface="Garamond" panose="02020404030301010803" pitchFamily="18" charset="0"/>
                  </a:rPr>
                  <a:t>εντροπία</a:t>
                </a:r>
                <a:r>
                  <a:rPr lang="el-GR" sz="2000" dirty="0">
                    <a:solidFill>
                      <a:schemeClr val="tx2"/>
                    </a:solidFill>
                    <a:latin typeface="Garamond" panose="02020404030301010803" pitchFamily="18" charset="0"/>
                  </a:rPr>
                  <a:t> μιας </a:t>
                </a:r>
                <a:r>
                  <a:rPr lang="el-GR" sz="2000" dirty="0" err="1">
                    <a:solidFill>
                      <a:schemeClr val="tx2"/>
                    </a:solidFill>
                    <a:latin typeface="Garamond" panose="02020404030301010803" pitchFamily="18" charset="0"/>
                  </a:rPr>
                  <a:t>συσταδοποίησης</a:t>
                </a:r>
                <a:r>
                  <a:rPr lang="el-GR" sz="2000" dirty="0">
                    <a:solidFill>
                      <a:schemeClr val="tx2"/>
                    </a:solidFill>
                    <a:latin typeface="Garamond" panose="02020404030301010803" pitchFamily="18" charset="0"/>
                  </a:rPr>
                  <a:t> </a:t>
                </a:r>
                <a14:m>
                  <m:oMath xmlns:m="http://schemas.openxmlformats.org/officeDocument/2006/math">
                    <m:m>
                      <m:mPr>
                        <m:plcHide m:val="on"/>
                        <m:mcs>
                          <m:mc>
                            <m:mcPr>
                              <m:count m:val="1"/>
                              <m:mcJc m:val="center"/>
                            </m:mcPr>
                          </m:mc>
                        </m:mcs>
                        <m:ctrlPr>
                          <a:rPr lang="el-GR" sz="2000" i="1" smtClean="0">
                            <a:solidFill>
                              <a:schemeClr val="tx2"/>
                            </a:solidFill>
                            <a:latin typeface="Cambria Math" panose="02040503050406030204" pitchFamily="18" charset="0"/>
                          </a:rPr>
                        </m:ctrlPr>
                      </m:mPr>
                      <m:mr>
                        <m:e>
                          <m:r>
                            <a:rPr lang="el-GR" sz="2000" i="1">
                              <a:solidFill>
                                <a:schemeClr val="tx2"/>
                              </a:solidFill>
                              <a:latin typeface="Cambria Math" panose="02040503050406030204" pitchFamily="18" charset="0"/>
                            </a:rPr>
                            <m:t>𝒞</m:t>
                          </m:r>
                        </m:e>
                      </m:mr>
                    </m:m>
                  </m:oMath>
                </a14:m>
                <a:r>
                  <a:rPr lang="el-GR" sz="2000" dirty="0">
                    <a:solidFill>
                      <a:schemeClr val="tx2"/>
                    </a:solidFill>
                    <a:latin typeface="Garamond" panose="02020404030301010803" pitchFamily="18" charset="0"/>
                  </a:rPr>
                  <a:t> και ενός διαμερισμού </a:t>
                </a:r>
                <a14:m>
                  <m:oMath xmlns:m="http://schemas.openxmlformats.org/officeDocument/2006/math">
                    <m:r>
                      <a:rPr lang="el-GR" sz="2000" i="1">
                        <a:solidFill>
                          <a:schemeClr val="tx2"/>
                        </a:solidFill>
                        <a:latin typeface="Cambria Math" panose="02040503050406030204" pitchFamily="18" charset="0"/>
                      </a:rPr>
                      <m:t>𝒯</m:t>
                    </m:r>
                  </m:oMath>
                </a14:m>
                <a:r>
                  <a:rPr lang="el-GR" sz="2000" dirty="0">
                    <a:solidFill>
                      <a:schemeClr val="tx2"/>
                    </a:solidFill>
                    <a:latin typeface="Garamond" panose="02020404030301010803" pitchFamily="18" charset="0"/>
                  </a:rPr>
                  <a:t> ορίζονται ως</a:t>
                </a:r>
              </a:p>
            </p:txBody>
          </p:sp>
        </mc:Choice>
        <mc:Fallback xmlns="">
          <p:sp>
            <p:nvSpPr>
              <p:cNvPr id="13" name="TextBox 12">
                <a:extLst>
                  <a:ext uri="{FF2B5EF4-FFF2-40B4-BE49-F238E27FC236}">
                    <a16:creationId xmlns:a16="http://schemas.microsoft.com/office/drawing/2014/main" id="{A0AF8C6D-ACA9-44FC-978F-C27788F38D44}"/>
                  </a:ext>
                </a:extLst>
              </p:cNvPr>
              <p:cNvSpPr txBox="1">
                <a:spLocks noRot="1" noChangeAspect="1" noMove="1" noResize="1" noEditPoints="1" noAdjustHandles="1" noChangeArrowheads="1" noChangeShapeType="1" noTextEdit="1"/>
              </p:cNvSpPr>
              <p:nvPr/>
            </p:nvSpPr>
            <p:spPr>
              <a:xfrm>
                <a:off x="1232588" y="1319588"/>
                <a:ext cx="7848872" cy="400110"/>
              </a:xfrm>
              <a:prstGeom prst="rect">
                <a:avLst/>
              </a:prstGeom>
              <a:blipFill>
                <a:blip r:embed="rId2"/>
                <a:stretch>
                  <a:fillRect l="-699" t="-6061" b="-27273"/>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4" name="Αντικείμενο 3">
                <a:extLst>
                  <a:ext uri="{FF2B5EF4-FFF2-40B4-BE49-F238E27FC236}">
                    <a16:creationId xmlns:a16="http://schemas.microsoft.com/office/drawing/2014/main" id="{2BBD9993-7220-47FD-842E-FB13AC8840CB}"/>
                  </a:ext>
                </a:extLst>
              </p:cNvPr>
              <p:cNvSpPr txBox="1"/>
              <p:nvPr/>
            </p:nvSpPr>
            <p:spPr bwMode="auto">
              <a:xfrm>
                <a:off x="2566020" y="1784691"/>
                <a:ext cx="6299200" cy="863600"/>
              </a:xfrm>
              <a:prstGeom prst="rect">
                <a:avLst/>
              </a:prstGeom>
              <a:noFill/>
              <a:ln>
                <a:noFill/>
              </a:ln>
            </p:spPr>
            <p:txBody>
              <a:bodyPr>
                <a:normAutofit fontScale="92500"/>
              </a:bodyPr>
              <a:lstStyle/>
              <a:p>
                <a:pPr/>
                <a14:m>
                  <m:oMathPara xmlns:m="http://schemas.openxmlformats.org/officeDocument/2006/math">
                    <m:oMathParaPr>
                      <m:jc m:val="left"/>
                    </m:oMathParaPr>
                    <m:oMath xmlns:m="http://schemas.openxmlformats.org/officeDocument/2006/math">
                      <m:m>
                        <m:mPr>
                          <m:plcHide m:val="on"/>
                          <m:mcs>
                            <m:mc>
                              <m:mcPr>
                                <m:count m:val="1"/>
                                <m:mcJc m:val="center"/>
                              </m:mcPr>
                            </m:mc>
                          </m:mcs>
                          <m:ctrlPr>
                            <a:rPr lang="el-GR" i="1" smtClean="0">
                              <a:solidFill>
                                <a:srgbClr val="000000"/>
                              </a:solidFill>
                              <a:latin typeface="Cambria Math" panose="02040503050406030204" pitchFamily="18" charset="0"/>
                            </a:rPr>
                          </m:ctrlPr>
                        </m:mPr>
                        <m:mr>
                          <m:e>
                            <m:m>
                              <m:mPr>
                                <m:plcHide m:val="on"/>
                                <m:mcs>
                                  <m:mc>
                                    <m:mcPr>
                                      <m:count m:val="1"/>
                                      <m:mcJc m:val="center"/>
                                    </m:mcPr>
                                  </m:mc>
                                </m:mcs>
                                <m:ctrlPr>
                                  <a:rPr lang="el-GR" i="1">
                                    <a:solidFill>
                                      <a:srgbClr val="000000"/>
                                    </a:solidFill>
                                    <a:latin typeface="Cambria Math" panose="02040503050406030204" pitchFamily="18" charset="0"/>
                                  </a:rPr>
                                </m:ctrlPr>
                              </m:mPr>
                              <m:mr>
                                <m:e>
                                  <m:r>
                                    <a:rPr lang="el-GR" i="1">
                                      <a:solidFill>
                                        <a:srgbClr val="000000"/>
                                      </a:solidFill>
                                      <a:latin typeface="Cambria Math" panose="02040503050406030204" pitchFamily="18" charset="0"/>
                                    </a:rPr>
                                    <m:t>𝐻</m:t>
                                  </m:r>
                                  <m:r>
                                    <a:rPr lang="el-GR" i="1">
                                      <a:solidFill>
                                        <a:srgbClr val="000000"/>
                                      </a:solidFill>
                                      <a:latin typeface="Cambria Math" panose="02040503050406030204" pitchFamily="18" charset="0"/>
                                    </a:rPr>
                                    <m:t>(</m:t>
                                  </m:r>
                                  <m:r>
                                    <a:rPr lang="el-GR" i="1">
                                      <a:solidFill>
                                        <a:srgbClr val="000000"/>
                                      </a:solidFill>
                                      <a:latin typeface="Cambria Math" panose="02040503050406030204" pitchFamily="18" charset="0"/>
                                    </a:rPr>
                                    <m:t>𝒞</m:t>
                                  </m:r>
                                  <m:r>
                                    <a:rPr lang="el-GR" i="1">
                                      <a:solidFill>
                                        <a:srgbClr val="000000"/>
                                      </a:solidFill>
                                      <a:latin typeface="Cambria Math" panose="02040503050406030204" pitchFamily="18" charset="0"/>
                                    </a:rPr>
                                    <m:t>)=−</m:t>
                                  </m:r>
                                  <m:nary>
                                    <m:naryPr>
                                      <m:chr m:val="∑"/>
                                      <m:ctrlPr>
                                        <a:rPr lang="el-GR" i="1">
                                          <a:solidFill>
                                            <a:srgbClr val="000000"/>
                                          </a:solidFill>
                                          <a:latin typeface="Cambria Math" panose="02040503050406030204" pitchFamily="18" charset="0"/>
                                        </a:rPr>
                                      </m:ctrlPr>
                                    </m:naryPr>
                                    <m:sub>
                                      <m:r>
                                        <a:rPr lang="el-GR" i="1">
                                          <a:solidFill>
                                            <a:srgbClr val="000000"/>
                                          </a:solidFill>
                                          <a:latin typeface="Cambria Math" panose="02040503050406030204" pitchFamily="18" charset="0"/>
                                        </a:rPr>
                                        <m:t>𝑖</m:t>
                                      </m:r>
                                      <m:r>
                                        <a:rPr lang="el-GR" i="1">
                                          <a:solidFill>
                                            <a:srgbClr val="000000"/>
                                          </a:solidFill>
                                          <a:latin typeface="Cambria Math" panose="02040503050406030204" pitchFamily="18" charset="0"/>
                                        </a:rPr>
                                        <m:t>=1</m:t>
                                      </m:r>
                                    </m:sub>
                                    <m:sup>
                                      <m:r>
                                        <a:rPr lang="el-GR" i="1">
                                          <a:solidFill>
                                            <a:srgbClr val="000000"/>
                                          </a:solidFill>
                                          <a:latin typeface="Cambria Math" panose="02040503050406030204" pitchFamily="18" charset="0"/>
                                        </a:rPr>
                                        <m:t>𝑟</m:t>
                                      </m:r>
                                    </m:sup>
                                    <m:e>
                                      <m:r>
                                        <a:rPr lang="el-GR" b="0" i="1" smtClean="0">
                                          <a:solidFill>
                                            <a:srgbClr val="000000"/>
                                          </a:solidFill>
                                          <a:latin typeface="Cambria Math" panose="02040503050406030204" pitchFamily="18" charset="0"/>
                                        </a:rPr>
                                        <m:t> </m:t>
                                      </m:r>
                                    </m:e>
                                  </m:nary>
                                  <m:sSub>
                                    <m:sSubPr>
                                      <m:ctrlPr>
                                        <a:rPr lang="el-GR" i="1">
                                          <a:solidFill>
                                            <a:srgbClr val="000000"/>
                                          </a:solidFill>
                                          <a:latin typeface="Cambria Math" panose="02040503050406030204" pitchFamily="18" charset="0"/>
                                        </a:rPr>
                                      </m:ctrlPr>
                                    </m:sSubPr>
                                    <m:e>
                                      <m:r>
                                        <a:rPr lang="el-GR" i="1">
                                          <a:solidFill>
                                            <a:srgbClr val="000000"/>
                                          </a:solidFill>
                                          <a:latin typeface="Cambria Math" panose="02040503050406030204" pitchFamily="18" charset="0"/>
                                        </a:rPr>
                                        <m:t>𝑝</m:t>
                                      </m:r>
                                    </m:e>
                                    <m:sub>
                                      <m:sSub>
                                        <m:sSubPr>
                                          <m:ctrlPr>
                                            <a:rPr lang="el-GR" i="1">
                                              <a:solidFill>
                                                <a:srgbClr val="000000"/>
                                              </a:solidFill>
                                              <a:latin typeface="Cambria Math" panose="02040503050406030204" pitchFamily="18" charset="0"/>
                                            </a:rPr>
                                          </m:ctrlPr>
                                        </m:sSubPr>
                                        <m:e>
                                          <m:r>
                                            <a:rPr lang="el-GR" i="1">
                                              <a:solidFill>
                                                <a:srgbClr val="000000"/>
                                              </a:solidFill>
                                              <a:latin typeface="Cambria Math" panose="02040503050406030204" pitchFamily="18" charset="0"/>
                                            </a:rPr>
                                            <m:t>𝐶</m:t>
                                          </m:r>
                                        </m:e>
                                        <m:sub>
                                          <m:r>
                                            <a:rPr lang="el-GR" i="1">
                                              <a:solidFill>
                                                <a:srgbClr val="000000"/>
                                              </a:solidFill>
                                              <a:latin typeface="Cambria Math" panose="02040503050406030204" pitchFamily="18" charset="0"/>
                                            </a:rPr>
                                            <m:t>𝑖</m:t>
                                          </m:r>
                                        </m:sub>
                                      </m:sSub>
                                    </m:sub>
                                  </m:sSub>
                                  <m:sSub>
                                    <m:sSubPr>
                                      <m:ctrlPr>
                                        <a:rPr lang="el-GR" i="1">
                                          <a:solidFill>
                                            <a:srgbClr val="000000"/>
                                          </a:solidFill>
                                          <a:latin typeface="Cambria Math" panose="02040503050406030204" pitchFamily="18" charset="0"/>
                                        </a:rPr>
                                      </m:ctrlPr>
                                    </m:sSubPr>
                                    <m:e>
                                      <m:func>
                                        <m:funcPr>
                                          <m:ctrlPr>
                                            <a:rPr lang="el-GR" i="1">
                                              <a:solidFill>
                                                <a:srgbClr val="000000"/>
                                              </a:solidFill>
                                              <a:latin typeface="Cambria Math" panose="02040503050406030204" pitchFamily="18" charset="0"/>
                                            </a:rPr>
                                          </m:ctrlPr>
                                        </m:funcPr>
                                        <m:fName>
                                          <m:r>
                                            <m:rPr>
                                              <m:sty m:val="p"/>
                                            </m:rPr>
                                            <a:rPr lang="el-GR" i="0">
                                              <a:solidFill>
                                                <a:srgbClr val="000000"/>
                                              </a:solidFill>
                                              <a:latin typeface="Cambria Math" panose="02040503050406030204" pitchFamily="18" charset="0"/>
                                            </a:rPr>
                                            <m:t>log</m:t>
                                          </m:r>
                                        </m:fName>
                                        <m:e>
                                          <m:r>
                                            <a:rPr lang="el-GR" i="1">
                                              <a:solidFill>
                                                <a:srgbClr val="000000"/>
                                              </a:solidFill>
                                              <a:latin typeface="Cambria Math" panose="02040503050406030204" pitchFamily="18" charset="0"/>
                                            </a:rPr>
                                            <m:t>𝑝</m:t>
                                          </m:r>
                                        </m:e>
                                      </m:func>
                                    </m:e>
                                    <m:sub>
                                      <m:sSub>
                                        <m:sSubPr>
                                          <m:ctrlPr>
                                            <a:rPr lang="el-GR" i="1">
                                              <a:solidFill>
                                                <a:srgbClr val="000000"/>
                                              </a:solidFill>
                                              <a:latin typeface="Cambria Math" panose="02040503050406030204" pitchFamily="18" charset="0"/>
                                            </a:rPr>
                                          </m:ctrlPr>
                                        </m:sSubPr>
                                        <m:e>
                                          <m:r>
                                            <a:rPr lang="el-GR" i="1">
                                              <a:solidFill>
                                                <a:srgbClr val="000000"/>
                                              </a:solidFill>
                                              <a:latin typeface="Cambria Math" panose="02040503050406030204" pitchFamily="18" charset="0"/>
                                            </a:rPr>
                                            <m:t>𝐶</m:t>
                                          </m:r>
                                        </m:e>
                                        <m:sub>
                                          <m:r>
                                            <a:rPr lang="el-GR" i="1">
                                              <a:solidFill>
                                                <a:srgbClr val="000000"/>
                                              </a:solidFill>
                                              <a:latin typeface="Cambria Math" panose="02040503050406030204" pitchFamily="18" charset="0"/>
                                            </a:rPr>
                                            <m:t>𝑖</m:t>
                                          </m:r>
                                        </m:sub>
                                      </m:sSub>
                                    </m:sub>
                                  </m:sSub>
                                </m:e>
                              </m:mr>
                            </m:m>
                          </m:e>
                        </m:mr>
                      </m:m>
                      <m:r>
                        <a:rPr lang="el-GR" i="1">
                          <a:solidFill>
                            <a:srgbClr val="000000"/>
                          </a:solidFill>
                          <a:latin typeface="Cambria Math" panose="02040503050406030204" pitchFamily="18" charset="0"/>
                        </a:rPr>
                        <m:t>		</m:t>
                      </m:r>
                      <m:m>
                        <m:mPr>
                          <m:plcHide m:val="on"/>
                          <m:mcs>
                            <m:mc>
                              <m:mcPr>
                                <m:count m:val="1"/>
                                <m:mcJc m:val="center"/>
                              </m:mcPr>
                            </m:mc>
                          </m:mcs>
                          <m:ctrlPr>
                            <a:rPr lang="el-GR" i="1">
                              <a:solidFill>
                                <a:srgbClr val="000000"/>
                              </a:solidFill>
                              <a:latin typeface="Cambria Math" panose="02040503050406030204" pitchFamily="18" charset="0"/>
                            </a:rPr>
                          </m:ctrlPr>
                        </m:mPr>
                        <m:mr>
                          <m:e>
                            <m:r>
                              <a:rPr lang="en-US" b="0" i="1" smtClean="0">
                                <a:solidFill>
                                  <a:srgbClr val="000000"/>
                                </a:solidFill>
                                <a:latin typeface="Cambria Math" panose="02040503050406030204" pitchFamily="18" charset="0"/>
                              </a:rPr>
                              <m:t>                     </m:t>
                            </m:r>
                            <m:r>
                              <a:rPr lang="el-GR" i="1">
                                <a:solidFill>
                                  <a:srgbClr val="000000"/>
                                </a:solidFill>
                                <a:latin typeface="Cambria Math" panose="02040503050406030204" pitchFamily="18" charset="0"/>
                              </a:rPr>
                              <m:t>𝐻</m:t>
                            </m:r>
                            <m:r>
                              <a:rPr lang="el-GR" i="1">
                                <a:solidFill>
                                  <a:srgbClr val="000000"/>
                                </a:solidFill>
                                <a:latin typeface="Cambria Math" panose="02040503050406030204" pitchFamily="18" charset="0"/>
                              </a:rPr>
                              <m:t>(</m:t>
                            </m:r>
                            <m:r>
                              <a:rPr lang="el-GR" i="1">
                                <a:solidFill>
                                  <a:srgbClr val="000000"/>
                                </a:solidFill>
                                <a:latin typeface="Cambria Math" panose="02040503050406030204" pitchFamily="18" charset="0"/>
                              </a:rPr>
                              <m:t>𝒯</m:t>
                            </m:r>
                            <m:r>
                              <a:rPr lang="el-GR" i="1">
                                <a:solidFill>
                                  <a:srgbClr val="000000"/>
                                </a:solidFill>
                                <a:latin typeface="Cambria Math" panose="02040503050406030204" pitchFamily="18" charset="0"/>
                              </a:rPr>
                              <m:t>)=−</m:t>
                            </m:r>
                            <m:nary>
                              <m:naryPr>
                                <m:chr m:val="∑"/>
                                <m:ctrlPr>
                                  <a:rPr lang="el-GR" i="1">
                                    <a:solidFill>
                                      <a:srgbClr val="000000"/>
                                    </a:solidFill>
                                    <a:latin typeface="Cambria Math" panose="02040503050406030204" pitchFamily="18" charset="0"/>
                                  </a:rPr>
                                </m:ctrlPr>
                              </m:naryPr>
                              <m:sub>
                                <m:r>
                                  <a:rPr lang="el-GR" i="1">
                                    <a:solidFill>
                                      <a:srgbClr val="000000"/>
                                    </a:solidFill>
                                    <a:latin typeface="Cambria Math" panose="02040503050406030204" pitchFamily="18" charset="0"/>
                                  </a:rPr>
                                  <m:t>𝑗</m:t>
                                </m:r>
                                <m:r>
                                  <a:rPr lang="el-GR" i="1">
                                    <a:solidFill>
                                      <a:srgbClr val="000000"/>
                                    </a:solidFill>
                                    <a:latin typeface="Cambria Math" panose="02040503050406030204" pitchFamily="18" charset="0"/>
                                  </a:rPr>
                                  <m:t>=1</m:t>
                                </m:r>
                              </m:sub>
                              <m:sup>
                                <m:r>
                                  <a:rPr lang="el-GR" i="1">
                                    <a:solidFill>
                                      <a:srgbClr val="000000"/>
                                    </a:solidFill>
                                    <a:latin typeface="Cambria Math" panose="02040503050406030204" pitchFamily="18" charset="0"/>
                                  </a:rPr>
                                  <m:t>𝑘</m:t>
                                </m:r>
                              </m:sup>
                              <m:e>
                                <m:r>
                                  <a:rPr lang="el-GR" b="0" i="1" smtClean="0">
                                    <a:solidFill>
                                      <a:srgbClr val="000000"/>
                                    </a:solidFill>
                                    <a:latin typeface="Cambria Math" panose="02040503050406030204" pitchFamily="18" charset="0"/>
                                  </a:rPr>
                                  <m:t> </m:t>
                                </m:r>
                              </m:e>
                            </m:nary>
                            <m:sSub>
                              <m:sSubPr>
                                <m:ctrlPr>
                                  <a:rPr lang="el-GR" i="1">
                                    <a:solidFill>
                                      <a:srgbClr val="000000"/>
                                    </a:solidFill>
                                    <a:latin typeface="Cambria Math" panose="02040503050406030204" pitchFamily="18" charset="0"/>
                                  </a:rPr>
                                </m:ctrlPr>
                              </m:sSubPr>
                              <m:e>
                                <m:r>
                                  <a:rPr lang="el-GR" i="1">
                                    <a:solidFill>
                                      <a:srgbClr val="000000"/>
                                    </a:solidFill>
                                    <a:latin typeface="Cambria Math" panose="02040503050406030204" pitchFamily="18" charset="0"/>
                                  </a:rPr>
                                  <m:t>𝑝</m:t>
                                </m:r>
                              </m:e>
                              <m:sub>
                                <m:sSub>
                                  <m:sSubPr>
                                    <m:ctrlPr>
                                      <a:rPr lang="el-GR" i="1">
                                        <a:solidFill>
                                          <a:srgbClr val="000000"/>
                                        </a:solidFill>
                                        <a:latin typeface="Cambria Math" panose="02040503050406030204" pitchFamily="18" charset="0"/>
                                      </a:rPr>
                                    </m:ctrlPr>
                                  </m:sSubPr>
                                  <m:e>
                                    <m:r>
                                      <a:rPr lang="el-GR" i="1">
                                        <a:solidFill>
                                          <a:srgbClr val="000000"/>
                                        </a:solidFill>
                                        <a:latin typeface="Cambria Math" panose="02040503050406030204" pitchFamily="18" charset="0"/>
                                      </a:rPr>
                                      <m:t>𝑇</m:t>
                                    </m:r>
                                  </m:e>
                                  <m:sub>
                                    <m:r>
                                      <a:rPr lang="el-GR" i="1">
                                        <a:solidFill>
                                          <a:srgbClr val="000000"/>
                                        </a:solidFill>
                                        <a:latin typeface="Cambria Math" panose="02040503050406030204" pitchFamily="18" charset="0"/>
                                      </a:rPr>
                                      <m:t>​</m:t>
                                    </m:r>
                                    <m:r>
                                      <a:rPr lang="el-GR" i="1">
                                        <a:solidFill>
                                          <a:srgbClr val="000000"/>
                                        </a:solidFill>
                                        <a:latin typeface="Cambria Math" panose="02040503050406030204" pitchFamily="18" charset="0"/>
                                      </a:rPr>
                                      <m:t>𝑗</m:t>
                                    </m:r>
                                  </m:sub>
                                </m:sSub>
                              </m:sub>
                            </m:sSub>
                            <m:sSub>
                              <m:sSubPr>
                                <m:ctrlPr>
                                  <a:rPr lang="el-GR" i="1">
                                    <a:solidFill>
                                      <a:srgbClr val="000000"/>
                                    </a:solidFill>
                                    <a:latin typeface="Cambria Math" panose="02040503050406030204" pitchFamily="18" charset="0"/>
                                  </a:rPr>
                                </m:ctrlPr>
                              </m:sSubPr>
                              <m:e>
                                <m:func>
                                  <m:funcPr>
                                    <m:ctrlPr>
                                      <a:rPr lang="el-GR" i="1">
                                        <a:solidFill>
                                          <a:srgbClr val="000000"/>
                                        </a:solidFill>
                                        <a:latin typeface="Cambria Math" panose="02040503050406030204" pitchFamily="18" charset="0"/>
                                      </a:rPr>
                                    </m:ctrlPr>
                                  </m:funcPr>
                                  <m:fName>
                                    <m:r>
                                      <m:rPr>
                                        <m:sty m:val="p"/>
                                      </m:rPr>
                                      <a:rPr lang="el-GR" i="0">
                                        <a:solidFill>
                                          <a:srgbClr val="000000"/>
                                        </a:solidFill>
                                        <a:latin typeface="Cambria Math" panose="02040503050406030204" pitchFamily="18" charset="0"/>
                                      </a:rPr>
                                      <m:t>log</m:t>
                                    </m:r>
                                  </m:fName>
                                  <m:e>
                                    <m:r>
                                      <a:rPr lang="el-GR" i="1">
                                        <a:solidFill>
                                          <a:srgbClr val="000000"/>
                                        </a:solidFill>
                                        <a:latin typeface="Cambria Math" panose="02040503050406030204" pitchFamily="18" charset="0"/>
                                      </a:rPr>
                                      <m:t>𝑝</m:t>
                                    </m:r>
                                  </m:e>
                                </m:func>
                              </m:e>
                              <m:sub>
                                <m:sSub>
                                  <m:sSubPr>
                                    <m:ctrlPr>
                                      <a:rPr lang="el-GR" i="1">
                                        <a:solidFill>
                                          <a:srgbClr val="000000"/>
                                        </a:solidFill>
                                        <a:latin typeface="Cambria Math" panose="02040503050406030204" pitchFamily="18" charset="0"/>
                                      </a:rPr>
                                    </m:ctrlPr>
                                  </m:sSubPr>
                                  <m:e>
                                    <m:r>
                                      <a:rPr lang="el-GR" i="1">
                                        <a:solidFill>
                                          <a:srgbClr val="000000"/>
                                        </a:solidFill>
                                        <a:latin typeface="Cambria Math" panose="02040503050406030204" pitchFamily="18" charset="0"/>
                                      </a:rPr>
                                      <m:t>𝑇</m:t>
                                    </m:r>
                                  </m:e>
                                  <m:sub>
                                    <m:r>
                                      <a:rPr lang="el-GR" i="1">
                                        <a:solidFill>
                                          <a:srgbClr val="000000"/>
                                        </a:solidFill>
                                        <a:latin typeface="Cambria Math" panose="02040503050406030204" pitchFamily="18" charset="0"/>
                                      </a:rPr>
                                      <m:t>​</m:t>
                                    </m:r>
                                    <m:r>
                                      <a:rPr lang="el-GR" i="1">
                                        <a:solidFill>
                                          <a:srgbClr val="000000"/>
                                        </a:solidFill>
                                        <a:latin typeface="Cambria Math" panose="02040503050406030204" pitchFamily="18" charset="0"/>
                                      </a:rPr>
                                      <m:t>𝑗</m:t>
                                    </m:r>
                                  </m:sub>
                                </m:sSub>
                              </m:sub>
                            </m:sSub>
                          </m:e>
                        </m:mr>
                      </m:m>
                    </m:oMath>
                  </m:oMathPara>
                </a14:m>
                <a:endParaRPr lang="el-GR" dirty="0"/>
              </a:p>
            </p:txBody>
          </p:sp>
        </mc:Choice>
        <mc:Fallback xmlns="">
          <p:sp>
            <p:nvSpPr>
              <p:cNvPr id="14" name="Αντικείμενο 3">
                <a:extLst>
                  <a:ext uri="{FF2B5EF4-FFF2-40B4-BE49-F238E27FC236}">
                    <a16:creationId xmlns:a16="http://schemas.microsoft.com/office/drawing/2014/main" id="{2BBD9993-7220-47FD-842E-FB13AC8840CB}"/>
                  </a:ext>
                </a:extLst>
              </p:cNvPr>
              <p:cNvSpPr txBox="1">
                <a:spLocks noRot="1" noChangeAspect="1" noMove="1" noResize="1" noEditPoints="1" noAdjustHandles="1" noChangeArrowheads="1" noChangeShapeType="1" noTextEdit="1"/>
              </p:cNvSpPr>
              <p:nvPr/>
            </p:nvSpPr>
            <p:spPr bwMode="auto">
              <a:xfrm>
                <a:off x="2566020" y="1784691"/>
                <a:ext cx="6299200" cy="863600"/>
              </a:xfrm>
              <a:prstGeom prst="rect">
                <a:avLst/>
              </a:prstGeom>
              <a:blipFill>
                <a:blip r:embed="rId3"/>
                <a:stretch>
                  <a:fillRect/>
                </a:stretch>
              </a:blipFill>
              <a:ln>
                <a:noFill/>
              </a:ln>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C03C416E-9565-4300-8207-DED1B0811BFB}"/>
                  </a:ext>
                </a:extLst>
              </p:cNvPr>
              <p:cNvSpPr txBox="1"/>
              <p:nvPr/>
            </p:nvSpPr>
            <p:spPr>
              <a:xfrm>
                <a:off x="1269876" y="2945007"/>
                <a:ext cx="9467984" cy="686919"/>
              </a:xfrm>
              <a:prstGeom prst="rect">
                <a:avLst/>
              </a:prstGeom>
              <a:noFill/>
            </p:spPr>
            <p:txBody>
              <a:bodyPr wrap="square">
                <a:spAutoFit/>
              </a:bodyPr>
              <a:lstStyle/>
              <a:p>
                <a:pPr marL="342900" indent="-342900">
                  <a:lnSpc>
                    <a:spcPct val="150000"/>
                  </a:lnSpc>
                  <a:buFont typeface="Wingdings" panose="05000000000000000000" pitchFamily="2" charset="2"/>
                  <a:buChar char="§"/>
                </a:pPr>
                <a:r>
                  <a:rPr lang="el-GR" sz="2000" dirty="0">
                    <a:solidFill>
                      <a:schemeClr val="tx2"/>
                    </a:solidFill>
                    <a:latin typeface="Garamond" panose="02020404030301010803" pitchFamily="18" charset="0"/>
                  </a:rPr>
                  <a:t>Όπου </a:t>
                </a:r>
                <a14:m>
                  <m:oMath xmlns:m="http://schemas.openxmlformats.org/officeDocument/2006/math">
                    <m:sSub>
                      <m:sSubPr>
                        <m:ctrlPr>
                          <a:rPr lang="el-GR" sz="2000" i="1" smtClean="0">
                            <a:solidFill>
                              <a:schemeClr val="tx2"/>
                            </a:solidFill>
                            <a:latin typeface="Cambria Math" panose="02040503050406030204" pitchFamily="18" charset="0"/>
                          </a:rPr>
                        </m:ctrlPr>
                      </m:sSubPr>
                      <m:e>
                        <m:r>
                          <a:rPr lang="el-GR" sz="2000" i="1">
                            <a:solidFill>
                              <a:schemeClr val="tx2"/>
                            </a:solidFill>
                            <a:latin typeface="Cambria Math" panose="02040503050406030204" pitchFamily="18" charset="0"/>
                          </a:rPr>
                          <m:t>𝑝</m:t>
                        </m:r>
                      </m:e>
                      <m:sub>
                        <m:sSub>
                          <m:sSubPr>
                            <m:ctrlPr>
                              <a:rPr lang="el-GR" sz="2000" i="1">
                                <a:solidFill>
                                  <a:schemeClr val="tx2"/>
                                </a:solidFill>
                                <a:latin typeface="Cambria Math" panose="02040503050406030204" pitchFamily="18" charset="0"/>
                              </a:rPr>
                            </m:ctrlPr>
                          </m:sSubPr>
                          <m:e>
                            <m:r>
                              <a:rPr lang="el-GR" sz="2000" i="1">
                                <a:solidFill>
                                  <a:schemeClr val="tx2"/>
                                </a:solidFill>
                                <a:latin typeface="Cambria Math" panose="02040503050406030204" pitchFamily="18" charset="0"/>
                              </a:rPr>
                              <m:t>𝐶</m:t>
                            </m:r>
                          </m:e>
                          <m:sub>
                            <m:r>
                              <a:rPr lang="el-GR" sz="2000" i="1">
                                <a:solidFill>
                                  <a:schemeClr val="tx2"/>
                                </a:solidFill>
                                <a:latin typeface="Cambria Math" panose="02040503050406030204" pitchFamily="18" charset="0"/>
                              </a:rPr>
                              <m:t>𝑖</m:t>
                            </m:r>
                          </m:sub>
                        </m:sSub>
                      </m:sub>
                    </m:sSub>
                    <m:r>
                      <a:rPr lang="el-GR" sz="2000" i="1">
                        <a:solidFill>
                          <a:schemeClr val="tx2"/>
                        </a:solidFill>
                        <a:latin typeface="Cambria Math" panose="02040503050406030204" pitchFamily="18" charset="0"/>
                      </a:rPr>
                      <m:t>=</m:t>
                    </m:r>
                    <m:f>
                      <m:fPr>
                        <m:ctrlPr>
                          <a:rPr lang="el-GR" sz="2000" i="1">
                            <a:solidFill>
                              <a:schemeClr val="tx2"/>
                            </a:solidFill>
                            <a:latin typeface="Cambria Math" panose="02040503050406030204" pitchFamily="18" charset="0"/>
                          </a:rPr>
                        </m:ctrlPr>
                      </m:fPr>
                      <m:num>
                        <m:sSub>
                          <m:sSubPr>
                            <m:ctrlPr>
                              <a:rPr lang="el-GR" sz="2000" i="1">
                                <a:solidFill>
                                  <a:schemeClr val="tx2"/>
                                </a:solidFill>
                                <a:latin typeface="Cambria Math" panose="02040503050406030204" pitchFamily="18" charset="0"/>
                              </a:rPr>
                            </m:ctrlPr>
                          </m:sSubPr>
                          <m:e>
                            <m:r>
                              <a:rPr lang="el-GR" sz="2000" i="1">
                                <a:solidFill>
                                  <a:schemeClr val="tx2"/>
                                </a:solidFill>
                                <a:latin typeface="Cambria Math" panose="02040503050406030204" pitchFamily="18" charset="0"/>
                              </a:rPr>
                              <m:t>𝑛</m:t>
                            </m:r>
                          </m:e>
                          <m:sub>
                            <m:r>
                              <a:rPr lang="el-GR" sz="2000" i="1">
                                <a:solidFill>
                                  <a:schemeClr val="tx2"/>
                                </a:solidFill>
                                <a:latin typeface="Cambria Math" panose="02040503050406030204" pitchFamily="18" charset="0"/>
                              </a:rPr>
                              <m:t>𝑖</m:t>
                            </m:r>
                          </m:sub>
                        </m:sSub>
                      </m:num>
                      <m:den>
                        <m:r>
                          <a:rPr lang="el-GR" sz="2000" i="1">
                            <a:solidFill>
                              <a:schemeClr val="tx2"/>
                            </a:solidFill>
                            <a:latin typeface="Cambria Math" panose="02040503050406030204" pitchFamily="18" charset="0"/>
                          </a:rPr>
                          <m:t>𝑛</m:t>
                        </m:r>
                      </m:den>
                    </m:f>
                  </m:oMath>
                </a14:m>
                <a:r>
                  <a:rPr lang="el-GR" sz="2000" dirty="0">
                    <a:solidFill>
                      <a:schemeClr val="tx2"/>
                    </a:solidFill>
                    <a:latin typeface="Garamond" panose="02020404030301010803" pitchFamily="18" charset="0"/>
                  </a:rPr>
                  <a:t> και </a:t>
                </a:r>
                <a14:m>
                  <m:oMath xmlns:m="http://schemas.openxmlformats.org/officeDocument/2006/math">
                    <m:sSub>
                      <m:sSubPr>
                        <m:ctrlPr>
                          <a:rPr lang="el-GR" sz="2000" i="1">
                            <a:solidFill>
                              <a:schemeClr val="tx2"/>
                            </a:solidFill>
                            <a:latin typeface="Cambria Math" panose="02040503050406030204" pitchFamily="18" charset="0"/>
                          </a:rPr>
                        </m:ctrlPr>
                      </m:sSubPr>
                      <m:e>
                        <m:r>
                          <a:rPr lang="el-GR" sz="2000" i="1">
                            <a:solidFill>
                              <a:schemeClr val="tx2"/>
                            </a:solidFill>
                            <a:latin typeface="Cambria Math" panose="02040503050406030204" pitchFamily="18" charset="0"/>
                          </a:rPr>
                          <m:t>𝑝</m:t>
                        </m:r>
                      </m:e>
                      <m:sub>
                        <m:sSub>
                          <m:sSubPr>
                            <m:ctrlPr>
                              <a:rPr lang="el-GR" sz="2000" i="1">
                                <a:solidFill>
                                  <a:schemeClr val="tx2"/>
                                </a:solidFill>
                                <a:latin typeface="Cambria Math" panose="02040503050406030204" pitchFamily="18" charset="0"/>
                              </a:rPr>
                            </m:ctrlPr>
                          </m:sSubPr>
                          <m:e>
                            <m:r>
                              <a:rPr lang="el-GR" sz="2000" i="1">
                                <a:solidFill>
                                  <a:schemeClr val="tx2"/>
                                </a:solidFill>
                                <a:latin typeface="Cambria Math" panose="02040503050406030204" pitchFamily="18" charset="0"/>
                              </a:rPr>
                              <m:t>𝑇</m:t>
                            </m:r>
                          </m:e>
                          <m:sub>
                            <m:r>
                              <a:rPr lang="el-GR" sz="2000" i="1">
                                <a:solidFill>
                                  <a:schemeClr val="tx2"/>
                                </a:solidFill>
                                <a:latin typeface="Cambria Math" panose="02040503050406030204" pitchFamily="18" charset="0"/>
                              </a:rPr>
                              <m:t>​</m:t>
                            </m:r>
                            <m:r>
                              <a:rPr lang="el-GR" sz="2000" i="1">
                                <a:solidFill>
                                  <a:schemeClr val="tx2"/>
                                </a:solidFill>
                                <a:latin typeface="Cambria Math" panose="02040503050406030204" pitchFamily="18" charset="0"/>
                              </a:rPr>
                              <m:t>𝑗</m:t>
                            </m:r>
                          </m:sub>
                        </m:sSub>
                      </m:sub>
                    </m:sSub>
                    <m:r>
                      <a:rPr lang="el-GR" sz="2000" i="1">
                        <a:solidFill>
                          <a:schemeClr val="tx2"/>
                        </a:solidFill>
                        <a:latin typeface="Cambria Math" panose="02040503050406030204" pitchFamily="18" charset="0"/>
                      </a:rPr>
                      <m:t>=</m:t>
                    </m:r>
                    <m:f>
                      <m:fPr>
                        <m:ctrlPr>
                          <a:rPr lang="el-GR" sz="2000" i="1">
                            <a:solidFill>
                              <a:schemeClr val="tx2"/>
                            </a:solidFill>
                            <a:latin typeface="Cambria Math" panose="02040503050406030204" pitchFamily="18" charset="0"/>
                          </a:rPr>
                        </m:ctrlPr>
                      </m:fPr>
                      <m:num>
                        <m:sSub>
                          <m:sSubPr>
                            <m:ctrlPr>
                              <a:rPr lang="el-GR" sz="2000" i="1">
                                <a:solidFill>
                                  <a:schemeClr val="tx2"/>
                                </a:solidFill>
                                <a:latin typeface="Cambria Math" panose="02040503050406030204" pitchFamily="18" charset="0"/>
                              </a:rPr>
                            </m:ctrlPr>
                          </m:sSubPr>
                          <m:e>
                            <m:r>
                              <a:rPr lang="el-GR" sz="2000" i="1">
                                <a:solidFill>
                                  <a:schemeClr val="tx2"/>
                                </a:solidFill>
                                <a:latin typeface="Cambria Math" panose="02040503050406030204" pitchFamily="18" charset="0"/>
                              </a:rPr>
                              <m:t>𝑚</m:t>
                            </m:r>
                          </m:e>
                          <m:sub>
                            <m:r>
                              <a:rPr lang="el-GR" sz="2000" i="1">
                                <a:solidFill>
                                  <a:schemeClr val="tx2"/>
                                </a:solidFill>
                                <a:latin typeface="Cambria Math" panose="02040503050406030204" pitchFamily="18" charset="0"/>
                              </a:rPr>
                              <m:t>​</m:t>
                            </m:r>
                            <m:r>
                              <a:rPr lang="el-GR" sz="2000" i="1">
                                <a:solidFill>
                                  <a:schemeClr val="tx2"/>
                                </a:solidFill>
                                <a:latin typeface="Cambria Math" panose="02040503050406030204" pitchFamily="18" charset="0"/>
                              </a:rPr>
                              <m:t>𝑗</m:t>
                            </m:r>
                          </m:sub>
                        </m:sSub>
                      </m:num>
                      <m:den>
                        <m:r>
                          <a:rPr lang="el-GR" sz="2000" i="1">
                            <a:solidFill>
                              <a:schemeClr val="tx2"/>
                            </a:solidFill>
                            <a:latin typeface="Cambria Math" panose="02040503050406030204" pitchFamily="18" charset="0"/>
                          </a:rPr>
                          <m:t>𝑛</m:t>
                        </m:r>
                      </m:den>
                    </m:f>
                  </m:oMath>
                </a14:m>
                <a:r>
                  <a:rPr lang="el-GR" sz="2000" dirty="0">
                    <a:solidFill>
                      <a:schemeClr val="tx2"/>
                    </a:solidFill>
                    <a:latin typeface="Garamond" panose="02020404030301010803" pitchFamily="18" charset="0"/>
                  </a:rPr>
                  <a:t> είναι οι πιθανότητες της συστάδας </a:t>
                </a:r>
                <a:r>
                  <a:rPr lang="el-GR" sz="2000" i="1" dirty="0">
                    <a:solidFill>
                      <a:schemeClr val="tx2"/>
                    </a:solidFill>
                    <a:latin typeface="Garamond" panose="02020404030301010803" pitchFamily="18" charset="0"/>
                  </a:rPr>
                  <a:t>C</a:t>
                </a:r>
                <a:r>
                  <a:rPr lang="el-GR" sz="2000" i="1" baseline="-25000" dirty="0">
                    <a:solidFill>
                      <a:schemeClr val="tx2"/>
                    </a:solidFill>
                    <a:latin typeface="Garamond" panose="02020404030301010803" pitchFamily="18" charset="0"/>
                  </a:rPr>
                  <a:t>i</a:t>
                </a:r>
                <a:r>
                  <a:rPr lang="el-GR" sz="2000" dirty="0">
                    <a:solidFill>
                      <a:schemeClr val="tx2"/>
                    </a:solidFill>
                    <a:latin typeface="Garamond" panose="02020404030301010803" pitchFamily="18" charset="0"/>
                  </a:rPr>
                  <a:t> και της διαμέρισης </a:t>
                </a:r>
                <a:r>
                  <a:rPr lang="el-GR" sz="2000" i="1" dirty="0" err="1">
                    <a:solidFill>
                      <a:schemeClr val="tx2"/>
                    </a:solidFill>
                    <a:latin typeface="Garamond" panose="02020404030301010803" pitchFamily="18" charset="0"/>
                  </a:rPr>
                  <a:t>T</a:t>
                </a:r>
                <a:r>
                  <a:rPr lang="el-GR" sz="2000" i="1" baseline="-25000" dirty="0" err="1">
                    <a:solidFill>
                      <a:schemeClr val="tx2"/>
                    </a:solidFill>
                    <a:latin typeface="Garamond" panose="02020404030301010803" pitchFamily="18" charset="0"/>
                  </a:rPr>
                  <a:t>j</a:t>
                </a:r>
                <a:r>
                  <a:rPr lang="el-GR" sz="2000" dirty="0">
                    <a:solidFill>
                      <a:schemeClr val="tx2"/>
                    </a:solidFill>
                    <a:latin typeface="Garamond" panose="02020404030301010803" pitchFamily="18" charset="0"/>
                  </a:rPr>
                  <a:t>.</a:t>
                </a:r>
              </a:p>
            </p:txBody>
          </p:sp>
        </mc:Choice>
        <mc:Fallback xmlns="">
          <p:sp>
            <p:nvSpPr>
              <p:cNvPr id="16" name="TextBox 15">
                <a:extLst>
                  <a:ext uri="{FF2B5EF4-FFF2-40B4-BE49-F238E27FC236}">
                    <a16:creationId xmlns:a16="http://schemas.microsoft.com/office/drawing/2014/main" id="{C03C416E-9565-4300-8207-DED1B0811BFB}"/>
                  </a:ext>
                </a:extLst>
              </p:cNvPr>
              <p:cNvSpPr txBox="1">
                <a:spLocks noRot="1" noChangeAspect="1" noMove="1" noResize="1" noEditPoints="1" noAdjustHandles="1" noChangeArrowheads="1" noChangeShapeType="1" noTextEdit="1"/>
              </p:cNvSpPr>
              <p:nvPr/>
            </p:nvSpPr>
            <p:spPr>
              <a:xfrm>
                <a:off x="1269876" y="2945007"/>
                <a:ext cx="9467984" cy="686919"/>
              </a:xfrm>
              <a:prstGeom prst="rect">
                <a:avLst/>
              </a:prstGeom>
              <a:blipFill>
                <a:blip r:embed="rId4"/>
                <a:stretch>
                  <a:fillRect l="-580" b="-6195"/>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E0D257D3-DD6A-4212-BFDC-64D3B20AA501}"/>
                  </a:ext>
                </a:extLst>
              </p:cNvPr>
              <p:cNvSpPr txBox="1"/>
              <p:nvPr/>
            </p:nvSpPr>
            <p:spPr>
              <a:xfrm>
                <a:off x="1269876" y="3997917"/>
                <a:ext cx="9433048" cy="707886"/>
              </a:xfrm>
              <a:prstGeom prst="rect">
                <a:avLst/>
              </a:prstGeom>
              <a:noFill/>
            </p:spPr>
            <p:txBody>
              <a:bodyPr wrap="square">
                <a:spAutoFit/>
              </a:bodyPr>
              <a:lstStyle/>
              <a:p>
                <a:pPr marL="342900" indent="-342900">
                  <a:buFont typeface="Wingdings" panose="05000000000000000000" pitchFamily="2" charset="2"/>
                  <a:buChar char="§"/>
                </a:pPr>
                <a:r>
                  <a:rPr lang="el-GR" sz="2000" dirty="0">
                    <a:solidFill>
                      <a:schemeClr val="tx2"/>
                    </a:solidFill>
                    <a:latin typeface="Garamond" panose="02020404030301010803" pitchFamily="18" charset="0"/>
                  </a:rPr>
                  <a:t>Η εξειδικευμένη για κάθε συστάδα εντροπία του διαμερισμού </a:t>
                </a:r>
                <a14:m>
                  <m:oMath xmlns:m="http://schemas.openxmlformats.org/officeDocument/2006/math">
                    <m:m>
                      <m:mPr>
                        <m:plcHide m:val="on"/>
                        <m:mcs>
                          <m:mc>
                            <m:mcPr>
                              <m:count m:val="1"/>
                              <m:mcJc m:val="center"/>
                            </m:mcPr>
                          </m:mc>
                        </m:mcs>
                        <m:ctrlPr>
                          <a:rPr lang="el-GR" sz="2000" i="1" smtClean="0">
                            <a:solidFill>
                              <a:schemeClr val="tx2"/>
                            </a:solidFill>
                            <a:latin typeface="Cambria Math" panose="02040503050406030204" pitchFamily="18" charset="0"/>
                          </a:rPr>
                        </m:ctrlPr>
                      </m:mPr>
                      <m:mr>
                        <m:e>
                          <m:r>
                            <a:rPr lang="el-GR" sz="2000" i="1">
                              <a:solidFill>
                                <a:schemeClr val="tx2"/>
                              </a:solidFill>
                              <a:latin typeface="Cambria Math" panose="02040503050406030204" pitchFamily="18" charset="0"/>
                            </a:rPr>
                            <m:t>𝒯</m:t>
                          </m:r>
                        </m:e>
                      </m:mr>
                    </m:m>
                  </m:oMath>
                </a14:m>
                <a:r>
                  <a:rPr lang="el-GR" sz="2000" dirty="0">
                    <a:solidFill>
                      <a:schemeClr val="tx2"/>
                    </a:solidFill>
                    <a:latin typeface="Garamond" panose="02020404030301010803" pitchFamily="18" charset="0"/>
                  </a:rPr>
                  <a:t>, δηλαδή η </a:t>
                </a:r>
                <a:r>
                  <a:rPr lang="el-GR" sz="2000" i="1" dirty="0">
                    <a:solidFill>
                      <a:schemeClr val="tx2"/>
                    </a:solidFill>
                    <a:latin typeface="Garamond" panose="02020404030301010803" pitchFamily="18" charset="0"/>
                  </a:rPr>
                  <a:t>εντροπία υπό συνθήκη</a:t>
                </a:r>
                <a:r>
                  <a:rPr lang="el-GR" sz="2000" dirty="0">
                    <a:solidFill>
                      <a:schemeClr val="tx2"/>
                    </a:solidFill>
                    <a:latin typeface="Garamond" panose="02020404030301010803" pitchFamily="18" charset="0"/>
                  </a:rPr>
                  <a:t> του </a:t>
                </a:r>
                <a14:m>
                  <m:oMath xmlns:m="http://schemas.openxmlformats.org/officeDocument/2006/math">
                    <m:r>
                      <a:rPr lang="el-GR" sz="2000" i="1">
                        <a:solidFill>
                          <a:schemeClr val="tx2"/>
                        </a:solidFill>
                        <a:latin typeface="Cambria Math" panose="02040503050406030204" pitchFamily="18" charset="0"/>
                      </a:rPr>
                      <m:t>𝒯</m:t>
                    </m:r>
                  </m:oMath>
                </a14:m>
                <a:r>
                  <a:rPr lang="el-GR" sz="2000" dirty="0">
                    <a:solidFill>
                      <a:schemeClr val="tx2"/>
                    </a:solidFill>
                    <a:latin typeface="Garamond" panose="02020404030301010803" pitchFamily="18" charset="0"/>
                  </a:rPr>
                  <a:t> ως προς τη συστάδα </a:t>
                </a:r>
                <a:r>
                  <a:rPr lang="en-US" sz="2000" i="1" dirty="0">
                    <a:solidFill>
                      <a:schemeClr val="tx2"/>
                    </a:solidFill>
                    <a:latin typeface="Garamond" panose="02020404030301010803" pitchFamily="18" charset="0"/>
                  </a:rPr>
                  <a:t>C</a:t>
                </a:r>
                <a:r>
                  <a:rPr lang="en-US" sz="2000" i="1" baseline="-25000" dirty="0">
                    <a:solidFill>
                      <a:schemeClr val="tx2"/>
                    </a:solidFill>
                    <a:latin typeface="Garamond" panose="02020404030301010803" pitchFamily="18" charset="0"/>
                  </a:rPr>
                  <a:t>i</a:t>
                </a:r>
                <a:r>
                  <a:rPr lang="en-US" sz="2000" i="1" dirty="0">
                    <a:solidFill>
                      <a:schemeClr val="tx2"/>
                    </a:solidFill>
                    <a:latin typeface="Garamond" panose="02020404030301010803" pitchFamily="18" charset="0"/>
                  </a:rPr>
                  <a:t> </a:t>
                </a:r>
                <a:r>
                  <a:rPr lang="el-GR" sz="2000" dirty="0">
                    <a:solidFill>
                      <a:schemeClr val="tx2"/>
                    </a:solidFill>
                    <a:latin typeface="Garamond" panose="02020404030301010803" pitchFamily="18" charset="0"/>
                  </a:rPr>
                  <a:t>ορίζεται ως</a:t>
                </a:r>
              </a:p>
            </p:txBody>
          </p:sp>
        </mc:Choice>
        <mc:Fallback xmlns="">
          <p:sp>
            <p:nvSpPr>
              <p:cNvPr id="18" name="TextBox 17">
                <a:extLst>
                  <a:ext uri="{FF2B5EF4-FFF2-40B4-BE49-F238E27FC236}">
                    <a16:creationId xmlns:a16="http://schemas.microsoft.com/office/drawing/2014/main" id="{E0D257D3-DD6A-4212-BFDC-64D3B20AA501}"/>
                  </a:ext>
                </a:extLst>
              </p:cNvPr>
              <p:cNvSpPr txBox="1">
                <a:spLocks noRot="1" noChangeAspect="1" noMove="1" noResize="1" noEditPoints="1" noAdjustHandles="1" noChangeArrowheads="1" noChangeShapeType="1" noTextEdit="1"/>
              </p:cNvSpPr>
              <p:nvPr/>
            </p:nvSpPr>
            <p:spPr>
              <a:xfrm>
                <a:off x="1269876" y="3997917"/>
                <a:ext cx="9433048" cy="707886"/>
              </a:xfrm>
              <a:prstGeom prst="rect">
                <a:avLst/>
              </a:prstGeom>
              <a:blipFill>
                <a:blip r:embed="rId5"/>
                <a:stretch>
                  <a:fillRect l="-581" t="-4310" b="-15517"/>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9" name="Αντικείμενο 10">
                <a:extLst>
                  <a:ext uri="{FF2B5EF4-FFF2-40B4-BE49-F238E27FC236}">
                    <a16:creationId xmlns:a16="http://schemas.microsoft.com/office/drawing/2014/main" id="{30C6A3C6-B512-409C-B4EB-C7CF066F7DC7}"/>
                  </a:ext>
                </a:extLst>
              </p:cNvPr>
              <p:cNvSpPr txBox="1"/>
              <p:nvPr/>
            </p:nvSpPr>
            <p:spPr bwMode="auto">
              <a:xfrm>
                <a:off x="4131624" y="5071794"/>
                <a:ext cx="3530600" cy="887413"/>
              </a:xfrm>
              <a:prstGeom prst="rect">
                <a:avLst/>
              </a:prstGeom>
              <a:noFill/>
              <a:ln>
                <a:noFill/>
              </a:ln>
            </p:spPr>
            <p:txBody>
              <a:bodyPr>
                <a:normAutofit fontScale="92500"/>
              </a:bodyPr>
              <a:lstStyle/>
              <a:p>
                <a:pPr/>
                <a14:m>
                  <m:oMathPara xmlns:m="http://schemas.openxmlformats.org/officeDocument/2006/math">
                    <m:oMathParaPr>
                      <m:jc m:val="left"/>
                    </m:oMathParaPr>
                    <m:oMath xmlns:m="http://schemas.openxmlformats.org/officeDocument/2006/math">
                      <m:m>
                        <m:mPr>
                          <m:plcHide m:val="on"/>
                          <m:mcs>
                            <m:mc>
                              <m:mcPr>
                                <m:count m:val="1"/>
                                <m:mcJc m:val="center"/>
                              </m:mcPr>
                            </m:mc>
                          </m:mcs>
                          <m:ctrlPr>
                            <a:rPr lang="el-GR" i="1">
                              <a:solidFill>
                                <a:srgbClr val="000000"/>
                              </a:solidFill>
                              <a:latin typeface="Cambria Math" panose="02040503050406030204" pitchFamily="18" charset="0"/>
                            </a:rPr>
                          </m:ctrlPr>
                        </m:mPr>
                        <m:mr>
                          <m:e>
                            <m:m>
                              <m:mPr>
                                <m:plcHide m:val="on"/>
                                <m:mcs>
                                  <m:mc>
                                    <m:mcPr>
                                      <m:count m:val="1"/>
                                      <m:mcJc m:val="center"/>
                                    </m:mcPr>
                                  </m:mc>
                                </m:mcs>
                                <m:ctrlPr>
                                  <a:rPr lang="el-GR" i="1">
                                    <a:solidFill>
                                      <a:srgbClr val="000000"/>
                                    </a:solidFill>
                                    <a:latin typeface="Cambria Math" panose="02040503050406030204" pitchFamily="18" charset="0"/>
                                  </a:rPr>
                                </m:ctrlPr>
                              </m:mPr>
                              <m:mr>
                                <m:e>
                                  <m:m>
                                    <m:mPr>
                                      <m:plcHide m:val="on"/>
                                      <m:mcs>
                                        <m:mc>
                                          <m:mcPr>
                                            <m:count m:val="1"/>
                                            <m:mcJc m:val="center"/>
                                          </m:mcPr>
                                        </m:mc>
                                      </m:mcs>
                                      <m:ctrlPr>
                                        <a:rPr lang="el-GR" i="1">
                                          <a:solidFill>
                                            <a:srgbClr val="000000"/>
                                          </a:solidFill>
                                          <a:latin typeface="Cambria Math" panose="02040503050406030204" pitchFamily="18" charset="0"/>
                                        </a:rPr>
                                      </m:ctrlPr>
                                    </m:mPr>
                                    <m:mr>
                                      <m:e>
                                        <m:r>
                                          <a:rPr lang="el-GR" i="1">
                                            <a:solidFill>
                                              <a:srgbClr val="000000"/>
                                            </a:solidFill>
                                            <a:latin typeface="Cambria Math" panose="02040503050406030204" pitchFamily="18" charset="0"/>
                                          </a:rPr>
                                          <m:t>𝐻</m:t>
                                        </m:r>
                                        <m:r>
                                          <a:rPr lang="el-GR" i="1">
                                            <a:solidFill>
                                              <a:srgbClr val="000000"/>
                                            </a:solidFill>
                                            <a:latin typeface="Cambria Math" panose="02040503050406030204" pitchFamily="18" charset="0"/>
                                          </a:rPr>
                                          <m:t>(</m:t>
                                        </m:r>
                                        <m:r>
                                          <a:rPr lang="el-GR" i="1">
                                            <a:solidFill>
                                              <a:srgbClr val="000000"/>
                                            </a:solidFill>
                                            <a:latin typeface="Cambria Math" panose="02040503050406030204" pitchFamily="18" charset="0"/>
                                          </a:rPr>
                                          <m:t>𝒯</m:t>
                                        </m:r>
                                        <m:r>
                                          <a:rPr lang="el-GR" i="1">
                                            <a:solidFill>
                                              <a:srgbClr val="000000"/>
                                            </a:solidFill>
                                            <a:latin typeface="Cambria Math" panose="02040503050406030204" pitchFamily="18" charset="0"/>
                                          </a:rPr>
                                          <m:t>|</m:t>
                                        </m:r>
                                        <m:sSub>
                                          <m:sSubPr>
                                            <m:ctrlPr>
                                              <a:rPr lang="el-GR" i="1">
                                                <a:solidFill>
                                                  <a:srgbClr val="000000"/>
                                                </a:solidFill>
                                                <a:latin typeface="Cambria Math" panose="02040503050406030204" pitchFamily="18" charset="0"/>
                                              </a:rPr>
                                            </m:ctrlPr>
                                          </m:sSubPr>
                                          <m:e>
                                            <m:r>
                                              <a:rPr lang="el-GR" i="1">
                                                <a:solidFill>
                                                  <a:srgbClr val="000000"/>
                                                </a:solidFill>
                                                <a:latin typeface="Cambria Math" panose="02040503050406030204" pitchFamily="18" charset="0"/>
                                              </a:rPr>
                                              <m:t>𝐶</m:t>
                                            </m:r>
                                          </m:e>
                                          <m:sub>
                                            <m:r>
                                              <a:rPr lang="el-GR" i="1">
                                                <a:solidFill>
                                                  <a:srgbClr val="000000"/>
                                                </a:solidFill>
                                                <a:latin typeface="Cambria Math" panose="02040503050406030204" pitchFamily="18" charset="0"/>
                                              </a:rPr>
                                              <m:t>𝑖</m:t>
                                            </m:r>
                                          </m:sub>
                                        </m:sSub>
                                        <m:r>
                                          <a:rPr lang="el-GR" i="1">
                                            <a:solidFill>
                                              <a:srgbClr val="000000"/>
                                            </a:solidFill>
                                            <a:latin typeface="Cambria Math" panose="02040503050406030204" pitchFamily="18" charset="0"/>
                                          </a:rPr>
                                          <m:t>)=−</m:t>
                                        </m:r>
                                        <m:nary>
                                          <m:naryPr>
                                            <m:chr m:val="∑"/>
                                            <m:ctrlPr>
                                              <a:rPr lang="el-GR" i="1">
                                                <a:solidFill>
                                                  <a:srgbClr val="000000"/>
                                                </a:solidFill>
                                                <a:latin typeface="Cambria Math" panose="02040503050406030204" pitchFamily="18" charset="0"/>
                                              </a:rPr>
                                            </m:ctrlPr>
                                          </m:naryPr>
                                          <m:sub>
                                            <m:r>
                                              <a:rPr lang="el-GR" i="1">
                                                <a:solidFill>
                                                  <a:srgbClr val="000000"/>
                                                </a:solidFill>
                                                <a:latin typeface="Cambria Math" panose="02040503050406030204" pitchFamily="18" charset="0"/>
                                              </a:rPr>
                                              <m:t>𝑗</m:t>
                                            </m:r>
                                            <m:r>
                                              <a:rPr lang="el-GR" i="1">
                                                <a:solidFill>
                                                  <a:srgbClr val="000000"/>
                                                </a:solidFill>
                                                <a:latin typeface="Cambria Math" panose="02040503050406030204" pitchFamily="18" charset="0"/>
                                              </a:rPr>
                                              <m:t>=1</m:t>
                                            </m:r>
                                          </m:sub>
                                          <m:sup>
                                            <m:r>
                                              <a:rPr lang="el-GR" i="1">
                                                <a:solidFill>
                                                  <a:srgbClr val="000000"/>
                                                </a:solidFill>
                                                <a:latin typeface="Cambria Math" panose="02040503050406030204" pitchFamily="18" charset="0"/>
                                              </a:rPr>
                                              <m:t>𝑘</m:t>
                                            </m:r>
                                          </m:sup>
                                          <m:e>
                                            <m:d>
                                              <m:dPr>
                                                <m:ctrlPr>
                                                  <a:rPr lang="el-GR" i="1">
                                                    <a:solidFill>
                                                      <a:srgbClr val="000000"/>
                                                    </a:solidFill>
                                                    <a:latin typeface="Cambria Math" panose="02040503050406030204" pitchFamily="18" charset="0"/>
                                                  </a:rPr>
                                                </m:ctrlPr>
                                              </m:dPr>
                                              <m:e>
                                                <m:f>
                                                  <m:fPr>
                                                    <m:ctrlPr>
                                                      <a:rPr lang="el-GR" i="1">
                                                        <a:solidFill>
                                                          <a:srgbClr val="000000"/>
                                                        </a:solidFill>
                                                        <a:latin typeface="Cambria Math" panose="02040503050406030204" pitchFamily="18" charset="0"/>
                                                      </a:rPr>
                                                    </m:ctrlPr>
                                                  </m:fPr>
                                                  <m:num>
                                                    <m:sSub>
                                                      <m:sSubPr>
                                                        <m:ctrlPr>
                                                          <a:rPr lang="el-GR" i="1">
                                                            <a:solidFill>
                                                              <a:srgbClr val="000000"/>
                                                            </a:solidFill>
                                                            <a:latin typeface="Cambria Math" panose="02040503050406030204" pitchFamily="18" charset="0"/>
                                                          </a:rPr>
                                                        </m:ctrlPr>
                                                      </m:sSubPr>
                                                      <m:e>
                                                        <m:r>
                                                          <a:rPr lang="el-GR" i="1">
                                                            <a:solidFill>
                                                              <a:srgbClr val="000000"/>
                                                            </a:solidFill>
                                                            <a:latin typeface="Cambria Math" panose="02040503050406030204" pitchFamily="18" charset="0"/>
                                                          </a:rPr>
                                                          <m:t>𝑛</m:t>
                                                        </m:r>
                                                      </m:e>
                                                      <m:sub>
                                                        <m:r>
                                                          <a:rPr lang="el-GR" i="1">
                                                            <a:solidFill>
                                                              <a:srgbClr val="000000"/>
                                                            </a:solidFill>
                                                            <a:latin typeface="Cambria Math" panose="02040503050406030204" pitchFamily="18" charset="0"/>
                                                          </a:rPr>
                                                          <m:t>𝑖𝑗</m:t>
                                                        </m:r>
                                                      </m:sub>
                                                    </m:sSub>
                                                  </m:num>
                                                  <m:den>
                                                    <m:sSub>
                                                      <m:sSubPr>
                                                        <m:ctrlPr>
                                                          <a:rPr lang="el-GR" i="1">
                                                            <a:solidFill>
                                                              <a:srgbClr val="000000"/>
                                                            </a:solidFill>
                                                            <a:latin typeface="Cambria Math" panose="02040503050406030204" pitchFamily="18" charset="0"/>
                                                          </a:rPr>
                                                        </m:ctrlPr>
                                                      </m:sSubPr>
                                                      <m:e>
                                                        <m:r>
                                                          <a:rPr lang="el-GR" i="1">
                                                            <a:solidFill>
                                                              <a:srgbClr val="000000"/>
                                                            </a:solidFill>
                                                            <a:latin typeface="Cambria Math" panose="02040503050406030204" pitchFamily="18" charset="0"/>
                                                          </a:rPr>
                                                          <m:t>𝑛</m:t>
                                                        </m:r>
                                                      </m:e>
                                                      <m:sub>
                                                        <m:r>
                                                          <a:rPr lang="el-GR" i="1">
                                                            <a:solidFill>
                                                              <a:srgbClr val="000000"/>
                                                            </a:solidFill>
                                                            <a:latin typeface="Cambria Math" panose="02040503050406030204" pitchFamily="18" charset="0"/>
                                                          </a:rPr>
                                                          <m:t>𝑖</m:t>
                                                        </m:r>
                                                      </m:sub>
                                                    </m:sSub>
                                                  </m:den>
                                                </m:f>
                                              </m:e>
                                            </m:d>
                                            <m:func>
                                              <m:funcPr>
                                                <m:ctrlPr>
                                                  <a:rPr lang="el-GR" i="1">
                                                    <a:solidFill>
                                                      <a:srgbClr val="000000"/>
                                                    </a:solidFill>
                                                    <a:latin typeface="Cambria Math" panose="02040503050406030204" pitchFamily="18" charset="0"/>
                                                  </a:rPr>
                                                </m:ctrlPr>
                                              </m:funcPr>
                                              <m:fName>
                                                <m:r>
                                                  <m:rPr>
                                                    <m:sty m:val="p"/>
                                                  </m:rPr>
                                                  <a:rPr lang="el-GR">
                                                    <a:solidFill>
                                                      <a:srgbClr val="000000"/>
                                                    </a:solidFill>
                                                    <a:latin typeface="Cambria Math" panose="02040503050406030204" pitchFamily="18" charset="0"/>
                                                  </a:rPr>
                                                  <m:t>log</m:t>
                                                </m:r>
                                              </m:fName>
                                              <m:e>
                                                <m:d>
                                                  <m:dPr>
                                                    <m:ctrlPr>
                                                      <a:rPr lang="el-GR" i="1">
                                                        <a:solidFill>
                                                          <a:srgbClr val="000000"/>
                                                        </a:solidFill>
                                                        <a:latin typeface="Cambria Math" panose="02040503050406030204" pitchFamily="18" charset="0"/>
                                                      </a:rPr>
                                                    </m:ctrlPr>
                                                  </m:dPr>
                                                  <m:e>
                                                    <m:f>
                                                      <m:fPr>
                                                        <m:ctrlPr>
                                                          <a:rPr lang="el-GR" i="1">
                                                            <a:solidFill>
                                                              <a:srgbClr val="000000"/>
                                                            </a:solidFill>
                                                            <a:latin typeface="Cambria Math" panose="02040503050406030204" pitchFamily="18" charset="0"/>
                                                          </a:rPr>
                                                        </m:ctrlPr>
                                                      </m:fPr>
                                                      <m:num>
                                                        <m:sSub>
                                                          <m:sSubPr>
                                                            <m:ctrlPr>
                                                              <a:rPr lang="el-GR" i="1">
                                                                <a:solidFill>
                                                                  <a:srgbClr val="000000"/>
                                                                </a:solidFill>
                                                                <a:latin typeface="Cambria Math" panose="02040503050406030204" pitchFamily="18" charset="0"/>
                                                              </a:rPr>
                                                            </m:ctrlPr>
                                                          </m:sSubPr>
                                                          <m:e>
                                                            <m:r>
                                                              <a:rPr lang="el-GR" i="1">
                                                                <a:solidFill>
                                                                  <a:srgbClr val="000000"/>
                                                                </a:solidFill>
                                                                <a:latin typeface="Cambria Math" panose="02040503050406030204" pitchFamily="18" charset="0"/>
                                                              </a:rPr>
                                                              <m:t>𝑛</m:t>
                                                            </m:r>
                                                          </m:e>
                                                          <m:sub>
                                                            <m:r>
                                                              <a:rPr lang="el-GR" i="1">
                                                                <a:solidFill>
                                                                  <a:srgbClr val="000000"/>
                                                                </a:solidFill>
                                                                <a:latin typeface="Cambria Math" panose="02040503050406030204" pitchFamily="18" charset="0"/>
                                                              </a:rPr>
                                                              <m:t>𝑖𝑗</m:t>
                                                            </m:r>
                                                          </m:sub>
                                                        </m:sSub>
                                                      </m:num>
                                                      <m:den>
                                                        <m:sSub>
                                                          <m:sSubPr>
                                                            <m:ctrlPr>
                                                              <a:rPr lang="el-GR" i="1">
                                                                <a:solidFill>
                                                                  <a:srgbClr val="000000"/>
                                                                </a:solidFill>
                                                                <a:latin typeface="Cambria Math" panose="02040503050406030204" pitchFamily="18" charset="0"/>
                                                              </a:rPr>
                                                            </m:ctrlPr>
                                                          </m:sSubPr>
                                                          <m:e>
                                                            <m:r>
                                                              <a:rPr lang="el-GR" i="1">
                                                                <a:solidFill>
                                                                  <a:srgbClr val="000000"/>
                                                                </a:solidFill>
                                                                <a:latin typeface="Cambria Math" panose="02040503050406030204" pitchFamily="18" charset="0"/>
                                                              </a:rPr>
                                                              <m:t>𝑛</m:t>
                                                            </m:r>
                                                          </m:e>
                                                          <m:sub>
                                                            <m:r>
                                                              <a:rPr lang="el-GR" i="1">
                                                                <a:solidFill>
                                                                  <a:srgbClr val="000000"/>
                                                                </a:solidFill>
                                                                <a:latin typeface="Cambria Math" panose="02040503050406030204" pitchFamily="18" charset="0"/>
                                                              </a:rPr>
                                                              <m:t>𝑖</m:t>
                                                            </m:r>
                                                          </m:sub>
                                                        </m:sSub>
                                                      </m:den>
                                                    </m:f>
                                                  </m:e>
                                                </m:d>
                                              </m:e>
                                            </m:func>
                                          </m:e>
                                        </m:nary>
                                      </m:e>
                                    </m:mr>
                                  </m:m>
                                </m:e>
                              </m:mr>
                            </m:m>
                          </m:e>
                        </m:mr>
                      </m:m>
                    </m:oMath>
                  </m:oMathPara>
                </a14:m>
                <a:endParaRPr lang="el-GR" dirty="0"/>
              </a:p>
            </p:txBody>
          </p:sp>
        </mc:Choice>
        <mc:Fallback xmlns="">
          <p:sp>
            <p:nvSpPr>
              <p:cNvPr id="19" name="Αντικείμενο 10">
                <a:extLst>
                  <a:ext uri="{FF2B5EF4-FFF2-40B4-BE49-F238E27FC236}">
                    <a16:creationId xmlns:a16="http://schemas.microsoft.com/office/drawing/2014/main" id="{30C6A3C6-B512-409C-B4EB-C7CF066F7DC7}"/>
                  </a:ext>
                </a:extLst>
              </p:cNvPr>
              <p:cNvSpPr txBox="1">
                <a:spLocks noRot="1" noChangeAspect="1" noMove="1" noResize="1" noEditPoints="1" noAdjustHandles="1" noChangeArrowheads="1" noChangeShapeType="1" noTextEdit="1"/>
              </p:cNvSpPr>
              <p:nvPr/>
            </p:nvSpPr>
            <p:spPr bwMode="auto">
              <a:xfrm>
                <a:off x="4131624" y="5071794"/>
                <a:ext cx="3530600" cy="887413"/>
              </a:xfrm>
              <a:prstGeom prst="rect">
                <a:avLst/>
              </a:prstGeom>
              <a:blipFill>
                <a:blip r:embed="rId6"/>
                <a:stretch>
                  <a:fillRect/>
                </a:stretch>
              </a:blipFill>
              <a:ln>
                <a:noFill/>
              </a:ln>
            </p:spPr>
            <p:txBody>
              <a:bodyPr/>
              <a:lstStyle/>
              <a:p>
                <a:r>
                  <a:rPr lang="el-GR">
                    <a:noFill/>
                  </a:rPr>
                  <a:t> </a:t>
                </a:r>
              </a:p>
            </p:txBody>
          </p:sp>
        </mc:Fallback>
      </mc:AlternateContent>
    </p:spTree>
    <p:extLst>
      <p:ext uri="{BB962C8B-B14F-4D97-AF65-F5344CB8AC3E}">
        <p14:creationId xmlns:p14="http://schemas.microsoft.com/office/powerpoint/2010/main" val="160075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4">
            <a:extLst>
              <a:ext uri="{FF2B5EF4-FFF2-40B4-BE49-F238E27FC236}">
                <a16:creationId xmlns:a16="http://schemas.microsoft.com/office/drawing/2014/main" id="{3977D303-B90B-4796-8457-0836C7D12875}"/>
              </a:ext>
            </a:extLst>
          </p:cNvPr>
          <p:cNvCxnSpPr/>
          <p:nvPr/>
        </p:nvCxnSpPr>
        <p:spPr>
          <a:xfrm>
            <a:off x="1125860" y="1030089"/>
            <a:ext cx="9612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 name="Straight Connector 5">
            <a:extLst>
              <a:ext uri="{FF2B5EF4-FFF2-40B4-BE49-F238E27FC236}">
                <a16:creationId xmlns:a16="http://schemas.microsoft.com/office/drawing/2014/main" id="{F613BB30-A6E8-4F0B-8AB6-73238466EA24}"/>
              </a:ext>
            </a:extLst>
          </p:cNvPr>
          <p:cNvCxnSpPr/>
          <p:nvPr/>
        </p:nvCxnSpPr>
        <p:spPr>
          <a:xfrm>
            <a:off x="1090924" y="332656"/>
            <a:ext cx="9612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8B18CBD7-B381-498B-AAA2-899F4AFB2A90}"/>
              </a:ext>
            </a:extLst>
          </p:cNvPr>
          <p:cNvSpPr txBox="1"/>
          <p:nvPr/>
        </p:nvSpPr>
        <p:spPr>
          <a:xfrm>
            <a:off x="1125860" y="406407"/>
            <a:ext cx="9577064" cy="584775"/>
          </a:xfrm>
          <a:prstGeom prst="rect">
            <a:avLst/>
          </a:prstGeom>
          <a:noFill/>
        </p:spPr>
        <p:txBody>
          <a:bodyPr wrap="square" rtlCol="0" anchor="ctr">
            <a:spAutoFit/>
          </a:bodyPr>
          <a:lstStyle/>
          <a:p>
            <a:pPr algn="ctr"/>
            <a:r>
              <a:rPr lang="el-GR" sz="3200" dirty="0">
                <a:effectLst>
                  <a:outerShdw blurRad="38100" dist="38100" dir="2700000" algn="tl">
                    <a:srgbClr val="000000">
                      <a:alpha val="43137"/>
                    </a:srgbClr>
                  </a:outerShdw>
                </a:effectLst>
                <a:latin typeface="Garamond" panose="02020404030301010803" pitchFamily="18" charset="0"/>
              </a:rPr>
              <a:t>Μέτρα που βασίζονται στην εντροπία: Εντροπία υπό συνθήκη</a:t>
            </a: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A0AF8C6D-ACA9-44FC-978F-C27788F38D44}"/>
                  </a:ext>
                </a:extLst>
              </p:cNvPr>
              <p:cNvSpPr txBox="1"/>
              <p:nvPr/>
            </p:nvSpPr>
            <p:spPr>
              <a:xfrm>
                <a:off x="1232588" y="1319588"/>
                <a:ext cx="9254312" cy="707886"/>
              </a:xfrm>
              <a:prstGeom prst="rect">
                <a:avLst/>
              </a:prstGeom>
              <a:noFill/>
            </p:spPr>
            <p:txBody>
              <a:bodyPr wrap="square">
                <a:spAutoFit/>
              </a:bodyPr>
              <a:lstStyle/>
              <a:p>
                <a:pPr marL="342900" indent="-342900">
                  <a:buFont typeface="Wingdings" panose="05000000000000000000" pitchFamily="2" charset="2"/>
                  <a:buChar char="§"/>
                </a:pPr>
                <a:r>
                  <a:rPr lang="el-GR" sz="2000" dirty="0">
                    <a:solidFill>
                      <a:schemeClr val="tx2"/>
                    </a:solidFill>
                    <a:latin typeface="Garamond" panose="02020404030301010803" pitchFamily="18" charset="0"/>
                  </a:rPr>
                  <a:t>Η εντροπία υπό συνθήκη του διαμερισμού</a:t>
                </a:r>
                <a:r>
                  <a:rPr lang="en-US" sz="2000" dirty="0">
                    <a:solidFill>
                      <a:schemeClr val="tx2"/>
                    </a:solidFill>
                    <a:latin typeface="Garamond" panose="02020404030301010803" pitchFamily="18" charset="0"/>
                  </a:rPr>
                  <a:t> </a:t>
                </a:r>
                <a14:m>
                  <m:oMath xmlns:m="http://schemas.openxmlformats.org/officeDocument/2006/math">
                    <m:m>
                      <m:mPr>
                        <m:plcHide m:val="on"/>
                        <m:mcs>
                          <m:mc>
                            <m:mcPr>
                              <m:count m:val="1"/>
                              <m:mcJc m:val="center"/>
                            </m:mcPr>
                          </m:mc>
                        </m:mcs>
                        <m:ctrlPr>
                          <a:rPr lang="el-GR" sz="2000" i="1">
                            <a:solidFill>
                              <a:schemeClr val="tx2"/>
                            </a:solidFill>
                            <a:latin typeface="Cambria Math" panose="02040503050406030204" pitchFamily="18" charset="0"/>
                          </a:rPr>
                        </m:ctrlPr>
                      </m:mPr>
                      <m:mr>
                        <m:e>
                          <m:r>
                            <a:rPr lang="el-GR" sz="2000" i="1">
                              <a:solidFill>
                                <a:schemeClr val="tx2"/>
                              </a:solidFill>
                              <a:latin typeface="Cambria Math" panose="02040503050406030204" pitchFamily="18" charset="0"/>
                            </a:rPr>
                            <m:t>𝒯</m:t>
                          </m:r>
                        </m:e>
                      </m:mr>
                    </m:m>
                  </m:oMath>
                </a14:m>
                <a:r>
                  <a:rPr lang="el-GR" sz="2000" dirty="0">
                    <a:solidFill>
                      <a:schemeClr val="tx2"/>
                    </a:solidFill>
                    <a:latin typeface="Garamond" panose="02020404030301010803" pitchFamily="18" charset="0"/>
                  </a:rPr>
                  <a:t> δεδομένης της </a:t>
                </a:r>
                <a:r>
                  <a:rPr lang="el-GR" sz="2000" dirty="0" err="1">
                    <a:solidFill>
                      <a:schemeClr val="tx2"/>
                    </a:solidFill>
                    <a:latin typeface="Garamond" panose="02020404030301010803" pitchFamily="18" charset="0"/>
                  </a:rPr>
                  <a:t>συσταδοποίησης</a:t>
                </a:r>
                <a:r>
                  <a:rPr lang="en-US" sz="2000" dirty="0">
                    <a:solidFill>
                      <a:schemeClr val="tx2"/>
                    </a:solidFill>
                    <a:latin typeface="Garamond" panose="02020404030301010803" pitchFamily="18" charset="0"/>
                  </a:rPr>
                  <a:t> </a:t>
                </a:r>
                <a14:m>
                  <m:oMath xmlns:m="http://schemas.openxmlformats.org/officeDocument/2006/math">
                    <m:m>
                      <m:mPr>
                        <m:plcHide m:val="on"/>
                        <m:mcs>
                          <m:mc>
                            <m:mcPr>
                              <m:count m:val="1"/>
                              <m:mcJc m:val="center"/>
                            </m:mcPr>
                          </m:mc>
                        </m:mcs>
                        <m:ctrlPr>
                          <a:rPr lang="el-GR" sz="2000" i="1">
                            <a:solidFill>
                              <a:schemeClr val="tx2"/>
                            </a:solidFill>
                            <a:latin typeface="Cambria Math" panose="02040503050406030204" pitchFamily="18" charset="0"/>
                          </a:rPr>
                        </m:ctrlPr>
                      </m:mPr>
                      <m:mr>
                        <m:e>
                          <m:r>
                            <a:rPr lang="el-GR" sz="2000" i="1">
                              <a:solidFill>
                                <a:schemeClr val="tx2"/>
                              </a:solidFill>
                              <a:latin typeface="Cambria Math" panose="02040503050406030204" pitchFamily="18" charset="0"/>
                            </a:rPr>
                            <m:t>𝒞</m:t>
                          </m:r>
                        </m:e>
                      </m:mr>
                    </m:m>
                  </m:oMath>
                </a14:m>
                <a:r>
                  <a:rPr lang="en-US" sz="2000" dirty="0">
                    <a:solidFill>
                      <a:schemeClr val="tx2"/>
                    </a:solidFill>
                    <a:latin typeface="Garamond" panose="02020404030301010803" pitchFamily="18" charset="0"/>
                  </a:rPr>
                  <a:t> </a:t>
                </a:r>
                <a:r>
                  <a:rPr lang="el-GR" sz="2000" dirty="0">
                    <a:solidFill>
                      <a:schemeClr val="tx2"/>
                    </a:solidFill>
                    <a:latin typeface="Garamond" panose="02020404030301010803" pitchFamily="18" charset="0"/>
                  </a:rPr>
                  <a:t>ορίζεται ως το ακόλουθο σταθμισμένο άθροισμα:</a:t>
                </a:r>
              </a:p>
            </p:txBody>
          </p:sp>
        </mc:Choice>
        <mc:Fallback xmlns="">
          <p:sp>
            <p:nvSpPr>
              <p:cNvPr id="13" name="TextBox 12">
                <a:extLst>
                  <a:ext uri="{FF2B5EF4-FFF2-40B4-BE49-F238E27FC236}">
                    <a16:creationId xmlns:a16="http://schemas.microsoft.com/office/drawing/2014/main" id="{A0AF8C6D-ACA9-44FC-978F-C27788F38D44}"/>
                  </a:ext>
                </a:extLst>
              </p:cNvPr>
              <p:cNvSpPr txBox="1">
                <a:spLocks noRot="1" noChangeAspect="1" noMove="1" noResize="1" noEditPoints="1" noAdjustHandles="1" noChangeArrowheads="1" noChangeShapeType="1" noTextEdit="1"/>
              </p:cNvSpPr>
              <p:nvPr/>
            </p:nvSpPr>
            <p:spPr>
              <a:xfrm>
                <a:off x="1232588" y="1319588"/>
                <a:ext cx="9254312" cy="707886"/>
              </a:xfrm>
              <a:prstGeom prst="rect">
                <a:avLst/>
              </a:prstGeom>
              <a:blipFill>
                <a:blip r:embed="rId2"/>
                <a:stretch>
                  <a:fillRect l="-593" t="-3419" b="-13675"/>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3F95C685-6609-4DF5-9D92-C35CB502FF9C}"/>
                  </a:ext>
                </a:extLst>
              </p:cNvPr>
              <p:cNvSpPr txBox="1"/>
              <p:nvPr/>
            </p:nvSpPr>
            <p:spPr>
              <a:xfrm>
                <a:off x="2404536" y="2204864"/>
                <a:ext cx="6984776" cy="908197"/>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a:rPr lang="el-GR" i="1" smtClean="0">
                          <a:solidFill>
                            <a:srgbClr val="000000"/>
                          </a:solidFill>
                          <a:latin typeface="Cambria Math" panose="02040503050406030204" pitchFamily="18" charset="0"/>
                        </a:rPr>
                        <m:t>𝐻</m:t>
                      </m:r>
                      <m:r>
                        <a:rPr lang="el-GR" i="1" smtClean="0">
                          <a:solidFill>
                            <a:srgbClr val="000000"/>
                          </a:solidFill>
                          <a:latin typeface="Cambria Math" panose="02040503050406030204" pitchFamily="18" charset="0"/>
                        </a:rPr>
                        <m:t>(</m:t>
                      </m:r>
                      <m:r>
                        <a:rPr lang="el-GR" i="1" smtClean="0">
                          <a:solidFill>
                            <a:srgbClr val="000000"/>
                          </a:solidFill>
                          <a:latin typeface="Cambria Math" panose="02040503050406030204" pitchFamily="18" charset="0"/>
                        </a:rPr>
                        <m:t>𝒯</m:t>
                      </m:r>
                      <m:r>
                        <a:rPr lang="el-GR" i="1" smtClean="0">
                          <a:solidFill>
                            <a:srgbClr val="000000"/>
                          </a:solidFill>
                          <a:latin typeface="Cambria Math" panose="02040503050406030204" pitchFamily="18" charset="0"/>
                        </a:rPr>
                        <m:t>|</m:t>
                      </m:r>
                      <m:r>
                        <a:rPr lang="el-GR" i="1" smtClean="0">
                          <a:solidFill>
                            <a:srgbClr val="000000"/>
                          </a:solidFill>
                          <a:latin typeface="Cambria Math" panose="02040503050406030204" pitchFamily="18" charset="0"/>
                        </a:rPr>
                        <m:t>𝒞</m:t>
                      </m:r>
                      <m:r>
                        <a:rPr lang="el-GR" i="1" smtClean="0">
                          <a:solidFill>
                            <a:srgbClr val="000000"/>
                          </a:solidFill>
                          <a:latin typeface="Cambria Math" panose="02040503050406030204" pitchFamily="18" charset="0"/>
                        </a:rPr>
                        <m:t>)=</m:t>
                      </m:r>
                      <m:nary>
                        <m:naryPr>
                          <m:chr m:val="∑"/>
                          <m:ctrlPr>
                            <a:rPr lang="el-GR" i="1">
                              <a:solidFill>
                                <a:srgbClr val="000000"/>
                              </a:solidFill>
                              <a:latin typeface="Cambria Math" panose="02040503050406030204" pitchFamily="18" charset="0"/>
                            </a:rPr>
                          </m:ctrlPr>
                        </m:naryPr>
                        <m:sub>
                          <m:r>
                            <a:rPr lang="el-GR" i="1">
                              <a:solidFill>
                                <a:srgbClr val="000000"/>
                              </a:solidFill>
                              <a:latin typeface="Cambria Math" panose="02040503050406030204" pitchFamily="18" charset="0"/>
                            </a:rPr>
                            <m:t>𝑖</m:t>
                          </m:r>
                          <m:r>
                            <a:rPr lang="el-GR" i="1">
                              <a:solidFill>
                                <a:srgbClr val="000000"/>
                              </a:solidFill>
                              <a:latin typeface="Cambria Math" panose="02040503050406030204" pitchFamily="18" charset="0"/>
                            </a:rPr>
                            <m:t>=1</m:t>
                          </m:r>
                        </m:sub>
                        <m:sup>
                          <m:r>
                            <a:rPr lang="el-GR" i="1">
                              <a:solidFill>
                                <a:srgbClr val="000000"/>
                              </a:solidFill>
                              <a:latin typeface="Cambria Math" panose="02040503050406030204" pitchFamily="18" charset="0"/>
                            </a:rPr>
                            <m:t>𝑟</m:t>
                          </m:r>
                        </m:sup>
                        <m:e>
                          <m:f>
                            <m:fPr>
                              <m:ctrlPr>
                                <a:rPr lang="el-GR" i="1">
                                  <a:solidFill>
                                    <a:srgbClr val="000000"/>
                                  </a:solidFill>
                                  <a:latin typeface="Cambria Math" panose="02040503050406030204" pitchFamily="18" charset="0"/>
                                </a:rPr>
                              </m:ctrlPr>
                            </m:fPr>
                            <m:num>
                              <m:sSub>
                                <m:sSubPr>
                                  <m:ctrlPr>
                                    <a:rPr lang="el-GR" i="1">
                                      <a:solidFill>
                                        <a:srgbClr val="000000"/>
                                      </a:solidFill>
                                      <a:latin typeface="Cambria Math" panose="02040503050406030204" pitchFamily="18" charset="0"/>
                                    </a:rPr>
                                  </m:ctrlPr>
                                </m:sSubPr>
                                <m:e>
                                  <m:r>
                                    <a:rPr lang="el-GR" i="1">
                                      <a:solidFill>
                                        <a:srgbClr val="000000"/>
                                      </a:solidFill>
                                      <a:latin typeface="Cambria Math" panose="02040503050406030204" pitchFamily="18" charset="0"/>
                                    </a:rPr>
                                    <m:t>𝑛</m:t>
                                  </m:r>
                                </m:e>
                                <m:sub>
                                  <m:r>
                                    <a:rPr lang="el-GR" i="1">
                                      <a:solidFill>
                                        <a:srgbClr val="000000"/>
                                      </a:solidFill>
                                      <a:latin typeface="Cambria Math" panose="02040503050406030204" pitchFamily="18" charset="0"/>
                                    </a:rPr>
                                    <m:t>𝑖</m:t>
                                  </m:r>
                                </m:sub>
                              </m:sSub>
                            </m:num>
                            <m:den>
                              <m:r>
                                <a:rPr lang="el-GR" i="1">
                                  <a:solidFill>
                                    <a:srgbClr val="000000"/>
                                  </a:solidFill>
                                  <a:latin typeface="Cambria Math" panose="02040503050406030204" pitchFamily="18" charset="0"/>
                                </a:rPr>
                                <m:t>𝑛</m:t>
                              </m:r>
                            </m:den>
                          </m:f>
                          <m:r>
                            <a:rPr lang="el-GR" i="1">
                              <a:solidFill>
                                <a:srgbClr val="000000"/>
                              </a:solidFill>
                              <a:latin typeface="Cambria Math" panose="02040503050406030204" pitchFamily="18" charset="0"/>
                            </a:rPr>
                            <m:t>𝐻</m:t>
                          </m:r>
                          <m:r>
                            <a:rPr lang="el-GR" i="1">
                              <a:solidFill>
                                <a:srgbClr val="000000"/>
                              </a:solidFill>
                              <a:latin typeface="Cambria Math" panose="02040503050406030204" pitchFamily="18" charset="0"/>
                            </a:rPr>
                            <m:t>(</m:t>
                          </m:r>
                          <m:r>
                            <a:rPr lang="el-GR" i="1">
                              <a:solidFill>
                                <a:srgbClr val="000000"/>
                              </a:solidFill>
                              <a:latin typeface="Cambria Math" panose="02040503050406030204" pitchFamily="18" charset="0"/>
                            </a:rPr>
                            <m:t>𝒯</m:t>
                          </m:r>
                          <m:r>
                            <a:rPr lang="el-GR" i="1">
                              <a:solidFill>
                                <a:srgbClr val="000000"/>
                              </a:solidFill>
                              <a:latin typeface="Cambria Math" panose="02040503050406030204" pitchFamily="18" charset="0"/>
                            </a:rPr>
                            <m:t>|</m:t>
                          </m:r>
                          <m:sSub>
                            <m:sSubPr>
                              <m:ctrlPr>
                                <a:rPr lang="el-GR" i="1">
                                  <a:solidFill>
                                    <a:srgbClr val="000000"/>
                                  </a:solidFill>
                                  <a:latin typeface="Cambria Math" panose="02040503050406030204" pitchFamily="18" charset="0"/>
                                </a:rPr>
                              </m:ctrlPr>
                            </m:sSubPr>
                            <m:e>
                              <m:r>
                                <a:rPr lang="el-GR" i="1">
                                  <a:solidFill>
                                    <a:srgbClr val="000000"/>
                                  </a:solidFill>
                                  <a:latin typeface="Cambria Math" panose="02040503050406030204" pitchFamily="18" charset="0"/>
                                </a:rPr>
                                <m:t>𝐶</m:t>
                              </m:r>
                            </m:e>
                            <m:sub>
                              <m:r>
                                <a:rPr lang="el-GR" i="1">
                                  <a:solidFill>
                                    <a:srgbClr val="000000"/>
                                  </a:solidFill>
                                  <a:latin typeface="Cambria Math" panose="02040503050406030204" pitchFamily="18" charset="0"/>
                                </a:rPr>
                                <m:t>𝑖</m:t>
                              </m:r>
                            </m:sub>
                          </m:sSub>
                          <m:r>
                            <a:rPr lang="el-GR" i="1">
                              <a:solidFill>
                                <a:srgbClr val="000000"/>
                              </a:solidFill>
                              <a:latin typeface="Cambria Math" panose="02040503050406030204" pitchFamily="18" charset="0"/>
                            </a:rPr>
                            <m:t>)</m:t>
                          </m:r>
                        </m:e>
                      </m:nary>
                      <m:r>
                        <a:rPr lang="el-GR" i="1">
                          <a:solidFill>
                            <a:srgbClr val="000000"/>
                          </a:solidFill>
                          <a:latin typeface="Cambria Math" panose="02040503050406030204" pitchFamily="18" charset="0"/>
                        </a:rPr>
                        <m:t>=−</m:t>
                      </m:r>
                      <m:nary>
                        <m:naryPr>
                          <m:chr m:val="∑"/>
                          <m:ctrlPr>
                            <a:rPr lang="el-GR" i="1">
                              <a:solidFill>
                                <a:srgbClr val="000000"/>
                              </a:solidFill>
                              <a:latin typeface="Cambria Math" panose="02040503050406030204" pitchFamily="18" charset="0"/>
                            </a:rPr>
                          </m:ctrlPr>
                        </m:naryPr>
                        <m:sub>
                          <m:r>
                            <a:rPr lang="el-GR" i="1">
                              <a:solidFill>
                                <a:srgbClr val="000000"/>
                              </a:solidFill>
                              <a:latin typeface="Cambria Math" panose="02040503050406030204" pitchFamily="18" charset="0"/>
                            </a:rPr>
                            <m:t>𝑖</m:t>
                          </m:r>
                          <m:r>
                            <a:rPr lang="el-GR" i="1">
                              <a:solidFill>
                                <a:srgbClr val="000000"/>
                              </a:solidFill>
                              <a:latin typeface="Cambria Math" panose="02040503050406030204" pitchFamily="18" charset="0"/>
                            </a:rPr>
                            <m:t>=1</m:t>
                          </m:r>
                        </m:sub>
                        <m:sup>
                          <m:r>
                            <a:rPr lang="el-GR" i="1">
                              <a:solidFill>
                                <a:srgbClr val="000000"/>
                              </a:solidFill>
                              <a:latin typeface="Cambria Math" panose="02040503050406030204" pitchFamily="18" charset="0"/>
                            </a:rPr>
                            <m:t>𝑟</m:t>
                          </m:r>
                        </m:sup>
                        <m:e>
                          <m:nary>
                            <m:naryPr>
                              <m:chr m:val="∑"/>
                              <m:ctrlPr>
                                <a:rPr lang="el-GR" i="1">
                                  <a:solidFill>
                                    <a:srgbClr val="000000"/>
                                  </a:solidFill>
                                  <a:latin typeface="Cambria Math" panose="02040503050406030204" pitchFamily="18" charset="0"/>
                                </a:rPr>
                              </m:ctrlPr>
                            </m:naryPr>
                            <m:sub>
                              <m:r>
                                <a:rPr lang="el-GR" i="1">
                                  <a:solidFill>
                                    <a:srgbClr val="000000"/>
                                  </a:solidFill>
                                  <a:latin typeface="Cambria Math" panose="02040503050406030204" pitchFamily="18" charset="0"/>
                                </a:rPr>
                                <m:t>𝑗</m:t>
                              </m:r>
                              <m:r>
                                <a:rPr lang="el-GR" i="1">
                                  <a:solidFill>
                                    <a:srgbClr val="000000"/>
                                  </a:solidFill>
                                  <a:latin typeface="Cambria Math" panose="02040503050406030204" pitchFamily="18" charset="0"/>
                                </a:rPr>
                                <m:t>=1</m:t>
                              </m:r>
                            </m:sub>
                            <m:sup>
                              <m:r>
                                <a:rPr lang="el-GR" i="1">
                                  <a:solidFill>
                                    <a:srgbClr val="000000"/>
                                  </a:solidFill>
                                  <a:latin typeface="Cambria Math" panose="02040503050406030204" pitchFamily="18" charset="0"/>
                                </a:rPr>
                                <m:t>𝑘</m:t>
                              </m:r>
                            </m:sup>
                            <m:e>
                              <m:sSub>
                                <m:sSubPr>
                                  <m:ctrlPr>
                                    <a:rPr lang="el-GR" i="1">
                                      <a:solidFill>
                                        <a:srgbClr val="000000"/>
                                      </a:solidFill>
                                      <a:latin typeface="Cambria Math" panose="02040503050406030204" pitchFamily="18" charset="0"/>
                                    </a:rPr>
                                  </m:ctrlPr>
                                </m:sSubPr>
                                <m:e>
                                  <m:r>
                                    <a:rPr lang="el-GR" i="1">
                                      <a:solidFill>
                                        <a:srgbClr val="000000"/>
                                      </a:solidFill>
                                      <a:latin typeface="Cambria Math" panose="02040503050406030204" pitchFamily="18" charset="0"/>
                                    </a:rPr>
                                    <m:t>𝑝</m:t>
                                  </m:r>
                                </m:e>
                                <m:sub>
                                  <m:r>
                                    <a:rPr lang="el-GR" i="1">
                                      <a:solidFill>
                                        <a:srgbClr val="000000"/>
                                      </a:solidFill>
                                      <a:latin typeface="Cambria Math" panose="02040503050406030204" pitchFamily="18" charset="0"/>
                                    </a:rPr>
                                    <m:t>𝑖𝑗</m:t>
                                  </m:r>
                                </m:sub>
                              </m:sSub>
                              <m:r>
                                <m:rPr>
                                  <m:nor/>
                                </m:rPr>
                                <a:rPr lang="el-GR">
                                  <a:solidFill>
                                    <a:srgbClr val="000000"/>
                                  </a:solidFill>
                                  <a:latin typeface="Cambria Math" panose="02040503050406030204" pitchFamily="18" charset="0"/>
                                </a:rPr>
                                <m:t>log</m:t>
                              </m:r>
                              <m:d>
                                <m:dPr>
                                  <m:ctrlPr>
                                    <a:rPr lang="el-GR" i="1">
                                      <a:solidFill>
                                        <a:srgbClr val="000000"/>
                                      </a:solidFill>
                                      <a:latin typeface="Cambria Math" panose="02040503050406030204" pitchFamily="18" charset="0"/>
                                    </a:rPr>
                                  </m:ctrlPr>
                                </m:dPr>
                                <m:e>
                                  <m:f>
                                    <m:fPr>
                                      <m:ctrlPr>
                                        <a:rPr lang="el-GR" i="1">
                                          <a:solidFill>
                                            <a:srgbClr val="000000"/>
                                          </a:solidFill>
                                          <a:latin typeface="Cambria Math" panose="02040503050406030204" pitchFamily="18" charset="0"/>
                                        </a:rPr>
                                      </m:ctrlPr>
                                    </m:fPr>
                                    <m:num>
                                      <m:sSub>
                                        <m:sSubPr>
                                          <m:ctrlPr>
                                            <a:rPr lang="el-GR" i="1">
                                              <a:solidFill>
                                                <a:srgbClr val="000000"/>
                                              </a:solidFill>
                                              <a:latin typeface="Cambria Math" panose="02040503050406030204" pitchFamily="18" charset="0"/>
                                            </a:rPr>
                                          </m:ctrlPr>
                                        </m:sSubPr>
                                        <m:e>
                                          <m:r>
                                            <a:rPr lang="el-GR" i="1">
                                              <a:solidFill>
                                                <a:srgbClr val="000000"/>
                                              </a:solidFill>
                                              <a:latin typeface="Cambria Math" panose="02040503050406030204" pitchFamily="18" charset="0"/>
                                            </a:rPr>
                                            <m:t>𝑝</m:t>
                                          </m:r>
                                        </m:e>
                                        <m:sub>
                                          <m:r>
                                            <a:rPr lang="el-GR" i="1">
                                              <a:solidFill>
                                                <a:srgbClr val="000000"/>
                                              </a:solidFill>
                                              <a:latin typeface="Cambria Math" panose="02040503050406030204" pitchFamily="18" charset="0"/>
                                            </a:rPr>
                                            <m:t>𝑖𝑗</m:t>
                                          </m:r>
                                        </m:sub>
                                      </m:sSub>
                                    </m:num>
                                    <m:den>
                                      <m:sSub>
                                        <m:sSubPr>
                                          <m:ctrlPr>
                                            <a:rPr lang="el-GR" i="1">
                                              <a:solidFill>
                                                <a:srgbClr val="000000"/>
                                              </a:solidFill>
                                              <a:latin typeface="Cambria Math" panose="02040503050406030204" pitchFamily="18" charset="0"/>
                                            </a:rPr>
                                          </m:ctrlPr>
                                        </m:sSubPr>
                                        <m:e>
                                          <m:r>
                                            <a:rPr lang="el-GR" i="1">
                                              <a:solidFill>
                                                <a:srgbClr val="000000"/>
                                              </a:solidFill>
                                              <a:latin typeface="Cambria Math" panose="02040503050406030204" pitchFamily="18" charset="0"/>
                                            </a:rPr>
                                            <m:t>𝑝</m:t>
                                          </m:r>
                                        </m:e>
                                        <m:sub>
                                          <m:sSub>
                                            <m:sSubPr>
                                              <m:ctrlPr>
                                                <a:rPr lang="el-GR" i="1">
                                                  <a:solidFill>
                                                    <a:srgbClr val="000000"/>
                                                  </a:solidFill>
                                                  <a:latin typeface="Cambria Math" panose="02040503050406030204" pitchFamily="18" charset="0"/>
                                                </a:rPr>
                                              </m:ctrlPr>
                                            </m:sSubPr>
                                            <m:e>
                                              <m:r>
                                                <a:rPr lang="el-GR" i="1">
                                                  <a:solidFill>
                                                    <a:srgbClr val="000000"/>
                                                  </a:solidFill>
                                                  <a:latin typeface="Cambria Math" panose="02040503050406030204" pitchFamily="18" charset="0"/>
                                                </a:rPr>
                                                <m:t>𝐶</m:t>
                                              </m:r>
                                            </m:e>
                                            <m:sub>
                                              <m:r>
                                                <a:rPr lang="el-GR" i="1">
                                                  <a:solidFill>
                                                    <a:srgbClr val="000000"/>
                                                  </a:solidFill>
                                                  <a:latin typeface="Cambria Math" panose="02040503050406030204" pitchFamily="18" charset="0"/>
                                                </a:rPr>
                                                <m:t>𝑖</m:t>
                                              </m:r>
                                            </m:sub>
                                          </m:sSub>
                                        </m:sub>
                                      </m:sSub>
                                    </m:den>
                                  </m:f>
                                </m:e>
                              </m:d>
                            </m:e>
                          </m:nary>
                        </m:e>
                      </m:nary>
                      <m:r>
                        <a:rPr lang="el-GR" i="1">
                          <a:solidFill>
                            <a:srgbClr val="000000"/>
                          </a:solidFill>
                          <a:latin typeface="Cambria Math" panose="02040503050406030204" pitchFamily="18" charset="0"/>
                        </a:rPr>
                        <m:t>=</m:t>
                      </m:r>
                      <m:r>
                        <a:rPr lang="el-GR" i="1">
                          <a:solidFill>
                            <a:srgbClr val="000000"/>
                          </a:solidFill>
                          <a:latin typeface="Cambria Math" panose="02040503050406030204" pitchFamily="18" charset="0"/>
                        </a:rPr>
                        <m:t>𝐻</m:t>
                      </m:r>
                      <m:r>
                        <a:rPr lang="el-GR" i="1">
                          <a:solidFill>
                            <a:srgbClr val="000000"/>
                          </a:solidFill>
                          <a:latin typeface="Cambria Math" panose="02040503050406030204" pitchFamily="18" charset="0"/>
                        </a:rPr>
                        <m:t>(</m:t>
                      </m:r>
                      <m:r>
                        <a:rPr lang="el-GR" i="1">
                          <a:solidFill>
                            <a:srgbClr val="000000"/>
                          </a:solidFill>
                          <a:latin typeface="Cambria Math" panose="02040503050406030204" pitchFamily="18" charset="0"/>
                        </a:rPr>
                        <m:t>𝒞</m:t>
                      </m:r>
                      <m:r>
                        <a:rPr lang="el-GR" i="1">
                          <a:solidFill>
                            <a:srgbClr val="000000"/>
                          </a:solidFill>
                          <a:latin typeface="Cambria Math" panose="02040503050406030204" pitchFamily="18" charset="0"/>
                        </a:rPr>
                        <m:t>,</m:t>
                      </m:r>
                      <m:r>
                        <a:rPr lang="el-GR" i="1">
                          <a:solidFill>
                            <a:srgbClr val="000000"/>
                          </a:solidFill>
                          <a:latin typeface="Cambria Math" panose="02040503050406030204" pitchFamily="18" charset="0"/>
                        </a:rPr>
                        <m:t>𝒯</m:t>
                      </m:r>
                      <m:r>
                        <a:rPr lang="el-GR" i="1">
                          <a:solidFill>
                            <a:srgbClr val="000000"/>
                          </a:solidFill>
                          <a:latin typeface="Cambria Math" panose="02040503050406030204" pitchFamily="18" charset="0"/>
                        </a:rPr>
                        <m:t>)−</m:t>
                      </m:r>
                      <m:r>
                        <a:rPr lang="el-GR" i="1">
                          <a:solidFill>
                            <a:srgbClr val="000000"/>
                          </a:solidFill>
                          <a:latin typeface="Cambria Math" panose="02040503050406030204" pitchFamily="18" charset="0"/>
                        </a:rPr>
                        <m:t>𝐻</m:t>
                      </m:r>
                      <m:r>
                        <a:rPr lang="el-GR" i="1">
                          <a:solidFill>
                            <a:srgbClr val="000000"/>
                          </a:solidFill>
                          <a:latin typeface="Cambria Math" panose="02040503050406030204" pitchFamily="18" charset="0"/>
                        </a:rPr>
                        <m:t>(</m:t>
                      </m:r>
                      <m:r>
                        <a:rPr lang="el-GR" i="1">
                          <a:solidFill>
                            <a:srgbClr val="000000"/>
                          </a:solidFill>
                          <a:latin typeface="Cambria Math" panose="02040503050406030204" pitchFamily="18" charset="0"/>
                        </a:rPr>
                        <m:t>𝒞</m:t>
                      </m:r>
                      <m:r>
                        <a:rPr lang="el-GR" i="1">
                          <a:solidFill>
                            <a:srgbClr val="000000"/>
                          </a:solidFill>
                          <a:latin typeface="Cambria Math" panose="02040503050406030204" pitchFamily="18" charset="0"/>
                        </a:rPr>
                        <m:t>)</m:t>
                      </m:r>
                    </m:oMath>
                  </m:oMathPara>
                </a14:m>
                <a:endParaRPr lang="el-GR" dirty="0"/>
              </a:p>
            </p:txBody>
          </p:sp>
        </mc:Choice>
        <mc:Fallback xmlns="">
          <p:sp>
            <p:nvSpPr>
              <p:cNvPr id="11" name="TextBox 10">
                <a:extLst>
                  <a:ext uri="{FF2B5EF4-FFF2-40B4-BE49-F238E27FC236}">
                    <a16:creationId xmlns:a16="http://schemas.microsoft.com/office/drawing/2014/main" id="{3F95C685-6609-4DF5-9D92-C35CB502FF9C}"/>
                  </a:ext>
                </a:extLst>
              </p:cNvPr>
              <p:cNvSpPr txBox="1">
                <a:spLocks noRot="1" noChangeAspect="1" noMove="1" noResize="1" noEditPoints="1" noAdjustHandles="1" noChangeArrowheads="1" noChangeShapeType="1" noTextEdit="1"/>
              </p:cNvSpPr>
              <p:nvPr/>
            </p:nvSpPr>
            <p:spPr>
              <a:xfrm>
                <a:off x="2404536" y="2204864"/>
                <a:ext cx="6984776" cy="908197"/>
              </a:xfrm>
              <a:prstGeom prst="rect">
                <a:avLst/>
              </a:prstGeom>
              <a:blipFill>
                <a:blip r:embed="rId3"/>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484A7A41-D4B8-4C1B-8328-A99BCD927E9C}"/>
                  </a:ext>
                </a:extLst>
              </p:cNvPr>
              <p:cNvSpPr txBox="1"/>
              <p:nvPr/>
            </p:nvSpPr>
            <p:spPr>
              <a:xfrm>
                <a:off x="1237606" y="3573016"/>
                <a:ext cx="9321302" cy="1199880"/>
              </a:xfrm>
              <a:prstGeom prst="rect">
                <a:avLst/>
              </a:prstGeom>
              <a:noFill/>
            </p:spPr>
            <p:txBody>
              <a:bodyPr wrap="square">
                <a:spAutoFit/>
              </a:bodyPr>
              <a:lstStyle/>
              <a:p>
                <a:pPr marL="342900" indent="-342900">
                  <a:buFont typeface="Wingdings" panose="05000000000000000000" pitchFamily="2" charset="2"/>
                  <a:buChar char="§"/>
                </a:pPr>
                <a:r>
                  <a:rPr lang="el-GR" sz="2000" dirty="0">
                    <a:solidFill>
                      <a:schemeClr val="tx2"/>
                    </a:solidFill>
                    <a:latin typeface="Garamond" panose="02020404030301010803" pitchFamily="18" charset="0"/>
                  </a:rPr>
                  <a:t>Όπου</a:t>
                </a:r>
                <a:r>
                  <a:rPr lang="en-US" sz="2000" dirty="0">
                    <a:solidFill>
                      <a:schemeClr val="tx2"/>
                    </a:solidFill>
                    <a:latin typeface="Garamond" panose="02020404030301010803" pitchFamily="18" charset="0"/>
                  </a:rPr>
                  <a:t> </a:t>
                </a:r>
                <a14:m>
                  <m:oMath xmlns:m="http://schemas.openxmlformats.org/officeDocument/2006/math">
                    <m:m>
                      <m:mPr>
                        <m:plcHide m:val="on"/>
                        <m:mcs>
                          <m:mc>
                            <m:mcPr>
                              <m:count m:val="1"/>
                              <m:mcJc m:val="center"/>
                            </m:mcPr>
                          </m:mc>
                        </m:mcs>
                        <m:ctrlPr>
                          <a:rPr lang="el-GR" sz="2000" i="1" smtClean="0">
                            <a:solidFill>
                              <a:schemeClr val="tx2"/>
                            </a:solidFill>
                            <a:latin typeface="Cambria Math" panose="02040503050406030204" pitchFamily="18" charset="0"/>
                          </a:rPr>
                        </m:ctrlPr>
                      </m:mPr>
                      <m:mr>
                        <m:e>
                          <m:sSub>
                            <m:sSubPr>
                              <m:ctrlPr>
                                <a:rPr lang="el-GR" sz="2000" i="1">
                                  <a:solidFill>
                                    <a:schemeClr val="tx2"/>
                                  </a:solidFill>
                                  <a:latin typeface="Cambria Math" panose="02040503050406030204" pitchFamily="18" charset="0"/>
                                </a:rPr>
                              </m:ctrlPr>
                            </m:sSubPr>
                            <m:e>
                              <m:r>
                                <a:rPr lang="el-GR" sz="2000" i="1">
                                  <a:solidFill>
                                    <a:schemeClr val="tx2"/>
                                  </a:solidFill>
                                  <a:latin typeface="Cambria Math" panose="02040503050406030204" pitchFamily="18" charset="0"/>
                                </a:rPr>
                                <m:t>𝑝</m:t>
                              </m:r>
                            </m:e>
                            <m:sub>
                              <m:r>
                                <a:rPr lang="el-GR" sz="2000" i="1">
                                  <a:solidFill>
                                    <a:schemeClr val="tx2"/>
                                  </a:solidFill>
                                  <a:latin typeface="Cambria Math" panose="02040503050406030204" pitchFamily="18" charset="0"/>
                                </a:rPr>
                                <m:t>𝑖𝑗</m:t>
                              </m:r>
                            </m:sub>
                          </m:sSub>
                          <m:r>
                            <a:rPr lang="el-GR" sz="2000" i="1">
                              <a:solidFill>
                                <a:schemeClr val="tx2"/>
                              </a:solidFill>
                              <a:latin typeface="Cambria Math" panose="02040503050406030204" pitchFamily="18" charset="0"/>
                            </a:rPr>
                            <m:t>=</m:t>
                          </m:r>
                          <m:f>
                            <m:fPr>
                              <m:ctrlPr>
                                <a:rPr lang="el-GR" sz="2000" i="1">
                                  <a:solidFill>
                                    <a:schemeClr val="tx2"/>
                                  </a:solidFill>
                                  <a:latin typeface="Cambria Math" panose="02040503050406030204" pitchFamily="18" charset="0"/>
                                </a:rPr>
                              </m:ctrlPr>
                            </m:fPr>
                            <m:num>
                              <m:sSub>
                                <m:sSubPr>
                                  <m:ctrlPr>
                                    <a:rPr lang="el-GR" sz="2000" i="1">
                                      <a:solidFill>
                                        <a:schemeClr val="tx2"/>
                                      </a:solidFill>
                                      <a:latin typeface="Cambria Math" panose="02040503050406030204" pitchFamily="18" charset="0"/>
                                    </a:rPr>
                                  </m:ctrlPr>
                                </m:sSubPr>
                                <m:e>
                                  <m:r>
                                    <a:rPr lang="el-GR" sz="2000" i="1">
                                      <a:solidFill>
                                        <a:schemeClr val="tx2"/>
                                      </a:solidFill>
                                      <a:latin typeface="Cambria Math" panose="02040503050406030204" pitchFamily="18" charset="0"/>
                                    </a:rPr>
                                    <m:t>𝑛</m:t>
                                  </m:r>
                                </m:e>
                                <m:sub>
                                  <m:r>
                                    <a:rPr lang="el-GR" sz="2000" i="1">
                                      <a:solidFill>
                                        <a:schemeClr val="tx2"/>
                                      </a:solidFill>
                                      <a:latin typeface="Cambria Math" panose="02040503050406030204" pitchFamily="18" charset="0"/>
                                    </a:rPr>
                                    <m:t>𝑖𝑗</m:t>
                                  </m:r>
                                </m:sub>
                              </m:sSub>
                            </m:num>
                            <m:den>
                              <m:r>
                                <a:rPr lang="el-GR" sz="2000" i="1">
                                  <a:solidFill>
                                    <a:schemeClr val="tx2"/>
                                  </a:solidFill>
                                  <a:latin typeface="Cambria Math" panose="02040503050406030204" pitchFamily="18" charset="0"/>
                                </a:rPr>
                                <m:t>𝑛</m:t>
                              </m:r>
                            </m:den>
                          </m:f>
                        </m:e>
                      </m:mr>
                    </m:m>
                  </m:oMath>
                </a14:m>
                <a:r>
                  <a:rPr lang="en-US" sz="2000" dirty="0">
                    <a:solidFill>
                      <a:schemeClr val="tx2"/>
                    </a:solidFill>
                    <a:latin typeface="Garamond" panose="02020404030301010803" pitchFamily="18" charset="0"/>
                  </a:rPr>
                  <a:t> </a:t>
                </a:r>
                <a:r>
                  <a:rPr lang="el-GR" sz="2000" dirty="0">
                    <a:solidFill>
                      <a:schemeClr val="tx2"/>
                    </a:solidFill>
                    <a:latin typeface="Garamond" panose="02020404030301010803" pitchFamily="18" charset="0"/>
                  </a:rPr>
                  <a:t>είναι η πιθανότητα που εμφανίζει ένα σημείο της συστάδας </a:t>
                </a:r>
                <a:r>
                  <a:rPr lang="el-GR" sz="2000" i="1" dirty="0">
                    <a:solidFill>
                      <a:schemeClr val="tx2"/>
                    </a:solidFill>
                    <a:latin typeface="Garamond" panose="02020404030301010803" pitchFamily="18" charset="0"/>
                  </a:rPr>
                  <a:t>i </a:t>
                </a:r>
                <a:r>
                  <a:rPr lang="el-GR" sz="2000" dirty="0">
                    <a:solidFill>
                      <a:schemeClr val="tx2"/>
                    </a:solidFill>
                    <a:latin typeface="Garamond" panose="02020404030301010803" pitchFamily="18" charset="0"/>
                  </a:rPr>
                  <a:t>να ανήκει και στη </a:t>
                </a:r>
                <a:r>
                  <a:rPr lang="el-GR" sz="2000" dirty="0" err="1">
                    <a:solidFill>
                      <a:schemeClr val="tx2"/>
                    </a:solidFill>
                    <a:latin typeface="Garamond" panose="02020404030301010803" pitchFamily="18" charset="0"/>
                  </a:rPr>
                  <a:t>διαμέριση</a:t>
                </a:r>
                <a:r>
                  <a:rPr lang="en-US" sz="2000" dirty="0">
                    <a:solidFill>
                      <a:schemeClr val="tx2"/>
                    </a:solidFill>
                    <a:latin typeface="Garamond" panose="02020404030301010803" pitchFamily="18" charset="0"/>
                  </a:rPr>
                  <a:t> </a:t>
                </a:r>
                <a:r>
                  <a:rPr lang="el-GR" sz="2000" dirty="0">
                    <a:solidFill>
                      <a:schemeClr val="tx2"/>
                    </a:solidFill>
                    <a:latin typeface="Garamond" panose="02020404030301010803" pitchFamily="18" charset="0"/>
                  </a:rPr>
                  <a:t> </a:t>
                </a:r>
                <a:r>
                  <a:rPr lang="el-GR" sz="2000" i="1" dirty="0">
                    <a:solidFill>
                      <a:schemeClr val="tx2"/>
                    </a:solidFill>
                    <a:latin typeface="Garamond" panose="02020404030301010803" pitchFamily="18" charset="0"/>
                  </a:rPr>
                  <a:t>j</a:t>
                </a:r>
                <a:r>
                  <a:rPr lang="el-GR" sz="2000" dirty="0">
                    <a:solidFill>
                      <a:schemeClr val="tx2"/>
                    </a:solidFill>
                    <a:latin typeface="Garamond" panose="02020404030301010803" pitchFamily="18" charset="0"/>
                  </a:rPr>
                  <a:t>, και </a:t>
                </a:r>
                <a14:m>
                  <m:oMath xmlns:m="http://schemas.openxmlformats.org/officeDocument/2006/math">
                    <m:m>
                      <m:mPr>
                        <m:plcHide m:val="on"/>
                        <m:mcs>
                          <m:mc>
                            <m:mcPr>
                              <m:count m:val="1"/>
                              <m:mcJc m:val="center"/>
                            </m:mcPr>
                          </m:mc>
                        </m:mcs>
                        <m:ctrlPr>
                          <a:rPr lang="el-GR" sz="2000" i="1">
                            <a:solidFill>
                              <a:schemeClr val="tx2"/>
                            </a:solidFill>
                            <a:latin typeface="Cambria Math" panose="02040503050406030204" pitchFamily="18" charset="0"/>
                          </a:rPr>
                        </m:ctrlPr>
                      </m:mPr>
                      <m:mr>
                        <m:e>
                          <m:r>
                            <a:rPr lang="el-GR" sz="2000" i="1">
                              <a:solidFill>
                                <a:schemeClr val="tx2"/>
                              </a:solidFill>
                              <a:latin typeface="Cambria Math" panose="02040503050406030204" pitchFamily="18" charset="0"/>
                            </a:rPr>
                            <m:t>𝐻</m:t>
                          </m:r>
                          <m:r>
                            <a:rPr lang="el-GR" sz="2000" i="1">
                              <a:solidFill>
                                <a:schemeClr val="tx2"/>
                              </a:solidFill>
                              <a:latin typeface="Cambria Math" panose="02040503050406030204" pitchFamily="18" charset="0"/>
                            </a:rPr>
                            <m:t>(</m:t>
                          </m:r>
                          <m:r>
                            <a:rPr lang="el-GR" sz="2000" i="1">
                              <a:solidFill>
                                <a:schemeClr val="tx2"/>
                              </a:solidFill>
                              <a:latin typeface="Cambria Math" panose="02040503050406030204" pitchFamily="18" charset="0"/>
                            </a:rPr>
                            <m:t>𝒞</m:t>
                          </m:r>
                          <m:r>
                            <a:rPr lang="el-GR" sz="2000" i="1">
                              <a:solidFill>
                                <a:schemeClr val="tx2"/>
                              </a:solidFill>
                              <a:latin typeface="Cambria Math" panose="02040503050406030204" pitchFamily="18" charset="0"/>
                            </a:rPr>
                            <m:t>,</m:t>
                          </m:r>
                          <m:r>
                            <a:rPr lang="el-GR" sz="2000" i="1">
                              <a:solidFill>
                                <a:schemeClr val="tx2"/>
                              </a:solidFill>
                              <a:latin typeface="Cambria Math" panose="02040503050406030204" pitchFamily="18" charset="0"/>
                            </a:rPr>
                            <m:t>𝒯</m:t>
                          </m:r>
                          <m:r>
                            <a:rPr lang="el-GR" sz="2000" i="1">
                              <a:solidFill>
                                <a:schemeClr val="tx2"/>
                              </a:solidFill>
                              <a:latin typeface="Cambria Math" panose="02040503050406030204" pitchFamily="18" charset="0"/>
                            </a:rPr>
                            <m:t>)=−</m:t>
                          </m:r>
                          <m:nary>
                            <m:naryPr>
                              <m:chr m:val="∑"/>
                              <m:limLoc m:val="subSup"/>
                              <m:ctrlPr>
                                <a:rPr lang="el-GR" sz="2000" i="1">
                                  <a:solidFill>
                                    <a:schemeClr val="tx2"/>
                                  </a:solidFill>
                                  <a:latin typeface="Cambria Math" panose="02040503050406030204" pitchFamily="18" charset="0"/>
                                </a:rPr>
                              </m:ctrlPr>
                            </m:naryPr>
                            <m:sub>
                              <m:r>
                                <a:rPr lang="el-GR" sz="2000" i="1">
                                  <a:solidFill>
                                    <a:schemeClr val="tx2"/>
                                  </a:solidFill>
                                  <a:latin typeface="Cambria Math" panose="02040503050406030204" pitchFamily="18" charset="0"/>
                                </a:rPr>
                                <m:t>𝑖</m:t>
                              </m:r>
                              <m:r>
                                <a:rPr lang="el-GR" sz="2000" i="1">
                                  <a:solidFill>
                                    <a:schemeClr val="tx2"/>
                                  </a:solidFill>
                                  <a:latin typeface="Cambria Math" panose="02040503050406030204" pitchFamily="18" charset="0"/>
                                </a:rPr>
                                <m:t>=1</m:t>
                              </m:r>
                            </m:sub>
                            <m:sup>
                              <m:r>
                                <a:rPr lang="el-GR" sz="2000" i="1">
                                  <a:solidFill>
                                    <a:schemeClr val="tx2"/>
                                  </a:solidFill>
                                  <a:latin typeface="Cambria Math" panose="02040503050406030204" pitchFamily="18" charset="0"/>
                                </a:rPr>
                                <m:t>𝑟</m:t>
                              </m:r>
                            </m:sup>
                            <m:e>
                              <m:nary>
                                <m:naryPr>
                                  <m:chr m:val="∑"/>
                                  <m:limLoc m:val="subSup"/>
                                  <m:ctrlPr>
                                    <a:rPr lang="el-GR" sz="2000" i="1">
                                      <a:solidFill>
                                        <a:schemeClr val="tx2"/>
                                      </a:solidFill>
                                      <a:latin typeface="Cambria Math" panose="02040503050406030204" pitchFamily="18" charset="0"/>
                                    </a:rPr>
                                  </m:ctrlPr>
                                </m:naryPr>
                                <m:sub>
                                  <m:r>
                                    <a:rPr lang="el-GR" sz="2000" i="1">
                                      <a:solidFill>
                                        <a:schemeClr val="tx2"/>
                                      </a:solidFill>
                                      <a:latin typeface="Cambria Math" panose="02040503050406030204" pitchFamily="18" charset="0"/>
                                    </a:rPr>
                                    <m:t>𝑗</m:t>
                                  </m:r>
                                  <m:r>
                                    <a:rPr lang="el-GR" sz="2000" i="1">
                                      <a:solidFill>
                                        <a:schemeClr val="tx2"/>
                                      </a:solidFill>
                                      <a:latin typeface="Cambria Math" panose="02040503050406030204" pitchFamily="18" charset="0"/>
                                    </a:rPr>
                                    <m:t>=1</m:t>
                                  </m:r>
                                </m:sub>
                                <m:sup>
                                  <m:r>
                                    <a:rPr lang="el-GR" sz="2000" i="1">
                                      <a:solidFill>
                                        <a:schemeClr val="tx2"/>
                                      </a:solidFill>
                                      <a:latin typeface="Cambria Math" panose="02040503050406030204" pitchFamily="18" charset="0"/>
                                    </a:rPr>
                                    <m:t>𝑘</m:t>
                                  </m:r>
                                </m:sup>
                                <m:e>
                                  <m:sSub>
                                    <m:sSubPr>
                                      <m:ctrlPr>
                                        <a:rPr lang="el-GR" sz="2000" i="1">
                                          <a:solidFill>
                                            <a:schemeClr val="tx2"/>
                                          </a:solidFill>
                                          <a:latin typeface="Cambria Math" panose="02040503050406030204" pitchFamily="18" charset="0"/>
                                        </a:rPr>
                                      </m:ctrlPr>
                                    </m:sSubPr>
                                    <m:e>
                                      <m:r>
                                        <a:rPr lang="el-GR" sz="2000" i="1">
                                          <a:solidFill>
                                            <a:schemeClr val="tx2"/>
                                          </a:solidFill>
                                          <a:latin typeface="Cambria Math" panose="02040503050406030204" pitchFamily="18" charset="0"/>
                                        </a:rPr>
                                        <m:t>𝑝</m:t>
                                      </m:r>
                                    </m:e>
                                    <m:sub>
                                      <m:r>
                                        <a:rPr lang="el-GR" sz="2000" i="1">
                                          <a:solidFill>
                                            <a:schemeClr val="tx2"/>
                                          </a:solidFill>
                                          <a:latin typeface="Cambria Math" panose="02040503050406030204" pitchFamily="18" charset="0"/>
                                        </a:rPr>
                                        <m:t>𝑖𝑗</m:t>
                                      </m:r>
                                    </m:sub>
                                  </m:sSub>
                                  <m:sSub>
                                    <m:sSubPr>
                                      <m:ctrlPr>
                                        <a:rPr lang="el-GR" sz="2000" i="1">
                                          <a:solidFill>
                                            <a:schemeClr val="tx2"/>
                                          </a:solidFill>
                                          <a:latin typeface="Cambria Math" panose="02040503050406030204" pitchFamily="18" charset="0"/>
                                        </a:rPr>
                                      </m:ctrlPr>
                                    </m:sSubPr>
                                    <m:e>
                                      <m:func>
                                        <m:funcPr>
                                          <m:ctrlPr>
                                            <a:rPr lang="el-GR" sz="2000" i="1">
                                              <a:solidFill>
                                                <a:schemeClr val="tx2"/>
                                              </a:solidFill>
                                              <a:latin typeface="Cambria Math" panose="02040503050406030204" pitchFamily="18" charset="0"/>
                                            </a:rPr>
                                          </m:ctrlPr>
                                        </m:funcPr>
                                        <m:fName>
                                          <m:r>
                                            <m:rPr>
                                              <m:sty m:val="p"/>
                                            </m:rPr>
                                            <a:rPr lang="el-GR" sz="2000">
                                              <a:solidFill>
                                                <a:schemeClr val="tx2"/>
                                              </a:solidFill>
                                              <a:latin typeface="Cambria Math" panose="02040503050406030204" pitchFamily="18" charset="0"/>
                                            </a:rPr>
                                            <m:t>log</m:t>
                                          </m:r>
                                        </m:fName>
                                        <m:e>
                                          <m:r>
                                            <a:rPr lang="el-GR" sz="2000" i="1">
                                              <a:solidFill>
                                                <a:schemeClr val="tx2"/>
                                              </a:solidFill>
                                              <a:latin typeface="Cambria Math" panose="02040503050406030204" pitchFamily="18" charset="0"/>
                                            </a:rPr>
                                            <m:t>𝑝</m:t>
                                          </m:r>
                                        </m:e>
                                      </m:func>
                                    </m:e>
                                    <m:sub>
                                      <m:r>
                                        <a:rPr lang="el-GR" sz="2000" i="1">
                                          <a:solidFill>
                                            <a:schemeClr val="tx2"/>
                                          </a:solidFill>
                                          <a:latin typeface="Cambria Math" panose="02040503050406030204" pitchFamily="18" charset="0"/>
                                        </a:rPr>
                                        <m:t>𝑖𝑗</m:t>
                                      </m:r>
                                    </m:sub>
                                  </m:sSub>
                                </m:e>
                              </m:nary>
                            </m:e>
                          </m:nary>
                        </m:e>
                      </m:mr>
                    </m:m>
                    <m:r>
                      <a:rPr lang="en-US" sz="2000" b="0" i="0" smtClean="0">
                        <a:solidFill>
                          <a:schemeClr val="tx2"/>
                        </a:solidFill>
                        <a:latin typeface="Cambria Math" panose="02040503050406030204" pitchFamily="18" charset="0"/>
                      </a:rPr>
                      <m:t> </m:t>
                    </m:r>
                  </m:oMath>
                </a14:m>
                <a:r>
                  <a:rPr lang="el-GR" sz="2000" dirty="0">
                    <a:solidFill>
                      <a:schemeClr val="tx2"/>
                    </a:solidFill>
                    <a:latin typeface="Garamond" panose="02020404030301010803" pitchFamily="18" charset="0"/>
                  </a:rPr>
                  <a:t>είναι η από κοινού εντροπία των</a:t>
                </a:r>
                <a:r>
                  <a:rPr lang="en-US" sz="2000" dirty="0">
                    <a:solidFill>
                      <a:schemeClr val="tx2"/>
                    </a:solidFill>
                    <a:latin typeface="Garamond" panose="02020404030301010803" pitchFamily="18" charset="0"/>
                  </a:rPr>
                  <a:t> </a:t>
                </a:r>
                <a14:m>
                  <m:oMath xmlns:m="http://schemas.openxmlformats.org/officeDocument/2006/math">
                    <m:m>
                      <m:mPr>
                        <m:plcHide m:val="on"/>
                        <m:mcs>
                          <m:mc>
                            <m:mcPr>
                              <m:count m:val="1"/>
                              <m:mcJc m:val="center"/>
                            </m:mcPr>
                          </m:mc>
                        </m:mcs>
                        <m:ctrlPr>
                          <a:rPr lang="el-GR" sz="2000" i="1">
                            <a:solidFill>
                              <a:schemeClr val="tx2"/>
                            </a:solidFill>
                            <a:latin typeface="Cambria Math" panose="02040503050406030204" pitchFamily="18" charset="0"/>
                          </a:rPr>
                        </m:ctrlPr>
                      </m:mPr>
                      <m:mr>
                        <m:e>
                          <m:r>
                            <a:rPr lang="el-GR" sz="2000" i="1">
                              <a:solidFill>
                                <a:schemeClr val="tx2"/>
                              </a:solidFill>
                              <a:latin typeface="Cambria Math" panose="02040503050406030204" pitchFamily="18" charset="0"/>
                            </a:rPr>
                            <m:t>𝒞</m:t>
                          </m:r>
                        </m:e>
                      </m:mr>
                    </m:m>
                  </m:oMath>
                </a14:m>
                <a:r>
                  <a:rPr lang="en-US" sz="2000" dirty="0">
                    <a:solidFill>
                      <a:schemeClr val="tx2"/>
                    </a:solidFill>
                    <a:latin typeface="Garamond" panose="02020404030301010803" pitchFamily="18" charset="0"/>
                  </a:rPr>
                  <a:t> </a:t>
                </a:r>
                <a:r>
                  <a:rPr lang="el-GR" sz="2000" dirty="0">
                    <a:solidFill>
                      <a:schemeClr val="tx2"/>
                    </a:solidFill>
                    <a:latin typeface="Garamond" panose="02020404030301010803" pitchFamily="18" charset="0"/>
                  </a:rPr>
                  <a:t>και</a:t>
                </a:r>
                <a:r>
                  <a:rPr lang="en-US" sz="2000" dirty="0">
                    <a:solidFill>
                      <a:schemeClr val="tx2"/>
                    </a:solidFill>
                    <a:latin typeface="Garamond" panose="02020404030301010803" pitchFamily="18" charset="0"/>
                  </a:rPr>
                  <a:t> </a:t>
                </a:r>
                <a14:m>
                  <m:oMath xmlns:m="http://schemas.openxmlformats.org/officeDocument/2006/math">
                    <m:m>
                      <m:mPr>
                        <m:plcHide m:val="on"/>
                        <m:mcs>
                          <m:mc>
                            <m:mcPr>
                              <m:count m:val="1"/>
                              <m:mcJc m:val="center"/>
                            </m:mcPr>
                          </m:mc>
                        </m:mcs>
                        <m:ctrlPr>
                          <a:rPr lang="el-GR" sz="2000" i="1">
                            <a:solidFill>
                              <a:schemeClr val="tx2"/>
                            </a:solidFill>
                            <a:latin typeface="Cambria Math" panose="02040503050406030204" pitchFamily="18" charset="0"/>
                          </a:rPr>
                        </m:ctrlPr>
                      </m:mPr>
                      <m:mr>
                        <m:e>
                          <m:r>
                            <a:rPr lang="el-GR" sz="2000" i="1">
                              <a:solidFill>
                                <a:schemeClr val="tx2"/>
                              </a:solidFill>
                              <a:latin typeface="Cambria Math" panose="02040503050406030204" pitchFamily="18" charset="0"/>
                            </a:rPr>
                            <m:t>𝒯</m:t>
                          </m:r>
                        </m:e>
                      </m:mr>
                    </m:m>
                  </m:oMath>
                </a14:m>
                <a:r>
                  <a:rPr lang="el-GR" sz="2000" dirty="0">
                    <a:solidFill>
                      <a:schemeClr val="tx2"/>
                    </a:solidFill>
                    <a:latin typeface="Garamond" panose="02020404030301010803" pitchFamily="18" charset="0"/>
                  </a:rPr>
                  <a:t>. </a:t>
                </a:r>
              </a:p>
            </p:txBody>
          </p:sp>
        </mc:Choice>
        <mc:Fallback xmlns="">
          <p:sp>
            <p:nvSpPr>
              <p:cNvPr id="15" name="TextBox 14">
                <a:extLst>
                  <a:ext uri="{FF2B5EF4-FFF2-40B4-BE49-F238E27FC236}">
                    <a16:creationId xmlns:a16="http://schemas.microsoft.com/office/drawing/2014/main" id="{484A7A41-D4B8-4C1B-8328-A99BCD927E9C}"/>
                  </a:ext>
                </a:extLst>
              </p:cNvPr>
              <p:cNvSpPr txBox="1">
                <a:spLocks noRot="1" noChangeAspect="1" noMove="1" noResize="1" noEditPoints="1" noAdjustHandles="1" noChangeArrowheads="1" noChangeShapeType="1" noTextEdit="1"/>
              </p:cNvSpPr>
              <p:nvPr/>
            </p:nvSpPr>
            <p:spPr>
              <a:xfrm>
                <a:off x="1237606" y="3573016"/>
                <a:ext cx="9321302" cy="1199880"/>
              </a:xfrm>
              <a:prstGeom prst="rect">
                <a:avLst/>
              </a:prstGeom>
              <a:blipFill>
                <a:blip r:embed="rId4"/>
                <a:stretch>
                  <a:fillRect l="-589" t="-3046" b="-32487"/>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FD6CC1DA-8F61-40E9-8736-D7947E3E138F}"/>
                  </a:ext>
                </a:extLst>
              </p:cNvPr>
              <p:cNvSpPr txBox="1"/>
              <p:nvPr/>
            </p:nvSpPr>
            <p:spPr>
              <a:xfrm>
                <a:off x="1236272" y="5373216"/>
                <a:ext cx="9466651" cy="707886"/>
              </a:xfrm>
              <a:prstGeom prst="rect">
                <a:avLst/>
              </a:prstGeom>
              <a:noFill/>
            </p:spPr>
            <p:txBody>
              <a:bodyPr wrap="square">
                <a:spAutoFit/>
              </a:bodyPr>
              <a:lstStyle/>
              <a:p>
                <a:pPr marL="342900" indent="-342900">
                  <a:buFont typeface="Wingdings" panose="05000000000000000000" pitchFamily="2" charset="2"/>
                  <a:buChar char="§"/>
                </a:pPr>
                <a:r>
                  <a:rPr lang="el-GR" sz="2000" dirty="0">
                    <a:solidFill>
                      <a:schemeClr val="tx2"/>
                    </a:solidFill>
                    <a:latin typeface="Garamond" panose="02020404030301010803" pitchFamily="18" charset="0"/>
                  </a:rPr>
                  <a:t>Ισχύει </a:t>
                </a:r>
                <a14:m>
                  <m:oMath xmlns:m="http://schemas.openxmlformats.org/officeDocument/2006/math">
                    <m:m>
                      <m:mPr>
                        <m:plcHide m:val="on"/>
                        <m:mcs>
                          <m:mc>
                            <m:mcPr>
                              <m:count m:val="1"/>
                              <m:mcJc m:val="center"/>
                            </m:mcPr>
                          </m:mc>
                        </m:mcs>
                        <m:ctrlPr>
                          <a:rPr lang="el-GR" sz="2000" i="1" smtClean="0">
                            <a:solidFill>
                              <a:schemeClr val="tx2"/>
                            </a:solidFill>
                            <a:latin typeface="Cambria Math" panose="02040503050406030204" pitchFamily="18" charset="0"/>
                          </a:rPr>
                        </m:ctrlPr>
                      </m:mPr>
                      <m:mr>
                        <m:e>
                          <m:r>
                            <a:rPr lang="el-GR" sz="2000" i="1">
                              <a:solidFill>
                                <a:schemeClr val="tx2"/>
                              </a:solidFill>
                              <a:latin typeface="Cambria Math" panose="02040503050406030204" pitchFamily="18" charset="0"/>
                            </a:rPr>
                            <m:t>𝐻</m:t>
                          </m:r>
                          <m:r>
                            <a:rPr lang="el-GR" sz="2000" i="1">
                              <a:solidFill>
                                <a:schemeClr val="tx2"/>
                              </a:solidFill>
                              <a:latin typeface="Cambria Math" panose="02040503050406030204" pitchFamily="18" charset="0"/>
                            </a:rPr>
                            <m:t>(</m:t>
                          </m:r>
                          <m:r>
                            <a:rPr lang="el-GR" sz="2000" i="1">
                              <a:solidFill>
                                <a:schemeClr val="tx2"/>
                              </a:solidFill>
                              <a:latin typeface="Cambria Math" panose="02040503050406030204" pitchFamily="18" charset="0"/>
                            </a:rPr>
                            <m:t>𝒯</m:t>
                          </m:r>
                          <m:r>
                            <a:rPr lang="el-GR" sz="2000" i="1">
                              <a:solidFill>
                                <a:schemeClr val="tx2"/>
                              </a:solidFill>
                              <a:latin typeface="Cambria Math" panose="02040503050406030204" pitchFamily="18" charset="0"/>
                            </a:rPr>
                            <m:t>|</m:t>
                          </m:r>
                          <m:r>
                            <a:rPr lang="el-GR" sz="2000" i="1">
                              <a:solidFill>
                                <a:schemeClr val="tx2"/>
                              </a:solidFill>
                              <a:latin typeface="Cambria Math" panose="02040503050406030204" pitchFamily="18" charset="0"/>
                            </a:rPr>
                            <m:t>𝒞</m:t>
                          </m:r>
                          <m:r>
                            <a:rPr lang="el-GR" sz="2000" i="1">
                              <a:solidFill>
                                <a:schemeClr val="tx2"/>
                              </a:solidFill>
                              <a:latin typeface="Cambria Math" panose="02040503050406030204" pitchFamily="18" charset="0"/>
                            </a:rPr>
                            <m:t>)=0</m:t>
                          </m:r>
                        </m:e>
                      </m:mr>
                    </m:m>
                  </m:oMath>
                </a14:m>
                <a:r>
                  <a:rPr lang="en-US" sz="2000" dirty="0">
                    <a:solidFill>
                      <a:schemeClr val="tx2"/>
                    </a:solidFill>
                    <a:latin typeface="Garamond" panose="02020404030301010803" pitchFamily="18" charset="0"/>
                  </a:rPr>
                  <a:t> </a:t>
                </a:r>
                <a:r>
                  <a:rPr lang="el-GR" sz="2000" dirty="0">
                    <a:solidFill>
                      <a:schemeClr val="tx2"/>
                    </a:solidFill>
                    <a:latin typeface="Garamond" panose="02020404030301010803" pitchFamily="18" charset="0"/>
                  </a:rPr>
                  <a:t>αν ο </a:t>
                </a:r>
                <a14:m>
                  <m:oMath xmlns:m="http://schemas.openxmlformats.org/officeDocument/2006/math">
                    <m:m>
                      <m:mPr>
                        <m:plcHide m:val="on"/>
                        <m:mcs>
                          <m:mc>
                            <m:mcPr>
                              <m:count m:val="1"/>
                              <m:mcJc m:val="center"/>
                            </m:mcPr>
                          </m:mc>
                        </m:mcs>
                        <m:ctrlPr>
                          <a:rPr lang="el-GR" sz="2000" i="1">
                            <a:solidFill>
                              <a:schemeClr val="tx2"/>
                            </a:solidFill>
                            <a:latin typeface="Cambria Math" panose="02040503050406030204" pitchFamily="18" charset="0"/>
                          </a:rPr>
                        </m:ctrlPr>
                      </m:mPr>
                      <m:mr>
                        <m:e>
                          <m:r>
                            <a:rPr lang="el-GR" sz="2000" i="1">
                              <a:solidFill>
                                <a:schemeClr val="tx2"/>
                              </a:solidFill>
                              <a:latin typeface="Cambria Math" panose="02040503050406030204" pitchFamily="18" charset="0"/>
                            </a:rPr>
                            <m:t>𝒯</m:t>
                          </m:r>
                        </m:e>
                      </m:mr>
                    </m:m>
                    <m:r>
                      <a:rPr lang="el-GR" sz="2000" i="1">
                        <a:solidFill>
                          <a:schemeClr val="tx2"/>
                        </a:solidFill>
                        <a:latin typeface="Cambria Math" panose="02040503050406030204" pitchFamily="18" charset="0"/>
                      </a:rPr>
                      <m:t> </m:t>
                    </m:r>
                  </m:oMath>
                </a14:m>
                <a:r>
                  <a:rPr lang="el-GR" sz="2000" dirty="0">
                    <a:solidFill>
                      <a:schemeClr val="tx2"/>
                    </a:solidFill>
                    <a:latin typeface="Garamond" panose="02020404030301010803" pitchFamily="18" charset="0"/>
                  </a:rPr>
                  <a:t>προσδιορίζεται πλήρως από τη </a:t>
                </a:r>
                <a14:m>
                  <m:oMath xmlns:m="http://schemas.openxmlformats.org/officeDocument/2006/math">
                    <m:m>
                      <m:mPr>
                        <m:plcHide m:val="on"/>
                        <m:mcs>
                          <m:mc>
                            <m:mcPr>
                              <m:count m:val="1"/>
                              <m:mcJc m:val="center"/>
                            </m:mcPr>
                          </m:mc>
                        </m:mcs>
                        <m:ctrlPr>
                          <a:rPr lang="el-GR" sz="2000" i="1">
                            <a:solidFill>
                              <a:schemeClr val="tx2"/>
                            </a:solidFill>
                            <a:latin typeface="Cambria Math" panose="02040503050406030204" pitchFamily="18" charset="0"/>
                          </a:rPr>
                        </m:ctrlPr>
                      </m:mPr>
                      <m:mr>
                        <m:e>
                          <m:r>
                            <a:rPr lang="el-GR" sz="2000" i="1">
                              <a:solidFill>
                                <a:schemeClr val="tx2"/>
                              </a:solidFill>
                              <a:latin typeface="Cambria Math" panose="02040503050406030204" pitchFamily="18" charset="0"/>
                            </a:rPr>
                            <m:t>𝒞</m:t>
                          </m:r>
                        </m:e>
                      </m:mr>
                    </m:m>
                  </m:oMath>
                </a14:m>
                <a:r>
                  <a:rPr lang="el-GR" sz="2000" dirty="0">
                    <a:solidFill>
                      <a:schemeClr val="tx2"/>
                    </a:solidFill>
                    <a:latin typeface="Garamond" panose="02020404030301010803" pitchFamily="18" charset="0"/>
                  </a:rPr>
                  <a:t>, δηλαδή η συσταδοποίηση είναι ιδανική. </a:t>
                </a:r>
              </a:p>
            </p:txBody>
          </p:sp>
        </mc:Choice>
        <mc:Fallback xmlns="">
          <p:sp>
            <p:nvSpPr>
              <p:cNvPr id="17" name="TextBox 16">
                <a:extLst>
                  <a:ext uri="{FF2B5EF4-FFF2-40B4-BE49-F238E27FC236}">
                    <a16:creationId xmlns:a16="http://schemas.microsoft.com/office/drawing/2014/main" id="{FD6CC1DA-8F61-40E9-8736-D7947E3E138F}"/>
                  </a:ext>
                </a:extLst>
              </p:cNvPr>
              <p:cNvSpPr txBox="1">
                <a:spLocks noRot="1" noChangeAspect="1" noMove="1" noResize="1" noEditPoints="1" noAdjustHandles="1" noChangeArrowheads="1" noChangeShapeType="1" noTextEdit="1"/>
              </p:cNvSpPr>
              <p:nvPr/>
            </p:nvSpPr>
            <p:spPr>
              <a:xfrm>
                <a:off x="1236272" y="5373216"/>
                <a:ext cx="9466651" cy="707886"/>
              </a:xfrm>
              <a:prstGeom prst="rect">
                <a:avLst/>
              </a:prstGeom>
              <a:blipFill>
                <a:blip r:embed="rId5"/>
                <a:stretch>
                  <a:fillRect l="-580" t="-3419" b="-13675"/>
                </a:stretch>
              </a:blipFill>
            </p:spPr>
            <p:txBody>
              <a:bodyPr/>
              <a:lstStyle/>
              <a:p>
                <a:r>
                  <a:rPr lang="el-GR">
                    <a:noFill/>
                  </a:rPr>
                  <a:t> </a:t>
                </a:r>
              </a:p>
            </p:txBody>
          </p:sp>
        </mc:Fallback>
      </mc:AlternateContent>
    </p:spTree>
    <p:extLst>
      <p:ext uri="{BB962C8B-B14F-4D97-AF65-F5344CB8AC3E}">
        <p14:creationId xmlns:p14="http://schemas.microsoft.com/office/powerpoint/2010/main" val="383512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4">
            <a:extLst>
              <a:ext uri="{FF2B5EF4-FFF2-40B4-BE49-F238E27FC236}">
                <a16:creationId xmlns:a16="http://schemas.microsoft.com/office/drawing/2014/main" id="{3977D303-B90B-4796-8457-0836C7D12875}"/>
              </a:ext>
            </a:extLst>
          </p:cNvPr>
          <p:cNvCxnSpPr/>
          <p:nvPr/>
        </p:nvCxnSpPr>
        <p:spPr>
          <a:xfrm>
            <a:off x="1053744" y="1319588"/>
            <a:ext cx="9612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 name="Straight Connector 5">
            <a:extLst>
              <a:ext uri="{FF2B5EF4-FFF2-40B4-BE49-F238E27FC236}">
                <a16:creationId xmlns:a16="http://schemas.microsoft.com/office/drawing/2014/main" id="{F613BB30-A6E8-4F0B-8AB6-73238466EA24}"/>
              </a:ext>
            </a:extLst>
          </p:cNvPr>
          <p:cNvCxnSpPr/>
          <p:nvPr/>
        </p:nvCxnSpPr>
        <p:spPr>
          <a:xfrm>
            <a:off x="1090924" y="332656"/>
            <a:ext cx="9612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8B18CBD7-B381-498B-AAA2-899F4AFB2A90}"/>
              </a:ext>
            </a:extLst>
          </p:cNvPr>
          <p:cNvSpPr txBox="1"/>
          <p:nvPr/>
        </p:nvSpPr>
        <p:spPr>
          <a:xfrm>
            <a:off x="1091841" y="220597"/>
            <a:ext cx="9577064" cy="1077218"/>
          </a:xfrm>
          <a:prstGeom prst="rect">
            <a:avLst/>
          </a:prstGeom>
          <a:noFill/>
        </p:spPr>
        <p:txBody>
          <a:bodyPr wrap="square" rtlCol="0" anchor="ctr">
            <a:spAutoFit/>
          </a:bodyPr>
          <a:lstStyle/>
          <a:p>
            <a:pPr algn="ctr"/>
            <a:r>
              <a:rPr lang="el-GR" sz="3200" dirty="0">
                <a:effectLst>
                  <a:outerShdw blurRad="38100" dist="38100" dir="2700000" algn="tl">
                    <a:srgbClr val="000000">
                      <a:alpha val="43137"/>
                    </a:srgbClr>
                  </a:outerShdw>
                </a:effectLst>
                <a:latin typeface="Garamond" panose="02020404030301010803" pitchFamily="18" charset="0"/>
              </a:rPr>
              <a:t>Μέτρα που βασίζονται στην εντροπία: </a:t>
            </a:r>
            <a:br>
              <a:rPr lang="en-US" sz="3200" dirty="0">
                <a:effectLst>
                  <a:outerShdw blurRad="38100" dist="38100" dir="2700000" algn="tl">
                    <a:srgbClr val="000000">
                      <a:alpha val="43137"/>
                    </a:srgbClr>
                  </a:outerShdw>
                </a:effectLst>
                <a:latin typeface="Garamond" panose="02020404030301010803" pitchFamily="18" charset="0"/>
              </a:rPr>
            </a:br>
            <a:r>
              <a:rPr lang="el-GR" sz="3200" dirty="0" err="1">
                <a:effectLst>
                  <a:outerShdw blurRad="38100" dist="38100" dir="2700000" algn="tl">
                    <a:srgbClr val="000000">
                      <a:alpha val="43137"/>
                    </a:srgbClr>
                  </a:outerShdw>
                </a:effectLst>
                <a:latin typeface="Garamond" panose="02020404030301010803" pitchFamily="18" charset="0"/>
              </a:rPr>
              <a:t>Κανονικοποιημένες</a:t>
            </a:r>
            <a:r>
              <a:rPr lang="el-GR" sz="3200" dirty="0">
                <a:effectLst>
                  <a:outerShdw blurRad="38100" dist="38100" dir="2700000" algn="tl">
                    <a:srgbClr val="000000">
                      <a:alpha val="43137"/>
                    </a:srgbClr>
                  </a:outerShdw>
                </a:effectLst>
                <a:latin typeface="Garamond" panose="02020404030301010803" pitchFamily="18" charset="0"/>
              </a:rPr>
              <a:t> αμοιβαίες πληροφορίες</a:t>
            </a: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A0AF8C6D-ACA9-44FC-978F-C27788F38D44}"/>
                  </a:ext>
                </a:extLst>
              </p:cNvPr>
              <p:cNvSpPr txBox="1"/>
              <p:nvPr/>
            </p:nvSpPr>
            <p:spPr>
              <a:xfrm>
                <a:off x="1232588" y="1580339"/>
                <a:ext cx="9612000" cy="5632311"/>
              </a:xfrm>
              <a:prstGeom prst="rect">
                <a:avLst/>
              </a:prstGeom>
              <a:noFill/>
            </p:spPr>
            <p:txBody>
              <a:bodyPr wrap="square">
                <a:spAutoFit/>
              </a:bodyPr>
              <a:lstStyle/>
              <a:p>
                <a:pPr marL="342900" indent="-342900">
                  <a:buFont typeface="Wingdings" panose="05000000000000000000" pitchFamily="2" charset="2"/>
                  <a:buChar char="§"/>
                </a:pPr>
                <a:r>
                  <a:rPr lang="el-GR" sz="2400" dirty="0">
                    <a:latin typeface="Garamond" panose="02020404030301010803" pitchFamily="18" charset="0"/>
                  </a:rPr>
                  <a:t>Το μέτρο των </a:t>
                </a:r>
                <a:r>
                  <a:rPr lang="el-GR" sz="2400" i="1" dirty="0">
                    <a:latin typeface="Garamond" panose="02020404030301010803" pitchFamily="18" charset="0"/>
                  </a:rPr>
                  <a:t>αμοιβαίων πληροφοριών</a:t>
                </a:r>
                <a:r>
                  <a:rPr lang="el-GR" sz="2400" dirty="0">
                    <a:latin typeface="Garamond" panose="02020404030301010803" pitchFamily="18" charset="0"/>
                  </a:rPr>
                  <a:t> επιχειρεί να προσδιορίσει την ποσότητα των κοινών πληροφοριών μεταξύ της </a:t>
                </a:r>
                <a:r>
                  <a:rPr lang="el-GR" sz="2400" dirty="0" err="1">
                    <a:latin typeface="Garamond" panose="02020404030301010803" pitchFamily="18" charset="0"/>
                  </a:rPr>
                  <a:t>συσταδοποίησης</a:t>
                </a:r>
                <a:r>
                  <a:rPr lang="en-US" sz="2400" dirty="0">
                    <a:latin typeface="Garamond" panose="02020404030301010803" pitchFamily="18" charset="0"/>
                  </a:rPr>
                  <a:t> </a:t>
                </a:r>
                <a14:m>
                  <m:oMath xmlns:m="http://schemas.openxmlformats.org/officeDocument/2006/math">
                    <m:m>
                      <m:mPr>
                        <m:plcHide m:val="on"/>
                        <m:mcs>
                          <m:mc>
                            <m:mcPr>
                              <m:count m:val="1"/>
                              <m:mcJc m:val="center"/>
                            </m:mcPr>
                          </m:mc>
                        </m:mcs>
                        <m:ctrlPr>
                          <a:rPr lang="el-GR" sz="2400" i="1" smtClean="0">
                            <a:solidFill>
                              <a:srgbClr val="000000"/>
                            </a:solidFill>
                            <a:latin typeface="Cambria Math" panose="02040503050406030204" pitchFamily="18" charset="0"/>
                          </a:rPr>
                        </m:ctrlPr>
                      </m:mPr>
                      <m:mr>
                        <m:e>
                          <m:r>
                            <a:rPr lang="el-GR" sz="2400" i="1">
                              <a:solidFill>
                                <a:srgbClr val="000000"/>
                              </a:solidFill>
                              <a:latin typeface="Cambria Math" panose="02040503050406030204" pitchFamily="18" charset="0"/>
                            </a:rPr>
                            <m:t>𝒞</m:t>
                          </m:r>
                        </m:e>
                      </m:mr>
                    </m:m>
                  </m:oMath>
                </a14:m>
                <a:r>
                  <a:rPr lang="en-US" sz="2400" dirty="0">
                    <a:latin typeface="Garamond" panose="02020404030301010803" pitchFamily="18" charset="0"/>
                  </a:rPr>
                  <a:t> </a:t>
                </a:r>
                <a:r>
                  <a:rPr lang="el-GR" sz="2400" dirty="0">
                    <a:latin typeface="Garamond" panose="02020404030301010803" pitchFamily="18" charset="0"/>
                  </a:rPr>
                  <a:t>και του διαμερισμού</a:t>
                </a:r>
                <a:r>
                  <a:rPr lang="en-US" sz="2400" dirty="0">
                    <a:latin typeface="Garamond" panose="02020404030301010803" pitchFamily="18" charset="0"/>
                  </a:rPr>
                  <a:t> </a:t>
                </a:r>
                <a14:m>
                  <m:oMath xmlns:m="http://schemas.openxmlformats.org/officeDocument/2006/math">
                    <m:r>
                      <a:rPr lang="el-GR" sz="2400" i="1">
                        <a:solidFill>
                          <a:srgbClr val="000000"/>
                        </a:solidFill>
                        <a:latin typeface="Cambria Math" panose="02040503050406030204" pitchFamily="18" charset="0"/>
                      </a:rPr>
                      <m:t>𝒯</m:t>
                    </m:r>
                  </m:oMath>
                </a14:m>
                <a:r>
                  <a:rPr lang="el-GR" sz="2400" dirty="0">
                    <a:latin typeface="Garamond" panose="02020404030301010803" pitchFamily="18" charset="0"/>
                  </a:rPr>
                  <a:t>, και ορίζεται ως:</a:t>
                </a:r>
              </a:p>
              <a:p>
                <a:pPr marL="342900" indent="-342900">
                  <a:buFont typeface="Wingdings" panose="05000000000000000000" pitchFamily="2" charset="2"/>
                  <a:buChar char="§"/>
                </a:pPr>
                <a:endParaRPr lang="en-US" sz="2400" dirty="0">
                  <a:solidFill>
                    <a:schemeClr val="tx2"/>
                  </a:solidFill>
                  <a:latin typeface="Garamond" panose="02020404030301010803" pitchFamily="18" charset="0"/>
                </a:endParaRPr>
              </a:p>
              <a:p>
                <a:pPr marL="342900" indent="-342900">
                  <a:buFont typeface="Wingdings" panose="05000000000000000000" pitchFamily="2" charset="2"/>
                  <a:buChar char="§"/>
                </a:pPr>
                <a:endParaRPr lang="en-US" sz="2400" dirty="0">
                  <a:solidFill>
                    <a:schemeClr val="tx2"/>
                  </a:solidFill>
                  <a:latin typeface="Garamond" panose="02020404030301010803" pitchFamily="18" charset="0"/>
                </a:endParaRPr>
              </a:p>
              <a:p>
                <a:pPr marL="342900" indent="-342900">
                  <a:buFont typeface="Wingdings" panose="05000000000000000000" pitchFamily="2" charset="2"/>
                  <a:buChar char="§"/>
                </a:pPr>
                <a:endParaRPr lang="en-US" sz="2400" dirty="0">
                  <a:solidFill>
                    <a:schemeClr val="tx2"/>
                  </a:solidFill>
                  <a:latin typeface="Garamond" panose="02020404030301010803" pitchFamily="18" charset="0"/>
                </a:endParaRPr>
              </a:p>
              <a:p>
                <a:pPr marL="342900" indent="-342900">
                  <a:buFont typeface="Wingdings" panose="05000000000000000000" pitchFamily="2" charset="2"/>
                  <a:buChar char="§"/>
                </a:pPr>
                <a:r>
                  <a:rPr lang="el-GR" sz="2400" dirty="0">
                    <a:solidFill>
                      <a:schemeClr val="tx2"/>
                    </a:solidFill>
                    <a:latin typeface="Garamond" panose="02020404030301010803" pitchFamily="18" charset="0"/>
                  </a:rPr>
                  <a:t>Το μέτρο των </a:t>
                </a:r>
                <a:r>
                  <a:rPr lang="el-GR" sz="2400" dirty="0" err="1">
                    <a:solidFill>
                      <a:schemeClr val="tx2"/>
                    </a:solidFill>
                    <a:latin typeface="Garamond" panose="02020404030301010803" pitchFamily="18" charset="0"/>
                  </a:rPr>
                  <a:t>κανονικοποιημένων</a:t>
                </a:r>
                <a:r>
                  <a:rPr lang="el-GR" sz="2400" dirty="0">
                    <a:solidFill>
                      <a:schemeClr val="tx2"/>
                    </a:solidFill>
                    <a:latin typeface="Garamond" panose="02020404030301010803" pitchFamily="18" charset="0"/>
                  </a:rPr>
                  <a:t> αμοιβαίων πληροφοριών (NMI) ορίζεται ως ο ακόλουθος γεωμετρικός μέσος: </a:t>
                </a:r>
                <a:endParaRPr lang="en-US" sz="2400" dirty="0">
                  <a:solidFill>
                    <a:schemeClr val="tx2"/>
                  </a:solidFill>
                  <a:latin typeface="Garamond" panose="02020404030301010803" pitchFamily="18" charset="0"/>
                </a:endParaRPr>
              </a:p>
              <a:p>
                <a:pPr marL="342900" indent="-342900">
                  <a:buFont typeface="Wingdings" panose="05000000000000000000" pitchFamily="2" charset="2"/>
                  <a:buChar char="§"/>
                </a:pPr>
                <a:endParaRPr lang="en-US" sz="2400" dirty="0">
                  <a:solidFill>
                    <a:schemeClr val="tx2"/>
                  </a:solidFill>
                  <a:latin typeface="Garamond" panose="02020404030301010803" pitchFamily="18" charset="0"/>
                </a:endParaRPr>
              </a:p>
              <a:p>
                <a:pPr marL="342900" indent="-342900">
                  <a:buFont typeface="Wingdings" panose="05000000000000000000" pitchFamily="2" charset="2"/>
                  <a:buChar char="§"/>
                </a:pPr>
                <a:endParaRPr lang="en-US" sz="2400" dirty="0">
                  <a:solidFill>
                    <a:schemeClr val="tx2"/>
                  </a:solidFill>
                  <a:latin typeface="Garamond" panose="02020404030301010803" pitchFamily="18" charset="0"/>
                </a:endParaRPr>
              </a:p>
              <a:p>
                <a:pPr marL="342900" indent="-342900">
                  <a:buFont typeface="Wingdings" panose="05000000000000000000" pitchFamily="2" charset="2"/>
                  <a:buChar char="§"/>
                </a:pPr>
                <a:endParaRPr lang="en-US" sz="2400" dirty="0">
                  <a:solidFill>
                    <a:schemeClr val="tx2"/>
                  </a:solidFill>
                  <a:latin typeface="Garamond" panose="02020404030301010803" pitchFamily="18" charset="0"/>
                </a:endParaRPr>
              </a:p>
              <a:p>
                <a:pPr marL="342900" indent="-342900">
                  <a:buFont typeface="Wingdings" panose="05000000000000000000" pitchFamily="2" charset="2"/>
                  <a:buChar char="§"/>
                </a:pPr>
                <a:r>
                  <a:rPr lang="el-GR" sz="2400" dirty="0">
                    <a:solidFill>
                      <a:schemeClr val="tx2"/>
                    </a:solidFill>
                    <a:latin typeface="Garamond" panose="02020404030301010803" pitchFamily="18" charset="0"/>
                  </a:rPr>
                  <a:t>Το μέτρο NMI παίρνει τιμές από το διάστημα [0, 1]. </a:t>
                </a:r>
                <a:endParaRPr lang="en-US" sz="2400" dirty="0">
                  <a:solidFill>
                    <a:schemeClr val="tx2"/>
                  </a:solidFill>
                  <a:latin typeface="Garamond" panose="02020404030301010803" pitchFamily="18" charset="0"/>
                </a:endParaRPr>
              </a:p>
              <a:p>
                <a:pPr marL="342900" indent="-342900">
                  <a:buFont typeface="Wingdings" panose="05000000000000000000" pitchFamily="2" charset="2"/>
                  <a:buChar char="§"/>
                </a:pPr>
                <a:r>
                  <a:rPr lang="el-GR" sz="2400" dirty="0">
                    <a:solidFill>
                      <a:schemeClr val="tx2"/>
                    </a:solidFill>
                    <a:latin typeface="Garamond" panose="02020404030301010803" pitchFamily="18" charset="0"/>
                  </a:rPr>
                  <a:t>Τιμές πλησίον της μονάδας υποδεικνύουν μια καλή </a:t>
                </a:r>
                <a:r>
                  <a:rPr lang="el-GR" sz="2400" dirty="0" err="1">
                    <a:solidFill>
                      <a:schemeClr val="tx2"/>
                    </a:solidFill>
                    <a:latin typeface="Garamond" panose="02020404030301010803" pitchFamily="18" charset="0"/>
                  </a:rPr>
                  <a:t>συσταδοποίηση</a:t>
                </a:r>
                <a:endParaRPr lang="el-GR" sz="2400" dirty="0">
                  <a:solidFill>
                    <a:schemeClr val="tx2"/>
                  </a:solidFill>
                  <a:latin typeface="Garamond" panose="02020404030301010803" pitchFamily="18" charset="0"/>
                </a:endParaRPr>
              </a:p>
              <a:p>
                <a:pPr marL="342900" indent="-342900">
                  <a:buFont typeface="Wingdings" panose="05000000000000000000" pitchFamily="2" charset="2"/>
                  <a:buChar char="§"/>
                </a:pPr>
                <a:endParaRPr lang="el-GR" sz="2400" dirty="0">
                  <a:solidFill>
                    <a:schemeClr val="tx2"/>
                  </a:solidFill>
                  <a:latin typeface="Garamond" panose="02020404030301010803" pitchFamily="18" charset="0"/>
                </a:endParaRPr>
              </a:p>
              <a:p>
                <a:pPr marL="342900" indent="-342900">
                  <a:buFont typeface="Wingdings" panose="05000000000000000000" pitchFamily="2" charset="2"/>
                  <a:buChar char="§"/>
                </a:pPr>
                <a:endParaRPr lang="el-GR" sz="2400" dirty="0">
                  <a:solidFill>
                    <a:schemeClr val="tx2"/>
                  </a:solidFill>
                  <a:latin typeface="Garamond" panose="02020404030301010803" pitchFamily="18" charset="0"/>
                </a:endParaRPr>
              </a:p>
            </p:txBody>
          </p:sp>
        </mc:Choice>
        <mc:Fallback xmlns="">
          <p:sp>
            <p:nvSpPr>
              <p:cNvPr id="13" name="TextBox 12">
                <a:extLst>
                  <a:ext uri="{FF2B5EF4-FFF2-40B4-BE49-F238E27FC236}">
                    <a16:creationId xmlns:a16="http://schemas.microsoft.com/office/drawing/2014/main" id="{A0AF8C6D-ACA9-44FC-978F-C27788F38D44}"/>
                  </a:ext>
                </a:extLst>
              </p:cNvPr>
              <p:cNvSpPr txBox="1">
                <a:spLocks noRot="1" noChangeAspect="1" noMove="1" noResize="1" noEditPoints="1" noAdjustHandles="1" noChangeArrowheads="1" noChangeShapeType="1" noTextEdit="1"/>
              </p:cNvSpPr>
              <p:nvPr/>
            </p:nvSpPr>
            <p:spPr>
              <a:xfrm>
                <a:off x="1232588" y="1580339"/>
                <a:ext cx="9612000" cy="5632311"/>
              </a:xfrm>
              <a:prstGeom prst="rect">
                <a:avLst/>
              </a:prstGeom>
              <a:blipFill>
                <a:blip r:embed="rId2"/>
                <a:stretch>
                  <a:fillRect l="-824" t="-866" r="-634"/>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5" name="Αντικείμενο 3">
                <a:extLst>
                  <a:ext uri="{FF2B5EF4-FFF2-40B4-BE49-F238E27FC236}">
                    <a16:creationId xmlns:a16="http://schemas.microsoft.com/office/drawing/2014/main" id="{29104D90-44AF-22ED-F734-53EF4A57F828}"/>
                  </a:ext>
                </a:extLst>
              </p:cNvPr>
              <p:cNvSpPr txBox="1"/>
              <p:nvPr/>
            </p:nvSpPr>
            <p:spPr bwMode="auto">
              <a:xfrm>
                <a:off x="3862164" y="2553023"/>
                <a:ext cx="3314700" cy="936625"/>
              </a:xfrm>
              <a:prstGeom prst="rect">
                <a:avLst/>
              </a:prstGeom>
              <a:noFill/>
              <a:ln>
                <a:noFill/>
              </a:ln>
            </p:spPr>
            <p:txBody>
              <a:bodyPr>
                <a:noAutofit/>
              </a:bodyPr>
              <a:lstStyle/>
              <a:p>
                <a:pPr/>
                <a14:m>
                  <m:oMathPara xmlns:m="http://schemas.openxmlformats.org/officeDocument/2006/math">
                    <m:oMathParaPr>
                      <m:jc m:val="left"/>
                    </m:oMathParaPr>
                    <m:oMath xmlns:m="http://schemas.openxmlformats.org/officeDocument/2006/math">
                      <m:m>
                        <m:mPr>
                          <m:plcHide m:val="on"/>
                          <m:mcs>
                            <m:mc>
                              <m:mcPr>
                                <m:count m:val="1"/>
                                <m:mcJc m:val="center"/>
                              </m:mcPr>
                            </m:mc>
                          </m:mcs>
                          <m:ctrlPr>
                            <a:rPr lang="el-GR" sz="2000" i="1" smtClean="0">
                              <a:solidFill>
                                <a:srgbClr val="000000"/>
                              </a:solidFill>
                              <a:latin typeface="Cambria Math" panose="02040503050406030204" pitchFamily="18" charset="0"/>
                            </a:rPr>
                          </m:ctrlPr>
                        </m:mPr>
                        <m:mr>
                          <m:e>
                            <m:r>
                              <a:rPr lang="el-GR" sz="2000" i="1">
                                <a:solidFill>
                                  <a:srgbClr val="000000"/>
                                </a:solidFill>
                                <a:latin typeface="Cambria Math" panose="02040503050406030204" pitchFamily="18" charset="0"/>
                              </a:rPr>
                              <m:t>𝐼</m:t>
                            </m:r>
                            <m:r>
                              <a:rPr lang="el-GR" sz="2000" i="1">
                                <a:solidFill>
                                  <a:srgbClr val="000000"/>
                                </a:solidFill>
                                <a:latin typeface="Cambria Math" panose="02040503050406030204" pitchFamily="18" charset="0"/>
                              </a:rPr>
                              <m:t>(</m:t>
                            </m:r>
                            <m:r>
                              <a:rPr lang="el-GR" sz="2000" i="1">
                                <a:solidFill>
                                  <a:srgbClr val="000000"/>
                                </a:solidFill>
                                <a:latin typeface="Cambria Math" panose="02040503050406030204" pitchFamily="18" charset="0"/>
                              </a:rPr>
                              <m:t>𝒞</m:t>
                            </m:r>
                            <m:r>
                              <a:rPr lang="el-GR" sz="2000" i="1">
                                <a:solidFill>
                                  <a:srgbClr val="000000"/>
                                </a:solidFill>
                                <a:latin typeface="Cambria Math" panose="02040503050406030204" pitchFamily="18" charset="0"/>
                              </a:rPr>
                              <m:t>,</m:t>
                            </m:r>
                            <m:r>
                              <a:rPr lang="el-GR" sz="2000" i="1">
                                <a:solidFill>
                                  <a:srgbClr val="000000"/>
                                </a:solidFill>
                                <a:latin typeface="Cambria Math" panose="02040503050406030204" pitchFamily="18" charset="0"/>
                              </a:rPr>
                              <m:t>𝒯</m:t>
                            </m:r>
                            <m:r>
                              <a:rPr lang="el-GR" sz="2000" i="1">
                                <a:solidFill>
                                  <a:srgbClr val="000000"/>
                                </a:solidFill>
                                <a:latin typeface="Cambria Math" panose="02040503050406030204" pitchFamily="18" charset="0"/>
                              </a:rPr>
                              <m:t>)=</m:t>
                            </m:r>
                            <m:nary>
                              <m:naryPr>
                                <m:chr m:val="∑"/>
                                <m:ctrlPr>
                                  <a:rPr lang="el-GR" sz="2000" i="1">
                                    <a:solidFill>
                                      <a:srgbClr val="000000"/>
                                    </a:solidFill>
                                    <a:latin typeface="Cambria Math" panose="02040503050406030204" pitchFamily="18" charset="0"/>
                                  </a:rPr>
                                </m:ctrlPr>
                              </m:naryPr>
                              <m:sub>
                                <m:r>
                                  <a:rPr lang="el-GR" sz="2000" i="1">
                                    <a:solidFill>
                                      <a:srgbClr val="000000"/>
                                    </a:solidFill>
                                    <a:latin typeface="Cambria Math" panose="02040503050406030204" pitchFamily="18" charset="0"/>
                                  </a:rPr>
                                  <m:t>𝑖</m:t>
                                </m:r>
                                <m:r>
                                  <a:rPr lang="el-GR" sz="2000" i="1">
                                    <a:solidFill>
                                      <a:srgbClr val="000000"/>
                                    </a:solidFill>
                                    <a:latin typeface="Cambria Math" panose="02040503050406030204" pitchFamily="18" charset="0"/>
                                  </a:rPr>
                                  <m:t>=1</m:t>
                                </m:r>
                              </m:sub>
                              <m:sup>
                                <m:r>
                                  <a:rPr lang="el-GR" sz="2000" i="1">
                                    <a:solidFill>
                                      <a:srgbClr val="000000"/>
                                    </a:solidFill>
                                    <a:latin typeface="Cambria Math" panose="02040503050406030204" pitchFamily="18" charset="0"/>
                                  </a:rPr>
                                  <m:t>𝑟</m:t>
                                </m:r>
                              </m:sup>
                              <m:e>
                                <m:r>
                                  <a:rPr lang="en-US" sz="2000" b="0" i="1" smtClean="0">
                                    <a:solidFill>
                                      <a:srgbClr val="000000"/>
                                    </a:solidFill>
                                    <a:latin typeface="Cambria Math" panose="02040503050406030204" pitchFamily="18" charset="0"/>
                                  </a:rPr>
                                  <m:t> </m:t>
                                </m:r>
                              </m:e>
                            </m:nary>
                            <m:nary>
                              <m:naryPr>
                                <m:chr m:val="∑"/>
                                <m:ctrlPr>
                                  <a:rPr lang="el-GR" sz="2000" i="1">
                                    <a:solidFill>
                                      <a:srgbClr val="000000"/>
                                    </a:solidFill>
                                    <a:latin typeface="Cambria Math" panose="02040503050406030204" pitchFamily="18" charset="0"/>
                                  </a:rPr>
                                </m:ctrlPr>
                              </m:naryPr>
                              <m:sub>
                                <m:r>
                                  <a:rPr lang="el-GR" sz="2000" i="1">
                                    <a:solidFill>
                                      <a:srgbClr val="000000"/>
                                    </a:solidFill>
                                    <a:latin typeface="Cambria Math" panose="02040503050406030204" pitchFamily="18" charset="0"/>
                                  </a:rPr>
                                  <m:t>𝑗</m:t>
                                </m:r>
                                <m:r>
                                  <a:rPr lang="el-GR" sz="2000" i="1">
                                    <a:solidFill>
                                      <a:srgbClr val="000000"/>
                                    </a:solidFill>
                                    <a:latin typeface="Cambria Math" panose="02040503050406030204" pitchFamily="18" charset="0"/>
                                  </a:rPr>
                                  <m:t>=1</m:t>
                                </m:r>
                              </m:sub>
                              <m:sup>
                                <m:r>
                                  <a:rPr lang="el-GR" sz="2000" i="1">
                                    <a:solidFill>
                                      <a:srgbClr val="000000"/>
                                    </a:solidFill>
                                    <a:latin typeface="Cambria Math" panose="02040503050406030204" pitchFamily="18" charset="0"/>
                                  </a:rPr>
                                  <m:t>𝑘</m:t>
                                </m:r>
                              </m:sup>
                              <m:e>
                                <m:r>
                                  <a:rPr lang="en-US" sz="2000" b="0" i="1" smtClean="0">
                                    <a:solidFill>
                                      <a:srgbClr val="000000"/>
                                    </a:solidFill>
                                    <a:latin typeface="Cambria Math" panose="02040503050406030204" pitchFamily="18" charset="0"/>
                                  </a:rPr>
                                  <m:t> </m:t>
                                </m:r>
                              </m:e>
                            </m:nary>
                            <m:sSub>
                              <m:sSubPr>
                                <m:ctrlPr>
                                  <a:rPr lang="el-GR" sz="2000" i="1">
                                    <a:solidFill>
                                      <a:srgbClr val="000000"/>
                                    </a:solidFill>
                                    <a:latin typeface="Cambria Math" panose="02040503050406030204" pitchFamily="18" charset="0"/>
                                  </a:rPr>
                                </m:ctrlPr>
                              </m:sSubPr>
                              <m:e>
                                <m:r>
                                  <a:rPr lang="el-GR" sz="2000" i="1">
                                    <a:solidFill>
                                      <a:srgbClr val="000000"/>
                                    </a:solidFill>
                                    <a:latin typeface="Cambria Math" panose="02040503050406030204" pitchFamily="18" charset="0"/>
                                  </a:rPr>
                                  <m:t>𝑝</m:t>
                                </m:r>
                              </m:e>
                              <m:sub>
                                <m:r>
                                  <a:rPr lang="el-GR" sz="2000" i="1">
                                    <a:solidFill>
                                      <a:srgbClr val="000000"/>
                                    </a:solidFill>
                                    <a:latin typeface="Cambria Math" panose="02040503050406030204" pitchFamily="18" charset="0"/>
                                  </a:rPr>
                                  <m:t>𝑖𝑗</m:t>
                                </m:r>
                              </m:sub>
                            </m:sSub>
                            <m:func>
                              <m:funcPr>
                                <m:ctrlPr>
                                  <a:rPr lang="el-GR" sz="2000" i="1">
                                    <a:solidFill>
                                      <a:srgbClr val="000000"/>
                                    </a:solidFill>
                                    <a:latin typeface="Cambria Math" panose="02040503050406030204" pitchFamily="18" charset="0"/>
                                  </a:rPr>
                                </m:ctrlPr>
                              </m:funcPr>
                              <m:fName>
                                <m:r>
                                  <m:rPr>
                                    <m:sty m:val="p"/>
                                  </m:rPr>
                                  <a:rPr lang="el-GR" sz="2000" i="0">
                                    <a:solidFill>
                                      <a:srgbClr val="000000"/>
                                    </a:solidFill>
                                    <a:latin typeface="Cambria Math" panose="02040503050406030204" pitchFamily="18" charset="0"/>
                                  </a:rPr>
                                  <m:t>log</m:t>
                                </m:r>
                              </m:fName>
                              <m:e>
                                <m:d>
                                  <m:dPr>
                                    <m:ctrlPr>
                                      <a:rPr lang="el-GR" sz="2000" i="1">
                                        <a:solidFill>
                                          <a:srgbClr val="000000"/>
                                        </a:solidFill>
                                        <a:latin typeface="Cambria Math" panose="02040503050406030204" pitchFamily="18" charset="0"/>
                                      </a:rPr>
                                    </m:ctrlPr>
                                  </m:dPr>
                                  <m:e>
                                    <m:f>
                                      <m:fPr>
                                        <m:ctrlPr>
                                          <a:rPr lang="el-GR" sz="2000" i="1">
                                            <a:solidFill>
                                              <a:srgbClr val="000000"/>
                                            </a:solidFill>
                                            <a:latin typeface="Cambria Math" panose="02040503050406030204" pitchFamily="18" charset="0"/>
                                          </a:rPr>
                                        </m:ctrlPr>
                                      </m:fPr>
                                      <m:num>
                                        <m:sSub>
                                          <m:sSubPr>
                                            <m:ctrlPr>
                                              <a:rPr lang="el-GR" sz="2000" i="1">
                                                <a:solidFill>
                                                  <a:srgbClr val="000000"/>
                                                </a:solidFill>
                                                <a:latin typeface="Cambria Math" panose="02040503050406030204" pitchFamily="18" charset="0"/>
                                              </a:rPr>
                                            </m:ctrlPr>
                                          </m:sSubPr>
                                          <m:e>
                                            <m:r>
                                              <a:rPr lang="el-GR" sz="2000" i="1">
                                                <a:solidFill>
                                                  <a:srgbClr val="000000"/>
                                                </a:solidFill>
                                                <a:latin typeface="Cambria Math" panose="02040503050406030204" pitchFamily="18" charset="0"/>
                                              </a:rPr>
                                              <m:t>𝑝</m:t>
                                            </m:r>
                                          </m:e>
                                          <m:sub>
                                            <m:r>
                                              <a:rPr lang="el-GR" sz="2000" i="1">
                                                <a:solidFill>
                                                  <a:srgbClr val="000000"/>
                                                </a:solidFill>
                                                <a:latin typeface="Cambria Math" panose="02040503050406030204" pitchFamily="18" charset="0"/>
                                              </a:rPr>
                                              <m:t>𝑖𝑗</m:t>
                                            </m:r>
                                          </m:sub>
                                        </m:sSub>
                                      </m:num>
                                      <m:den>
                                        <m:sSub>
                                          <m:sSubPr>
                                            <m:ctrlPr>
                                              <a:rPr lang="el-GR" sz="2000" i="1">
                                                <a:solidFill>
                                                  <a:srgbClr val="000000"/>
                                                </a:solidFill>
                                                <a:latin typeface="Cambria Math" panose="02040503050406030204" pitchFamily="18" charset="0"/>
                                              </a:rPr>
                                            </m:ctrlPr>
                                          </m:sSubPr>
                                          <m:e>
                                            <m:r>
                                              <a:rPr lang="el-GR" sz="2000" i="1">
                                                <a:solidFill>
                                                  <a:srgbClr val="000000"/>
                                                </a:solidFill>
                                                <a:latin typeface="Cambria Math" panose="02040503050406030204" pitchFamily="18" charset="0"/>
                                              </a:rPr>
                                              <m:t>𝑝</m:t>
                                            </m:r>
                                          </m:e>
                                          <m:sub>
                                            <m:sSub>
                                              <m:sSubPr>
                                                <m:ctrlPr>
                                                  <a:rPr lang="el-GR" sz="2000" i="1">
                                                    <a:solidFill>
                                                      <a:srgbClr val="000000"/>
                                                    </a:solidFill>
                                                    <a:latin typeface="Cambria Math" panose="02040503050406030204" pitchFamily="18" charset="0"/>
                                                  </a:rPr>
                                                </m:ctrlPr>
                                              </m:sSubPr>
                                              <m:e>
                                                <m:r>
                                                  <a:rPr lang="el-GR" sz="2000" i="1">
                                                    <a:solidFill>
                                                      <a:srgbClr val="000000"/>
                                                    </a:solidFill>
                                                    <a:latin typeface="Cambria Math" panose="02040503050406030204" pitchFamily="18" charset="0"/>
                                                  </a:rPr>
                                                  <m:t>𝐶</m:t>
                                                </m:r>
                                              </m:e>
                                              <m:sub>
                                                <m:r>
                                                  <a:rPr lang="el-GR" sz="2000" i="1">
                                                    <a:solidFill>
                                                      <a:srgbClr val="000000"/>
                                                    </a:solidFill>
                                                    <a:latin typeface="Cambria Math" panose="02040503050406030204" pitchFamily="18" charset="0"/>
                                                  </a:rPr>
                                                  <m:t>𝑖</m:t>
                                                </m:r>
                                              </m:sub>
                                            </m:sSub>
                                          </m:sub>
                                        </m:sSub>
                                        <m:r>
                                          <a:rPr lang="el-GR" sz="2000" i="1">
                                            <a:solidFill>
                                              <a:srgbClr val="000000"/>
                                            </a:solidFill>
                                            <a:latin typeface="Cambria Math" panose="02040503050406030204" pitchFamily="18" charset="0"/>
                                          </a:rPr>
                                          <m:t>⋅</m:t>
                                        </m:r>
                                        <m:sSub>
                                          <m:sSubPr>
                                            <m:ctrlPr>
                                              <a:rPr lang="el-GR" sz="2000" i="1">
                                                <a:solidFill>
                                                  <a:srgbClr val="000000"/>
                                                </a:solidFill>
                                                <a:latin typeface="Cambria Math" panose="02040503050406030204" pitchFamily="18" charset="0"/>
                                              </a:rPr>
                                            </m:ctrlPr>
                                          </m:sSubPr>
                                          <m:e>
                                            <m:r>
                                              <a:rPr lang="el-GR" sz="2000" i="1">
                                                <a:solidFill>
                                                  <a:srgbClr val="000000"/>
                                                </a:solidFill>
                                                <a:latin typeface="Cambria Math" panose="02040503050406030204" pitchFamily="18" charset="0"/>
                                              </a:rPr>
                                              <m:t>𝑝</m:t>
                                            </m:r>
                                          </m:e>
                                          <m:sub>
                                            <m:sSub>
                                              <m:sSubPr>
                                                <m:ctrlPr>
                                                  <a:rPr lang="el-GR" sz="2000" i="1">
                                                    <a:solidFill>
                                                      <a:srgbClr val="000000"/>
                                                    </a:solidFill>
                                                    <a:latin typeface="Cambria Math" panose="02040503050406030204" pitchFamily="18" charset="0"/>
                                                  </a:rPr>
                                                </m:ctrlPr>
                                              </m:sSubPr>
                                              <m:e>
                                                <m:r>
                                                  <a:rPr lang="el-GR" sz="2000" i="1">
                                                    <a:solidFill>
                                                      <a:srgbClr val="000000"/>
                                                    </a:solidFill>
                                                    <a:latin typeface="Cambria Math" panose="02040503050406030204" pitchFamily="18" charset="0"/>
                                                  </a:rPr>
                                                  <m:t>𝑇</m:t>
                                                </m:r>
                                              </m:e>
                                              <m:sub>
                                                <m:r>
                                                  <a:rPr lang="el-GR" sz="2000" i="1">
                                                    <a:solidFill>
                                                      <a:srgbClr val="000000"/>
                                                    </a:solidFill>
                                                    <a:latin typeface="Cambria Math" panose="02040503050406030204" pitchFamily="18" charset="0"/>
                                                  </a:rPr>
                                                  <m:t>​</m:t>
                                                </m:r>
                                                <m:r>
                                                  <a:rPr lang="el-GR" sz="2000" i="1">
                                                    <a:solidFill>
                                                      <a:srgbClr val="000000"/>
                                                    </a:solidFill>
                                                    <a:latin typeface="Cambria Math" panose="02040503050406030204" pitchFamily="18" charset="0"/>
                                                  </a:rPr>
                                                  <m:t>𝑗</m:t>
                                                </m:r>
                                              </m:sub>
                                            </m:sSub>
                                          </m:sub>
                                        </m:sSub>
                                      </m:den>
                                    </m:f>
                                  </m:e>
                                </m:d>
                              </m:e>
                            </m:func>
                          </m:e>
                        </m:mr>
                      </m:m>
                    </m:oMath>
                  </m:oMathPara>
                </a14:m>
                <a:endParaRPr lang="el-GR" sz="2000" dirty="0"/>
              </a:p>
            </p:txBody>
          </p:sp>
        </mc:Choice>
        <mc:Fallback xmlns="">
          <p:sp>
            <p:nvSpPr>
              <p:cNvPr id="5" name="Αντικείμενο 3">
                <a:extLst>
                  <a:ext uri="{FF2B5EF4-FFF2-40B4-BE49-F238E27FC236}">
                    <a16:creationId xmlns:a16="http://schemas.microsoft.com/office/drawing/2014/main" id="{29104D90-44AF-22ED-F734-53EF4A57F828}"/>
                  </a:ext>
                </a:extLst>
              </p:cNvPr>
              <p:cNvSpPr txBox="1">
                <a:spLocks noRot="1" noChangeAspect="1" noMove="1" noResize="1" noEditPoints="1" noAdjustHandles="1" noChangeArrowheads="1" noChangeShapeType="1" noTextEdit="1"/>
              </p:cNvSpPr>
              <p:nvPr/>
            </p:nvSpPr>
            <p:spPr bwMode="auto">
              <a:xfrm>
                <a:off x="3862164" y="2553023"/>
                <a:ext cx="3314700" cy="936625"/>
              </a:xfrm>
              <a:prstGeom prst="rect">
                <a:avLst/>
              </a:prstGeom>
              <a:blipFill>
                <a:blip r:embed="rId3"/>
                <a:stretch>
                  <a:fillRect r="-20074" b="-1307"/>
                </a:stretch>
              </a:blipFill>
              <a:ln>
                <a:noFill/>
              </a:ln>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40F3C49F-F0D4-3132-0ADD-FD3B2536A2B0}"/>
                  </a:ext>
                </a:extLst>
              </p:cNvPr>
              <p:cNvSpPr txBox="1"/>
              <p:nvPr/>
            </p:nvSpPr>
            <p:spPr>
              <a:xfrm>
                <a:off x="3286100" y="4581128"/>
                <a:ext cx="6101542" cy="1001684"/>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m>
                        <m:mPr>
                          <m:plcHide m:val="on"/>
                          <m:mcs>
                            <m:mc>
                              <m:mcPr>
                                <m:count m:val="1"/>
                                <m:mcJc m:val="center"/>
                              </m:mcPr>
                            </m:mc>
                          </m:mcs>
                          <m:ctrlPr>
                            <a:rPr lang="el-GR" sz="2000" i="1" smtClean="0">
                              <a:solidFill>
                                <a:srgbClr val="000000"/>
                              </a:solidFill>
                              <a:latin typeface="Cambria Math" panose="02040503050406030204" pitchFamily="18" charset="0"/>
                            </a:rPr>
                          </m:ctrlPr>
                        </m:mPr>
                        <m:mr>
                          <m:e>
                            <m:m>
                              <m:mPr>
                                <m:plcHide m:val="on"/>
                                <m:mcs>
                                  <m:mc>
                                    <m:mcPr>
                                      <m:count m:val="1"/>
                                      <m:mcJc m:val="center"/>
                                    </m:mcPr>
                                  </m:mc>
                                </m:mcs>
                                <m:ctrlPr>
                                  <a:rPr lang="el-GR" sz="2000" i="1">
                                    <a:solidFill>
                                      <a:srgbClr val="000000"/>
                                    </a:solidFill>
                                    <a:latin typeface="Cambria Math" panose="02040503050406030204" pitchFamily="18" charset="0"/>
                                  </a:rPr>
                                </m:ctrlPr>
                              </m:mPr>
                              <m:mr>
                                <m:e>
                                  <m:r>
                                    <a:rPr lang="el-GR" sz="2000" i="1">
                                      <a:solidFill>
                                        <a:srgbClr val="000000"/>
                                      </a:solidFill>
                                      <a:latin typeface="Cambria Math" panose="02040503050406030204" pitchFamily="18" charset="0"/>
                                    </a:rPr>
                                    <m:t>𝑁𝑀𝐼</m:t>
                                  </m:r>
                                  <m:r>
                                    <a:rPr lang="el-GR" sz="2000" i="1">
                                      <a:solidFill>
                                        <a:srgbClr val="000000"/>
                                      </a:solidFill>
                                      <a:latin typeface="Cambria Math" panose="02040503050406030204" pitchFamily="18" charset="0"/>
                                    </a:rPr>
                                    <m:t>(</m:t>
                                  </m:r>
                                  <m:r>
                                    <a:rPr lang="el-GR" sz="2000" i="1">
                                      <a:solidFill>
                                        <a:srgbClr val="000000"/>
                                      </a:solidFill>
                                      <a:latin typeface="Cambria Math" panose="02040503050406030204" pitchFamily="18" charset="0"/>
                                    </a:rPr>
                                    <m:t>𝒞</m:t>
                                  </m:r>
                                  <m:r>
                                    <a:rPr lang="el-GR" sz="2000" i="1">
                                      <a:solidFill>
                                        <a:srgbClr val="000000"/>
                                      </a:solidFill>
                                      <a:latin typeface="Cambria Math" panose="02040503050406030204" pitchFamily="18" charset="0"/>
                                    </a:rPr>
                                    <m:t>,</m:t>
                                  </m:r>
                                  <m:r>
                                    <a:rPr lang="el-GR" sz="2000" i="1">
                                      <a:solidFill>
                                        <a:srgbClr val="000000"/>
                                      </a:solidFill>
                                      <a:latin typeface="Cambria Math" panose="02040503050406030204" pitchFamily="18" charset="0"/>
                                    </a:rPr>
                                    <m:t>𝒯</m:t>
                                  </m:r>
                                  <m:r>
                                    <a:rPr lang="el-GR" sz="2000" i="1">
                                      <a:solidFill>
                                        <a:srgbClr val="000000"/>
                                      </a:solidFill>
                                      <a:latin typeface="Cambria Math" panose="02040503050406030204" pitchFamily="18" charset="0"/>
                                    </a:rPr>
                                    <m:t>)=</m:t>
                                  </m:r>
                                  <m:rad>
                                    <m:radPr>
                                      <m:degHide m:val="on"/>
                                      <m:ctrlPr>
                                        <a:rPr lang="el-GR" sz="2000" i="1">
                                          <a:solidFill>
                                            <a:srgbClr val="000000"/>
                                          </a:solidFill>
                                          <a:latin typeface="Cambria Math" panose="02040503050406030204" pitchFamily="18" charset="0"/>
                                        </a:rPr>
                                      </m:ctrlPr>
                                    </m:radPr>
                                    <m:deg/>
                                    <m:e>
                                      <m:f>
                                        <m:fPr>
                                          <m:ctrlPr>
                                            <a:rPr lang="el-GR" sz="2000" i="1">
                                              <a:solidFill>
                                                <a:srgbClr val="000000"/>
                                              </a:solidFill>
                                              <a:latin typeface="Cambria Math" panose="02040503050406030204" pitchFamily="18" charset="0"/>
                                            </a:rPr>
                                          </m:ctrlPr>
                                        </m:fPr>
                                        <m:num>
                                          <m:r>
                                            <a:rPr lang="el-GR" sz="2000" i="1">
                                              <a:solidFill>
                                                <a:srgbClr val="000000"/>
                                              </a:solidFill>
                                              <a:latin typeface="Cambria Math" panose="02040503050406030204" pitchFamily="18" charset="0"/>
                                            </a:rPr>
                                            <m:t>𝐼</m:t>
                                          </m:r>
                                          <m:r>
                                            <a:rPr lang="el-GR" sz="2000" i="1">
                                              <a:solidFill>
                                                <a:srgbClr val="000000"/>
                                              </a:solidFill>
                                              <a:latin typeface="Cambria Math" panose="02040503050406030204" pitchFamily="18" charset="0"/>
                                            </a:rPr>
                                            <m:t>(</m:t>
                                          </m:r>
                                          <m:r>
                                            <a:rPr lang="el-GR" sz="2000" i="1">
                                              <a:solidFill>
                                                <a:srgbClr val="000000"/>
                                              </a:solidFill>
                                              <a:latin typeface="Cambria Math" panose="02040503050406030204" pitchFamily="18" charset="0"/>
                                            </a:rPr>
                                            <m:t>𝒞</m:t>
                                          </m:r>
                                          <m:r>
                                            <a:rPr lang="el-GR" sz="2000" i="1">
                                              <a:solidFill>
                                                <a:srgbClr val="000000"/>
                                              </a:solidFill>
                                              <a:latin typeface="Cambria Math" panose="02040503050406030204" pitchFamily="18" charset="0"/>
                                            </a:rPr>
                                            <m:t>,</m:t>
                                          </m:r>
                                          <m:r>
                                            <a:rPr lang="el-GR" sz="2000" i="1">
                                              <a:solidFill>
                                                <a:srgbClr val="000000"/>
                                              </a:solidFill>
                                              <a:latin typeface="Cambria Math" panose="02040503050406030204" pitchFamily="18" charset="0"/>
                                            </a:rPr>
                                            <m:t>𝒯</m:t>
                                          </m:r>
                                          <m:r>
                                            <a:rPr lang="el-GR" sz="2000" i="1">
                                              <a:solidFill>
                                                <a:srgbClr val="000000"/>
                                              </a:solidFill>
                                              <a:latin typeface="Cambria Math" panose="02040503050406030204" pitchFamily="18" charset="0"/>
                                            </a:rPr>
                                            <m:t>)</m:t>
                                          </m:r>
                                        </m:num>
                                        <m:den>
                                          <m:r>
                                            <a:rPr lang="el-GR" sz="2000" i="1">
                                              <a:solidFill>
                                                <a:srgbClr val="000000"/>
                                              </a:solidFill>
                                              <a:latin typeface="Cambria Math" panose="02040503050406030204" pitchFamily="18" charset="0"/>
                                            </a:rPr>
                                            <m:t>𝐻</m:t>
                                          </m:r>
                                          <m:r>
                                            <a:rPr lang="el-GR" sz="2000" i="1">
                                              <a:solidFill>
                                                <a:srgbClr val="000000"/>
                                              </a:solidFill>
                                              <a:latin typeface="Cambria Math" panose="02040503050406030204" pitchFamily="18" charset="0"/>
                                            </a:rPr>
                                            <m:t>(</m:t>
                                          </m:r>
                                          <m:r>
                                            <a:rPr lang="el-GR" sz="2000" i="1">
                                              <a:solidFill>
                                                <a:srgbClr val="000000"/>
                                              </a:solidFill>
                                              <a:latin typeface="Cambria Math" panose="02040503050406030204" pitchFamily="18" charset="0"/>
                                            </a:rPr>
                                            <m:t>𝒞</m:t>
                                          </m:r>
                                          <m:r>
                                            <a:rPr lang="el-GR" sz="2000" i="1">
                                              <a:solidFill>
                                                <a:srgbClr val="000000"/>
                                              </a:solidFill>
                                              <a:latin typeface="Cambria Math" panose="02040503050406030204" pitchFamily="18" charset="0"/>
                                            </a:rPr>
                                            <m:t>)</m:t>
                                          </m:r>
                                        </m:den>
                                      </m:f>
                                      <m:r>
                                        <a:rPr lang="el-GR" sz="2000" i="1">
                                          <a:solidFill>
                                            <a:srgbClr val="000000"/>
                                          </a:solidFill>
                                          <a:latin typeface="Cambria Math" panose="02040503050406030204" pitchFamily="18" charset="0"/>
                                        </a:rPr>
                                        <m:t>⋅</m:t>
                                      </m:r>
                                      <m:f>
                                        <m:fPr>
                                          <m:ctrlPr>
                                            <a:rPr lang="el-GR" sz="2000" i="1">
                                              <a:solidFill>
                                                <a:srgbClr val="000000"/>
                                              </a:solidFill>
                                              <a:latin typeface="Cambria Math" panose="02040503050406030204" pitchFamily="18" charset="0"/>
                                            </a:rPr>
                                          </m:ctrlPr>
                                        </m:fPr>
                                        <m:num>
                                          <m:r>
                                            <a:rPr lang="el-GR" sz="2000" i="1">
                                              <a:solidFill>
                                                <a:srgbClr val="000000"/>
                                              </a:solidFill>
                                              <a:latin typeface="Cambria Math" panose="02040503050406030204" pitchFamily="18" charset="0"/>
                                            </a:rPr>
                                            <m:t>𝐼</m:t>
                                          </m:r>
                                          <m:r>
                                            <a:rPr lang="el-GR" sz="2000" i="1">
                                              <a:solidFill>
                                                <a:srgbClr val="000000"/>
                                              </a:solidFill>
                                              <a:latin typeface="Cambria Math" panose="02040503050406030204" pitchFamily="18" charset="0"/>
                                            </a:rPr>
                                            <m:t>(</m:t>
                                          </m:r>
                                          <m:r>
                                            <a:rPr lang="el-GR" sz="2000" i="1">
                                              <a:solidFill>
                                                <a:srgbClr val="000000"/>
                                              </a:solidFill>
                                              <a:latin typeface="Cambria Math" panose="02040503050406030204" pitchFamily="18" charset="0"/>
                                            </a:rPr>
                                            <m:t>𝒞</m:t>
                                          </m:r>
                                          <m:r>
                                            <a:rPr lang="el-GR" sz="2000" i="1">
                                              <a:solidFill>
                                                <a:srgbClr val="000000"/>
                                              </a:solidFill>
                                              <a:latin typeface="Cambria Math" panose="02040503050406030204" pitchFamily="18" charset="0"/>
                                            </a:rPr>
                                            <m:t>,</m:t>
                                          </m:r>
                                          <m:r>
                                            <a:rPr lang="el-GR" sz="2000" i="1">
                                              <a:solidFill>
                                                <a:srgbClr val="000000"/>
                                              </a:solidFill>
                                              <a:latin typeface="Cambria Math" panose="02040503050406030204" pitchFamily="18" charset="0"/>
                                            </a:rPr>
                                            <m:t>𝒯</m:t>
                                          </m:r>
                                          <m:r>
                                            <a:rPr lang="el-GR" sz="2000" i="1">
                                              <a:solidFill>
                                                <a:srgbClr val="000000"/>
                                              </a:solidFill>
                                              <a:latin typeface="Cambria Math" panose="02040503050406030204" pitchFamily="18" charset="0"/>
                                            </a:rPr>
                                            <m:t>)</m:t>
                                          </m:r>
                                        </m:num>
                                        <m:den>
                                          <m:r>
                                            <a:rPr lang="el-GR" sz="2000" i="1">
                                              <a:solidFill>
                                                <a:srgbClr val="000000"/>
                                              </a:solidFill>
                                              <a:latin typeface="Cambria Math" panose="02040503050406030204" pitchFamily="18" charset="0"/>
                                            </a:rPr>
                                            <m:t>𝐻</m:t>
                                          </m:r>
                                          <m:r>
                                            <a:rPr lang="el-GR" sz="2000" i="1">
                                              <a:solidFill>
                                                <a:srgbClr val="000000"/>
                                              </a:solidFill>
                                              <a:latin typeface="Cambria Math" panose="02040503050406030204" pitchFamily="18" charset="0"/>
                                            </a:rPr>
                                            <m:t>(</m:t>
                                          </m:r>
                                          <m:r>
                                            <a:rPr lang="el-GR" sz="2000" i="1">
                                              <a:solidFill>
                                                <a:srgbClr val="000000"/>
                                              </a:solidFill>
                                              <a:latin typeface="Cambria Math" panose="02040503050406030204" pitchFamily="18" charset="0"/>
                                            </a:rPr>
                                            <m:t>𝒯</m:t>
                                          </m:r>
                                          <m:r>
                                            <a:rPr lang="el-GR" sz="2000" i="1">
                                              <a:solidFill>
                                                <a:srgbClr val="000000"/>
                                              </a:solidFill>
                                              <a:latin typeface="Cambria Math" panose="02040503050406030204" pitchFamily="18" charset="0"/>
                                            </a:rPr>
                                            <m:t>)</m:t>
                                          </m:r>
                                        </m:den>
                                      </m:f>
                                    </m:e>
                                  </m:rad>
                                  <m:r>
                                    <a:rPr lang="el-GR" sz="2000" i="1">
                                      <a:solidFill>
                                        <a:srgbClr val="000000"/>
                                      </a:solidFill>
                                      <a:latin typeface="Cambria Math" panose="02040503050406030204" pitchFamily="18" charset="0"/>
                                    </a:rPr>
                                    <m:t>=</m:t>
                                  </m:r>
                                  <m:f>
                                    <m:fPr>
                                      <m:ctrlPr>
                                        <a:rPr lang="el-GR" sz="2000" i="1">
                                          <a:solidFill>
                                            <a:srgbClr val="000000"/>
                                          </a:solidFill>
                                          <a:latin typeface="Cambria Math" panose="02040503050406030204" pitchFamily="18" charset="0"/>
                                        </a:rPr>
                                      </m:ctrlPr>
                                    </m:fPr>
                                    <m:num>
                                      <m:r>
                                        <a:rPr lang="el-GR" sz="2000" i="1">
                                          <a:solidFill>
                                            <a:srgbClr val="000000"/>
                                          </a:solidFill>
                                          <a:latin typeface="Cambria Math" panose="02040503050406030204" pitchFamily="18" charset="0"/>
                                        </a:rPr>
                                        <m:t>𝐼</m:t>
                                      </m:r>
                                      <m:r>
                                        <a:rPr lang="el-GR" sz="2000" i="1">
                                          <a:solidFill>
                                            <a:srgbClr val="000000"/>
                                          </a:solidFill>
                                          <a:latin typeface="Cambria Math" panose="02040503050406030204" pitchFamily="18" charset="0"/>
                                        </a:rPr>
                                        <m:t>(</m:t>
                                      </m:r>
                                      <m:r>
                                        <a:rPr lang="el-GR" sz="2000" i="1">
                                          <a:solidFill>
                                            <a:srgbClr val="000000"/>
                                          </a:solidFill>
                                          <a:latin typeface="Cambria Math" panose="02040503050406030204" pitchFamily="18" charset="0"/>
                                        </a:rPr>
                                        <m:t>𝒞</m:t>
                                      </m:r>
                                      <m:r>
                                        <a:rPr lang="el-GR" sz="2000" i="1">
                                          <a:solidFill>
                                            <a:srgbClr val="000000"/>
                                          </a:solidFill>
                                          <a:latin typeface="Cambria Math" panose="02040503050406030204" pitchFamily="18" charset="0"/>
                                        </a:rPr>
                                        <m:t>,</m:t>
                                      </m:r>
                                      <m:r>
                                        <a:rPr lang="el-GR" sz="2000" i="1">
                                          <a:solidFill>
                                            <a:srgbClr val="000000"/>
                                          </a:solidFill>
                                          <a:latin typeface="Cambria Math" panose="02040503050406030204" pitchFamily="18" charset="0"/>
                                        </a:rPr>
                                        <m:t>𝒯</m:t>
                                      </m:r>
                                      <m:r>
                                        <a:rPr lang="el-GR" sz="2000" i="1">
                                          <a:solidFill>
                                            <a:srgbClr val="000000"/>
                                          </a:solidFill>
                                          <a:latin typeface="Cambria Math" panose="02040503050406030204" pitchFamily="18" charset="0"/>
                                        </a:rPr>
                                        <m:t>)</m:t>
                                      </m:r>
                                    </m:num>
                                    <m:den>
                                      <m:rad>
                                        <m:radPr>
                                          <m:degHide m:val="on"/>
                                          <m:ctrlPr>
                                            <a:rPr lang="el-GR" sz="2000" i="1">
                                              <a:solidFill>
                                                <a:srgbClr val="000000"/>
                                              </a:solidFill>
                                              <a:latin typeface="Cambria Math" panose="02040503050406030204" pitchFamily="18" charset="0"/>
                                            </a:rPr>
                                          </m:ctrlPr>
                                        </m:radPr>
                                        <m:deg/>
                                        <m:e>
                                          <m:r>
                                            <a:rPr lang="el-GR" sz="2000" i="1">
                                              <a:solidFill>
                                                <a:srgbClr val="000000"/>
                                              </a:solidFill>
                                              <a:latin typeface="Cambria Math" panose="02040503050406030204" pitchFamily="18" charset="0"/>
                                            </a:rPr>
                                            <m:t>𝐻</m:t>
                                          </m:r>
                                          <m:r>
                                            <a:rPr lang="el-GR" sz="2000" i="1">
                                              <a:solidFill>
                                                <a:srgbClr val="000000"/>
                                              </a:solidFill>
                                              <a:latin typeface="Cambria Math" panose="02040503050406030204" pitchFamily="18" charset="0"/>
                                            </a:rPr>
                                            <m:t>(</m:t>
                                          </m:r>
                                          <m:r>
                                            <a:rPr lang="el-GR" sz="2000" i="1">
                                              <a:solidFill>
                                                <a:srgbClr val="000000"/>
                                              </a:solidFill>
                                              <a:latin typeface="Cambria Math" panose="02040503050406030204" pitchFamily="18" charset="0"/>
                                            </a:rPr>
                                            <m:t>𝒞</m:t>
                                          </m:r>
                                          <m:r>
                                            <a:rPr lang="el-GR" sz="2000" i="1">
                                              <a:solidFill>
                                                <a:srgbClr val="000000"/>
                                              </a:solidFill>
                                              <a:latin typeface="Cambria Math" panose="02040503050406030204" pitchFamily="18" charset="0"/>
                                            </a:rPr>
                                            <m:t>)⋅</m:t>
                                          </m:r>
                                          <m:r>
                                            <a:rPr lang="el-GR" sz="2000" i="1">
                                              <a:solidFill>
                                                <a:srgbClr val="000000"/>
                                              </a:solidFill>
                                              <a:latin typeface="Cambria Math" panose="02040503050406030204" pitchFamily="18" charset="0"/>
                                            </a:rPr>
                                            <m:t>𝐻</m:t>
                                          </m:r>
                                          <m:r>
                                            <a:rPr lang="el-GR" sz="2000" i="1">
                                              <a:solidFill>
                                                <a:srgbClr val="000000"/>
                                              </a:solidFill>
                                              <a:latin typeface="Cambria Math" panose="02040503050406030204" pitchFamily="18" charset="0"/>
                                            </a:rPr>
                                            <m:t>(</m:t>
                                          </m:r>
                                          <m:r>
                                            <a:rPr lang="el-GR" sz="2000" i="1">
                                              <a:solidFill>
                                                <a:srgbClr val="000000"/>
                                              </a:solidFill>
                                              <a:latin typeface="Cambria Math" panose="02040503050406030204" pitchFamily="18" charset="0"/>
                                            </a:rPr>
                                            <m:t>𝒯</m:t>
                                          </m:r>
                                          <m:r>
                                            <a:rPr lang="el-GR" sz="2000" i="1">
                                              <a:solidFill>
                                                <a:srgbClr val="000000"/>
                                              </a:solidFill>
                                              <a:latin typeface="Cambria Math" panose="02040503050406030204" pitchFamily="18" charset="0"/>
                                            </a:rPr>
                                            <m:t>)</m:t>
                                          </m:r>
                                        </m:e>
                                      </m:rad>
                                    </m:den>
                                  </m:f>
                                </m:e>
                              </m:mr>
                            </m:m>
                          </m:e>
                        </m:mr>
                      </m:m>
                    </m:oMath>
                  </m:oMathPara>
                </a14:m>
                <a:endParaRPr lang="el-GR" sz="2000" dirty="0"/>
              </a:p>
            </p:txBody>
          </p:sp>
        </mc:Choice>
        <mc:Fallback xmlns="">
          <p:sp>
            <p:nvSpPr>
              <p:cNvPr id="7" name="TextBox 6">
                <a:extLst>
                  <a:ext uri="{FF2B5EF4-FFF2-40B4-BE49-F238E27FC236}">
                    <a16:creationId xmlns:a16="http://schemas.microsoft.com/office/drawing/2014/main" id="{40F3C49F-F0D4-3132-0ADD-FD3B2536A2B0}"/>
                  </a:ext>
                </a:extLst>
              </p:cNvPr>
              <p:cNvSpPr txBox="1">
                <a:spLocks noRot="1" noChangeAspect="1" noMove="1" noResize="1" noEditPoints="1" noAdjustHandles="1" noChangeArrowheads="1" noChangeShapeType="1" noTextEdit="1"/>
              </p:cNvSpPr>
              <p:nvPr/>
            </p:nvSpPr>
            <p:spPr>
              <a:xfrm>
                <a:off x="3286100" y="4581128"/>
                <a:ext cx="6101542" cy="1001684"/>
              </a:xfrm>
              <a:prstGeom prst="rect">
                <a:avLst/>
              </a:prstGeom>
              <a:blipFill>
                <a:blip r:embed="rId4"/>
                <a:stretch>
                  <a:fillRect/>
                </a:stretch>
              </a:blipFill>
            </p:spPr>
            <p:txBody>
              <a:bodyPr/>
              <a:lstStyle/>
              <a:p>
                <a:r>
                  <a:rPr lang="el-GR">
                    <a:noFill/>
                  </a:rPr>
                  <a:t> </a:t>
                </a:r>
              </a:p>
            </p:txBody>
          </p:sp>
        </mc:Fallback>
      </mc:AlternateContent>
    </p:spTree>
    <p:extLst>
      <p:ext uri="{BB962C8B-B14F-4D97-AF65-F5344CB8AC3E}">
        <p14:creationId xmlns:p14="http://schemas.microsoft.com/office/powerpoint/2010/main" val="4171959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4">
            <a:extLst>
              <a:ext uri="{FF2B5EF4-FFF2-40B4-BE49-F238E27FC236}">
                <a16:creationId xmlns:a16="http://schemas.microsoft.com/office/drawing/2014/main" id="{3977D303-B90B-4796-8457-0836C7D12875}"/>
              </a:ext>
            </a:extLst>
          </p:cNvPr>
          <p:cNvCxnSpPr/>
          <p:nvPr/>
        </p:nvCxnSpPr>
        <p:spPr>
          <a:xfrm>
            <a:off x="1053744" y="1319588"/>
            <a:ext cx="9612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 name="Straight Connector 5">
            <a:extLst>
              <a:ext uri="{FF2B5EF4-FFF2-40B4-BE49-F238E27FC236}">
                <a16:creationId xmlns:a16="http://schemas.microsoft.com/office/drawing/2014/main" id="{F613BB30-A6E8-4F0B-8AB6-73238466EA24}"/>
              </a:ext>
            </a:extLst>
          </p:cNvPr>
          <p:cNvCxnSpPr/>
          <p:nvPr/>
        </p:nvCxnSpPr>
        <p:spPr>
          <a:xfrm>
            <a:off x="1090924" y="332656"/>
            <a:ext cx="9612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8B18CBD7-B381-498B-AAA2-899F4AFB2A90}"/>
              </a:ext>
            </a:extLst>
          </p:cNvPr>
          <p:cNvSpPr txBox="1"/>
          <p:nvPr/>
        </p:nvSpPr>
        <p:spPr>
          <a:xfrm>
            <a:off x="1091841" y="220597"/>
            <a:ext cx="9577064" cy="1077218"/>
          </a:xfrm>
          <a:prstGeom prst="rect">
            <a:avLst/>
          </a:prstGeom>
          <a:noFill/>
        </p:spPr>
        <p:txBody>
          <a:bodyPr wrap="square" rtlCol="0" anchor="ctr">
            <a:spAutoFit/>
          </a:bodyPr>
          <a:lstStyle/>
          <a:p>
            <a:pPr algn="ctr"/>
            <a:r>
              <a:rPr lang="el-GR" sz="3200" dirty="0">
                <a:effectLst>
                  <a:outerShdw blurRad="38100" dist="38100" dir="2700000" algn="tl">
                    <a:srgbClr val="000000">
                      <a:alpha val="43137"/>
                    </a:srgbClr>
                  </a:outerShdw>
                </a:effectLst>
                <a:latin typeface="Garamond" panose="02020404030301010803" pitchFamily="18" charset="0"/>
              </a:rPr>
              <a:t>Μέτρα που βασίζονται στην εντροπία: </a:t>
            </a:r>
            <a:br>
              <a:rPr lang="en-US" sz="3200" dirty="0">
                <a:effectLst>
                  <a:outerShdw blurRad="38100" dist="38100" dir="2700000" algn="tl">
                    <a:srgbClr val="000000">
                      <a:alpha val="43137"/>
                    </a:srgbClr>
                  </a:outerShdw>
                </a:effectLst>
                <a:latin typeface="Garamond" panose="02020404030301010803" pitchFamily="18" charset="0"/>
              </a:rPr>
            </a:br>
            <a:r>
              <a:rPr lang="el-GR" sz="3200" dirty="0">
                <a:effectLst>
                  <a:outerShdw blurRad="38100" dist="38100" dir="2700000" algn="tl">
                    <a:srgbClr val="000000">
                      <a:alpha val="43137"/>
                    </a:srgbClr>
                  </a:outerShdw>
                </a:effectLst>
                <a:latin typeface="Garamond" panose="02020404030301010803" pitchFamily="18" charset="0"/>
              </a:rPr>
              <a:t>Μεταβολή πληροφοριών</a:t>
            </a: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A0AF8C6D-ACA9-44FC-978F-C27788F38D44}"/>
                  </a:ext>
                </a:extLst>
              </p:cNvPr>
              <p:cNvSpPr txBox="1"/>
              <p:nvPr/>
            </p:nvSpPr>
            <p:spPr>
              <a:xfrm>
                <a:off x="1232588" y="1580339"/>
                <a:ext cx="9612000" cy="4893647"/>
              </a:xfrm>
              <a:prstGeom prst="rect">
                <a:avLst/>
              </a:prstGeom>
              <a:noFill/>
            </p:spPr>
            <p:txBody>
              <a:bodyPr wrap="square">
                <a:spAutoFit/>
              </a:bodyPr>
              <a:lstStyle/>
              <a:p>
                <a:pPr marL="342900" indent="-342900">
                  <a:buFont typeface="Wingdings" panose="05000000000000000000" pitchFamily="2" charset="2"/>
                  <a:buChar char="§"/>
                </a:pPr>
                <a:r>
                  <a:rPr lang="el-GR" sz="2400" dirty="0">
                    <a:solidFill>
                      <a:schemeClr val="tx2"/>
                    </a:solidFill>
                    <a:latin typeface="Garamond" panose="02020404030301010803" pitchFamily="18" charset="0"/>
                  </a:rPr>
                  <a:t>Αυτό το κριτήριο βασίζεται στις αμοιβαίες πληροφορίες ανάμεσα στη </a:t>
                </a:r>
                <a:r>
                  <a:rPr lang="el-GR" sz="2400" dirty="0" err="1">
                    <a:solidFill>
                      <a:schemeClr val="tx2"/>
                    </a:solidFill>
                    <a:latin typeface="Garamond" panose="02020404030301010803" pitchFamily="18" charset="0"/>
                  </a:rPr>
                  <a:t>συσταδοποίηση</a:t>
                </a:r>
                <a:r>
                  <a:rPr lang="en-US" sz="2400" dirty="0">
                    <a:solidFill>
                      <a:schemeClr val="tx2"/>
                    </a:solidFill>
                    <a:latin typeface="Garamond" panose="02020404030301010803" pitchFamily="18" charset="0"/>
                  </a:rPr>
                  <a:t> </a:t>
                </a:r>
                <a14:m>
                  <m:oMath xmlns:m="http://schemas.openxmlformats.org/officeDocument/2006/math">
                    <m:m>
                      <m:mPr>
                        <m:plcHide m:val="on"/>
                        <m:mcs>
                          <m:mc>
                            <m:mcPr>
                              <m:count m:val="1"/>
                              <m:mcJc m:val="center"/>
                            </m:mcPr>
                          </m:mc>
                        </m:mcs>
                        <m:ctrlPr>
                          <a:rPr lang="el-GR" sz="2400" i="1" smtClean="0">
                            <a:solidFill>
                              <a:srgbClr val="000000"/>
                            </a:solidFill>
                            <a:latin typeface="Cambria Math" panose="02040503050406030204" pitchFamily="18" charset="0"/>
                          </a:rPr>
                        </m:ctrlPr>
                      </m:mPr>
                      <m:mr>
                        <m:e>
                          <m:r>
                            <a:rPr lang="el-GR" sz="2400" i="1">
                              <a:solidFill>
                                <a:srgbClr val="000000"/>
                              </a:solidFill>
                              <a:latin typeface="Cambria Math" panose="02040503050406030204" pitchFamily="18" charset="0"/>
                            </a:rPr>
                            <m:t>𝒞</m:t>
                          </m:r>
                        </m:e>
                      </m:mr>
                    </m:m>
                  </m:oMath>
                </a14:m>
                <a:r>
                  <a:rPr lang="en-US" sz="2400" dirty="0">
                    <a:solidFill>
                      <a:schemeClr val="tx2"/>
                    </a:solidFill>
                    <a:latin typeface="Garamond" panose="02020404030301010803" pitchFamily="18" charset="0"/>
                  </a:rPr>
                  <a:t> </a:t>
                </a:r>
                <a:r>
                  <a:rPr lang="el-GR" sz="2400" dirty="0">
                    <a:solidFill>
                      <a:schemeClr val="tx2"/>
                    </a:solidFill>
                    <a:latin typeface="Garamond" panose="02020404030301010803" pitchFamily="18" charset="0"/>
                  </a:rPr>
                  <a:t>και τον διαμερισμό</a:t>
                </a:r>
                <a:r>
                  <a:rPr lang="en-US" sz="2400" dirty="0">
                    <a:solidFill>
                      <a:schemeClr val="tx2"/>
                    </a:solidFill>
                    <a:latin typeface="Garamond" panose="02020404030301010803" pitchFamily="18" charset="0"/>
                  </a:rPr>
                  <a:t> </a:t>
                </a:r>
                <a14:m>
                  <m:oMath xmlns:m="http://schemas.openxmlformats.org/officeDocument/2006/math">
                    <m:m>
                      <m:mPr>
                        <m:plcHide m:val="on"/>
                        <m:mcs>
                          <m:mc>
                            <m:mcPr>
                              <m:count m:val="1"/>
                              <m:mcJc m:val="center"/>
                            </m:mcPr>
                          </m:mc>
                        </m:mcs>
                        <m:ctrlPr>
                          <a:rPr lang="el-GR" sz="2400" i="1">
                            <a:solidFill>
                              <a:srgbClr val="000000"/>
                            </a:solidFill>
                            <a:latin typeface="Cambria Math" panose="02040503050406030204" pitchFamily="18" charset="0"/>
                          </a:rPr>
                        </m:ctrlPr>
                      </m:mPr>
                      <m:mr>
                        <m:e>
                          <m:r>
                            <a:rPr lang="el-GR" sz="2400" i="1">
                              <a:solidFill>
                                <a:srgbClr val="000000"/>
                              </a:solidFill>
                              <a:latin typeface="Cambria Math" panose="02040503050406030204" pitchFamily="18" charset="0"/>
                            </a:rPr>
                            <m:t>𝒯</m:t>
                          </m:r>
                        </m:e>
                      </m:mr>
                    </m:m>
                  </m:oMath>
                </a14:m>
                <a:r>
                  <a:rPr lang="en-US" sz="2400" dirty="0">
                    <a:solidFill>
                      <a:schemeClr val="tx2"/>
                    </a:solidFill>
                    <a:latin typeface="Garamond" panose="02020404030301010803" pitchFamily="18" charset="0"/>
                  </a:rPr>
                  <a:t> </a:t>
                </a:r>
                <a:r>
                  <a:rPr lang="el-GR" sz="2400" dirty="0">
                    <a:solidFill>
                      <a:schemeClr val="tx2"/>
                    </a:solidFill>
                    <a:latin typeface="Garamond" panose="02020404030301010803" pitchFamily="18" charset="0"/>
                  </a:rPr>
                  <a:t>που αντιστοιχεί στη δεδομένη αλήθεια, καθώς και στην εντροπία τους· ορίζεται ως:</a:t>
                </a:r>
                <a:endParaRPr lang="en-US" sz="2400" dirty="0">
                  <a:solidFill>
                    <a:schemeClr val="tx2"/>
                  </a:solidFill>
                  <a:latin typeface="Garamond" panose="02020404030301010803" pitchFamily="18" charset="0"/>
                </a:endParaRPr>
              </a:p>
              <a:p>
                <a:pPr marL="342900" indent="-342900">
                  <a:buFont typeface="Wingdings" panose="05000000000000000000" pitchFamily="2" charset="2"/>
                  <a:buChar char="§"/>
                </a:pPr>
                <a:endParaRPr lang="en-US" sz="2400" dirty="0">
                  <a:solidFill>
                    <a:schemeClr val="tx2"/>
                  </a:solidFill>
                  <a:latin typeface="Garamond" panose="02020404030301010803" pitchFamily="18" charset="0"/>
                </a:endParaRPr>
              </a:p>
              <a:p>
                <a:pPr marL="342900" indent="-342900">
                  <a:buFont typeface="Wingdings" panose="05000000000000000000" pitchFamily="2" charset="2"/>
                  <a:buChar char="§"/>
                </a:pPr>
                <a:endParaRPr lang="en-US" sz="2400" dirty="0">
                  <a:solidFill>
                    <a:schemeClr val="tx2"/>
                  </a:solidFill>
                  <a:latin typeface="Garamond" panose="02020404030301010803" pitchFamily="18" charset="0"/>
                </a:endParaRPr>
              </a:p>
              <a:p>
                <a:pPr marL="342900" indent="-342900">
                  <a:buFont typeface="Wingdings" panose="05000000000000000000" pitchFamily="2" charset="2"/>
                  <a:buChar char="§"/>
                </a:pPr>
                <a:endParaRPr lang="en-US" sz="2400" dirty="0">
                  <a:solidFill>
                    <a:schemeClr val="tx2"/>
                  </a:solidFill>
                  <a:latin typeface="Garamond" panose="02020404030301010803" pitchFamily="18" charset="0"/>
                </a:endParaRPr>
              </a:p>
              <a:p>
                <a:pPr marL="342900" indent="-342900">
                  <a:buFont typeface="Wingdings" panose="05000000000000000000" pitchFamily="2" charset="2"/>
                  <a:buChar char="§"/>
                </a:pPr>
                <a:r>
                  <a:rPr lang="el-GR" sz="2400" dirty="0">
                    <a:solidFill>
                      <a:schemeClr val="tx2"/>
                    </a:solidFill>
                    <a:latin typeface="Garamond" panose="02020404030301010803" pitchFamily="18" charset="0"/>
                  </a:rPr>
                  <a:t>Η μεταβολή πληροφοριών  (VI) είναι μηδενική μόνο όταν η </a:t>
                </a:r>
                <a:r>
                  <a:rPr lang="el-GR" sz="2400" dirty="0" err="1">
                    <a:solidFill>
                      <a:schemeClr val="tx2"/>
                    </a:solidFill>
                    <a:latin typeface="Garamond" panose="02020404030301010803" pitchFamily="18" charset="0"/>
                  </a:rPr>
                  <a:t>συσταδοποίηση</a:t>
                </a:r>
                <a:r>
                  <a:rPr lang="en-US" sz="2400" dirty="0">
                    <a:solidFill>
                      <a:schemeClr val="tx2"/>
                    </a:solidFill>
                    <a:latin typeface="Garamond" panose="02020404030301010803" pitchFamily="18" charset="0"/>
                  </a:rPr>
                  <a:t> </a:t>
                </a:r>
                <a14:m>
                  <m:oMath xmlns:m="http://schemas.openxmlformats.org/officeDocument/2006/math">
                    <m:m>
                      <m:mPr>
                        <m:plcHide m:val="on"/>
                        <m:mcs>
                          <m:mc>
                            <m:mcPr>
                              <m:count m:val="1"/>
                              <m:mcJc m:val="center"/>
                            </m:mcPr>
                          </m:mc>
                        </m:mcs>
                        <m:ctrlPr>
                          <a:rPr lang="el-GR" sz="2400" i="1">
                            <a:solidFill>
                              <a:srgbClr val="000000"/>
                            </a:solidFill>
                            <a:latin typeface="Cambria Math" panose="02040503050406030204" pitchFamily="18" charset="0"/>
                          </a:rPr>
                        </m:ctrlPr>
                      </m:mPr>
                      <m:mr>
                        <m:e>
                          <m:r>
                            <a:rPr lang="el-GR" sz="2400" i="1">
                              <a:solidFill>
                                <a:srgbClr val="000000"/>
                              </a:solidFill>
                              <a:latin typeface="Cambria Math" panose="02040503050406030204" pitchFamily="18" charset="0"/>
                            </a:rPr>
                            <m:t>𝒞</m:t>
                          </m:r>
                        </m:e>
                      </m:mr>
                    </m:m>
                  </m:oMath>
                </a14:m>
                <a:r>
                  <a:rPr lang="el-GR" sz="2400" dirty="0">
                    <a:solidFill>
                      <a:schemeClr val="tx2"/>
                    </a:solidFill>
                    <a:latin typeface="Garamond" panose="02020404030301010803" pitchFamily="18" charset="0"/>
                  </a:rPr>
                  <a:t> και ο διαμερισμός</a:t>
                </a:r>
                <a:r>
                  <a:rPr lang="en-US" sz="2400" dirty="0">
                    <a:solidFill>
                      <a:schemeClr val="tx2"/>
                    </a:solidFill>
                    <a:latin typeface="Garamond" panose="02020404030301010803" pitchFamily="18" charset="0"/>
                  </a:rPr>
                  <a:t> </a:t>
                </a:r>
                <a14:m>
                  <m:oMath xmlns:m="http://schemas.openxmlformats.org/officeDocument/2006/math">
                    <m:m>
                      <m:mPr>
                        <m:plcHide m:val="on"/>
                        <m:mcs>
                          <m:mc>
                            <m:mcPr>
                              <m:count m:val="1"/>
                              <m:mcJc m:val="center"/>
                            </m:mcPr>
                          </m:mc>
                        </m:mcs>
                        <m:ctrlPr>
                          <a:rPr lang="el-GR" sz="2400" i="1" smtClean="0">
                            <a:solidFill>
                              <a:srgbClr val="000000"/>
                            </a:solidFill>
                            <a:latin typeface="Cambria Math" panose="02040503050406030204" pitchFamily="18" charset="0"/>
                          </a:rPr>
                        </m:ctrlPr>
                      </m:mPr>
                      <m:mr>
                        <m:e>
                          <m:r>
                            <a:rPr lang="el-GR" sz="2400" i="1">
                              <a:solidFill>
                                <a:srgbClr val="000000"/>
                              </a:solidFill>
                              <a:latin typeface="Cambria Math" panose="02040503050406030204" pitchFamily="18" charset="0"/>
                            </a:rPr>
                            <m:t>𝒯</m:t>
                          </m:r>
                        </m:e>
                      </m:mr>
                    </m:m>
                  </m:oMath>
                </a14:m>
                <a:r>
                  <a:rPr lang="en-US" sz="2400" dirty="0">
                    <a:solidFill>
                      <a:schemeClr val="tx2"/>
                    </a:solidFill>
                    <a:latin typeface="Garamond" panose="02020404030301010803" pitchFamily="18" charset="0"/>
                  </a:rPr>
                  <a:t> </a:t>
                </a:r>
                <a:r>
                  <a:rPr lang="el-GR" sz="2400" dirty="0">
                    <a:solidFill>
                      <a:schemeClr val="tx2"/>
                    </a:solidFill>
                    <a:latin typeface="Garamond" panose="02020404030301010803" pitchFamily="18" charset="0"/>
                  </a:rPr>
                  <a:t>δεν διαφέρουν καθόλου. Συνεπώς, όσο μικρότερη είναι η τιμή του μέτρου VI, τόσο καλύτερη είναι η </a:t>
                </a:r>
                <a:r>
                  <a:rPr lang="el-GR" sz="2400" dirty="0" err="1">
                    <a:solidFill>
                      <a:schemeClr val="tx2"/>
                    </a:solidFill>
                    <a:latin typeface="Garamond" panose="02020404030301010803" pitchFamily="18" charset="0"/>
                  </a:rPr>
                  <a:t>συσταδοποίηση</a:t>
                </a:r>
                <a:r>
                  <a:rPr lang="el-GR" sz="2400" dirty="0">
                    <a:solidFill>
                      <a:schemeClr val="tx2"/>
                    </a:solidFill>
                    <a:latin typeface="Garamond" panose="02020404030301010803" pitchFamily="18" charset="0"/>
                  </a:rPr>
                  <a:t>     .  </a:t>
                </a:r>
              </a:p>
              <a:p>
                <a:pPr marL="342900" indent="-342900">
                  <a:buFont typeface="Wingdings" panose="05000000000000000000" pitchFamily="2" charset="2"/>
                  <a:buChar char="§"/>
                </a:pPr>
                <a:endParaRPr lang="el-GR" sz="2400" dirty="0">
                  <a:solidFill>
                    <a:schemeClr val="tx2"/>
                  </a:solidFill>
                  <a:latin typeface="Garamond" panose="02020404030301010803" pitchFamily="18" charset="0"/>
                </a:endParaRPr>
              </a:p>
              <a:p>
                <a:pPr marL="342900" indent="-342900">
                  <a:buFont typeface="Wingdings" panose="05000000000000000000" pitchFamily="2" charset="2"/>
                  <a:buChar char="§"/>
                </a:pPr>
                <a:r>
                  <a:rPr lang="el-GR" sz="2400" dirty="0">
                    <a:solidFill>
                      <a:schemeClr val="tx2"/>
                    </a:solidFill>
                    <a:latin typeface="Garamond" panose="02020404030301010803" pitchFamily="18" charset="0"/>
                  </a:rPr>
                  <a:t>Μια εναλλακτική εξίσωση για το μέτρο VI είναι η εξής:</a:t>
                </a:r>
              </a:p>
              <a:p>
                <a:pPr marL="342900" indent="-342900">
                  <a:buFont typeface="Wingdings" panose="05000000000000000000" pitchFamily="2" charset="2"/>
                  <a:buChar char="§"/>
                </a:pPr>
                <a:endParaRPr lang="el-GR" sz="2400" dirty="0">
                  <a:solidFill>
                    <a:schemeClr val="tx2"/>
                  </a:solidFill>
                  <a:latin typeface="Garamond" panose="02020404030301010803" pitchFamily="18" charset="0"/>
                </a:endParaRPr>
              </a:p>
              <a:p>
                <a:pPr marL="342900" indent="-342900">
                  <a:buFont typeface="Wingdings" panose="05000000000000000000" pitchFamily="2" charset="2"/>
                  <a:buChar char="§"/>
                </a:pPr>
                <a:endParaRPr lang="el-GR" sz="2400" dirty="0">
                  <a:solidFill>
                    <a:schemeClr val="tx2"/>
                  </a:solidFill>
                  <a:latin typeface="Garamond" panose="02020404030301010803" pitchFamily="18" charset="0"/>
                </a:endParaRPr>
              </a:p>
            </p:txBody>
          </p:sp>
        </mc:Choice>
        <mc:Fallback xmlns="">
          <p:sp>
            <p:nvSpPr>
              <p:cNvPr id="13" name="TextBox 12">
                <a:extLst>
                  <a:ext uri="{FF2B5EF4-FFF2-40B4-BE49-F238E27FC236}">
                    <a16:creationId xmlns:a16="http://schemas.microsoft.com/office/drawing/2014/main" id="{A0AF8C6D-ACA9-44FC-978F-C27788F38D44}"/>
                  </a:ext>
                </a:extLst>
              </p:cNvPr>
              <p:cNvSpPr txBox="1">
                <a:spLocks noRot="1" noChangeAspect="1" noMove="1" noResize="1" noEditPoints="1" noAdjustHandles="1" noChangeArrowheads="1" noChangeShapeType="1" noTextEdit="1"/>
              </p:cNvSpPr>
              <p:nvPr/>
            </p:nvSpPr>
            <p:spPr>
              <a:xfrm>
                <a:off x="1232588" y="1580339"/>
                <a:ext cx="9612000" cy="4893647"/>
              </a:xfrm>
              <a:prstGeom prst="rect">
                <a:avLst/>
              </a:prstGeom>
              <a:blipFill>
                <a:blip r:embed="rId2"/>
                <a:stretch>
                  <a:fillRect l="-824" t="-996" r="-317"/>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2B23BF59-2EF9-B1FA-09E2-6DD9EDB354F0}"/>
                  </a:ext>
                </a:extLst>
              </p:cNvPr>
              <p:cNvSpPr txBox="1"/>
              <p:nvPr/>
            </p:nvSpPr>
            <p:spPr>
              <a:xfrm>
                <a:off x="981844" y="3080585"/>
                <a:ext cx="9217132" cy="772134"/>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m>
                        <m:mPr>
                          <m:plcHide m:val="on"/>
                          <m:mcs>
                            <m:mc>
                              <m:mcPr>
                                <m:count m:val="1"/>
                                <m:mcJc m:val="center"/>
                              </m:mcPr>
                            </m:mc>
                          </m:mcs>
                          <m:ctrlPr>
                            <a:rPr lang="el-GR" sz="2400" i="1" smtClean="0">
                              <a:solidFill>
                                <a:srgbClr val="000000"/>
                              </a:solidFill>
                              <a:latin typeface="Cambria Math" panose="02040503050406030204" pitchFamily="18" charset="0"/>
                            </a:rPr>
                          </m:ctrlPr>
                        </m:mPr>
                        <m:mr>
                          <m:e>
                            <m:eqArr>
                              <m:eqArrPr>
                                <m:ctrlPr>
                                  <a:rPr lang="el-GR" sz="2400" i="1" smtClean="0">
                                    <a:solidFill>
                                      <a:srgbClr val="000000"/>
                                    </a:solidFill>
                                    <a:latin typeface="Cambria Math" panose="02040503050406030204" pitchFamily="18" charset="0"/>
                                  </a:rPr>
                                </m:ctrlPr>
                              </m:eqArrPr>
                              <m:e>
                                <m:r>
                                  <a:rPr lang="el-GR" sz="2400" i="1">
                                    <a:solidFill>
                                      <a:srgbClr val="000000"/>
                                    </a:solidFill>
                                    <a:latin typeface="Cambria Math" panose="02040503050406030204" pitchFamily="18" charset="0"/>
                                  </a:rPr>
                                  <m:t>𝑉𝐼</m:t>
                                </m:r>
                                <m:r>
                                  <a:rPr lang="el-GR" sz="2400" i="1">
                                    <a:solidFill>
                                      <a:srgbClr val="000000"/>
                                    </a:solidFill>
                                    <a:latin typeface="Cambria Math" panose="02040503050406030204" pitchFamily="18" charset="0"/>
                                  </a:rPr>
                                  <m:t>(</m:t>
                                </m:r>
                                <m:r>
                                  <a:rPr lang="el-GR" sz="2400" i="1">
                                    <a:solidFill>
                                      <a:srgbClr val="000000"/>
                                    </a:solidFill>
                                    <a:latin typeface="Cambria Math" panose="02040503050406030204" pitchFamily="18" charset="0"/>
                                  </a:rPr>
                                  <m:t>𝒞</m:t>
                                </m:r>
                                <m:r>
                                  <a:rPr lang="el-GR" sz="2400" i="1">
                                    <a:solidFill>
                                      <a:srgbClr val="000000"/>
                                    </a:solidFill>
                                    <a:latin typeface="Cambria Math" panose="02040503050406030204" pitchFamily="18" charset="0"/>
                                  </a:rPr>
                                  <m:t>,</m:t>
                                </m:r>
                                <m:r>
                                  <a:rPr lang="el-GR" sz="2400" i="1">
                                    <a:solidFill>
                                      <a:srgbClr val="000000"/>
                                    </a:solidFill>
                                    <a:latin typeface="Cambria Math" panose="02040503050406030204" pitchFamily="18" charset="0"/>
                                  </a:rPr>
                                  <m:t>𝒯</m:t>
                                </m:r>
                                <m:r>
                                  <a:rPr lang="el-GR" sz="2400" i="1">
                                    <a:solidFill>
                                      <a:srgbClr val="000000"/>
                                    </a:solidFill>
                                    <a:latin typeface="Cambria Math" panose="02040503050406030204" pitchFamily="18" charset="0"/>
                                  </a:rPr>
                                  <m:t>)&amp;=(</m:t>
                                </m:r>
                                <m:r>
                                  <a:rPr lang="el-GR" sz="2400" i="1">
                                    <a:solidFill>
                                      <a:srgbClr val="000000"/>
                                    </a:solidFill>
                                    <a:latin typeface="Cambria Math" panose="02040503050406030204" pitchFamily="18" charset="0"/>
                                  </a:rPr>
                                  <m:t>𝐻</m:t>
                                </m:r>
                                <m:r>
                                  <a:rPr lang="el-GR" sz="2400" i="1">
                                    <a:solidFill>
                                      <a:srgbClr val="000000"/>
                                    </a:solidFill>
                                    <a:latin typeface="Cambria Math" panose="02040503050406030204" pitchFamily="18" charset="0"/>
                                  </a:rPr>
                                  <m:t>(</m:t>
                                </m:r>
                                <m:r>
                                  <a:rPr lang="el-GR" sz="2400" i="1">
                                    <a:solidFill>
                                      <a:srgbClr val="000000"/>
                                    </a:solidFill>
                                    <a:latin typeface="Cambria Math" panose="02040503050406030204" pitchFamily="18" charset="0"/>
                                  </a:rPr>
                                  <m:t>𝒯</m:t>
                                </m:r>
                                <m:r>
                                  <a:rPr lang="el-GR" sz="2400" i="1">
                                    <a:solidFill>
                                      <a:srgbClr val="000000"/>
                                    </a:solidFill>
                                    <a:latin typeface="Cambria Math" panose="02040503050406030204" pitchFamily="18" charset="0"/>
                                  </a:rPr>
                                  <m:t>)−</m:t>
                                </m:r>
                                <m:r>
                                  <a:rPr lang="el-GR" sz="2400" i="1">
                                    <a:solidFill>
                                      <a:srgbClr val="000000"/>
                                    </a:solidFill>
                                    <a:latin typeface="Cambria Math" panose="02040503050406030204" pitchFamily="18" charset="0"/>
                                  </a:rPr>
                                  <m:t>𝐼</m:t>
                                </m:r>
                                <m:r>
                                  <a:rPr lang="el-GR" sz="2400" i="1">
                                    <a:solidFill>
                                      <a:srgbClr val="000000"/>
                                    </a:solidFill>
                                    <a:latin typeface="Cambria Math" panose="02040503050406030204" pitchFamily="18" charset="0"/>
                                  </a:rPr>
                                  <m:t>(</m:t>
                                </m:r>
                                <m:r>
                                  <a:rPr lang="el-GR" sz="2400" i="1">
                                    <a:solidFill>
                                      <a:srgbClr val="000000"/>
                                    </a:solidFill>
                                    <a:latin typeface="Cambria Math" panose="02040503050406030204" pitchFamily="18" charset="0"/>
                                  </a:rPr>
                                  <m:t>𝒞</m:t>
                                </m:r>
                                <m:r>
                                  <a:rPr lang="el-GR" sz="2400" i="1">
                                    <a:solidFill>
                                      <a:srgbClr val="000000"/>
                                    </a:solidFill>
                                    <a:latin typeface="Cambria Math" panose="02040503050406030204" pitchFamily="18" charset="0"/>
                                  </a:rPr>
                                  <m:t>,</m:t>
                                </m:r>
                                <m:r>
                                  <a:rPr lang="el-GR" sz="2400" i="1">
                                    <a:solidFill>
                                      <a:srgbClr val="000000"/>
                                    </a:solidFill>
                                    <a:latin typeface="Cambria Math" panose="02040503050406030204" pitchFamily="18" charset="0"/>
                                  </a:rPr>
                                  <m:t>𝒯</m:t>
                                </m:r>
                                <m:r>
                                  <a:rPr lang="el-GR" sz="2400" i="1">
                                    <a:solidFill>
                                      <a:srgbClr val="000000"/>
                                    </a:solidFill>
                                    <a:latin typeface="Cambria Math" panose="02040503050406030204" pitchFamily="18" charset="0"/>
                                  </a:rPr>
                                  <m:t>))+</m:t>
                                </m:r>
                                <m:d>
                                  <m:dPr>
                                    <m:ctrlPr>
                                      <a:rPr lang="el-GR" sz="2400" i="1">
                                        <a:solidFill>
                                          <a:srgbClr val="000000"/>
                                        </a:solidFill>
                                        <a:latin typeface="Cambria Math" panose="02040503050406030204" pitchFamily="18" charset="0"/>
                                      </a:rPr>
                                    </m:ctrlPr>
                                  </m:dPr>
                                  <m:e>
                                    <m:r>
                                      <a:rPr lang="el-GR" sz="2400" i="1">
                                        <a:solidFill>
                                          <a:srgbClr val="000000"/>
                                        </a:solidFill>
                                        <a:latin typeface="Cambria Math" panose="02040503050406030204" pitchFamily="18" charset="0"/>
                                      </a:rPr>
                                      <m:t>𝐻</m:t>
                                    </m:r>
                                    <m:d>
                                      <m:dPr>
                                        <m:ctrlPr>
                                          <a:rPr lang="el-GR" sz="2400" i="1">
                                            <a:solidFill>
                                              <a:srgbClr val="000000"/>
                                            </a:solidFill>
                                            <a:latin typeface="Cambria Math" panose="02040503050406030204" pitchFamily="18" charset="0"/>
                                          </a:rPr>
                                        </m:ctrlPr>
                                      </m:dPr>
                                      <m:e>
                                        <m:r>
                                          <a:rPr lang="el-GR" sz="2400" i="1">
                                            <a:solidFill>
                                              <a:srgbClr val="000000"/>
                                            </a:solidFill>
                                            <a:latin typeface="Cambria Math" panose="02040503050406030204" pitchFamily="18" charset="0"/>
                                          </a:rPr>
                                          <m:t>𝒞</m:t>
                                        </m:r>
                                      </m:e>
                                    </m:d>
                                    <m:r>
                                      <a:rPr lang="el-GR" sz="2400" i="1">
                                        <a:solidFill>
                                          <a:srgbClr val="000000"/>
                                        </a:solidFill>
                                        <a:latin typeface="Cambria Math" panose="02040503050406030204" pitchFamily="18" charset="0"/>
                                      </a:rPr>
                                      <m:t>−</m:t>
                                    </m:r>
                                    <m:r>
                                      <a:rPr lang="el-GR" sz="2400" i="1">
                                        <a:solidFill>
                                          <a:srgbClr val="000000"/>
                                        </a:solidFill>
                                        <a:latin typeface="Cambria Math" panose="02040503050406030204" pitchFamily="18" charset="0"/>
                                      </a:rPr>
                                      <m:t>𝐼</m:t>
                                    </m:r>
                                    <m:d>
                                      <m:dPr>
                                        <m:ctrlPr>
                                          <a:rPr lang="el-GR" sz="2400" i="1">
                                            <a:solidFill>
                                              <a:srgbClr val="000000"/>
                                            </a:solidFill>
                                            <a:latin typeface="Cambria Math" panose="02040503050406030204" pitchFamily="18" charset="0"/>
                                          </a:rPr>
                                        </m:ctrlPr>
                                      </m:dPr>
                                      <m:e>
                                        <m:r>
                                          <a:rPr lang="el-GR" sz="2400" i="1">
                                            <a:solidFill>
                                              <a:srgbClr val="000000"/>
                                            </a:solidFill>
                                            <a:latin typeface="Cambria Math" panose="02040503050406030204" pitchFamily="18" charset="0"/>
                                          </a:rPr>
                                          <m:t>𝒞</m:t>
                                        </m:r>
                                        <m:r>
                                          <a:rPr lang="el-GR" sz="2400" i="1">
                                            <a:solidFill>
                                              <a:srgbClr val="000000"/>
                                            </a:solidFill>
                                            <a:latin typeface="Cambria Math" panose="02040503050406030204" pitchFamily="18" charset="0"/>
                                          </a:rPr>
                                          <m:t>,</m:t>
                                        </m:r>
                                        <m:r>
                                          <a:rPr lang="el-GR" sz="2400" i="1">
                                            <a:solidFill>
                                              <a:srgbClr val="000000"/>
                                            </a:solidFill>
                                            <a:latin typeface="Cambria Math" panose="02040503050406030204" pitchFamily="18" charset="0"/>
                                          </a:rPr>
                                          <m:t>𝒯</m:t>
                                        </m:r>
                                      </m:e>
                                    </m:d>
                                  </m:e>
                                </m:d>
                                <m:r>
                                  <a:rPr lang="en-US" sz="2400" b="0" i="1" smtClean="0">
                                    <a:solidFill>
                                      <a:srgbClr val="000000"/>
                                    </a:solidFill>
                                    <a:latin typeface="Cambria Math" panose="02040503050406030204" pitchFamily="18" charset="0"/>
                                  </a:rPr>
                                  <m:t>=</m:t>
                                </m:r>
                                <m:r>
                                  <a:rPr lang="el-GR" sz="2400" i="1">
                                    <a:solidFill>
                                      <a:srgbClr val="000000"/>
                                    </a:solidFill>
                                    <a:latin typeface="Cambria Math" panose="02040503050406030204" pitchFamily="18" charset="0"/>
                                  </a:rPr>
                                  <m:t>𝐻</m:t>
                                </m:r>
                                <m:r>
                                  <a:rPr lang="el-GR" sz="2400" i="1">
                                    <a:solidFill>
                                      <a:srgbClr val="000000"/>
                                    </a:solidFill>
                                    <a:latin typeface="Cambria Math" panose="02040503050406030204" pitchFamily="18" charset="0"/>
                                  </a:rPr>
                                  <m:t>(</m:t>
                                </m:r>
                                <m:r>
                                  <a:rPr lang="el-GR" sz="2400" i="1">
                                    <a:solidFill>
                                      <a:srgbClr val="000000"/>
                                    </a:solidFill>
                                    <a:latin typeface="Cambria Math" panose="02040503050406030204" pitchFamily="18" charset="0"/>
                                  </a:rPr>
                                  <m:t>𝒯</m:t>
                                </m:r>
                                <m:r>
                                  <a:rPr lang="el-GR" sz="2400" i="1">
                                    <a:solidFill>
                                      <a:srgbClr val="000000"/>
                                    </a:solidFill>
                                    <a:latin typeface="Cambria Math" panose="02040503050406030204" pitchFamily="18" charset="0"/>
                                  </a:rPr>
                                  <m:t>)+</m:t>
                                </m:r>
                                <m:r>
                                  <a:rPr lang="el-GR" sz="2400" i="1">
                                    <a:solidFill>
                                      <a:srgbClr val="000000"/>
                                    </a:solidFill>
                                    <a:latin typeface="Cambria Math" panose="02040503050406030204" pitchFamily="18" charset="0"/>
                                  </a:rPr>
                                  <m:t>𝐻</m:t>
                                </m:r>
                                <m:r>
                                  <a:rPr lang="el-GR" sz="2400" i="1">
                                    <a:solidFill>
                                      <a:srgbClr val="000000"/>
                                    </a:solidFill>
                                    <a:latin typeface="Cambria Math" panose="02040503050406030204" pitchFamily="18" charset="0"/>
                                  </a:rPr>
                                  <m:t>(</m:t>
                                </m:r>
                                <m:r>
                                  <a:rPr lang="el-GR" sz="2400" i="1">
                                    <a:solidFill>
                                      <a:srgbClr val="000000"/>
                                    </a:solidFill>
                                    <a:latin typeface="Cambria Math" panose="02040503050406030204" pitchFamily="18" charset="0"/>
                                  </a:rPr>
                                  <m:t>𝒞</m:t>
                                </m:r>
                                <m:r>
                                  <a:rPr lang="el-GR" sz="2400" i="1">
                                    <a:solidFill>
                                      <a:srgbClr val="000000"/>
                                    </a:solidFill>
                                    <a:latin typeface="Cambria Math" panose="02040503050406030204" pitchFamily="18" charset="0"/>
                                  </a:rPr>
                                  <m:t>)−2</m:t>
                                </m:r>
                                <m:r>
                                  <a:rPr lang="el-GR" sz="2400" i="1">
                                    <a:solidFill>
                                      <a:srgbClr val="000000"/>
                                    </a:solidFill>
                                    <a:latin typeface="Cambria Math" panose="02040503050406030204" pitchFamily="18" charset="0"/>
                                  </a:rPr>
                                  <m:t>𝐼</m:t>
                                </m:r>
                                <m:r>
                                  <a:rPr lang="el-GR" sz="2400" i="1">
                                    <a:solidFill>
                                      <a:srgbClr val="000000"/>
                                    </a:solidFill>
                                    <a:latin typeface="Cambria Math" panose="02040503050406030204" pitchFamily="18" charset="0"/>
                                  </a:rPr>
                                  <m:t>(</m:t>
                                </m:r>
                                <m:r>
                                  <a:rPr lang="el-GR" sz="2400" i="1">
                                    <a:solidFill>
                                      <a:srgbClr val="000000"/>
                                    </a:solidFill>
                                    <a:latin typeface="Cambria Math" panose="02040503050406030204" pitchFamily="18" charset="0"/>
                                  </a:rPr>
                                  <m:t>𝒞</m:t>
                                </m:r>
                                <m:r>
                                  <a:rPr lang="el-GR" sz="2400" i="1">
                                    <a:solidFill>
                                      <a:srgbClr val="000000"/>
                                    </a:solidFill>
                                    <a:latin typeface="Cambria Math" panose="02040503050406030204" pitchFamily="18" charset="0"/>
                                  </a:rPr>
                                  <m:t>,</m:t>
                                </m:r>
                                <m:r>
                                  <a:rPr lang="el-GR" sz="2400" i="1">
                                    <a:solidFill>
                                      <a:srgbClr val="000000"/>
                                    </a:solidFill>
                                    <a:latin typeface="Cambria Math" panose="02040503050406030204" pitchFamily="18" charset="0"/>
                                  </a:rPr>
                                  <m:t>𝒯</m:t>
                                </m:r>
                                <m:r>
                                  <a:rPr lang="en-US" sz="2400" b="0" i="1" smtClean="0">
                                    <a:solidFill>
                                      <a:srgbClr val="000000"/>
                                    </a:solidFill>
                                    <a:latin typeface="Cambria Math" panose="02040503050406030204" pitchFamily="18" charset="0"/>
                                  </a:rPr>
                                  <m:t>)</m:t>
                                </m:r>
                              </m:e>
                              <m:e>
                                <m:r>
                                  <a:rPr lang="en-US" sz="2400" b="0" i="1" smtClean="0">
                                    <a:solidFill>
                                      <a:srgbClr val="000000"/>
                                    </a:solidFill>
                                    <a:latin typeface="Cambria Math" panose="02040503050406030204" pitchFamily="18" charset="0"/>
                                  </a:rPr>
                                  <m:t> </m:t>
                                </m:r>
                              </m:e>
                            </m:eqArr>
                          </m:e>
                        </m:mr>
                      </m:m>
                    </m:oMath>
                  </m:oMathPara>
                </a14:m>
                <a:endParaRPr lang="el-GR" sz="2400" dirty="0"/>
              </a:p>
            </p:txBody>
          </p:sp>
        </mc:Choice>
        <mc:Fallback xmlns="">
          <p:sp>
            <p:nvSpPr>
              <p:cNvPr id="8" name="TextBox 7">
                <a:extLst>
                  <a:ext uri="{FF2B5EF4-FFF2-40B4-BE49-F238E27FC236}">
                    <a16:creationId xmlns:a16="http://schemas.microsoft.com/office/drawing/2014/main" id="{2B23BF59-2EF9-B1FA-09E2-6DD9EDB354F0}"/>
                  </a:ext>
                </a:extLst>
              </p:cNvPr>
              <p:cNvSpPr txBox="1">
                <a:spLocks noRot="1" noChangeAspect="1" noMove="1" noResize="1" noEditPoints="1" noAdjustHandles="1" noChangeArrowheads="1" noChangeShapeType="1" noTextEdit="1"/>
              </p:cNvSpPr>
              <p:nvPr/>
            </p:nvSpPr>
            <p:spPr>
              <a:xfrm>
                <a:off x="981844" y="3080585"/>
                <a:ext cx="9217132" cy="772134"/>
              </a:xfrm>
              <a:prstGeom prst="rect">
                <a:avLst/>
              </a:prstGeom>
              <a:blipFill>
                <a:blip r:embed="rId3"/>
                <a:stretch>
                  <a:fillRect r="-7738"/>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7776CFB1-997A-62E0-C7B8-DE73AD7FCEA3}"/>
                  </a:ext>
                </a:extLst>
              </p:cNvPr>
              <p:cNvSpPr txBox="1"/>
              <p:nvPr/>
            </p:nvSpPr>
            <p:spPr>
              <a:xfrm>
                <a:off x="3214092" y="6021288"/>
                <a:ext cx="6101542" cy="461665"/>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m>
                        <m:mPr>
                          <m:plcHide m:val="on"/>
                          <m:mcs>
                            <m:mc>
                              <m:mcPr>
                                <m:count m:val="1"/>
                                <m:mcJc m:val="center"/>
                              </m:mcPr>
                            </m:mc>
                          </m:mcs>
                          <m:ctrlPr>
                            <a:rPr lang="el-GR" sz="2400" i="1" smtClean="0">
                              <a:solidFill>
                                <a:srgbClr val="000000"/>
                              </a:solidFill>
                              <a:latin typeface="Cambria Math" panose="02040503050406030204" pitchFamily="18" charset="0"/>
                            </a:rPr>
                          </m:ctrlPr>
                        </m:mPr>
                        <m:mr>
                          <m:e>
                            <m:m>
                              <m:mPr>
                                <m:plcHide m:val="on"/>
                                <m:mcs>
                                  <m:mc>
                                    <m:mcPr>
                                      <m:count m:val="1"/>
                                      <m:mcJc m:val="center"/>
                                    </m:mcPr>
                                  </m:mc>
                                </m:mcs>
                                <m:ctrlPr>
                                  <a:rPr lang="el-GR" sz="2400" i="1">
                                    <a:solidFill>
                                      <a:srgbClr val="000000"/>
                                    </a:solidFill>
                                    <a:latin typeface="Cambria Math" panose="02040503050406030204" pitchFamily="18" charset="0"/>
                                  </a:rPr>
                                </m:ctrlPr>
                              </m:mPr>
                              <m:mr>
                                <m:e>
                                  <m:m>
                                    <m:mPr>
                                      <m:plcHide m:val="on"/>
                                      <m:mcs>
                                        <m:mc>
                                          <m:mcPr>
                                            <m:count m:val="1"/>
                                            <m:mcJc m:val="center"/>
                                          </m:mcPr>
                                        </m:mc>
                                      </m:mcs>
                                      <m:ctrlPr>
                                        <a:rPr lang="el-GR" sz="2400" i="1">
                                          <a:solidFill>
                                            <a:srgbClr val="000000"/>
                                          </a:solidFill>
                                          <a:latin typeface="Cambria Math" panose="02040503050406030204" pitchFamily="18" charset="0"/>
                                        </a:rPr>
                                      </m:ctrlPr>
                                    </m:mPr>
                                    <m:mr>
                                      <m:e>
                                        <m:r>
                                          <a:rPr lang="el-GR" sz="2400" i="1">
                                            <a:solidFill>
                                              <a:srgbClr val="000000"/>
                                            </a:solidFill>
                                            <a:latin typeface="Cambria Math" panose="02040503050406030204" pitchFamily="18" charset="0"/>
                                          </a:rPr>
                                          <m:t>𝑉𝐼</m:t>
                                        </m:r>
                                        <m:r>
                                          <a:rPr lang="el-GR" sz="2400" i="1">
                                            <a:solidFill>
                                              <a:srgbClr val="000000"/>
                                            </a:solidFill>
                                            <a:latin typeface="Cambria Math" panose="02040503050406030204" pitchFamily="18" charset="0"/>
                                          </a:rPr>
                                          <m:t>(</m:t>
                                        </m:r>
                                        <m:r>
                                          <a:rPr lang="el-GR" sz="2400" i="1">
                                            <a:solidFill>
                                              <a:srgbClr val="000000"/>
                                            </a:solidFill>
                                            <a:latin typeface="Cambria Math" panose="02040503050406030204" pitchFamily="18" charset="0"/>
                                          </a:rPr>
                                          <m:t>𝒞</m:t>
                                        </m:r>
                                        <m:r>
                                          <a:rPr lang="el-GR" sz="2400" i="1">
                                            <a:solidFill>
                                              <a:srgbClr val="000000"/>
                                            </a:solidFill>
                                            <a:latin typeface="Cambria Math" panose="02040503050406030204" pitchFamily="18" charset="0"/>
                                          </a:rPr>
                                          <m:t>,</m:t>
                                        </m:r>
                                        <m:r>
                                          <a:rPr lang="el-GR" sz="2400" i="1">
                                            <a:solidFill>
                                              <a:srgbClr val="000000"/>
                                            </a:solidFill>
                                            <a:latin typeface="Cambria Math" panose="02040503050406030204" pitchFamily="18" charset="0"/>
                                          </a:rPr>
                                          <m:t>𝒯</m:t>
                                        </m:r>
                                        <m:r>
                                          <a:rPr lang="el-GR" sz="2400" i="1">
                                            <a:solidFill>
                                              <a:srgbClr val="000000"/>
                                            </a:solidFill>
                                            <a:latin typeface="Cambria Math" panose="02040503050406030204" pitchFamily="18" charset="0"/>
                                          </a:rPr>
                                          <m:t>)=2</m:t>
                                        </m:r>
                                        <m:r>
                                          <a:rPr lang="el-GR" sz="2400" i="1">
                                            <a:solidFill>
                                              <a:srgbClr val="000000"/>
                                            </a:solidFill>
                                            <a:latin typeface="Cambria Math" panose="02040503050406030204" pitchFamily="18" charset="0"/>
                                          </a:rPr>
                                          <m:t>𝐻</m:t>
                                        </m:r>
                                        <m:r>
                                          <a:rPr lang="el-GR" sz="2400" i="1">
                                            <a:solidFill>
                                              <a:srgbClr val="000000"/>
                                            </a:solidFill>
                                            <a:latin typeface="Cambria Math" panose="02040503050406030204" pitchFamily="18" charset="0"/>
                                          </a:rPr>
                                          <m:t>(</m:t>
                                        </m:r>
                                        <m:r>
                                          <a:rPr lang="el-GR" sz="2400" i="1">
                                            <a:solidFill>
                                              <a:srgbClr val="000000"/>
                                            </a:solidFill>
                                            <a:latin typeface="Cambria Math" panose="02040503050406030204" pitchFamily="18" charset="0"/>
                                          </a:rPr>
                                          <m:t>𝒯</m:t>
                                        </m:r>
                                        <m:r>
                                          <a:rPr lang="el-GR" sz="2400" i="1">
                                            <a:solidFill>
                                              <a:srgbClr val="000000"/>
                                            </a:solidFill>
                                            <a:latin typeface="Cambria Math" panose="02040503050406030204" pitchFamily="18" charset="0"/>
                                          </a:rPr>
                                          <m:t>,</m:t>
                                        </m:r>
                                        <m:r>
                                          <a:rPr lang="el-GR" sz="2400" i="1">
                                            <a:solidFill>
                                              <a:srgbClr val="000000"/>
                                            </a:solidFill>
                                            <a:latin typeface="Cambria Math" panose="02040503050406030204" pitchFamily="18" charset="0"/>
                                          </a:rPr>
                                          <m:t>𝒞</m:t>
                                        </m:r>
                                        <m:r>
                                          <a:rPr lang="el-GR" sz="2400" i="1">
                                            <a:solidFill>
                                              <a:srgbClr val="000000"/>
                                            </a:solidFill>
                                            <a:latin typeface="Cambria Math" panose="02040503050406030204" pitchFamily="18" charset="0"/>
                                          </a:rPr>
                                          <m:t>)−</m:t>
                                        </m:r>
                                        <m:r>
                                          <a:rPr lang="el-GR" sz="2400" i="1">
                                            <a:solidFill>
                                              <a:srgbClr val="000000"/>
                                            </a:solidFill>
                                            <a:latin typeface="Cambria Math" panose="02040503050406030204" pitchFamily="18" charset="0"/>
                                          </a:rPr>
                                          <m:t>𝐻</m:t>
                                        </m:r>
                                        <m:r>
                                          <a:rPr lang="el-GR" sz="2400" i="1">
                                            <a:solidFill>
                                              <a:srgbClr val="000000"/>
                                            </a:solidFill>
                                            <a:latin typeface="Cambria Math" panose="02040503050406030204" pitchFamily="18" charset="0"/>
                                          </a:rPr>
                                          <m:t>(</m:t>
                                        </m:r>
                                        <m:r>
                                          <a:rPr lang="el-GR" sz="2400" i="1">
                                            <a:solidFill>
                                              <a:srgbClr val="000000"/>
                                            </a:solidFill>
                                            <a:latin typeface="Cambria Math" panose="02040503050406030204" pitchFamily="18" charset="0"/>
                                          </a:rPr>
                                          <m:t>𝒯</m:t>
                                        </m:r>
                                        <m:r>
                                          <a:rPr lang="el-GR" sz="2400" i="1">
                                            <a:solidFill>
                                              <a:srgbClr val="000000"/>
                                            </a:solidFill>
                                            <a:latin typeface="Cambria Math" panose="02040503050406030204" pitchFamily="18" charset="0"/>
                                          </a:rPr>
                                          <m:t>)−</m:t>
                                        </m:r>
                                        <m:r>
                                          <a:rPr lang="el-GR" sz="2400" i="1">
                                            <a:solidFill>
                                              <a:srgbClr val="000000"/>
                                            </a:solidFill>
                                            <a:latin typeface="Cambria Math" panose="02040503050406030204" pitchFamily="18" charset="0"/>
                                          </a:rPr>
                                          <m:t>𝐻</m:t>
                                        </m:r>
                                        <m:r>
                                          <a:rPr lang="el-GR" sz="2400" i="1">
                                            <a:solidFill>
                                              <a:srgbClr val="000000"/>
                                            </a:solidFill>
                                            <a:latin typeface="Cambria Math" panose="02040503050406030204" pitchFamily="18" charset="0"/>
                                          </a:rPr>
                                          <m:t>(</m:t>
                                        </m:r>
                                        <m:r>
                                          <a:rPr lang="el-GR" sz="2400" i="1">
                                            <a:solidFill>
                                              <a:srgbClr val="000000"/>
                                            </a:solidFill>
                                            <a:latin typeface="Cambria Math" panose="02040503050406030204" pitchFamily="18" charset="0"/>
                                          </a:rPr>
                                          <m:t>𝒞</m:t>
                                        </m:r>
                                        <m:r>
                                          <a:rPr lang="el-GR" sz="2400" i="1">
                                            <a:solidFill>
                                              <a:srgbClr val="000000"/>
                                            </a:solidFill>
                                            <a:latin typeface="Cambria Math" panose="02040503050406030204" pitchFamily="18" charset="0"/>
                                          </a:rPr>
                                          <m:t>)</m:t>
                                        </m:r>
                                      </m:e>
                                    </m:mr>
                                  </m:m>
                                </m:e>
                              </m:mr>
                            </m:m>
                          </m:e>
                        </m:mr>
                      </m:m>
                    </m:oMath>
                  </m:oMathPara>
                </a14:m>
                <a:endParaRPr lang="el-GR" sz="2400" dirty="0"/>
              </a:p>
            </p:txBody>
          </p:sp>
        </mc:Choice>
        <mc:Fallback xmlns="">
          <p:sp>
            <p:nvSpPr>
              <p:cNvPr id="10" name="TextBox 9">
                <a:extLst>
                  <a:ext uri="{FF2B5EF4-FFF2-40B4-BE49-F238E27FC236}">
                    <a16:creationId xmlns:a16="http://schemas.microsoft.com/office/drawing/2014/main" id="{7776CFB1-997A-62E0-C7B8-DE73AD7FCEA3}"/>
                  </a:ext>
                </a:extLst>
              </p:cNvPr>
              <p:cNvSpPr txBox="1">
                <a:spLocks noRot="1" noChangeAspect="1" noMove="1" noResize="1" noEditPoints="1" noAdjustHandles="1" noChangeArrowheads="1" noChangeShapeType="1" noTextEdit="1"/>
              </p:cNvSpPr>
              <p:nvPr/>
            </p:nvSpPr>
            <p:spPr>
              <a:xfrm>
                <a:off x="3214092" y="6021288"/>
                <a:ext cx="6101542" cy="461665"/>
              </a:xfrm>
              <a:prstGeom prst="rect">
                <a:avLst/>
              </a:prstGeom>
              <a:blipFill>
                <a:blip r:embed="rId4"/>
                <a:stretch>
                  <a:fillRect l="-200" b="-18667"/>
                </a:stretch>
              </a:blipFill>
            </p:spPr>
            <p:txBody>
              <a:bodyPr/>
              <a:lstStyle/>
              <a:p>
                <a:r>
                  <a:rPr lang="el-GR">
                    <a:noFill/>
                  </a:rPr>
                  <a:t> </a:t>
                </a:r>
              </a:p>
            </p:txBody>
          </p:sp>
        </mc:Fallback>
      </mc:AlternateContent>
    </p:spTree>
    <p:extLst>
      <p:ext uri="{BB962C8B-B14F-4D97-AF65-F5344CB8AC3E}">
        <p14:creationId xmlns:p14="http://schemas.microsoft.com/office/powerpoint/2010/main" val="2308006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4708E3A-6E66-4410-92B1-FA16A2C1ED56}"/>
              </a:ext>
            </a:extLst>
          </p:cNvPr>
          <p:cNvSpPr txBox="1"/>
          <p:nvPr/>
        </p:nvSpPr>
        <p:spPr>
          <a:xfrm>
            <a:off x="1125860" y="1176631"/>
            <a:ext cx="9649072" cy="4247317"/>
          </a:xfrm>
          <a:prstGeom prst="rect">
            <a:avLst/>
          </a:prstGeom>
          <a:noFill/>
        </p:spPr>
        <p:txBody>
          <a:bodyPr wrap="square" rtlCol="0">
            <a:spAutoFit/>
          </a:bodyPr>
          <a:lstStyle/>
          <a:p>
            <a:pPr marL="342900" indent="-342900" algn="just">
              <a:buFont typeface="Garamond" panose="02020404030301010803" pitchFamily="18" charset="0"/>
              <a:buChar char="–"/>
            </a:pPr>
            <a:endParaRPr lang="en-US" dirty="0">
              <a:solidFill>
                <a:schemeClr val="tx2"/>
              </a:solidFill>
              <a:latin typeface="Garamond" panose="02020404030301010803" pitchFamily="18" charset="0"/>
            </a:endParaRPr>
          </a:p>
          <a:p>
            <a:pPr marL="342900" indent="-342900" algn="just">
              <a:buFont typeface="Garamond" panose="02020404030301010803" pitchFamily="18" charset="0"/>
              <a:buChar char="–"/>
            </a:pPr>
            <a:endParaRPr lang="en-US" dirty="0">
              <a:solidFill>
                <a:schemeClr val="tx2"/>
              </a:solidFill>
              <a:latin typeface="Garamond" panose="02020404030301010803" pitchFamily="18" charset="0"/>
            </a:endParaRPr>
          </a:p>
          <a:p>
            <a:pPr marL="342900" indent="-342900" algn="just">
              <a:buFont typeface="Garamond" panose="02020404030301010803" pitchFamily="18" charset="0"/>
              <a:buChar char="–"/>
            </a:pPr>
            <a:endParaRPr lang="en-US" dirty="0">
              <a:solidFill>
                <a:schemeClr val="tx2"/>
              </a:solidFill>
              <a:latin typeface="Garamond" panose="02020404030301010803" pitchFamily="18" charset="0"/>
            </a:endParaRPr>
          </a:p>
          <a:p>
            <a:pPr marL="342900" indent="-342900" algn="just">
              <a:buFont typeface="Garamond" panose="02020404030301010803" pitchFamily="18" charset="0"/>
              <a:buChar char="–"/>
            </a:pPr>
            <a:endParaRPr lang="en-US" dirty="0">
              <a:solidFill>
                <a:schemeClr val="tx2"/>
              </a:solidFill>
              <a:latin typeface="Garamond" panose="02020404030301010803" pitchFamily="18" charset="0"/>
            </a:endParaRPr>
          </a:p>
          <a:p>
            <a:pPr marL="342900" indent="-342900" algn="just">
              <a:buFont typeface="Garamond" panose="02020404030301010803" pitchFamily="18" charset="0"/>
              <a:buChar char="–"/>
            </a:pPr>
            <a:endParaRPr lang="en-US" dirty="0">
              <a:solidFill>
                <a:schemeClr val="tx2"/>
              </a:solidFill>
              <a:latin typeface="Garamond" panose="02020404030301010803" pitchFamily="18" charset="0"/>
            </a:endParaRPr>
          </a:p>
          <a:p>
            <a:pPr marL="342900" indent="-342900" algn="just">
              <a:buFont typeface="Garamond" panose="02020404030301010803" pitchFamily="18" charset="0"/>
              <a:buChar char="–"/>
            </a:pPr>
            <a:endParaRPr lang="en-US" dirty="0">
              <a:solidFill>
                <a:schemeClr val="tx2"/>
              </a:solidFill>
              <a:latin typeface="Garamond" panose="02020404030301010803" pitchFamily="18" charset="0"/>
            </a:endParaRPr>
          </a:p>
          <a:p>
            <a:pPr marL="342900" indent="-342900" algn="just">
              <a:buFont typeface="Garamond" panose="02020404030301010803" pitchFamily="18" charset="0"/>
              <a:buChar char="–"/>
            </a:pPr>
            <a:endParaRPr lang="en-US" dirty="0">
              <a:solidFill>
                <a:schemeClr val="tx2"/>
              </a:solidFill>
              <a:latin typeface="Garamond" panose="02020404030301010803" pitchFamily="18" charset="0"/>
            </a:endParaRPr>
          </a:p>
          <a:p>
            <a:pPr marL="342900" indent="-342900" algn="just">
              <a:buFont typeface="Garamond" panose="02020404030301010803" pitchFamily="18" charset="0"/>
              <a:buChar char="–"/>
            </a:pPr>
            <a:endParaRPr lang="en-US" dirty="0">
              <a:solidFill>
                <a:schemeClr val="tx2"/>
              </a:solidFill>
              <a:latin typeface="Garamond" panose="02020404030301010803" pitchFamily="18" charset="0"/>
            </a:endParaRPr>
          </a:p>
          <a:p>
            <a:pPr marL="342900" indent="-342900" algn="just">
              <a:buFont typeface="Garamond" panose="02020404030301010803" pitchFamily="18" charset="0"/>
              <a:buChar char="–"/>
            </a:pPr>
            <a:endParaRPr lang="en-US" dirty="0">
              <a:solidFill>
                <a:schemeClr val="tx2"/>
              </a:solidFill>
              <a:latin typeface="Garamond" panose="02020404030301010803" pitchFamily="18" charset="0"/>
            </a:endParaRPr>
          </a:p>
          <a:p>
            <a:pPr marL="342900" indent="-342900" algn="just">
              <a:buFont typeface="Garamond" panose="02020404030301010803" pitchFamily="18" charset="0"/>
              <a:buChar char="–"/>
            </a:pPr>
            <a:endParaRPr lang="en-US" dirty="0">
              <a:solidFill>
                <a:schemeClr val="tx2"/>
              </a:solidFill>
              <a:latin typeface="Garamond" panose="02020404030301010803" pitchFamily="18" charset="0"/>
            </a:endParaRPr>
          </a:p>
          <a:p>
            <a:pPr marL="342900" indent="-342900" algn="just">
              <a:buFont typeface="Garamond" panose="02020404030301010803" pitchFamily="18" charset="0"/>
              <a:buChar char="–"/>
            </a:pPr>
            <a:endParaRPr lang="en-US" dirty="0">
              <a:solidFill>
                <a:schemeClr val="tx2"/>
              </a:solidFill>
              <a:latin typeface="Garamond" panose="02020404030301010803" pitchFamily="18" charset="0"/>
            </a:endParaRPr>
          </a:p>
          <a:p>
            <a:pPr marL="342900" indent="-342900" algn="just">
              <a:buFont typeface="Garamond" panose="02020404030301010803" pitchFamily="18" charset="0"/>
              <a:buChar char="–"/>
            </a:pPr>
            <a:r>
              <a:rPr lang="el-GR" dirty="0">
                <a:solidFill>
                  <a:schemeClr val="tx2"/>
                </a:solidFill>
                <a:latin typeface="Garamond" panose="02020404030301010803" pitchFamily="18" charset="0"/>
              </a:rPr>
              <a:t>Πίνακας συνάφειας:</a:t>
            </a:r>
          </a:p>
          <a:p>
            <a:pPr marL="342900" indent="-342900" algn="just">
              <a:buFont typeface="Garamond" panose="02020404030301010803" pitchFamily="18" charset="0"/>
              <a:buChar char="–"/>
            </a:pPr>
            <a:endParaRPr lang="el-GR" dirty="0">
              <a:solidFill>
                <a:schemeClr val="tx2"/>
              </a:solidFill>
              <a:latin typeface="Garamond" panose="02020404030301010803" pitchFamily="18" charset="0"/>
            </a:endParaRPr>
          </a:p>
          <a:p>
            <a:pPr marL="342900" indent="-342900" algn="just">
              <a:buFont typeface="Garamond" panose="02020404030301010803" pitchFamily="18" charset="0"/>
              <a:buChar char="–"/>
            </a:pPr>
            <a:endParaRPr lang="el-GR" dirty="0">
              <a:solidFill>
                <a:schemeClr val="tx2"/>
              </a:solidFill>
              <a:latin typeface="Garamond" panose="02020404030301010803" pitchFamily="18" charset="0"/>
            </a:endParaRPr>
          </a:p>
          <a:p>
            <a:pPr marL="342900" indent="-342900" algn="just">
              <a:buFont typeface="Garamond" panose="02020404030301010803" pitchFamily="18" charset="0"/>
              <a:buChar char="–"/>
            </a:pPr>
            <a:endParaRPr lang="el-GR" dirty="0">
              <a:solidFill>
                <a:schemeClr val="tx2"/>
              </a:solidFill>
              <a:latin typeface="Garamond" panose="02020404030301010803" pitchFamily="18" charset="0"/>
            </a:endParaRPr>
          </a:p>
        </p:txBody>
      </p:sp>
      <p:cxnSp>
        <p:nvCxnSpPr>
          <p:cNvPr id="5" name="Straight Connector 4">
            <a:extLst>
              <a:ext uri="{FF2B5EF4-FFF2-40B4-BE49-F238E27FC236}">
                <a16:creationId xmlns:a16="http://schemas.microsoft.com/office/drawing/2014/main" id="{9B171FFF-AB04-4EC9-9D27-B036A86D3156}"/>
              </a:ext>
            </a:extLst>
          </p:cNvPr>
          <p:cNvCxnSpPr/>
          <p:nvPr/>
        </p:nvCxnSpPr>
        <p:spPr>
          <a:xfrm>
            <a:off x="1125860" y="1030089"/>
            <a:ext cx="9612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AF4212FD-B564-44EA-93B8-1C5B57B346C3}"/>
              </a:ext>
            </a:extLst>
          </p:cNvPr>
          <p:cNvCxnSpPr/>
          <p:nvPr/>
        </p:nvCxnSpPr>
        <p:spPr>
          <a:xfrm>
            <a:off x="1090924" y="332656"/>
            <a:ext cx="9612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ECBAE21B-F77F-4846-BF1D-F353A20977D0}"/>
              </a:ext>
            </a:extLst>
          </p:cNvPr>
          <p:cNvSpPr txBox="1"/>
          <p:nvPr/>
        </p:nvSpPr>
        <p:spPr>
          <a:xfrm>
            <a:off x="1125860" y="375629"/>
            <a:ext cx="9577064" cy="646331"/>
          </a:xfrm>
          <a:prstGeom prst="rect">
            <a:avLst/>
          </a:prstGeom>
          <a:noFill/>
        </p:spPr>
        <p:txBody>
          <a:bodyPr wrap="square" rtlCol="0" anchor="ctr">
            <a:spAutoFit/>
          </a:bodyPr>
          <a:lstStyle/>
          <a:p>
            <a:r>
              <a:rPr lang="el-GR" sz="3600" dirty="0">
                <a:effectLst>
                  <a:outerShdw blurRad="38100" dist="38100" dir="2700000" algn="tl">
                    <a:srgbClr val="000000">
                      <a:alpha val="43137"/>
                    </a:srgbClr>
                  </a:outerShdw>
                </a:effectLst>
                <a:latin typeface="Garamond" panose="02020404030301010803" pitchFamily="18" charset="0"/>
              </a:rPr>
              <a:t>Αλγόριθμος K</a:t>
            </a:r>
            <a:r>
              <a:rPr lang="en-US" sz="3600" dirty="0">
                <a:effectLst>
                  <a:outerShdw blurRad="38100" dist="38100" dir="2700000" algn="tl">
                    <a:srgbClr val="000000">
                      <a:alpha val="43137"/>
                    </a:srgbClr>
                  </a:outerShdw>
                </a:effectLst>
                <a:latin typeface="Garamond" panose="02020404030301010803" pitchFamily="18" charset="0"/>
              </a:rPr>
              <a:t>-means</a:t>
            </a:r>
            <a:endParaRPr lang="el-GR" sz="3600" dirty="0">
              <a:effectLst>
                <a:outerShdw blurRad="38100" dist="38100" dir="2700000" algn="tl">
                  <a:srgbClr val="000000">
                    <a:alpha val="43137"/>
                  </a:srgbClr>
                </a:outerShdw>
              </a:effectLst>
              <a:latin typeface="Garamond" panose="02020404030301010803" pitchFamily="18" charset="0"/>
            </a:endParaRPr>
          </a:p>
        </p:txBody>
      </p:sp>
      <p:grpSp>
        <p:nvGrpSpPr>
          <p:cNvPr id="8" name="Ομάδα 9"/>
          <p:cNvGrpSpPr/>
          <p:nvPr/>
        </p:nvGrpSpPr>
        <p:grpSpPr>
          <a:xfrm>
            <a:off x="3810604" y="1455261"/>
            <a:ext cx="3724656" cy="2405360"/>
            <a:chOff x="2590800" y="1415047"/>
            <a:chExt cx="3724656" cy="2405360"/>
          </a:xfrm>
        </p:grpSpPr>
        <p:pic>
          <p:nvPicPr>
            <p:cNvPr id="9" name="Εικόνα 4"/>
            <p:cNvPicPr>
              <a:picLocks noChangeAspect="1"/>
            </p:cNvPicPr>
            <p:nvPr/>
          </p:nvPicPr>
          <p:blipFill rotWithShape="1">
            <a:blip r:embed="rId2"/>
            <a:srcRect b="48723"/>
            <a:stretch/>
          </p:blipFill>
          <p:spPr>
            <a:xfrm>
              <a:off x="2590800" y="1415047"/>
              <a:ext cx="3724656" cy="2405360"/>
            </a:xfrm>
            <a:prstGeom prst="rect">
              <a:avLst/>
            </a:prstGeom>
          </p:spPr>
        </p:pic>
        <p:sp>
          <p:nvSpPr>
            <p:cNvPr id="10" name="Ορθογώνιο 5"/>
            <p:cNvSpPr/>
            <p:nvPr/>
          </p:nvSpPr>
          <p:spPr>
            <a:xfrm>
              <a:off x="2827090" y="3711411"/>
              <a:ext cx="271217" cy="1089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aphicFrame>
        <p:nvGraphicFramePr>
          <p:cNvPr id="11" name="Πίνακας 6"/>
          <p:cNvGraphicFramePr>
            <a:graphicFrameLocks noGrp="1"/>
          </p:cNvGraphicFramePr>
          <p:nvPr>
            <p:extLst>
              <p:ext uri="{D42A27DB-BD31-4B8C-83A1-F6EECF244321}">
                <p14:modId xmlns:p14="http://schemas.microsoft.com/office/powerpoint/2010/main" val="1859837129"/>
              </p:ext>
            </p:extLst>
          </p:nvPr>
        </p:nvGraphicFramePr>
        <p:xfrm>
          <a:off x="2782044" y="4293096"/>
          <a:ext cx="5544615" cy="1728192"/>
        </p:xfrm>
        <a:graphic>
          <a:graphicData uri="http://schemas.openxmlformats.org/drawingml/2006/table">
            <a:tbl>
              <a:tblPr firstRow="1" firstCol="1" bandRow="1"/>
              <a:tblGrid>
                <a:gridCol w="1351576">
                  <a:extLst>
                    <a:ext uri="{9D8B030D-6E8A-4147-A177-3AD203B41FA5}">
                      <a16:colId xmlns:a16="http://schemas.microsoft.com/office/drawing/2014/main" val="20000"/>
                    </a:ext>
                  </a:extLst>
                </a:gridCol>
                <a:gridCol w="1012725">
                  <a:extLst>
                    <a:ext uri="{9D8B030D-6E8A-4147-A177-3AD203B41FA5}">
                      <a16:colId xmlns:a16="http://schemas.microsoft.com/office/drawing/2014/main" val="20001"/>
                    </a:ext>
                  </a:extLst>
                </a:gridCol>
                <a:gridCol w="1266951">
                  <a:extLst>
                    <a:ext uri="{9D8B030D-6E8A-4147-A177-3AD203B41FA5}">
                      <a16:colId xmlns:a16="http://schemas.microsoft.com/office/drawing/2014/main" val="20002"/>
                    </a:ext>
                  </a:extLst>
                </a:gridCol>
                <a:gridCol w="1161407">
                  <a:extLst>
                    <a:ext uri="{9D8B030D-6E8A-4147-A177-3AD203B41FA5}">
                      <a16:colId xmlns:a16="http://schemas.microsoft.com/office/drawing/2014/main" val="20003"/>
                    </a:ext>
                  </a:extLst>
                </a:gridCol>
                <a:gridCol w="751956">
                  <a:extLst>
                    <a:ext uri="{9D8B030D-6E8A-4147-A177-3AD203B41FA5}">
                      <a16:colId xmlns:a16="http://schemas.microsoft.com/office/drawing/2014/main" val="20004"/>
                    </a:ext>
                  </a:extLst>
                </a:gridCol>
              </a:tblGrid>
              <a:tr h="288000">
                <a:tc>
                  <a:txBody>
                    <a:bodyPr/>
                    <a:lstStyle/>
                    <a:p>
                      <a:pPr algn="ctr">
                        <a:lnSpc>
                          <a:spcPts val="1260"/>
                        </a:lnSpc>
                        <a:spcAft>
                          <a:spcPts val="0"/>
                        </a:spcAft>
                      </a:pPr>
                      <a:r>
                        <a:rPr lang="el-GR" sz="1600" dirty="0">
                          <a:effectLst/>
                          <a:latin typeface="Garamond" panose="02020404030301010803" pitchFamily="18" charset="0"/>
                          <a:ea typeface="Times New Roman"/>
                        </a:rPr>
                        <a:t> </a:t>
                      </a: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260"/>
                        </a:lnSpc>
                        <a:spcAft>
                          <a:spcPts val="0"/>
                        </a:spcAft>
                      </a:pPr>
                      <a:r>
                        <a:rPr lang="el-GR" sz="1600" dirty="0" err="1">
                          <a:effectLst/>
                          <a:latin typeface="Garamond" panose="02020404030301010803" pitchFamily="18" charset="0"/>
                          <a:ea typeface="Calibri"/>
                          <a:cs typeface="Times New Roman"/>
                        </a:rPr>
                        <a:t>iris</a:t>
                      </a:r>
                      <a:r>
                        <a:rPr lang="el-GR" sz="1600" dirty="0">
                          <a:effectLst/>
                          <a:latin typeface="Garamond" panose="02020404030301010803" pitchFamily="18" charset="0"/>
                          <a:ea typeface="Calibri"/>
                          <a:cs typeface="Times New Roman"/>
                        </a:rPr>
                        <a:t>-</a:t>
                      </a:r>
                      <a:r>
                        <a:rPr lang="el-GR" sz="1600" dirty="0" err="1">
                          <a:effectLst/>
                          <a:latin typeface="Garamond" panose="02020404030301010803" pitchFamily="18" charset="0"/>
                          <a:ea typeface="Calibri"/>
                          <a:cs typeface="Times New Roman"/>
                        </a:rPr>
                        <a:t>setosa</a:t>
                      </a:r>
                      <a:endParaRPr lang="el-GR" sz="1600" dirty="0">
                        <a:effectLst/>
                        <a:latin typeface="Garamond" panose="02020404030301010803" pitchFamily="18" charset="0"/>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260"/>
                        </a:lnSpc>
                        <a:spcAft>
                          <a:spcPts val="0"/>
                        </a:spcAft>
                      </a:pPr>
                      <a:r>
                        <a:rPr lang="el-GR" sz="1600" dirty="0" err="1">
                          <a:effectLst/>
                          <a:latin typeface="Garamond" panose="02020404030301010803" pitchFamily="18" charset="0"/>
                          <a:ea typeface="Times New Roman"/>
                          <a:cs typeface="Times New Roman"/>
                        </a:rPr>
                        <a:t>iris</a:t>
                      </a:r>
                      <a:r>
                        <a:rPr lang="el-GR" sz="1600" dirty="0">
                          <a:effectLst/>
                          <a:latin typeface="Garamond" panose="02020404030301010803" pitchFamily="18" charset="0"/>
                          <a:ea typeface="Times New Roman"/>
                          <a:cs typeface="Times New Roman"/>
                        </a:rPr>
                        <a:t>-</a:t>
                      </a:r>
                      <a:r>
                        <a:rPr lang="el-GR" sz="1600" dirty="0" err="1">
                          <a:effectLst/>
                          <a:latin typeface="Garamond" panose="02020404030301010803" pitchFamily="18" charset="0"/>
                          <a:ea typeface="Times New Roman"/>
                          <a:cs typeface="Times New Roman"/>
                        </a:rPr>
                        <a:t>versicolor</a:t>
                      </a:r>
                      <a:endParaRPr lang="el-GR" sz="1600" dirty="0">
                        <a:effectLst/>
                        <a:latin typeface="Garamond" panose="02020404030301010803" pitchFamily="18" charset="0"/>
                        <a:ea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260"/>
                        </a:lnSpc>
                        <a:spcAft>
                          <a:spcPts val="0"/>
                        </a:spcAft>
                      </a:pPr>
                      <a:r>
                        <a:rPr lang="el-GR" sz="1600" dirty="0" err="1">
                          <a:effectLst/>
                          <a:latin typeface="Garamond" panose="02020404030301010803" pitchFamily="18" charset="0"/>
                          <a:ea typeface="Calibri"/>
                          <a:cs typeface="Times New Roman"/>
                        </a:rPr>
                        <a:t>iris</a:t>
                      </a:r>
                      <a:r>
                        <a:rPr lang="el-GR" sz="1600" dirty="0">
                          <a:effectLst/>
                          <a:latin typeface="Garamond" panose="02020404030301010803" pitchFamily="18" charset="0"/>
                          <a:ea typeface="Calibri"/>
                          <a:cs typeface="Times New Roman"/>
                        </a:rPr>
                        <a:t>-</a:t>
                      </a:r>
                      <a:r>
                        <a:rPr lang="el-GR" sz="1600" dirty="0" err="1">
                          <a:effectLst/>
                          <a:latin typeface="Garamond" panose="02020404030301010803" pitchFamily="18" charset="0"/>
                          <a:ea typeface="Calibri"/>
                          <a:cs typeface="Times New Roman"/>
                        </a:rPr>
                        <a:t>virginica</a:t>
                      </a:r>
                      <a:endParaRPr lang="el-GR" sz="1600" dirty="0">
                        <a:effectLst/>
                        <a:latin typeface="Garamond" panose="02020404030301010803" pitchFamily="18" charset="0"/>
                        <a:ea typeface="Times New Roman"/>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260"/>
                        </a:lnSpc>
                        <a:spcAft>
                          <a:spcPts val="0"/>
                        </a:spcAft>
                      </a:pPr>
                      <a:r>
                        <a:rPr lang="en-US" sz="1600" dirty="0">
                          <a:effectLst/>
                          <a:latin typeface="Garamond" panose="02020404030301010803" pitchFamily="18" charset="0"/>
                          <a:ea typeface="Times New Roman"/>
                        </a:rPr>
                        <a:t> </a:t>
                      </a:r>
                      <a:endParaRPr lang="el-GR" sz="1600" dirty="0">
                        <a:effectLst/>
                        <a:latin typeface="Garamond" panose="02020404030301010803" pitchFamily="18" charset="0"/>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88000">
                <a:tc>
                  <a:txBody>
                    <a:bodyPr/>
                    <a:lstStyle/>
                    <a:p>
                      <a:pPr algn="ctr">
                        <a:lnSpc>
                          <a:spcPts val="1260"/>
                        </a:lnSpc>
                        <a:spcAft>
                          <a:spcPts val="0"/>
                        </a:spcAft>
                      </a:pPr>
                      <a:r>
                        <a:rPr lang="el-GR" sz="1600" i="1" dirty="0">
                          <a:effectLst/>
                          <a:latin typeface="Garamond" panose="02020404030301010803" pitchFamily="18" charset="0"/>
                          <a:ea typeface="Times New Roman"/>
                        </a:rPr>
                        <a:t> </a:t>
                      </a:r>
                      <a:endParaRPr lang="el-GR" sz="1600" dirty="0">
                        <a:effectLst/>
                        <a:latin typeface="Garamond" panose="02020404030301010803" pitchFamily="18" charset="0"/>
                        <a:ea typeface="Times New Roman"/>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260"/>
                        </a:lnSpc>
                        <a:spcAft>
                          <a:spcPts val="0"/>
                        </a:spcAft>
                      </a:pPr>
                      <a:r>
                        <a:rPr lang="el-GR" sz="1600" i="1" dirty="0">
                          <a:effectLst/>
                          <a:latin typeface="Garamond" panose="02020404030301010803" pitchFamily="18" charset="0"/>
                          <a:ea typeface="Times New Roman"/>
                        </a:rPr>
                        <a:t>T</a:t>
                      </a:r>
                      <a:r>
                        <a:rPr lang="el-GR" sz="1600" baseline="-25000" dirty="0">
                          <a:effectLst/>
                          <a:latin typeface="Garamond" panose="02020404030301010803" pitchFamily="18" charset="0"/>
                          <a:ea typeface="Times New Roman"/>
                        </a:rPr>
                        <a:t>1</a:t>
                      </a:r>
                      <a:endParaRPr lang="el-GR" sz="1600" dirty="0">
                        <a:effectLst/>
                        <a:latin typeface="Garamond" panose="02020404030301010803" pitchFamily="18" charset="0"/>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260"/>
                        </a:lnSpc>
                        <a:spcAft>
                          <a:spcPts val="0"/>
                        </a:spcAft>
                      </a:pPr>
                      <a:r>
                        <a:rPr lang="el-GR" sz="1600" i="1" dirty="0">
                          <a:effectLst/>
                          <a:latin typeface="Garamond" panose="02020404030301010803" pitchFamily="18" charset="0"/>
                          <a:ea typeface="Times New Roman"/>
                        </a:rPr>
                        <a:t>T</a:t>
                      </a:r>
                      <a:r>
                        <a:rPr lang="en-US" sz="1600" baseline="-25000" dirty="0">
                          <a:effectLst/>
                          <a:latin typeface="Garamond" panose="02020404030301010803" pitchFamily="18" charset="0"/>
                          <a:ea typeface="Times New Roman"/>
                        </a:rPr>
                        <a:t>2</a:t>
                      </a:r>
                      <a:endParaRPr lang="el-GR" sz="1600" dirty="0">
                        <a:effectLst/>
                        <a:latin typeface="Garamond" panose="02020404030301010803" pitchFamily="18" charset="0"/>
                        <a:ea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260"/>
                        </a:lnSpc>
                        <a:spcAft>
                          <a:spcPts val="0"/>
                        </a:spcAft>
                      </a:pPr>
                      <a:r>
                        <a:rPr lang="el-GR" sz="1600" i="1" dirty="0">
                          <a:effectLst/>
                          <a:latin typeface="Garamond" panose="02020404030301010803" pitchFamily="18" charset="0"/>
                          <a:ea typeface="Times New Roman"/>
                        </a:rPr>
                        <a:t>T</a:t>
                      </a:r>
                      <a:r>
                        <a:rPr lang="en-US" sz="1600" baseline="-25000" dirty="0">
                          <a:effectLst/>
                          <a:latin typeface="Garamond" panose="02020404030301010803" pitchFamily="18" charset="0"/>
                          <a:ea typeface="Times New Roman"/>
                        </a:rPr>
                        <a:t>3</a:t>
                      </a:r>
                      <a:endParaRPr lang="el-GR" sz="1600" dirty="0">
                        <a:effectLst/>
                        <a:latin typeface="Garamond" panose="02020404030301010803" pitchFamily="18" charset="0"/>
                        <a:ea typeface="Times New Roman"/>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260"/>
                        </a:lnSpc>
                        <a:spcAft>
                          <a:spcPts val="0"/>
                        </a:spcAft>
                      </a:pPr>
                      <a:r>
                        <a:rPr lang="el-GR" sz="1600" i="1" dirty="0" err="1">
                          <a:effectLst/>
                          <a:latin typeface="Garamond" panose="02020404030301010803" pitchFamily="18" charset="0"/>
                          <a:ea typeface="Times New Roman"/>
                        </a:rPr>
                        <a:t>n</a:t>
                      </a:r>
                      <a:r>
                        <a:rPr lang="el-GR" sz="1600" i="1" baseline="-25000" dirty="0" err="1">
                          <a:effectLst/>
                          <a:latin typeface="Garamond" panose="02020404030301010803" pitchFamily="18" charset="0"/>
                          <a:ea typeface="Times New Roman"/>
                        </a:rPr>
                        <a:t>i</a:t>
                      </a:r>
                      <a:endParaRPr lang="el-GR" sz="1600" dirty="0">
                        <a:effectLst/>
                        <a:latin typeface="Garamond" panose="02020404030301010803" pitchFamily="18" charset="0"/>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88000">
                <a:tc>
                  <a:txBody>
                    <a:bodyPr/>
                    <a:lstStyle/>
                    <a:p>
                      <a:pPr algn="ctr">
                        <a:lnSpc>
                          <a:spcPts val="1260"/>
                        </a:lnSpc>
                        <a:spcAft>
                          <a:spcPts val="0"/>
                        </a:spcAft>
                      </a:pPr>
                      <a:r>
                        <a:rPr lang="el-GR" sz="1600" i="1" dirty="0">
                          <a:effectLst/>
                          <a:latin typeface="Garamond" panose="02020404030301010803" pitchFamily="18" charset="0"/>
                          <a:ea typeface="Times New Roman"/>
                        </a:rPr>
                        <a:t>C</a:t>
                      </a:r>
                      <a:r>
                        <a:rPr lang="el-GR" sz="1600" baseline="-25000" dirty="0">
                          <a:effectLst/>
                          <a:latin typeface="Garamond" panose="02020404030301010803" pitchFamily="18" charset="0"/>
                          <a:ea typeface="Times New Roman"/>
                        </a:rPr>
                        <a:t>1</a:t>
                      </a:r>
                      <a:r>
                        <a:rPr lang="el-GR" sz="1600" dirty="0">
                          <a:effectLst/>
                          <a:latin typeface="Garamond" panose="02020404030301010803" pitchFamily="18" charset="0"/>
                          <a:ea typeface="Times New Roman"/>
                        </a:rPr>
                        <a:t> (τετράγωνα)</a:t>
                      </a: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260"/>
                        </a:lnSpc>
                        <a:spcAft>
                          <a:spcPts val="0"/>
                        </a:spcAft>
                      </a:pPr>
                      <a:r>
                        <a:rPr lang="en-US" sz="1600" dirty="0">
                          <a:effectLst/>
                          <a:latin typeface="Garamond" panose="02020404030301010803" pitchFamily="18" charset="0"/>
                          <a:ea typeface="Times New Roman"/>
                        </a:rPr>
                        <a:t>0</a:t>
                      </a:r>
                      <a:endParaRPr lang="el-GR" sz="1600" dirty="0">
                        <a:effectLst/>
                        <a:latin typeface="Garamond" panose="02020404030301010803" pitchFamily="18" charset="0"/>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260"/>
                        </a:lnSpc>
                        <a:spcAft>
                          <a:spcPts val="0"/>
                        </a:spcAft>
                      </a:pPr>
                      <a:r>
                        <a:rPr lang="en-US" sz="1600" dirty="0">
                          <a:effectLst/>
                          <a:latin typeface="Garamond" panose="02020404030301010803" pitchFamily="18" charset="0"/>
                          <a:ea typeface="Times New Roman"/>
                        </a:rPr>
                        <a:t>47</a:t>
                      </a:r>
                      <a:endParaRPr lang="el-GR" sz="1600" dirty="0">
                        <a:effectLst/>
                        <a:latin typeface="Garamond" panose="02020404030301010803" pitchFamily="18" charset="0"/>
                        <a:ea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260"/>
                        </a:lnSpc>
                        <a:spcAft>
                          <a:spcPts val="0"/>
                        </a:spcAft>
                      </a:pPr>
                      <a:r>
                        <a:rPr lang="en-US" sz="1600" dirty="0">
                          <a:effectLst/>
                          <a:latin typeface="Garamond" panose="02020404030301010803" pitchFamily="18" charset="0"/>
                          <a:ea typeface="Times New Roman"/>
                        </a:rPr>
                        <a:t>14</a:t>
                      </a:r>
                      <a:endParaRPr lang="el-GR" sz="1600" dirty="0">
                        <a:effectLst/>
                        <a:latin typeface="Garamond" panose="02020404030301010803" pitchFamily="18" charset="0"/>
                        <a:ea typeface="Times New Roman"/>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260"/>
                        </a:lnSpc>
                        <a:spcAft>
                          <a:spcPts val="0"/>
                        </a:spcAft>
                      </a:pPr>
                      <a:r>
                        <a:rPr lang="en-US" sz="1600" dirty="0">
                          <a:effectLst/>
                          <a:latin typeface="Garamond" panose="02020404030301010803" pitchFamily="18" charset="0"/>
                          <a:ea typeface="Times New Roman"/>
                        </a:rPr>
                        <a:t>61</a:t>
                      </a:r>
                      <a:endParaRPr lang="el-GR" sz="1600" dirty="0">
                        <a:effectLst/>
                        <a:latin typeface="Garamond" panose="02020404030301010803" pitchFamily="18" charset="0"/>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88000">
                <a:tc>
                  <a:txBody>
                    <a:bodyPr/>
                    <a:lstStyle/>
                    <a:p>
                      <a:pPr algn="ctr">
                        <a:lnSpc>
                          <a:spcPts val="1260"/>
                        </a:lnSpc>
                        <a:spcAft>
                          <a:spcPts val="0"/>
                        </a:spcAft>
                      </a:pPr>
                      <a:r>
                        <a:rPr lang="el-GR" sz="1600" i="1" dirty="0">
                          <a:effectLst/>
                          <a:latin typeface="Garamond" panose="02020404030301010803" pitchFamily="18" charset="0"/>
                          <a:ea typeface="Times New Roman"/>
                        </a:rPr>
                        <a:t>C</a:t>
                      </a:r>
                      <a:r>
                        <a:rPr lang="el-GR" sz="1600" baseline="-25000" dirty="0">
                          <a:effectLst/>
                          <a:latin typeface="Garamond" panose="02020404030301010803" pitchFamily="18" charset="0"/>
                          <a:ea typeface="Times New Roman"/>
                        </a:rPr>
                        <a:t>2</a:t>
                      </a:r>
                      <a:r>
                        <a:rPr lang="el-GR" sz="1600" dirty="0">
                          <a:effectLst/>
                          <a:latin typeface="Garamond" panose="02020404030301010803" pitchFamily="18" charset="0"/>
                          <a:ea typeface="Times New Roman"/>
                        </a:rPr>
                        <a:t> (κύκλοι)</a:t>
                      </a: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260"/>
                        </a:lnSpc>
                        <a:spcAft>
                          <a:spcPts val="0"/>
                        </a:spcAft>
                      </a:pPr>
                      <a:r>
                        <a:rPr lang="en-US" sz="1600" dirty="0">
                          <a:effectLst/>
                          <a:latin typeface="Garamond" panose="02020404030301010803" pitchFamily="18" charset="0"/>
                          <a:ea typeface="Times New Roman"/>
                        </a:rPr>
                        <a:t>50</a:t>
                      </a:r>
                      <a:endParaRPr lang="el-GR" sz="1600" dirty="0">
                        <a:effectLst/>
                        <a:latin typeface="Garamond" panose="02020404030301010803" pitchFamily="18" charset="0"/>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260"/>
                        </a:lnSpc>
                        <a:spcAft>
                          <a:spcPts val="0"/>
                        </a:spcAft>
                      </a:pPr>
                      <a:r>
                        <a:rPr lang="en-US" sz="1600" dirty="0">
                          <a:effectLst/>
                          <a:latin typeface="Garamond" panose="02020404030301010803" pitchFamily="18" charset="0"/>
                          <a:ea typeface="Times New Roman"/>
                        </a:rPr>
                        <a:t>0</a:t>
                      </a:r>
                      <a:endParaRPr lang="el-GR" sz="1600" dirty="0">
                        <a:effectLst/>
                        <a:latin typeface="Garamond" panose="02020404030301010803" pitchFamily="18" charset="0"/>
                        <a:ea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260"/>
                        </a:lnSpc>
                        <a:spcAft>
                          <a:spcPts val="0"/>
                        </a:spcAft>
                      </a:pPr>
                      <a:r>
                        <a:rPr lang="en-US" sz="1600" dirty="0">
                          <a:effectLst/>
                          <a:latin typeface="Garamond" panose="02020404030301010803" pitchFamily="18" charset="0"/>
                          <a:ea typeface="Times New Roman"/>
                        </a:rPr>
                        <a:t>0</a:t>
                      </a:r>
                      <a:endParaRPr lang="el-GR" sz="1600" dirty="0">
                        <a:effectLst/>
                        <a:latin typeface="Garamond" panose="02020404030301010803" pitchFamily="18" charset="0"/>
                        <a:ea typeface="Times New Roman"/>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260"/>
                        </a:lnSpc>
                        <a:spcAft>
                          <a:spcPts val="0"/>
                        </a:spcAft>
                      </a:pPr>
                      <a:r>
                        <a:rPr lang="en-US" sz="1600" dirty="0">
                          <a:effectLst/>
                          <a:latin typeface="Garamond" panose="02020404030301010803" pitchFamily="18" charset="0"/>
                          <a:ea typeface="Times New Roman"/>
                        </a:rPr>
                        <a:t>50</a:t>
                      </a:r>
                      <a:endParaRPr lang="el-GR" sz="1600" dirty="0">
                        <a:effectLst/>
                        <a:latin typeface="Garamond" panose="02020404030301010803" pitchFamily="18" charset="0"/>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88000">
                <a:tc>
                  <a:txBody>
                    <a:bodyPr/>
                    <a:lstStyle/>
                    <a:p>
                      <a:pPr algn="ctr">
                        <a:lnSpc>
                          <a:spcPts val="1260"/>
                        </a:lnSpc>
                        <a:spcAft>
                          <a:spcPts val="0"/>
                        </a:spcAft>
                      </a:pPr>
                      <a:r>
                        <a:rPr lang="el-GR" sz="1600" i="1" dirty="0">
                          <a:effectLst/>
                          <a:latin typeface="Garamond" panose="02020404030301010803" pitchFamily="18" charset="0"/>
                          <a:ea typeface="Times New Roman"/>
                        </a:rPr>
                        <a:t>C</a:t>
                      </a:r>
                      <a:r>
                        <a:rPr lang="el-GR" sz="1600" baseline="-25000" dirty="0">
                          <a:effectLst/>
                          <a:latin typeface="Garamond" panose="02020404030301010803" pitchFamily="18" charset="0"/>
                          <a:ea typeface="Times New Roman"/>
                        </a:rPr>
                        <a:t>3</a:t>
                      </a:r>
                      <a:r>
                        <a:rPr lang="el-GR" sz="1600" dirty="0">
                          <a:effectLst/>
                          <a:latin typeface="Garamond" panose="02020404030301010803" pitchFamily="18" charset="0"/>
                          <a:ea typeface="Times New Roman"/>
                        </a:rPr>
                        <a:t> (τρίγωνα)</a:t>
                      </a: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260"/>
                        </a:lnSpc>
                        <a:spcAft>
                          <a:spcPts val="0"/>
                        </a:spcAft>
                      </a:pPr>
                      <a:r>
                        <a:rPr lang="en-US" sz="1600" dirty="0">
                          <a:effectLst/>
                          <a:latin typeface="Garamond" panose="02020404030301010803" pitchFamily="18" charset="0"/>
                          <a:ea typeface="Times New Roman"/>
                        </a:rPr>
                        <a:t>0</a:t>
                      </a:r>
                      <a:endParaRPr lang="el-GR" sz="1600" dirty="0">
                        <a:effectLst/>
                        <a:latin typeface="Garamond" panose="02020404030301010803" pitchFamily="18" charset="0"/>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260"/>
                        </a:lnSpc>
                        <a:spcAft>
                          <a:spcPts val="0"/>
                        </a:spcAft>
                      </a:pPr>
                      <a:r>
                        <a:rPr lang="en-US" sz="1600" dirty="0">
                          <a:effectLst/>
                          <a:latin typeface="Garamond" panose="02020404030301010803" pitchFamily="18" charset="0"/>
                          <a:ea typeface="Times New Roman"/>
                        </a:rPr>
                        <a:t>3</a:t>
                      </a:r>
                      <a:endParaRPr lang="el-GR" sz="1600" dirty="0">
                        <a:effectLst/>
                        <a:latin typeface="Garamond" panose="02020404030301010803" pitchFamily="18" charset="0"/>
                        <a:ea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260"/>
                        </a:lnSpc>
                        <a:spcAft>
                          <a:spcPts val="0"/>
                        </a:spcAft>
                      </a:pPr>
                      <a:r>
                        <a:rPr lang="en-US" sz="1600" dirty="0">
                          <a:effectLst/>
                          <a:latin typeface="Garamond" panose="02020404030301010803" pitchFamily="18" charset="0"/>
                          <a:ea typeface="Times New Roman"/>
                        </a:rPr>
                        <a:t>36</a:t>
                      </a:r>
                      <a:endParaRPr lang="el-GR" sz="1600" dirty="0">
                        <a:effectLst/>
                        <a:latin typeface="Garamond" panose="02020404030301010803" pitchFamily="18" charset="0"/>
                        <a:ea typeface="Times New Roman"/>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260"/>
                        </a:lnSpc>
                        <a:spcAft>
                          <a:spcPts val="0"/>
                        </a:spcAft>
                      </a:pPr>
                      <a:r>
                        <a:rPr lang="en-US" sz="1600" dirty="0">
                          <a:effectLst/>
                          <a:latin typeface="Garamond" panose="02020404030301010803" pitchFamily="18" charset="0"/>
                          <a:ea typeface="Times New Roman"/>
                        </a:rPr>
                        <a:t>39</a:t>
                      </a:r>
                      <a:endParaRPr lang="el-GR" sz="1600" dirty="0">
                        <a:effectLst/>
                        <a:latin typeface="Garamond" panose="02020404030301010803" pitchFamily="18" charset="0"/>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288192">
                <a:tc>
                  <a:txBody>
                    <a:bodyPr/>
                    <a:lstStyle/>
                    <a:p>
                      <a:pPr algn="ctr">
                        <a:lnSpc>
                          <a:spcPts val="1260"/>
                        </a:lnSpc>
                        <a:spcAft>
                          <a:spcPts val="0"/>
                        </a:spcAft>
                      </a:pPr>
                      <a:r>
                        <a:rPr lang="el-GR" sz="1600" i="1" dirty="0" err="1">
                          <a:effectLst/>
                          <a:latin typeface="Garamond" panose="02020404030301010803" pitchFamily="18" charset="0"/>
                          <a:ea typeface="Times New Roman"/>
                        </a:rPr>
                        <a:t>m</a:t>
                      </a:r>
                      <a:r>
                        <a:rPr lang="el-GR" sz="1600" i="1" baseline="-25000" dirty="0" err="1">
                          <a:effectLst/>
                          <a:latin typeface="Garamond" panose="02020404030301010803" pitchFamily="18" charset="0"/>
                          <a:ea typeface="Times New Roman"/>
                        </a:rPr>
                        <a:t>j</a:t>
                      </a:r>
                      <a:endParaRPr lang="el-GR" sz="1600" dirty="0">
                        <a:effectLst/>
                        <a:latin typeface="Garamond" panose="02020404030301010803" pitchFamily="18" charset="0"/>
                        <a:ea typeface="Times New Roman"/>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260"/>
                        </a:lnSpc>
                        <a:spcAft>
                          <a:spcPts val="0"/>
                        </a:spcAft>
                      </a:pPr>
                      <a:r>
                        <a:rPr lang="en-US" sz="1600" dirty="0">
                          <a:effectLst/>
                          <a:latin typeface="Garamond" panose="02020404030301010803" pitchFamily="18" charset="0"/>
                          <a:ea typeface="Times New Roman"/>
                        </a:rPr>
                        <a:t>50</a:t>
                      </a:r>
                      <a:endParaRPr lang="el-GR" sz="1600" dirty="0">
                        <a:effectLst/>
                        <a:latin typeface="Garamond" panose="02020404030301010803" pitchFamily="18" charset="0"/>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260"/>
                        </a:lnSpc>
                        <a:spcAft>
                          <a:spcPts val="0"/>
                        </a:spcAft>
                      </a:pPr>
                      <a:r>
                        <a:rPr lang="en-US" sz="1600" dirty="0">
                          <a:effectLst/>
                          <a:latin typeface="Garamond" panose="02020404030301010803" pitchFamily="18" charset="0"/>
                          <a:ea typeface="Times New Roman"/>
                        </a:rPr>
                        <a:t>50</a:t>
                      </a:r>
                      <a:endParaRPr lang="el-GR" sz="1600" dirty="0">
                        <a:effectLst/>
                        <a:latin typeface="Garamond" panose="02020404030301010803" pitchFamily="18" charset="0"/>
                        <a:ea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260"/>
                        </a:lnSpc>
                        <a:spcAft>
                          <a:spcPts val="0"/>
                        </a:spcAft>
                      </a:pPr>
                      <a:r>
                        <a:rPr lang="en-US" sz="1600" dirty="0">
                          <a:effectLst/>
                          <a:latin typeface="Garamond" panose="02020404030301010803" pitchFamily="18" charset="0"/>
                          <a:ea typeface="Times New Roman"/>
                        </a:rPr>
                        <a:t>50</a:t>
                      </a:r>
                      <a:endParaRPr lang="el-GR" sz="1600" dirty="0">
                        <a:effectLst/>
                        <a:latin typeface="Garamond" panose="02020404030301010803" pitchFamily="18" charset="0"/>
                        <a:ea typeface="Times New Roman"/>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260"/>
                        </a:lnSpc>
                        <a:spcAft>
                          <a:spcPts val="0"/>
                        </a:spcAft>
                      </a:pPr>
                      <a:r>
                        <a:rPr lang="el-GR" sz="1600" i="1" dirty="0">
                          <a:effectLst/>
                          <a:latin typeface="Garamond" panose="02020404030301010803" pitchFamily="18" charset="0"/>
                          <a:ea typeface="Times New Roman"/>
                        </a:rPr>
                        <a:t>n </a:t>
                      </a:r>
                      <a:r>
                        <a:rPr lang="el-GR" sz="1600" dirty="0">
                          <a:effectLst/>
                          <a:latin typeface="Garamond" panose="02020404030301010803" pitchFamily="18" charset="0"/>
                          <a:ea typeface="Times New Roman"/>
                        </a:rPr>
                        <a:t>= 150</a:t>
                      </a: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mc:AlternateContent xmlns:mc="http://schemas.openxmlformats.org/markup-compatibility/2006" xmlns:a14="http://schemas.microsoft.com/office/drawing/2010/main">
        <mc:Choice Requires="a14">
          <p:sp>
            <p:nvSpPr>
              <p:cNvPr id="2" name="Rectangle 1"/>
              <p:cNvSpPr/>
              <p:nvPr/>
            </p:nvSpPr>
            <p:spPr>
              <a:xfrm>
                <a:off x="4046894" y="6340678"/>
                <a:ext cx="3618939" cy="369332"/>
              </a:xfrm>
              <a:prstGeom prst="rect">
                <a:avLst/>
              </a:prstGeom>
            </p:spPr>
            <p:txBody>
              <a:bodyPr wrap="none">
                <a:spAutoFit/>
              </a:bodyPr>
              <a:lstStyle/>
              <a:p>
                <a14:m>
                  <m:oMath xmlns:m="http://schemas.openxmlformats.org/officeDocument/2006/math">
                    <m:m>
                      <m:mPr>
                        <m:plcHide m:val="on"/>
                        <m:mcs>
                          <m:mc>
                            <m:mcPr>
                              <m:count m:val="1"/>
                              <m:mcJc m:val="center"/>
                            </m:mcPr>
                          </m:mc>
                        </m:mcs>
                        <m:ctrlPr>
                          <a:rPr lang="el-GR" i="1" smtClean="0">
                            <a:solidFill>
                              <a:schemeClr val="tx2"/>
                            </a:solidFill>
                            <a:latin typeface="Cambria Math" panose="02040503050406030204" pitchFamily="18" charset="0"/>
                          </a:rPr>
                        </m:ctrlPr>
                      </m:mPr>
                      <m:mr>
                        <m:e>
                          <m:r>
                            <a:rPr lang="el-GR" i="1">
                              <a:solidFill>
                                <a:schemeClr val="tx2"/>
                              </a:solidFill>
                              <a:latin typeface="Cambria Math" panose="02040503050406030204" pitchFamily="18" charset="0"/>
                            </a:rPr>
                            <m:t>𝐻</m:t>
                          </m:r>
                          <m:r>
                            <a:rPr lang="el-GR" i="1">
                              <a:solidFill>
                                <a:schemeClr val="tx2"/>
                              </a:solidFill>
                              <a:latin typeface="Cambria Math" panose="02040503050406030204" pitchFamily="18" charset="0"/>
                            </a:rPr>
                            <m:t>(</m:t>
                          </m:r>
                          <m:r>
                            <a:rPr lang="el-GR" i="1">
                              <a:solidFill>
                                <a:schemeClr val="tx2"/>
                              </a:solidFill>
                              <a:latin typeface="Cambria Math" panose="02040503050406030204" pitchFamily="18" charset="0"/>
                            </a:rPr>
                            <m:t>𝒯</m:t>
                          </m:r>
                          <m:r>
                            <a:rPr lang="el-GR" i="1">
                              <a:solidFill>
                                <a:schemeClr val="tx2"/>
                              </a:solidFill>
                              <a:latin typeface="Cambria Math" panose="02040503050406030204" pitchFamily="18" charset="0"/>
                            </a:rPr>
                            <m:t>|</m:t>
                          </m:r>
                          <m:r>
                            <a:rPr lang="el-GR" i="1">
                              <a:solidFill>
                                <a:schemeClr val="tx2"/>
                              </a:solidFill>
                              <a:latin typeface="Cambria Math" panose="02040503050406030204" pitchFamily="18" charset="0"/>
                            </a:rPr>
                            <m:t>𝒞</m:t>
                          </m:r>
                          <m:r>
                            <a:rPr lang="el-GR" i="1">
                              <a:solidFill>
                                <a:schemeClr val="tx2"/>
                              </a:solidFill>
                              <a:latin typeface="Cambria Math" panose="02040503050406030204" pitchFamily="18" charset="0"/>
                            </a:rPr>
                            <m:t>)</m:t>
                          </m:r>
                        </m:e>
                      </m:mr>
                    </m:m>
                  </m:oMath>
                </a14:m>
                <a:r>
                  <a:rPr lang="en-US" dirty="0">
                    <a:solidFill>
                      <a:schemeClr val="tx2"/>
                    </a:solidFill>
                    <a:latin typeface="Garamond" panose="02020404030301010803" pitchFamily="18" charset="0"/>
                  </a:rPr>
                  <a:t> = ??? - NMI = ??? – VI = ???</a:t>
                </a:r>
                <a:endParaRPr lang="el-GR" dirty="0">
                  <a:solidFill>
                    <a:schemeClr val="tx2"/>
                  </a:solidFill>
                  <a:latin typeface="Garamond" panose="02020404030301010803"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4046894" y="6340678"/>
                <a:ext cx="3618939" cy="369332"/>
              </a:xfrm>
              <a:prstGeom prst="rect">
                <a:avLst/>
              </a:prstGeom>
              <a:blipFill>
                <a:blip r:embed="rId3"/>
                <a:stretch>
                  <a:fillRect t="-6557" r="-337" b="-26230"/>
                </a:stretch>
              </a:blipFill>
            </p:spPr>
            <p:txBody>
              <a:bodyPr/>
              <a:lstStyle/>
              <a:p>
                <a:r>
                  <a:rPr lang="el-GR">
                    <a:noFill/>
                  </a:rPr>
                  <a:t> </a:t>
                </a:r>
              </a:p>
            </p:txBody>
          </p:sp>
        </mc:Fallback>
      </mc:AlternateContent>
    </p:spTree>
    <p:extLst>
      <p:ext uri="{BB962C8B-B14F-4D97-AF65-F5344CB8AC3E}">
        <p14:creationId xmlns:p14="http://schemas.microsoft.com/office/powerpoint/2010/main" val="6042850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E4708E3A-6E66-4410-92B1-FA16A2C1ED56}"/>
                  </a:ext>
                </a:extLst>
              </p:cNvPr>
              <p:cNvSpPr txBox="1"/>
              <p:nvPr/>
            </p:nvSpPr>
            <p:spPr>
              <a:xfrm>
                <a:off x="1125860" y="1176631"/>
                <a:ext cx="9649072" cy="3693319"/>
              </a:xfrm>
              <a:prstGeom prst="rect">
                <a:avLst/>
              </a:prstGeom>
              <a:noFill/>
            </p:spPr>
            <p:txBody>
              <a:bodyPr wrap="square" rtlCol="0">
                <a:spAutoFit/>
              </a:bodyPr>
              <a:lstStyle/>
              <a:p>
                <a:pPr marL="342900" indent="-342900" algn="just">
                  <a:buFont typeface="Garamond" panose="02020404030301010803" pitchFamily="18" charset="0"/>
                  <a:buChar char="–"/>
                </a:pPr>
                <a:r>
                  <a:rPr lang="el-GR" dirty="0">
                    <a:solidFill>
                      <a:schemeClr val="tx2"/>
                    </a:solidFill>
                    <a:latin typeface="Garamond" panose="02020404030301010803" pitchFamily="18" charset="0"/>
                  </a:rPr>
                  <a:t>Δίνεται η συσταδοποίηση </a:t>
                </a:r>
                <a:r>
                  <a:rPr lang="en-US" dirty="0">
                    <a:solidFill>
                      <a:schemeClr val="tx2"/>
                    </a:solidFill>
                    <a:latin typeface="Garamond" panose="02020404030301010803" pitchFamily="18" charset="0"/>
                  </a:rPr>
                  <a:t>C</a:t>
                </a:r>
                <a:r>
                  <a:rPr lang="el-GR" dirty="0">
                    <a:solidFill>
                      <a:schemeClr val="tx2"/>
                    </a:solidFill>
                    <a:latin typeface="Garamond" panose="02020404030301010803" pitchFamily="18" charset="0"/>
                  </a:rPr>
                  <a:t> και ο διαμερισμός </a:t>
                </a:r>
                <a:r>
                  <a:rPr lang="en-US" dirty="0">
                    <a:solidFill>
                      <a:schemeClr val="tx2"/>
                    </a:solidFill>
                    <a:latin typeface="Garamond" panose="02020404030301010803" pitchFamily="18" charset="0"/>
                  </a:rPr>
                  <a:t>T</a:t>
                </a:r>
                <a:r>
                  <a:rPr lang="el-GR" dirty="0">
                    <a:solidFill>
                      <a:schemeClr val="tx2"/>
                    </a:solidFill>
                    <a:latin typeface="Garamond" panose="02020404030301010803" pitchFamily="18" charset="0"/>
                  </a:rPr>
                  <a:t> που αντιστοιχεί στη δεδομένη αλήθεια· έστω ότι xi, xj </a:t>
                </a:r>
                <a14:m>
                  <m:oMath xmlns:m="http://schemas.openxmlformats.org/officeDocument/2006/math">
                    <m:r>
                      <a:rPr lang="el-GR" i="1" dirty="0" smtClean="0">
                        <a:solidFill>
                          <a:schemeClr val="tx2"/>
                        </a:solidFill>
                        <a:latin typeface="Cambria Math" panose="02040503050406030204" pitchFamily="18" charset="0"/>
                        <a:ea typeface="Cambria Math" panose="02040503050406030204" pitchFamily="18" charset="0"/>
                      </a:rPr>
                      <m:t>∈</m:t>
                    </m:r>
                  </m:oMath>
                </a14:m>
                <a:r>
                  <a:rPr lang="el-GR" dirty="0">
                    <a:solidFill>
                      <a:schemeClr val="tx2"/>
                    </a:solidFill>
                    <a:latin typeface="Garamond" panose="02020404030301010803" pitchFamily="18" charset="0"/>
                  </a:rPr>
                  <a:t> D είναι δύο οποιαδήποτε σημεία, με i </a:t>
                </a:r>
                <a14:m>
                  <m:oMath xmlns:m="http://schemas.openxmlformats.org/officeDocument/2006/math">
                    <m:r>
                      <a:rPr lang="el-GR" i="1" dirty="0" smtClean="0">
                        <a:solidFill>
                          <a:schemeClr val="tx2"/>
                        </a:solidFill>
                        <a:latin typeface="Cambria Math" panose="02040503050406030204" pitchFamily="18" charset="0"/>
                        <a:ea typeface="Cambria Math" panose="02040503050406030204" pitchFamily="18" charset="0"/>
                      </a:rPr>
                      <m:t>≠</m:t>
                    </m:r>
                  </m:oMath>
                </a14:m>
                <a:r>
                  <a:rPr lang="el-GR" dirty="0">
                    <a:solidFill>
                      <a:schemeClr val="tx2"/>
                    </a:solidFill>
                    <a:latin typeface="Garamond" panose="02020404030301010803" pitchFamily="18" charset="0"/>
                  </a:rPr>
                  <a:t> j. </a:t>
                </a:r>
                <a:endParaRPr lang="en-US" dirty="0">
                  <a:solidFill>
                    <a:schemeClr val="tx2"/>
                  </a:solidFill>
                  <a:latin typeface="Garamond" panose="02020404030301010803" pitchFamily="18" charset="0"/>
                </a:endParaRPr>
              </a:p>
              <a:p>
                <a:pPr marL="342900" indent="-342900" algn="just">
                  <a:buFont typeface="Garamond" panose="02020404030301010803" pitchFamily="18" charset="0"/>
                  <a:buChar char="–"/>
                </a:pPr>
                <a:endParaRPr lang="en-US" dirty="0">
                  <a:solidFill>
                    <a:schemeClr val="tx2"/>
                  </a:solidFill>
                  <a:latin typeface="Garamond" panose="02020404030301010803" pitchFamily="18" charset="0"/>
                </a:endParaRPr>
              </a:p>
              <a:p>
                <a:pPr marL="342900" indent="-342900" algn="just">
                  <a:buFont typeface="Garamond" panose="02020404030301010803" pitchFamily="18" charset="0"/>
                  <a:buChar char="–"/>
                </a:pPr>
                <a:r>
                  <a:rPr lang="el-GR" dirty="0">
                    <a:solidFill>
                      <a:schemeClr val="tx2"/>
                    </a:solidFill>
                    <a:latin typeface="Garamond" panose="02020404030301010803" pitchFamily="18" charset="0"/>
                  </a:rPr>
                  <a:t>Αν τόσο το xi όσο και το xj ανήκουν στην ίδια συστάδα</a:t>
                </a:r>
                <a:r>
                  <a:rPr lang="en-US" dirty="0">
                    <a:solidFill>
                      <a:schemeClr val="tx2"/>
                    </a:solidFill>
                    <a:latin typeface="Garamond" panose="02020404030301010803" pitchFamily="18" charset="0"/>
                  </a:rPr>
                  <a:t>, </a:t>
                </a:r>
                <a:r>
                  <a:rPr lang="el-GR" dirty="0">
                    <a:solidFill>
                      <a:schemeClr val="tx2"/>
                    </a:solidFill>
                    <a:latin typeface="Garamond" panose="02020404030301010803" pitchFamily="18" charset="0"/>
                  </a:rPr>
                  <a:t>περιγράφουμε αυτή την κατάσταση με τον όρο θετικό συμβάν</a:t>
                </a:r>
                <a:endParaRPr lang="en-US" dirty="0">
                  <a:solidFill>
                    <a:schemeClr val="tx2"/>
                  </a:solidFill>
                  <a:latin typeface="Garamond" panose="02020404030301010803" pitchFamily="18" charset="0"/>
                </a:endParaRPr>
              </a:p>
              <a:p>
                <a:pPr marL="342900" indent="-342900" algn="just">
                  <a:buFont typeface="Garamond" panose="02020404030301010803" pitchFamily="18" charset="0"/>
                  <a:buChar char="–"/>
                </a:pPr>
                <a:endParaRPr lang="en-US" dirty="0">
                  <a:solidFill>
                    <a:schemeClr val="tx2"/>
                  </a:solidFill>
                  <a:latin typeface="Garamond" panose="02020404030301010803" pitchFamily="18" charset="0"/>
                </a:endParaRPr>
              </a:p>
              <a:p>
                <a:pPr marL="342900" indent="-342900" algn="just">
                  <a:buFont typeface="Garamond" panose="02020404030301010803" pitchFamily="18" charset="0"/>
                  <a:buChar char="–"/>
                </a:pPr>
                <a:r>
                  <a:rPr lang="en-US" dirty="0">
                    <a:solidFill>
                      <a:schemeClr val="tx2"/>
                    </a:solidFill>
                    <a:latin typeface="Garamond" panose="02020404030301010803" pitchFamily="18" charset="0"/>
                  </a:rPr>
                  <a:t>A</a:t>
                </a:r>
                <a:r>
                  <a:rPr lang="el-GR" dirty="0">
                    <a:solidFill>
                      <a:schemeClr val="tx2"/>
                    </a:solidFill>
                    <a:latin typeface="Garamond" panose="02020404030301010803" pitchFamily="18" charset="0"/>
                  </a:rPr>
                  <a:t>ν δεν ανήκουν στην ίδια συστάδα, χρησιμοποιούμε τον όρο αρνητικό συμβάν. </a:t>
                </a:r>
                <a:endParaRPr lang="en-US" dirty="0">
                  <a:solidFill>
                    <a:schemeClr val="tx2"/>
                  </a:solidFill>
                  <a:latin typeface="Garamond" panose="02020404030301010803" pitchFamily="18" charset="0"/>
                </a:endParaRPr>
              </a:p>
              <a:p>
                <a:pPr marL="342900" indent="-342900" algn="just">
                  <a:buFont typeface="Garamond" panose="02020404030301010803" pitchFamily="18" charset="0"/>
                  <a:buChar char="–"/>
                </a:pPr>
                <a:endParaRPr lang="en-US" dirty="0">
                  <a:solidFill>
                    <a:schemeClr val="tx2"/>
                  </a:solidFill>
                  <a:latin typeface="Garamond" panose="02020404030301010803" pitchFamily="18" charset="0"/>
                </a:endParaRPr>
              </a:p>
              <a:p>
                <a:pPr marL="342900" indent="-342900" algn="just">
                  <a:buFont typeface="Garamond" panose="02020404030301010803" pitchFamily="18" charset="0"/>
                  <a:buChar char="–"/>
                </a:pPr>
                <a:r>
                  <a:rPr lang="el-GR" dirty="0">
                    <a:solidFill>
                      <a:schemeClr val="tx2"/>
                    </a:solidFill>
                    <a:latin typeface="Garamond" panose="02020404030301010803" pitchFamily="18" charset="0"/>
                  </a:rPr>
                  <a:t>Ανάλογα με το αν οι ετικέτες των συστάδων συμφωνούν με τις ετικέτες των διαμερίσεων, υπάρχουν τέσσερα ενδεχόμενα που πρέπει να ληφθούν υπόψη:</a:t>
                </a:r>
              </a:p>
              <a:p>
                <a:pPr marL="342900" indent="-342900" algn="just">
                  <a:buFont typeface="Garamond" panose="02020404030301010803" pitchFamily="18" charset="0"/>
                  <a:buChar char="–"/>
                </a:pPr>
                <a:endParaRPr lang="el-GR" dirty="0">
                  <a:solidFill>
                    <a:schemeClr val="tx2"/>
                  </a:solidFill>
                  <a:latin typeface="Garamond" panose="02020404030301010803" pitchFamily="18" charset="0"/>
                </a:endParaRPr>
              </a:p>
              <a:p>
                <a:pPr marL="342900" indent="-342900" algn="just">
                  <a:buFont typeface="Garamond" panose="02020404030301010803" pitchFamily="18" charset="0"/>
                  <a:buChar char="–"/>
                </a:pPr>
                <a:endParaRPr lang="el-GR" dirty="0">
                  <a:solidFill>
                    <a:schemeClr val="tx2"/>
                  </a:solidFill>
                  <a:latin typeface="Garamond" panose="02020404030301010803" pitchFamily="18" charset="0"/>
                </a:endParaRPr>
              </a:p>
              <a:p>
                <a:pPr marL="342900" indent="-342900" algn="just">
                  <a:buFont typeface="Garamond" panose="02020404030301010803" pitchFamily="18" charset="0"/>
                  <a:buChar char="–"/>
                </a:pPr>
                <a:endParaRPr lang="el-GR" dirty="0">
                  <a:solidFill>
                    <a:schemeClr val="tx2"/>
                  </a:solidFill>
                  <a:latin typeface="Garamond" panose="02020404030301010803" pitchFamily="18" charset="0"/>
                </a:endParaRPr>
              </a:p>
            </p:txBody>
          </p:sp>
        </mc:Choice>
        <mc:Fallback xmlns="">
          <p:sp>
            <p:nvSpPr>
              <p:cNvPr id="3" name="TextBox 2">
                <a:extLst>
                  <a:ext uri="{FF2B5EF4-FFF2-40B4-BE49-F238E27FC236}">
                    <a16:creationId xmlns:a16="http://schemas.microsoft.com/office/drawing/2014/main" id="{E4708E3A-6E66-4410-92B1-FA16A2C1ED56}"/>
                  </a:ext>
                </a:extLst>
              </p:cNvPr>
              <p:cNvSpPr txBox="1">
                <a:spLocks noRot="1" noChangeAspect="1" noMove="1" noResize="1" noEditPoints="1" noAdjustHandles="1" noChangeArrowheads="1" noChangeShapeType="1" noTextEdit="1"/>
              </p:cNvSpPr>
              <p:nvPr/>
            </p:nvSpPr>
            <p:spPr>
              <a:xfrm>
                <a:off x="1125860" y="1176631"/>
                <a:ext cx="9649072" cy="3693319"/>
              </a:xfrm>
              <a:prstGeom prst="rect">
                <a:avLst/>
              </a:prstGeom>
              <a:blipFill>
                <a:blip r:embed="rId2"/>
                <a:stretch>
                  <a:fillRect l="-442" t="-660" r="-505"/>
                </a:stretch>
              </a:blipFill>
            </p:spPr>
            <p:txBody>
              <a:bodyPr/>
              <a:lstStyle/>
              <a:p>
                <a:r>
                  <a:rPr lang="el-GR">
                    <a:noFill/>
                  </a:rPr>
                  <a:t> </a:t>
                </a:r>
              </a:p>
            </p:txBody>
          </p:sp>
        </mc:Fallback>
      </mc:AlternateContent>
      <p:cxnSp>
        <p:nvCxnSpPr>
          <p:cNvPr id="5" name="Straight Connector 4">
            <a:extLst>
              <a:ext uri="{FF2B5EF4-FFF2-40B4-BE49-F238E27FC236}">
                <a16:creationId xmlns:a16="http://schemas.microsoft.com/office/drawing/2014/main" id="{9B171FFF-AB04-4EC9-9D27-B036A86D3156}"/>
              </a:ext>
            </a:extLst>
          </p:cNvPr>
          <p:cNvCxnSpPr/>
          <p:nvPr/>
        </p:nvCxnSpPr>
        <p:spPr>
          <a:xfrm>
            <a:off x="1125860" y="1030089"/>
            <a:ext cx="9612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AF4212FD-B564-44EA-93B8-1C5B57B346C3}"/>
              </a:ext>
            </a:extLst>
          </p:cNvPr>
          <p:cNvCxnSpPr/>
          <p:nvPr/>
        </p:nvCxnSpPr>
        <p:spPr>
          <a:xfrm>
            <a:off x="1090924" y="332656"/>
            <a:ext cx="9612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ECBAE21B-F77F-4846-BF1D-F353A20977D0}"/>
              </a:ext>
            </a:extLst>
          </p:cNvPr>
          <p:cNvSpPr txBox="1"/>
          <p:nvPr/>
        </p:nvSpPr>
        <p:spPr>
          <a:xfrm>
            <a:off x="1125860" y="406407"/>
            <a:ext cx="9577064" cy="584775"/>
          </a:xfrm>
          <a:prstGeom prst="rect">
            <a:avLst/>
          </a:prstGeom>
          <a:noFill/>
        </p:spPr>
        <p:txBody>
          <a:bodyPr wrap="square" rtlCol="0" anchor="ctr">
            <a:spAutoFit/>
          </a:bodyPr>
          <a:lstStyle/>
          <a:p>
            <a:r>
              <a:rPr lang="el-GR" sz="3200">
                <a:effectLst>
                  <a:outerShdw blurRad="38100" dist="38100" dir="2700000" algn="tl">
                    <a:srgbClr val="000000">
                      <a:alpha val="43137"/>
                    </a:srgbClr>
                  </a:outerShdw>
                </a:effectLst>
                <a:latin typeface="Garamond" panose="02020404030301010803" pitchFamily="18" charset="0"/>
              </a:rPr>
              <a:t>Μέτρα ανά ζεύγη</a:t>
            </a:r>
            <a:endParaRPr lang="el-GR" sz="3200" dirty="0">
              <a:effectLst>
                <a:outerShdw blurRad="38100" dist="38100" dir="2700000" algn="tl">
                  <a:srgbClr val="000000">
                    <a:alpha val="43137"/>
                  </a:srgbClr>
                </a:outerShdw>
              </a:effectLst>
              <a:latin typeface="Garamond" panose="02020404030301010803" pitchFamily="18" charset="0"/>
            </a:endParaRPr>
          </a:p>
        </p:txBody>
      </p:sp>
    </p:spTree>
    <p:extLst>
      <p:ext uri="{BB962C8B-B14F-4D97-AF65-F5344CB8AC3E}">
        <p14:creationId xmlns:p14="http://schemas.microsoft.com/office/powerpoint/2010/main" val="27533209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4708E3A-6E66-4410-92B1-FA16A2C1ED56}"/>
              </a:ext>
            </a:extLst>
          </p:cNvPr>
          <p:cNvSpPr txBox="1"/>
          <p:nvPr/>
        </p:nvSpPr>
        <p:spPr>
          <a:xfrm>
            <a:off x="1090924" y="1176631"/>
            <a:ext cx="9684008" cy="5632311"/>
          </a:xfrm>
          <a:prstGeom prst="rect">
            <a:avLst/>
          </a:prstGeom>
          <a:noFill/>
        </p:spPr>
        <p:txBody>
          <a:bodyPr wrap="square" rtlCol="0">
            <a:spAutoFit/>
          </a:bodyPr>
          <a:lstStyle/>
          <a:p>
            <a:pPr marL="342900" indent="-342900" algn="just">
              <a:buFont typeface="Garamond" panose="02020404030301010803" pitchFamily="18" charset="0"/>
              <a:buChar char="–"/>
            </a:pPr>
            <a:r>
              <a:rPr lang="el-GR" dirty="0">
                <a:solidFill>
                  <a:schemeClr val="tx2"/>
                </a:solidFill>
                <a:latin typeface="Garamond" panose="02020404030301010803" pitchFamily="18" charset="0"/>
              </a:rPr>
              <a:t>Η αποτίμηση συσταδοποίησης επιδιώκει να αποτιμήσει την καταλληλότητα ή ποιότητα της συσταδοποίησης· η σταθερότητα συσταδοποίησης έχει ως στόχο </a:t>
            </a:r>
          </a:p>
          <a:p>
            <a:pPr marL="800100" lvl="1" indent="-342900" algn="just">
              <a:buFont typeface="Garamond" panose="02020404030301010803" pitchFamily="18" charset="0"/>
              <a:buChar char="–"/>
            </a:pPr>
            <a:r>
              <a:rPr lang="el-GR" dirty="0">
                <a:solidFill>
                  <a:schemeClr val="tx2"/>
                </a:solidFill>
                <a:latin typeface="Garamond" panose="02020404030301010803" pitchFamily="18" charset="0"/>
              </a:rPr>
              <a:t>να κατανοήσει την ευαισθησία που εμφανίζει το αποτέλεσμα της συσταδοποίησης σε διάφορες αλγοριθμικές παραμέτρους, π.χ. το πλήθος των συστάδων· και </a:t>
            </a:r>
            <a:endParaRPr lang="en-US" dirty="0">
              <a:solidFill>
                <a:schemeClr val="tx2"/>
              </a:solidFill>
              <a:latin typeface="Garamond" panose="02020404030301010803" pitchFamily="18" charset="0"/>
            </a:endParaRPr>
          </a:p>
          <a:p>
            <a:pPr marL="800100" lvl="1" indent="-342900" algn="just">
              <a:buFont typeface="Garamond" panose="02020404030301010803" pitchFamily="18" charset="0"/>
              <a:buChar char="–"/>
            </a:pPr>
            <a:r>
              <a:rPr lang="el-GR" dirty="0">
                <a:solidFill>
                  <a:schemeClr val="tx2"/>
                </a:solidFill>
                <a:latin typeface="Garamond" panose="02020404030301010803" pitchFamily="18" charset="0"/>
              </a:rPr>
              <a:t>η τάση συσταδοποίησης αξιολογεί το κατά πόσο θα έπρεπε εξαρχής να εφαρμοστεί η συσταδοποίηση, δηλαδή το αν τα δεδομένα εμφανίζουν οποιαδήποτε εγγενή δομή ομαδοποίησης. </a:t>
            </a:r>
          </a:p>
          <a:p>
            <a:pPr marL="342900" indent="-342900" algn="just">
              <a:buFont typeface="Garamond" panose="02020404030301010803" pitchFamily="18" charset="0"/>
              <a:buChar char="–"/>
            </a:pPr>
            <a:endParaRPr lang="el-GR" dirty="0">
              <a:solidFill>
                <a:schemeClr val="tx2"/>
              </a:solidFill>
              <a:latin typeface="Garamond" panose="02020404030301010803" pitchFamily="18" charset="0"/>
            </a:endParaRPr>
          </a:p>
          <a:p>
            <a:pPr marL="342900" indent="-342900" algn="just">
              <a:buFont typeface="Garamond" panose="02020404030301010803" pitchFamily="18" charset="0"/>
              <a:buChar char="–"/>
            </a:pPr>
            <a:r>
              <a:rPr lang="el-GR" dirty="0">
                <a:solidFill>
                  <a:schemeClr val="tx2"/>
                </a:solidFill>
                <a:latin typeface="Garamond" panose="02020404030301010803" pitchFamily="18" charset="0"/>
              </a:rPr>
              <a:t>Τα μέτρα της εγκυρότητας μπορούν να χωριστούν σε τρεις κύριους τύπους:</a:t>
            </a:r>
          </a:p>
          <a:p>
            <a:pPr marL="800100" lvl="1" indent="-342900" algn="just">
              <a:buFont typeface="Garamond" panose="02020404030301010803" pitchFamily="18" charset="0"/>
              <a:buChar char="–"/>
            </a:pPr>
            <a:r>
              <a:rPr lang="el-GR" b="1" i="1" u="sng" dirty="0">
                <a:solidFill>
                  <a:schemeClr val="tx2"/>
                </a:solidFill>
                <a:latin typeface="Garamond" panose="02020404030301010803" pitchFamily="18" charset="0"/>
              </a:rPr>
              <a:t>Εξωτερικά</a:t>
            </a:r>
            <a:r>
              <a:rPr lang="el-GR" dirty="0">
                <a:solidFill>
                  <a:schemeClr val="tx2"/>
                </a:solidFill>
                <a:latin typeface="Garamond" panose="02020404030301010803" pitchFamily="18" charset="0"/>
              </a:rPr>
              <a:t>: Τα εξωτερικά μέτρα εγκυρότητας χρησιμοποιούν κριτήρια που δεν είναι 	εγγενή για το σύνολο δεδομένων, π.χ. ετικέτες κατηγορίας.</a:t>
            </a:r>
          </a:p>
          <a:p>
            <a:pPr marL="800100" lvl="1" indent="-342900" algn="just">
              <a:buFont typeface="Garamond" panose="02020404030301010803" pitchFamily="18" charset="0"/>
              <a:buChar char="–"/>
            </a:pPr>
            <a:endParaRPr lang="en-US" dirty="0">
              <a:solidFill>
                <a:schemeClr val="tx2"/>
              </a:solidFill>
              <a:latin typeface="Garamond" panose="02020404030301010803" pitchFamily="18" charset="0"/>
            </a:endParaRPr>
          </a:p>
          <a:p>
            <a:pPr marL="800100" lvl="1" indent="-342900" algn="just">
              <a:buFont typeface="Garamond" panose="02020404030301010803" pitchFamily="18" charset="0"/>
              <a:buChar char="–"/>
            </a:pPr>
            <a:r>
              <a:rPr lang="el-GR" b="1" i="1" u="sng" dirty="0">
                <a:solidFill>
                  <a:schemeClr val="tx2"/>
                </a:solidFill>
                <a:latin typeface="Garamond" panose="02020404030301010803" pitchFamily="18" charset="0"/>
              </a:rPr>
              <a:t>Εσωτερικά</a:t>
            </a:r>
            <a:r>
              <a:rPr lang="el-GR" dirty="0">
                <a:solidFill>
                  <a:schemeClr val="tx2"/>
                </a:solidFill>
                <a:latin typeface="Garamond" panose="02020404030301010803" pitchFamily="18" charset="0"/>
              </a:rPr>
              <a:t>: Τα εσωτερικά μέτρα εγκυρότητας στηρίζονται σε κριτήρια που προκύπτουν από τα ίδια τα δεδομένα, π.χ. μετρικές απόστασης εντός της ίδιας συστάδας ή μεταξύ διαφορετικών συστάδων.</a:t>
            </a:r>
          </a:p>
          <a:p>
            <a:pPr marL="800100" lvl="1" indent="-342900" algn="just">
              <a:buFont typeface="Garamond" panose="02020404030301010803" pitchFamily="18" charset="0"/>
              <a:buChar char="–"/>
            </a:pPr>
            <a:endParaRPr lang="en-US" dirty="0">
              <a:solidFill>
                <a:schemeClr val="tx2"/>
              </a:solidFill>
              <a:latin typeface="Garamond" panose="02020404030301010803" pitchFamily="18" charset="0"/>
            </a:endParaRPr>
          </a:p>
          <a:p>
            <a:pPr marL="800100" lvl="1" indent="-342900" algn="just">
              <a:buFont typeface="Garamond" panose="02020404030301010803" pitchFamily="18" charset="0"/>
              <a:buChar char="–"/>
            </a:pPr>
            <a:r>
              <a:rPr lang="el-GR" b="1" i="1" u="sng" dirty="0">
                <a:solidFill>
                  <a:schemeClr val="tx2"/>
                </a:solidFill>
                <a:latin typeface="Garamond" panose="02020404030301010803" pitchFamily="18" charset="0"/>
              </a:rPr>
              <a:t>Σχετικά</a:t>
            </a:r>
            <a:r>
              <a:rPr lang="el-GR" dirty="0">
                <a:solidFill>
                  <a:schemeClr val="tx2"/>
                </a:solidFill>
                <a:latin typeface="Garamond" panose="02020404030301010803" pitchFamily="18" charset="0"/>
              </a:rPr>
              <a:t>: Τα σχετικά μέτρα εγκυρότητας επιδιώκουν να συγκρίνουν ευθέως διαφορετικές συσταδοποιήσεις, συνήθως εκείνες που προκύπτουν από διαφορετικές ρυθμίσεις των παραμέτρων του ίδιου αλγορίθμου.</a:t>
            </a:r>
          </a:p>
          <a:p>
            <a:pPr marL="342900" indent="-342900" algn="just">
              <a:buFont typeface="Garamond" panose="02020404030301010803" pitchFamily="18" charset="0"/>
              <a:buChar char="–"/>
            </a:pPr>
            <a:endParaRPr lang="el-GR" dirty="0">
              <a:solidFill>
                <a:schemeClr val="tx2"/>
              </a:solidFill>
              <a:latin typeface="Garamond" panose="02020404030301010803" pitchFamily="18" charset="0"/>
            </a:endParaRPr>
          </a:p>
          <a:p>
            <a:pPr marL="342900" indent="-342900" algn="just">
              <a:buFont typeface="Garamond" panose="02020404030301010803" pitchFamily="18" charset="0"/>
              <a:buChar char="–"/>
            </a:pPr>
            <a:endParaRPr lang="el-GR" dirty="0">
              <a:solidFill>
                <a:schemeClr val="tx2"/>
              </a:solidFill>
              <a:latin typeface="Garamond" panose="02020404030301010803" pitchFamily="18" charset="0"/>
            </a:endParaRPr>
          </a:p>
          <a:p>
            <a:pPr marL="342900" indent="-342900" algn="just">
              <a:buFont typeface="Garamond" panose="02020404030301010803" pitchFamily="18" charset="0"/>
              <a:buChar char="–"/>
            </a:pPr>
            <a:endParaRPr lang="el-GR" dirty="0">
              <a:solidFill>
                <a:schemeClr val="tx2"/>
              </a:solidFill>
              <a:latin typeface="Garamond" panose="02020404030301010803" pitchFamily="18" charset="0"/>
            </a:endParaRPr>
          </a:p>
        </p:txBody>
      </p:sp>
      <p:cxnSp>
        <p:nvCxnSpPr>
          <p:cNvPr id="5" name="Straight Connector 4">
            <a:extLst>
              <a:ext uri="{FF2B5EF4-FFF2-40B4-BE49-F238E27FC236}">
                <a16:creationId xmlns:a16="http://schemas.microsoft.com/office/drawing/2014/main" id="{9B171FFF-AB04-4EC9-9D27-B036A86D3156}"/>
              </a:ext>
            </a:extLst>
          </p:cNvPr>
          <p:cNvCxnSpPr/>
          <p:nvPr/>
        </p:nvCxnSpPr>
        <p:spPr>
          <a:xfrm>
            <a:off x="1125860" y="1030089"/>
            <a:ext cx="9612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AF4212FD-B564-44EA-93B8-1C5B57B346C3}"/>
              </a:ext>
            </a:extLst>
          </p:cNvPr>
          <p:cNvCxnSpPr/>
          <p:nvPr/>
        </p:nvCxnSpPr>
        <p:spPr>
          <a:xfrm>
            <a:off x="1090924" y="332656"/>
            <a:ext cx="9612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ECBAE21B-F77F-4846-BF1D-F353A20977D0}"/>
              </a:ext>
            </a:extLst>
          </p:cNvPr>
          <p:cNvSpPr txBox="1"/>
          <p:nvPr/>
        </p:nvSpPr>
        <p:spPr>
          <a:xfrm>
            <a:off x="1125860" y="375629"/>
            <a:ext cx="9577064" cy="646331"/>
          </a:xfrm>
          <a:prstGeom prst="rect">
            <a:avLst/>
          </a:prstGeom>
          <a:noFill/>
        </p:spPr>
        <p:txBody>
          <a:bodyPr wrap="square" rtlCol="0" anchor="ctr">
            <a:spAutoFit/>
          </a:bodyPr>
          <a:lstStyle/>
          <a:p>
            <a:r>
              <a:rPr lang="el-GR" sz="3600" dirty="0">
                <a:effectLst>
                  <a:outerShdw blurRad="38100" dist="38100" dir="2700000" algn="tl">
                    <a:srgbClr val="000000">
                      <a:alpha val="43137"/>
                    </a:srgbClr>
                  </a:outerShdw>
                </a:effectLst>
                <a:latin typeface="Garamond" panose="02020404030301010803" pitchFamily="18" charset="0"/>
              </a:rPr>
              <a:t>Εγκυρότητα και αποτίμηση συσταδοποίησης</a:t>
            </a:r>
          </a:p>
        </p:txBody>
      </p:sp>
    </p:spTree>
    <p:extLst>
      <p:ext uri="{BB962C8B-B14F-4D97-AF65-F5344CB8AC3E}">
        <p14:creationId xmlns:p14="http://schemas.microsoft.com/office/powerpoint/2010/main" val="23492597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4708E3A-6E66-4410-92B1-FA16A2C1ED56}"/>
              </a:ext>
            </a:extLst>
          </p:cNvPr>
          <p:cNvSpPr txBox="1"/>
          <p:nvPr/>
        </p:nvSpPr>
        <p:spPr>
          <a:xfrm>
            <a:off x="1125860" y="1176631"/>
            <a:ext cx="9649072" cy="3416320"/>
          </a:xfrm>
          <a:prstGeom prst="rect">
            <a:avLst/>
          </a:prstGeom>
          <a:noFill/>
        </p:spPr>
        <p:txBody>
          <a:bodyPr wrap="square" rtlCol="0">
            <a:spAutoFit/>
          </a:bodyPr>
          <a:lstStyle/>
          <a:p>
            <a:pPr marL="342900" indent="-342900" algn="just">
              <a:buFont typeface="Garamond" panose="02020404030301010803" pitchFamily="18" charset="0"/>
              <a:buChar char="–"/>
            </a:pPr>
            <a:r>
              <a:rPr lang="el-GR" dirty="0">
                <a:solidFill>
                  <a:schemeClr val="tx2"/>
                </a:solidFill>
                <a:latin typeface="Garamond" panose="02020404030301010803" pitchFamily="18" charset="0"/>
              </a:rPr>
              <a:t>Αληθώς θετικά (TP): Τα σημεία xi και xj ανήκουν στην ίδια διαμέριση του διαμερισμού </a:t>
            </a:r>
            <a:r>
              <a:rPr lang="en-US" dirty="0">
                <a:solidFill>
                  <a:schemeClr val="tx2"/>
                </a:solidFill>
                <a:latin typeface="Garamond" panose="02020404030301010803" pitchFamily="18" charset="0"/>
              </a:rPr>
              <a:t>T</a:t>
            </a:r>
            <a:r>
              <a:rPr lang="el-GR" dirty="0">
                <a:solidFill>
                  <a:schemeClr val="tx2"/>
                </a:solidFill>
                <a:latin typeface="Garamond" panose="02020404030301010803" pitchFamily="18" charset="0"/>
              </a:rPr>
              <a:t>, αλλά και στην ίδια συστάδα της συσταδοποίησης </a:t>
            </a:r>
            <a:r>
              <a:rPr lang="en-US" dirty="0">
                <a:solidFill>
                  <a:schemeClr val="tx2"/>
                </a:solidFill>
                <a:latin typeface="Garamond" panose="02020404030301010803" pitchFamily="18" charset="0"/>
              </a:rPr>
              <a:t>C</a:t>
            </a:r>
            <a:r>
              <a:rPr lang="el-GR" dirty="0">
                <a:solidFill>
                  <a:schemeClr val="tx2"/>
                </a:solidFill>
                <a:latin typeface="Garamond" panose="02020404030301010803" pitchFamily="18" charset="0"/>
              </a:rPr>
              <a:t>.</a:t>
            </a:r>
            <a:endParaRPr lang="en-US" dirty="0">
              <a:solidFill>
                <a:schemeClr val="tx2"/>
              </a:solidFill>
              <a:latin typeface="Garamond" panose="02020404030301010803" pitchFamily="18" charset="0"/>
            </a:endParaRPr>
          </a:p>
          <a:p>
            <a:pPr marL="342900" indent="-342900" algn="just">
              <a:buFont typeface="Garamond" panose="02020404030301010803" pitchFamily="18" charset="0"/>
              <a:buChar char="–"/>
            </a:pPr>
            <a:endParaRPr lang="en-US" dirty="0">
              <a:solidFill>
                <a:schemeClr val="tx2"/>
              </a:solidFill>
              <a:latin typeface="Garamond" panose="02020404030301010803" pitchFamily="18" charset="0"/>
            </a:endParaRPr>
          </a:p>
          <a:p>
            <a:pPr marL="342900" indent="-342900" algn="just">
              <a:buFont typeface="Garamond" panose="02020404030301010803" pitchFamily="18" charset="0"/>
              <a:buChar char="–"/>
            </a:pPr>
            <a:r>
              <a:rPr lang="el-GR" dirty="0">
                <a:solidFill>
                  <a:schemeClr val="tx2"/>
                </a:solidFill>
                <a:latin typeface="Garamond" panose="02020404030301010803" pitchFamily="18" charset="0"/>
              </a:rPr>
              <a:t>Ψευδώς αρνητικά (FN): Τα σημεία xi και xj ανήκουν στην ίδια διαμέριση του </a:t>
            </a:r>
            <a:r>
              <a:rPr lang="en-US" dirty="0">
                <a:solidFill>
                  <a:schemeClr val="tx2"/>
                </a:solidFill>
                <a:latin typeface="Garamond" panose="02020404030301010803" pitchFamily="18" charset="0"/>
              </a:rPr>
              <a:t>T</a:t>
            </a:r>
            <a:r>
              <a:rPr lang="el-GR" dirty="0">
                <a:solidFill>
                  <a:schemeClr val="tx2"/>
                </a:solidFill>
                <a:latin typeface="Garamond" panose="02020404030301010803" pitchFamily="18" charset="0"/>
              </a:rPr>
              <a:t>,   αλλά όχι και στην ίδια συστάδα της </a:t>
            </a:r>
            <a:r>
              <a:rPr lang="en-US" dirty="0">
                <a:solidFill>
                  <a:schemeClr val="tx2"/>
                </a:solidFill>
                <a:latin typeface="Garamond" panose="02020404030301010803" pitchFamily="18" charset="0"/>
              </a:rPr>
              <a:t>C</a:t>
            </a:r>
            <a:r>
              <a:rPr lang="el-GR" dirty="0">
                <a:solidFill>
                  <a:schemeClr val="tx2"/>
                </a:solidFill>
                <a:latin typeface="Garamond" panose="02020404030301010803" pitchFamily="18" charset="0"/>
              </a:rPr>
              <a:t>. </a:t>
            </a:r>
          </a:p>
          <a:p>
            <a:pPr marL="342900" indent="-342900" algn="just">
              <a:buFont typeface="Garamond" panose="02020404030301010803" pitchFamily="18" charset="0"/>
              <a:buChar char="–"/>
            </a:pPr>
            <a:endParaRPr lang="en-US" dirty="0">
              <a:solidFill>
                <a:schemeClr val="tx2"/>
              </a:solidFill>
              <a:latin typeface="Garamond" panose="02020404030301010803" pitchFamily="18" charset="0"/>
            </a:endParaRPr>
          </a:p>
          <a:p>
            <a:pPr marL="342900" indent="-342900" algn="just">
              <a:buFont typeface="Garamond" panose="02020404030301010803" pitchFamily="18" charset="0"/>
              <a:buChar char="–"/>
            </a:pPr>
            <a:r>
              <a:rPr lang="el-GR" dirty="0">
                <a:solidFill>
                  <a:schemeClr val="tx2"/>
                </a:solidFill>
                <a:latin typeface="Garamond" panose="02020404030301010803" pitchFamily="18" charset="0"/>
              </a:rPr>
              <a:t>Ψευδώς θετικά (FP): Τα σημεία xi και xj δεν ανήκουν στην ίδια διαμέριση του </a:t>
            </a:r>
            <a:r>
              <a:rPr lang="en-US" dirty="0">
                <a:solidFill>
                  <a:schemeClr val="tx2"/>
                </a:solidFill>
                <a:latin typeface="Garamond" panose="02020404030301010803" pitchFamily="18" charset="0"/>
              </a:rPr>
              <a:t>T</a:t>
            </a:r>
            <a:r>
              <a:rPr lang="el-GR" dirty="0">
                <a:solidFill>
                  <a:schemeClr val="tx2"/>
                </a:solidFill>
                <a:latin typeface="Garamond" panose="02020404030301010803" pitchFamily="18" charset="0"/>
              </a:rPr>
              <a:t>, αλλά ανήκουν στην ίδια συστάδα της </a:t>
            </a:r>
            <a:r>
              <a:rPr lang="en-US" dirty="0">
                <a:solidFill>
                  <a:schemeClr val="tx2"/>
                </a:solidFill>
                <a:latin typeface="Garamond" panose="02020404030301010803" pitchFamily="18" charset="0"/>
              </a:rPr>
              <a:t>C</a:t>
            </a:r>
            <a:r>
              <a:rPr lang="el-GR" dirty="0">
                <a:solidFill>
                  <a:schemeClr val="tx2"/>
                </a:solidFill>
                <a:latin typeface="Garamond" panose="02020404030301010803" pitchFamily="18" charset="0"/>
              </a:rPr>
              <a:t>. </a:t>
            </a:r>
            <a:endParaRPr lang="en-US" dirty="0">
              <a:solidFill>
                <a:schemeClr val="tx2"/>
              </a:solidFill>
              <a:latin typeface="Garamond" panose="02020404030301010803" pitchFamily="18" charset="0"/>
            </a:endParaRPr>
          </a:p>
          <a:p>
            <a:pPr marL="342900" indent="-342900" algn="just">
              <a:buFont typeface="Garamond" panose="02020404030301010803" pitchFamily="18" charset="0"/>
              <a:buChar char="–"/>
            </a:pPr>
            <a:endParaRPr lang="en-US" dirty="0">
              <a:solidFill>
                <a:schemeClr val="tx2"/>
              </a:solidFill>
              <a:latin typeface="Garamond" panose="02020404030301010803" pitchFamily="18" charset="0"/>
            </a:endParaRPr>
          </a:p>
          <a:p>
            <a:pPr marL="342900" indent="-342900" algn="just">
              <a:buFont typeface="Garamond" panose="02020404030301010803" pitchFamily="18" charset="0"/>
              <a:buChar char="–"/>
            </a:pPr>
            <a:r>
              <a:rPr lang="el-GR" dirty="0">
                <a:solidFill>
                  <a:schemeClr val="tx2"/>
                </a:solidFill>
                <a:latin typeface="Garamond" panose="02020404030301010803" pitchFamily="18" charset="0"/>
              </a:rPr>
              <a:t>Αληθώς αρνητικά (TN): Τα σημεία xi και xj δεν ανήκουν ούτε στην ίδια διαμέριση του </a:t>
            </a:r>
            <a:r>
              <a:rPr lang="en-US" dirty="0">
                <a:solidFill>
                  <a:schemeClr val="tx2"/>
                </a:solidFill>
                <a:latin typeface="Garamond" panose="02020404030301010803" pitchFamily="18" charset="0"/>
              </a:rPr>
              <a:t>T, </a:t>
            </a:r>
            <a:r>
              <a:rPr lang="el-GR" dirty="0">
                <a:solidFill>
                  <a:schemeClr val="tx2"/>
                </a:solidFill>
                <a:latin typeface="Garamond" panose="02020404030301010803" pitchFamily="18" charset="0"/>
              </a:rPr>
              <a:t>ούτε στην ίδια συστάδα της</a:t>
            </a:r>
            <a:r>
              <a:rPr lang="en-US" dirty="0">
                <a:solidFill>
                  <a:schemeClr val="tx2"/>
                </a:solidFill>
                <a:latin typeface="Garamond" panose="02020404030301010803" pitchFamily="18" charset="0"/>
              </a:rPr>
              <a:t> C</a:t>
            </a:r>
            <a:r>
              <a:rPr lang="el-GR" dirty="0">
                <a:solidFill>
                  <a:schemeClr val="tx2"/>
                </a:solidFill>
                <a:latin typeface="Garamond" panose="02020404030301010803" pitchFamily="18" charset="0"/>
              </a:rPr>
              <a:t>. </a:t>
            </a:r>
          </a:p>
          <a:p>
            <a:pPr marL="342900" indent="-342900" algn="just">
              <a:buFont typeface="Garamond" panose="02020404030301010803" pitchFamily="18" charset="0"/>
              <a:buChar char="–"/>
            </a:pPr>
            <a:endParaRPr lang="el-GR" dirty="0">
              <a:solidFill>
                <a:schemeClr val="tx2"/>
              </a:solidFill>
              <a:latin typeface="Garamond" panose="02020404030301010803" pitchFamily="18" charset="0"/>
            </a:endParaRPr>
          </a:p>
        </p:txBody>
      </p:sp>
      <p:cxnSp>
        <p:nvCxnSpPr>
          <p:cNvPr id="5" name="Straight Connector 4">
            <a:extLst>
              <a:ext uri="{FF2B5EF4-FFF2-40B4-BE49-F238E27FC236}">
                <a16:creationId xmlns:a16="http://schemas.microsoft.com/office/drawing/2014/main" id="{9B171FFF-AB04-4EC9-9D27-B036A86D3156}"/>
              </a:ext>
            </a:extLst>
          </p:cNvPr>
          <p:cNvCxnSpPr/>
          <p:nvPr/>
        </p:nvCxnSpPr>
        <p:spPr>
          <a:xfrm>
            <a:off x="1125860" y="1030089"/>
            <a:ext cx="9612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AF4212FD-B564-44EA-93B8-1C5B57B346C3}"/>
              </a:ext>
            </a:extLst>
          </p:cNvPr>
          <p:cNvCxnSpPr/>
          <p:nvPr/>
        </p:nvCxnSpPr>
        <p:spPr>
          <a:xfrm>
            <a:off x="1090924" y="332656"/>
            <a:ext cx="9612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ECBAE21B-F77F-4846-BF1D-F353A20977D0}"/>
              </a:ext>
            </a:extLst>
          </p:cNvPr>
          <p:cNvSpPr txBox="1"/>
          <p:nvPr/>
        </p:nvSpPr>
        <p:spPr>
          <a:xfrm>
            <a:off x="1125860" y="406407"/>
            <a:ext cx="9577064" cy="584775"/>
          </a:xfrm>
          <a:prstGeom prst="rect">
            <a:avLst/>
          </a:prstGeom>
          <a:noFill/>
        </p:spPr>
        <p:txBody>
          <a:bodyPr wrap="square" rtlCol="0" anchor="ctr">
            <a:spAutoFit/>
          </a:bodyPr>
          <a:lstStyle/>
          <a:p>
            <a:r>
              <a:rPr lang="el-GR" sz="3200" dirty="0">
                <a:effectLst>
                  <a:outerShdw blurRad="38100" dist="38100" dir="2700000" algn="tl">
                    <a:srgbClr val="000000">
                      <a:alpha val="43137"/>
                    </a:srgbClr>
                  </a:outerShdw>
                </a:effectLst>
                <a:latin typeface="Garamond" panose="02020404030301010803" pitchFamily="18" charset="0"/>
              </a:rPr>
              <a:t>Μέτρα ανά ζεύγη</a:t>
            </a:r>
          </a:p>
        </p:txBody>
      </p:sp>
      <p:sp>
        <p:nvSpPr>
          <p:cNvPr id="8" name="TextBox 7">
            <a:extLst>
              <a:ext uri="{FF2B5EF4-FFF2-40B4-BE49-F238E27FC236}">
                <a16:creationId xmlns:a16="http://schemas.microsoft.com/office/drawing/2014/main" id="{E4708E3A-6E66-4410-92B1-FA16A2C1ED56}"/>
              </a:ext>
            </a:extLst>
          </p:cNvPr>
          <p:cNvSpPr txBox="1"/>
          <p:nvPr/>
        </p:nvSpPr>
        <p:spPr>
          <a:xfrm>
            <a:off x="1088788" y="4293096"/>
            <a:ext cx="9649072" cy="2585323"/>
          </a:xfrm>
          <a:prstGeom prst="rect">
            <a:avLst/>
          </a:prstGeom>
          <a:noFill/>
        </p:spPr>
        <p:txBody>
          <a:bodyPr wrap="square" rtlCol="0">
            <a:spAutoFit/>
          </a:bodyPr>
          <a:lstStyle/>
          <a:p>
            <a:pPr marL="342900" indent="-342900" algn="just">
              <a:buFont typeface="Garamond" panose="02020404030301010803" pitchFamily="18" charset="0"/>
              <a:buChar char="–"/>
            </a:pPr>
            <a:endParaRPr lang="en-US" dirty="0">
              <a:solidFill>
                <a:schemeClr val="tx2"/>
              </a:solidFill>
              <a:latin typeface="Garamond" panose="02020404030301010803" pitchFamily="18" charset="0"/>
            </a:endParaRPr>
          </a:p>
          <a:p>
            <a:pPr marL="342900" indent="-342900" algn="just">
              <a:buFont typeface="Garamond" panose="02020404030301010803" pitchFamily="18" charset="0"/>
              <a:buChar char="–"/>
            </a:pPr>
            <a:r>
              <a:rPr lang="el-GR" dirty="0">
                <a:solidFill>
                  <a:schemeClr val="tx2"/>
                </a:solidFill>
                <a:latin typeface="Garamond" panose="02020404030301010803" pitchFamily="18" charset="0"/>
              </a:rPr>
              <a:t>Επειδή υπάρχουν                                    </a:t>
            </a:r>
            <a:r>
              <a:rPr lang="en-US" dirty="0">
                <a:solidFill>
                  <a:schemeClr val="tx2"/>
                </a:solidFill>
                <a:latin typeface="Garamond" panose="02020404030301010803" pitchFamily="18" charset="0"/>
              </a:rPr>
              <a:t>       </a:t>
            </a:r>
            <a:r>
              <a:rPr lang="el-GR" dirty="0">
                <a:solidFill>
                  <a:schemeClr val="tx2"/>
                </a:solidFill>
                <a:latin typeface="Garamond" panose="02020404030301010803" pitchFamily="18" charset="0"/>
              </a:rPr>
              <a:t>ζεύγη σημείων, προκύπτει η ακόλουθη ισότητα</a:t>
            </a:r>
          </a:p>
          <a:p>
            <a:pPr marL="342900" indent="-342900" algn="just">
              <a:buFont typeface="Garamond" panose="02020404030301010803" pitchFamily="18" charset="0"/>
              <a:buChar char="–"/>
            </a:pPr>
            <a:endParaRPr lang="en-US" dirty="0">
              <a:solidFill>
                <a:schemeClr val="tx2"/>
              </a:solidFill>
              <a:latin typeface="Garamond" panose="02020404030301010803" pitchFamily="18" charset="0"/>
            </a:endParaRPr>
          </a:p>
          <a:p>
            <a:pPr marL="342900" indent="-342900" algn="just">
              <a:buFont typeface="Garamond" panose="02020404030301010803" pitchFamily="18" charset="0"/>
              <a:buChar char="–"/>
            </a:pPr>
            <a:endParaRPr lang="en-US" dirty="0">
              <a:solidFill>
                <a:schemeClr val="tx2"/>
              </a:solidFill>
              <a:latin typeface="Garamond" panose="02020404030301010803" pitchFamily="18" charset="0"/>
            </a:endParaRPr>
          </a:p>
          <a:p>
            <a:pPr algn="just"/>
            <a:r>
              <a:rPr lang="en-US" dirty="0">
                <a:solidFill>
                  <a:schemeClr val="tx2"/>
                </a:solidFill>
                <a:latin typeface="Garamond" panose="02020404030301010803" pitchFamily="18" charset="0"/>
              </a:rPr>
              <a:t>			</a:t>
            </a:r>
          </a:p>
          <a:p>
            <a:pPr algn="ctr"/>
            <a:r>
              <a:rPr lang="el-GR" dirty="0">
                <a:solidFill>
                  <a:schemeClr val="tx2"/>
                </a:solidFill>
                <a:latin typeface="Garamond" panose="02020404030301010803" pitchFamily="18" charset="0"/>
              </a:rPr>
              <a:t>N = TP + FN + FP + TN</a:t>
            </a:r>
          </a:p>
          <a:p>
            <a:pPr marL="342900" indent="-342900" algn="just">
              <a:buFont typeface="Garamond" panose="02020404030301010803" pitchFamily="18" charset="0"/>
              <a:buChar char="–"/>
            </a:pPr>
            <a:endParaRPr lang="el-GR" dirty="0">
              <a:solidFill>
                <a:schemeClr val="tx2"/>
              </a:solidFill>
              <a:latin typeface="Garamond" panose="02020404030301010803" pitchFamily="18" charset="0"/>
            </a:endParaRPr>
          </a:p>
          <a:p>
            <a:pPr marL="342900" indent="-342900" algn="just">
              <a:buFont typeface="Garamond" panose="02020404030301010803" pitchFamily="18" charset="0"/>
              <a:buChar char="–"/>
            </a:pPr>
            <a:endParaRPr lang="el-GR" dirty="0">
              <a:solidFill>
                <a:schemeClr val="tx2"/>
              </a:solidFill>
              <a:latin typeface="Garamond" panose="02020404030301010803" pitchFamily="18" charset="0"/>
            </a:endParaRPr>
          </a:p>
          <a:p>
            <a:pPr marL="342900" indent="-342900" algn="just">
              <a:buFont typeface="Garamond" panose="02020404030301010803" pitchFamily="18" charset="0"/>
              <a:buChar char="–"/>
            </a:pPr>
            <a:endParaRPr lang="el-GR" dirty="0">
              <a:solidFill>
                <a:schemeClr val="tx2"/>
              </a:solidFill>
              <a:latin typeface="Garamond" panose="02020404030301010803" pitchFamily="18" charset="0"/>
            </a:endParaRPr>
          </a:p>
        </p:txBody>
      </p:sp>
      <p:graphicFrame>
        <p:nvGraphicFramePr>
          <p:cNvPr id="9" name="Αντικείμενο 14"/>
          <p:cNvGraphicFramePr>
            <a:graphicFrameLocks noChangeAspect="1"/>
          </p:cNvGraphicFramePr>
          <p:nvPr/>
        </p:nvGraphicFramePr>
        <p:xfrm>
          <a:off x="3214092" y="4351348"/>
          <a:ext cx="1939925" cy="776288"/>
        </p:xfrm>
        <a:graphic>
          <a:graphicData uri="http://schemas.openxmlformats.org/presentationml/2006/ole">
            <mc:AlternateContent xmlns:mc="http://schemas.openxmlformats.org/markup-compatibility/2006">
              <mc:Choice xmlns:v="urn:schemas-microsoft-com:vml" Requires="v">
                <p:oleObj name="Equation" r:id="rId2" imgW="1079280" imgH="431640" progId="Equation.DSMT4">
                  <p:embed/>
                </p:oleObj>
              </mc:Choice>
              <mc:Fallback>
                <p:oleObj name="Equation" r:id="rId2" imgW="1079280" imgH="431640" progId="Equation.DSMT4">
                  <p:embed/>
                  <p:pic>
                    <p:nvPicPr>
                      <p:cNvPr id="9" name="Αντικείμενο 14"/>
                      <p:cNvPicPr>
                        <a:picLocks noChangeAspect="1" noChangeArrowheads="1"/>
                      </p:cNvPicPr>
                      <p:nvPr/>
                    </p:nvPicPr>
                    <p:blipFill>
                      <a:blip r:embed="rId3"/>
                      <a:srcRect/>
                      <a:stretch>
                        <a:fillRect/>
                      </a:stretch>
                    </p:blipFill>
                    <p:spPr bwMode="auto">
                      <a:xfrm>
                        <a:off x="3214092" y="4351348"/>
                        <a:ext cx="1939925" cy="77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1980946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9B171FFF-AB04-4EC9-9D27-B036A86D3156}"/>
              </a:ext>
            </a:extLst>
          </p:cNvPr>
          <p:cNvCxnSpPr/>
          <p:nvPr/>
        </p:nvCxnSpPr>
        <p:spPr>
          <a:xfrm>
            <a:off x="1125860" y="1030089"/>
            <a:ext cx="9612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AF4212FD-B564-44EA-93B8-1C5B57B346C3}"/>
              </a:ext>
            </a:extLst>
          </p:cNvPr>
          <p:cNvCxnSpPr/>
          <p:nvPr/>
        </p:nvCxnSpPr>
        <p:spPr>
          <a:xfrm>
            <a:off x="1090924" y="332656"/>
            <a:ext cx="9612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ECBAE21B-F77F-4846-BF1D-F353A20977D0}"/>
              </a:ext>
            </a:extLst>
          </p:cNvPr>
          <p:cNvSpPr txBox="1"/>
          <p:nvPr/>
        </p:nvSpPr>
        <p:spPr>
          <a:xfrm>
            <a:off x="1090924" y="437185"/>
            <a:ext cx="9828024" cy="523220"/>
          </a:xfrm>
          <a:prstGeom prst="rect">
            <a:avLst/>
          </a:prstGeom>
          <a:noFill/>
        </p:spPr>
        <p:txBody>
          <a:bodyPr wrap="square" rtlCol="0" anchor="ctr">
            <a:spAutoFit/>
          </a:bodyPr>
          <a:lstStyle/>
          <a:p>
            <a:r>
              <a:rPr lang="el-GR" sz="2800" dirty="0">
                <a:effectLst>
                  <a:outerShdw blurRad="38100" dist="38100" dir="2700000" algn="tl">
                    <a:srgbClr val="000000">
                      <a:alpha val="43137"/>
                    </a:srgbClr>
                  </a:outerShdw>
                </a:effectLst>
                <a:latin typeface="Garamond" panose="02020404030301010803" pitchFamily="18" charset="0"/>
              </a:rPr>
              <a:t>Αλγόριθμος K μέσων:</a:t>
            </a:r>
          </a:p>
        </p:txBody>
      </p:sp>
      <p:sp>
        <p:nvSpPr>
          <p:cNvPr id="8" name="Θέση περιεχομένου 2"/>
          <p:cNvSpPr txBox="1">
            <a:spLocks/>
          </p:cNvSpPr>
          <p:nvPr/>
        </p:nvSpPr>
        <p:spPr>
          <a:xfrm>
            <a:off x="3197791" y="4538878"/>
            <a:ext cx="4279886" cy="1054528"/>
          </a:xfrm>
          <a:prstGeom prst="rect">
            <a:avLst/>
          </a:prstGeom>
        </p:spPr>
        <p:txBody>
          <a:bodyPr vert="horz">
            <a:noAutofit/>
          </a:bodyPr>
          <a:lstStyle>
            <a:lvl1pPr marL="0" indent="0" algn="l" rtl="0" eaLnBrk="1" latinLnBrk="0" hangingPunct="1">
              <a:spcBef>
                <a:spcPct val="20000"/>
              </a:spcBef>
              <a:buClr>
                <a:schemeClr val="accent3"/>
              </a:buClr>
              <a:buSzPct val="95000"/>
              <a:buFont typeface="Wingdings 2"/>
              <a:buNone/>
              <a:defRPr kumimoji="0" sz="2600" kern="1200">
                <a:solidFill>
                  <a:schemeClr val="tx1"/>
                </a:solidFill>
                <a:latin typeface="+mn-lt"/>
                <a:ea typeface="+mn-ea"/>
                <a:cs typeface="Arial" panose="020B0604020202020204" pitchFamily="34" charset="0"/>
              </a:defRPr>
            </a:lvl1pPr>
            <a:lvl2pPr marL="393192" indent="0" algn="l" rtl="0" eaLnBrk="1" latinLnBrk="0" hangingPunct="1">
              <a:spcBef>
                <a:spcPct val="20000"/>
              </a:spcBef>
              <a:buClr>
                <a:schemeClr val="accent1"/>
              </a:buClr>
              <a:buSzPct val="85000"/>
              <a:buFont typeface="Wingdings 2"/>
              <a:buNone/>
              <a:defRPr kumimoji="0" sz="2400" kern="1200">
                <a:solidFill>
                  <a:schemeClr val="tx1"/>
                </a:solidFill>
                <a:latin typeface="+mn-lt"/>
                <a:ea typeface="+mn-ea"/>
                <a:cs typeface="Arial" panose="020B0604020202020204" pitchFamily="34" charset="0"/>
              </a:defRPr>
            </a:lvl2pPr>
            <a:lvl3pPr marL="667512" indent="0" algn="l" rtl="0" eaLnBrk="1" latinLnBrk="0" hangingPunct="1">
              <a:spcBef>
                <a:spcPct val="20000"/>
              </a:spcBef>
              <a:buClr>
                <a:schemeClr val="accent2"/>
              </a:buClr>
              <a:buSzPct val="70000"/>
              <a:buFont typeface="Wingdings 2"/>
              <a:buNone/>
              <a:defRPr kumimoji="0" sz="2100" kern="1200">
                <a:solidFill>
                  <a:schemeClr val="tx1"/>
                </a:solidFill>
                <a:latin typeface="+mn-lt"/>
                <a:ea typeface="+mn-ea"/>
                <a:cs typeface="Arial" panose="020B0604020202020204" pitchFamily="34" charset="0"/>
              </a:defRPr>
            </a:lvl3pPr>
            <a:lvl4pPr marL="978408" indent="0" algn="l" rtl="0" eaLnBrk="1" latinLnBrk="0" hangingPunct="1">
              <a:spcBef>
                <a:spcPct val="20000"/>
              </a:spcBef>
              <a:buClr>
                <a:schemeClr val="accent3"/>
              </a:buClr>
              <a:buSzPct val="65000"/>
              <a:buFont typeface="Wingdings 2"/>
              <a:buNone/>
              <a:defRPr kumimoji="0" sz="2000" kern="1200">
                <a:solidFill>
                  <a:schemeClr val="tx1"/>
                </a:solidFill>
                <a:latin typeface="+mn-lt"/>
                <a:ea typeface="+mn-ea"/>
                <a:cs typeface="Arial" panose="020B0604020202020204" pitchFamily="34" charset="0"/>
              </a:defRPr>
            </a:lvl4pPr>
            <a:lvl5pPr marL="1252728" indent="0" algn="l" rtl="0" eaLnBrk="1" latinLnBrk="0" hangingPunct="1">
              <a:spcBef>
                <a:spcPct val="20000"/>
              </a:spcBef>
              <a:buClr>
                <a:schemeClr val="accent4"/>
              </a:buClr>
              <a:buSzPct val="65000"/>
              <a:buFont typeface="Wingdings 2"/>
              <a:buNone/>
              <a:defRPr kumimoji="0" sz="2000" kern="1200">
                <a:solidFill>
                  <a:schemeClr val="tx1"/>
                </a:solidFill>
                <a:latin typeface="+mn-lt"/>
                <a:ea typeface="+mn-ea"/>
                <a:cs typeface="Arial" panose="020B0604020202020204" pitchFamily="34" charset="0"/>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285750" indent="-285750" defTabSz="914400">
              <a:buFont typeface="Wingdings" panose="05000000000000000000" pitchFamily="2" charset="2"/>
              <a:buChar char="§"/>
            </a:pPr>
            <a:endParaRPr lang="el-GR" sz="1800" dirty="0">
              <a:latin typeface="Garamond" panose="02020404030301010803" pitchFamily="18" charset="0"/>
            </a:endParaRPr>
          </a:p>
          <a:p>
            <a:pPr marL="285750" indent="-285750">
              <a:buFont typeface="Wingdings" panose="05000000000000000000" pitchFamily="2" charset="2"/>
              <a:buChar char="§"/>
            </a:pPr>
            <a:r>
              <a:rPr lang="da-DK" sz="1800" dirty="0">
                <a:latin typeface="Garamond" panose="02020404030301010803" pitchFamily="18" charset="0"/>
              </a:rPr>
              <a:t>TP = ???, FN = ???, FP = ???, TN = ??? </a:t>
            </a:r>
            <a:endParaRPr lang="en-US" sz="1800" dirty="0">
              <a:latin typeface="Garamond" panose="02020404030301010803" pitchFamily="18" charset="0"/>
            </a:endParaRPr>
          </a:p>
        </p:txBody>
      </p:sp>
      <p:graphicFrame>
        <p:nvGraphicFramePr>
          <p:cNvPr id="9" name="Αντικείμενο 11"/>
          <p:cNvGraphicFramePr>
            <a:graphicFrameLocks noChangeAspect="1"/>
          </p:cNvGraphicFramePr>
          <p:nvPr/>
        </p:nvGraphicFramePr>
        <p:xfrm>
          <a:off x="4880138" y="1931140"/>
          <a:ext cx="5242176" cy="1706688"/>
        </p:xfrm>
        <a:graphic>
          <a:graphicData uri="http://schemas.openxmlformats.org/presentationml/2006/ole">
            <mc:AlternateContent xmlns:mc="http://schemas.openxmlformats.org/markup-compatibility/2006">
              <mc:Choice xmlns:v="urn:schemas-microsoft-com:vml" Requires="v">
                <p:oleObj name="Equation" r:id="rId2" imgW="3276360" imgH="1066680" progId="Equation.DSMT4">
                  <p:embed/>
                </p:oleObj>
              </mc:Choice>
              <mc:Fallback>
                <p:oleObj name="Equation" r:id="rId2" imgW="3276360" imgH="1066680" progId="Equation.DSMT4">
                  <p:embed/>
                  <p:pic>
                    <p:nvPicPr>
                      <p:cNvPr id="9" name="Αντικείμενο 11"/>
                      <p:cNvPicPr>
                        <a:picLocks noChangeAspect="1" noChangeArrowheads="1"/>
                      </p:cNvPicPr>
                      <p:nvPr/>
                    </p:nvPicPr>
                    <p:blipFill>
                      <a:blip r:embed="rId3"/>
                      <a:srcRect/>
                      <a:stretch>
                        <a:fillRect/>
                      </a:stretch>
                    </p:blipFill>
                    <p:spPr bwMode="auto">
                      <a:xfrm>
                        <a:off x="4880138" y="1931140"/>
                        <a:ext cx="5242176" cy="1706688"/>
                      </a:xfrm>
                      <a:prstGeom prst="rect">
                        <a:avLst/>
                      </a:prstGeom>
                      <a:noFill/>
                      <a:ln>
                        <a:noFill/>
                      </a:ln>
                    </p:spPr>
                  </p:pic>
                </p:oleObj>
              </mc:Fallback>
            </mc:AlternateContent>
          </a:graphicData>
        </a:graphic>
      </p:graphicFrame>
      <p:sp>
        <p:nvSpPr>
          <p:cNvPr id="10" name="Θέση περιεχομένου 2"/>
          <p:cNvSpPr txBox="1">
            <a:spLocks/>
          </p:cNvSpPr>
          <p:nvPr/>
        </p:nvSpPr>
        <p:spPr>
          <a:xfrm>
            <a:off x="6454452" y="1321225"/>
            <a:ext cx="2325839" cy="454805"/>
          </a:xfrm>
          <a:prstGeom prst="rect">
            <a:avLst/>
          </a:prstGeom>
        </p:spPr>
        <p:txBody>
          <a:bodyPr vert="horz">
            <a:noAutofit/>
          </a:bodyPr>
          <a:lstStyle>
            <a:lvl1pPr marL="0" indent="0" algn="l" rtl="0" eaLnBrk="1" latinLnBrk="0" hangingPunct="1">
              <a:spcBef>
                <a:spcPct val="20000"/>
              </a:spcBef>
              <a:buClr>
                <a:schemeClr val="accent3"/>
              </a:buClr>
              <a:buSzPct val="95000"/>
              <a:buFont typeface="Wingdings 2"/>
              <a:buNone/>
              <a:defRPr kumimoji="0" sz="2600" kern="1200">
                <a:solidFill>
                  <a:schemeClr val="tx1"/>
                </a:solidFill>
                <a:latin typeface="+mn-lt"/>
                <a:ea typeface="+mn-ea"/>
                <a:cs typeface="Arial" panose="020B0604020202020204" pitchFamily="34" charset="0"/>
              </a:defRPr>
            </a:lvl1pPr>
            <a:lvl2pPr marL="393192" indent="0" algn="l" rtl="0" eaLnBrk="1" latinLnBrk="0" hangingPunct="1">
              <a:spcBef>
                <a:spcPct val="20000"/>
              </a:spcBef>
              <a:buClr>
                <a:schemeClr val="accent1"/>
              </a:buClr>
              <a:buSzPct val="85000"/>
              <a:buFont typeface="Wingdings 2"/>
              <a:buNone/>
              <a:defRPr kumimoji="0" sz="2400" kern="1200">
                <a:solidFill>
                  <a:schemeClr val="tx1"/>
                </a:solidFill>
                <a:latin typeface="+mn-lt"/>
                <a:ea typeface="+mn-ea"/>
                <a:cs typeface="Arial" panose="020B0604020202020204" pitchFamily="34" charset="0"/>
              </a:defRPr>
            </a:lvl2pPr>
            <a:lvl3pPr marL="667512" indent="0" algn="l" rtl="0" eaLnBrk="1" latinLnBrk="0" hangingPunct="1">
              <a:spcBef>
                <a:spcPct val="20000"/>
              </a:spcBef>
              <a:buClr>
                <a:schemeClr val="accent2"/>
              </a:buClr>
              <a:buSzPct val="70000"/>
              <a:buFont typeface="Wingdings 2"/>
              <a:buNone/>
              <a:defRPr kumimoji="0" sz="2100" kern="1200">
                <a:solidFill>
                  <a:schemeClr val="tx1"/>
                </a:solidFill>
                <a:latin typeface="+mn-lt"/>
                <a:ea typeface="+mn-ea"/>
                <a:cs typeface="Arial" panose="020B0604020202020204" pitchFamily="34" charset="0"/>
              </a:defRPr>
            </a:lvl3pPr>
            <a:lvl4pPr marL="978408" indent="0" algn="l" rtl="0" eaLnBrk="1" latinLnBrk="0" hangingPunct="1">
              <a:spcBef>
                <a:spcPct val="20000"/>
              </a:spcBef>
              <a:buClr>
                <a:schemeClr val="accent3"/>
              </a:buClr>
              <a:buSzPct val="65000"/>
              <a:buFont typeface="Wingdings 2"/>
              <a:buNone/>
              <a:defRPr kumimoji="0" sz="2000" kern="1200">
                <a:solidFill>
                  <a:schemeClr val="tx1"/>
                </a:solidFill>
                <a:latin typeface="+mn-lt"/>
                <a:ea typeface="+mn-ea"/>
                <a:cs typeface="Arial" panose="020B0604020202020204" pitchFamily="34" charset="0"/>
              </a:defRPr>
            </a:lvl4pPr>
            <a:lvl5pPr marL="1252728" indent="0" algn="l" rtl="0" eaLnBrk="1" latinLnBrk="0" hangingPunct="1">
              <a:spcBef>
                <a:spcPct val="20000"/>
              </a:spcBef>
              <a:buClr>
                <a:schemeClr val="accent4"/>
              </a:buClr>
              <a:buSzPct val="65000"/>
              <a:buFont typeface="Wingdings 2"/>
              <a:buNone/>
              <a:defRPr kumimoji="0" sz="2000" kern="1200">
                <a:solidFill>
                  <a:schemeClr val="tx1"/>
                </a:solidFill>
                <a:latin typeface="+mn-lt"/>
                <a:ea typeface="+mn-ea"/>
                <a:cs typeface="Arial" panose="020B0604020202020204" pitchFamily="34" charset="0"/>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defTabSz="914400"/>
            <a:r>
              <a:rPr lang="el-GR" sz="1800" dirty="0">
                <a:solidFill>
                  <a:prstClr val="black"/>
                </a:solidFill>
                <a:latin typeface="Garamond" panose="02020404030301010803" pitchFamily="18" charset="0"/>
              </a:rPr>
              <a:t>Πίνακας συνάφειας:</a:t>
            </a:r>
            <a:endParaRPr lang="el-GR" sz="2100" dirty="0">
              <a:latin typeface="Garamond" panose="02020404030301010803" pitchFamily="18" charset="0"/>
            </a:endParaRPr>
          </a:p>
        </p:txBody>
      </p:sp>
      <p:grpSp>
        <p:nvGrpSpPr>
          <p:cNvPr id="11" name="Ομάδα 14"/>
          <p:cNvGrpSpPr/>
          <p:nvPr/>
        </p:nvGrpSpPr>
        <p:grpSpPr>
          <a:xfrm>
            <a:off x="1269876" y="1525919"/>
            <a:ext cx="3178389" cy="2212150"/>
            <a:chOff x="2590800" y="1415047"/>
            <a:chExt cx="3724656" cy="2405360"/>
          </a:xfrm>
        </p:grpSpPr>
        <p:pic>
          <p:nvPicPr>
            <p:cNvPr id="12" name="Εικόνα 15"/>
            <p:cNvPicPr>
              <a:picLocks noChangeAspect="1"/>
            </p:cNvPicPr>
            <p:nvPr/>
          </p:nvPicPr>
          <p:blipFill rotWithShape="1">
            <a:blip r:embed="rId4"/>
            <a:srcRect b="48723"/>
            <a:stretch/>
          </p:blipFill>
          <p:spPr>
            <a:xfrm>
              <a:off x="2590800" y="1415047"/>
              <a:ext cx="3724656" cy="2405360"/>
            </a:xfrm>
            <a:prstGeom prst="rect">
              <a:avLst/>
            </a:prstGeom>
          </p:spPr>
        </p:pic>
        <p:sp>
          <p:nvSpPr>
            <p:cNvPr id="13" name="Ορθογώνιο 16"/>
            <p:cNvSpPr/>
            <p:nvPr/>
          </p:nvSpPr>
          <p:spPr>
            <a:xfrm>
              <a:off x="2827090" y="3711411"/>
              <a:ext cx="271217" cy="1089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spTree>
    <p:extLst>
      <p:ext uri="{BB962C8B-B14F-4D97-AF65-F5344CB8AC3E}">
        <p14:creationId xmlns:p14="http://schemas.microsoft.com/office/powerpoint/2010/main" val="466151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4708E3A-6E66-4410-92B1-FA16A2C1ED56}"/>
              </a:ext>
            </a:extLst>
          </p:cNvPr>
          <p:cNvSpPr txBox="1"/>
          <p:nvPr/>
        </p:nvSpPr>
        <p:spPr>
          <a:xfrm>
            <a:off x="1022053" y="1058527"/>
            <a:ext cx="9649072" cy="6463308"/>
          </a:xfrm>
          <a:prstGeom prst="rect">
            <a:avLst/>
          </a:prstGeom>
          <a:noFill/>
        </p:spPr>
        <p:txBody>
          <a:bodyPr wrap="square" rtlCol="0">
            <a:spAutoFit/>
          </a:bodyPr>
          <a:lstStyle/>
          <a:p>
            <a:pPr marL="342900" indent="-342900" algn="just">
              <a:buFont typeface="Garamond" panose="02020404030301010803" pitchFamily="18" charset="0"/>
              <a:buChar char="–"/>
            </a:pPr>
            <a:r>
              <a:rPr lang="el-GR" dirty="0">
                <a:solidFill>
                  <a:schemeClr val="tx2"/>
                </a:solidFill>
                <a:latin typeface="Garamond" panose="02020404030301010803" pitchFamily="18" charset="0"/>
              </a:rPr>
              <a:t>Συντελεστής Jaccard: Μετρά το ποσοστό των αληθώς θετικών ζευγών (σημείων), αφού όμως πρώτα αγνοήσει τα αληθώς αρνητικά ζεύγη.</a:t>
            </a:r>
            <a:endParaRPr lang="en-US" dirty="0">
              <a:solidFill>
                <a:schemeClr val="tx2"/>
              </a:solidFill>
              <a:latin typeface="Garamond" panose="02020404030301010803" pitchFamily="18" charset="0"/>
            </a:endParaRPr>
          </a:p>
          <a:p>
            <a:pPr marL="342900" indent="-342900" algn="just">
              <a:buFont typeface="Garamond" panose="02020404030301010803" pitchFamily="18" charset="0"/>
              <a:buChar char="–"/>
            </a:pPr>
            <a:endParaRPr lang="en-US" dirty="0">
              <a:solidFill>
                <a:schemeClr val="tx2"/>
              </a:solidFill>
              <a:latin typeface="Garamond" panose="02020404030301010803" pitchFamily="18" charset="0"/>
            </a:endParaRPr>
          </a:p>
          <a:p>
            <a:pPr marL="342900" indent="-342900" algn="just">
              <a:buFont typeface="Garamond" panose="02020404030301010803" pitchFamily="18" charset="0"/>
              <a:buChar char="–"/>
            </a:pPr>
            <a:endParaRPr lang="en-US" dirty="0">
              <a:solidFill>
                <a:schemeClr val="tx2"/>
              </a:solidFill>
              <a:latin typeface="Garamond" panose="02020404030301010803" pitchFamily="18" charset="0"/>
            </a:endParaRPr>
          </a:p>
          <a:p>
            <a:pPr marL="342900" indent="-342900" algn="just">
              <a:buFont typeface="Garamond" panose="02020404030301010803" pitchFamily="18" charset="0"/>
              <a:buChar char="–"/>
            </a:pPr>
            <a:endParaRPr lang="en-US" dirty="0">
              <a:solidFill>
                <a:schemeClr val="tx2"/>
              </a:solidFill>
              <a:latin typeface="Garamond" panose="02020404030301010803" pitchFamily="18" charset="0"/>
            </a:endParaRPr>
          </a:p>
          <a:p>
            <a:pPr marL="342900" indent="-342900" algn="just">
              <a:buFont typeface="Garamond" panose="02020404030301010803" pitchFamily="18" charset="0"/>
              <a:buChar char="–"/>
            </a:pPr>
            <a:r>
              <a:rPr lang="el-GR" dirty="0">
                <a:solidFill>
                  <a:schemeClr val="tx2"/>
                </a:solidFill>
                <a:latin typeface="Garamond" panose="02020404030301010803" pitchFamily="18" charset="0"/>
              </a:rPr>
              <a:t>Στατιστικό Rand: Μετρά το ποσοστό των αληθώς θετικών και αληθώς αρνητικών ζευγών για όλα τα ζεύγη σημείων.</a:t>
            </a:r>
          </a:p>
          <a:p>
            <a:pPr marL="342900" indent="-342900" algn="just">
              <a:buFont typeface="Garamond" panose="02020404030301010803" pitchFamily="18" charset="0"/>
              <a:buChar char="–"/>
            </a:pPr>
            <a:endParaRPr lang="en-US" dirty="0">
              <a:solidFill>
                <a:schemeClr val="tx2"/>
              </a:solidFill>
              <a:latin typeface="Garamond" panose="02020404030301010803" pitchFamily="18" charset="0"/>
            </a:endParaRPr>
          </a:p>
          <a:p>
            <a:pPr marL="342900" indent="-342900" algn="just">
              <a:buFont typeface="Garamond" panose="02020404030301010803" pitchFamily="18" charset="0"/>
              <a:buChar char="–"/>
            </a:pPr>
            <a:endParaRPr lang="en-US" dirty="0">
              <a:solidFill>
                <a:schemeClr val="tx2"/>
              </a:solidFill>
              <a:latin typeface="Garamond" panose="02020404030301010803" pitchFamily="18" charset="0"/>
            </a:endParaRPr>
          </a:p>
          <a:p>
            <a:pPr marL="342900" indent="-342900" algn="just">
              <a:buFont typeface="Garamond" panose="02020404030301010803" pitchFamily="18" charset="0"/>
              <a:buChar char="–"/>
            </a:pPr>
            <a:endParaRPr lang="en-US" dirty="0">
              <a:solidFill>
                <a:schemeClr val="tx2"/>
              </a:solidFill>
              <a:latin typeface="Garamond" panose="02020404030301010803" pitchFamily="18" charset="0"/>
            </a:endParaRPr>
          </a:p>
          <a:p>
            <a:pPr marL="342900" indent="-342900" algn="just">
              <a:buFont typeface="Garamond" panose="02020404030301010803" pitchFamily="18" charset="0"/>
              <a:buChar char="–"/>
            </a:pPr>
            <a:r>
              <a:rPr lang="el-GR" dirty="0">
                <a:solidFill>
                  <a:schemeClr val="tx2"/>
                </a:solidFill>
                <a:latin typeface="Garamond" panose="02020404030301010803" pitchFamily="18" charset="0"/>
              </a:rPr>
              <a:t>Μέτρο των Fowlkes-Mallows: Ορίζουμε τη συνολική ακρίβεια ανά ζεύγη και ανάκληση ανά ζεύγη για μια συσταδοποίηση </a:t>
            </a:r>
            <a:r>
              <a:rPr lang="en-US" dirty="0">
                <a:solidFill>
                  <a:schemeClr val="tx2"/>
                </a:solidFill>
                <a:latin typeface="Garamond" panose="02020404030301010803" pitchFamily="18" charset="0"/>
              </a:rPr>
              <a:t>C</a:t>
            </a:r>
            <a:r>
              <a:rPr lang="el-GR" dirty="0">
                <a:solidFill>
                  <a:schemeClr val="tx2"/>
                </a:solidFill>
                <a:latin typeface="Garamond" panose="02020404030301010803" pitchFamily="18" charset="0"/>
              </a:rPr>
              <a:t>, όπως φαίνεται παρακάτω</a:t>
            </a:r>
            <a:endParaRPr lang="en-US" dirty="0">
              <a:solidFill>
                <a:schemeClr val="tx2"/>
              </a:solidFill>
              <a:latin typeface="Garamond" panose="02020404030301010803" pitchFamily="18" charset="0"/>
            </a:endParaRPr>
          </a:p>
          <a:p>
            <a:pPr marL="342900" indent="-342900" algn="just">
              <a:buFont typeface="Garamond" panose="02020404030301010803" pitchFamily="18" charset="0"/>
              <a:buChar char="–"/>
            </a:pPr>
            <a:endParaRPr lang="en-US" dirty="0">
              <a:solidFill>
                <a:schemeClr val="tx2"/>
              </a:solidFill>
              <a:latin typeface="Garamond" panose="02020404030301010803" pitchFamily="18" charset="0"/>
            </a:endParaRPr>
          </a:p>
          <a:p>
            <a:pPr marL="342900" indent="-342900" algn="just">
              <a:buFont typeface="Garamond" panose="02020404030301010803" pitchFamily="18" charset="0"/>
              <a:buChar char="–"/>
            </a:pPr>
            <a:endParaRPr lang="en-US" dirty="0">
              <a:solidFill>
                <a:schemeClr val="tx2"/>
              </a:solidFill>
              <a:latin typeface="Garamond" panose="02020404030301010803" pitchFamily="18" charset="0"/>
            </a:endParaRPr>
          </a:p>
          <a:p>
            <a:pPr marL="342900" indent="-342900" algn="just">
              <a:buFont typeface="Garamond" panose="02020404030301010803" pitchFamily="18" charset="0"/>
              <a:buChar char="–"/>
            </a:pPr>
            <a:endParaRPr lang="en-US" dirty="0">
              <a:solidFill>
                <a:schemeClr val="tx2"/>
              </a:solidFill>
              <a:latin typeface="Garamond" panose="02020404030301010803" pitchFamily="18" charset="0"/>
            </a:endParaRPr>
          </a:p>
          <a:p>
            <a:pPr marL="342900" indent="-342900" algn="just">
              <a:buFont typeface="Garamond" panose="02020404030301010803" pitchFamily="18" charset="0"/>
              <a:buChar char="–"/>
            </a:pPr>
            <a:endParaRPr lang="en-US" dirty="0">
              <a:solidFill>
                <a:schemeClr val="tx2"/>
              </a:solidFill>
              <a:latin typeface="Garamond" panose="02020404030301010803" pitchFamily="18" charset="0"/>
            </a:endParaRPr>
          </a:p>
          <a:p>
            <a:pPr marL="342900" indent="-342900" algn="just">
              <a:buFont typeface="Garamond" panose="02020404030301010803" pitchFamily="18" charset="0"/>
              <a:buChar char="–"/>
            </a:pPr>
            <a:r>
              <a:rPr lang="el-GR" dirty="0">
                <a:solidFill>
                  <a:schemeClr val="tx2"/>
                </a:solidFill>
                <a:latin typeface="Garamond" panose="02020404030301010803" pitchFamily="18" charset="0"/>
              </a:rPr>
              <a:t>Το μέτρο των Fowlkes-Mallows (FM) ορίζεται ως ο γεωμετρικός μέσος της ακρίβειας ανά ζεύγη και της ανάκλησης ανά ζεύγη</a:t>
            </a:r>
          </a:p>
          <a:p>
            <a:pPr marL="342900" indent="-342900" algn="just">
              <a:buFont typeface="Garamond" panose="02020404030301010803" pitchFamily="18" charset="0"/>
              <a:buChar char="–"/>
            </a:pPr>
            <a:endParaRPr lang="el-GR" dirty="0">
              <a:solidFill>
                <a:schemeClr val="tx2"/>
              </a:solidFill>
              <a:latin typeface="Garamond" panose="02020404030301010803" pitchFamily="18" charset="0"/>
            </a:endParaRPr>
          </a:p>
          <a:p>
            <a:pPr marL="342900" indent="-342900" algn="just">
              <a:buFont typeface="Garamond" panose="02020404030301010803" pitchFamily="18" charset="0"/>
              <a:buChar char="–"/>
            </a:pPr>
            <a:endParaRPr lang="el-GR" dirty="0">
              <a:solidFill>
                <a:schemeClr val="tx2"/>
              </a:solidFill>
              <a:latin typeface="Garamond" panose="02020404030301010803" pitchFamily="18" charset="0"/>
            </a:endParaRPr>
          </a:p>
          <a:p>
            <a:pPr marL="342900" indent="-342900" algn="just">
              <a:buFont typeface="Garamond" panose="02020404030301010803" pitchFamily="18" charset="0"/>
              <a:buChar char="–"/>
            </a:pPr>
            <a:endParaRPr lang="el-GR" dirty="0">
              <a:solidFill>
                <a:schemeClr val="tx2"/>
              </a:solidFill>
              <a:latin typeface="Garamond" panose="02020404030301010803" pitchFamily="18" charset="0"/>
            </a:endParaRPr>
          </a:p>
          <a:p>
            <a:pPr marL="342900" indent="-342900" algn="just">
              <a:buFont typeface="Garamond" panose="02020404030301010803" pitchFamily="18" charset="0"/>
              <a:buChar char="–"/>
            </a:pPr>
            <a:endParaRPr lang="el-GR" dirty="0">
              <a:solidFill>
                <a:schemeClr val="tx2"/>
              </a:solidFill>
              <a:latin typeface="Garamond" panose="02020404030301010803" pitchFamily="18" charset="0"/>
            </a:endParaRPr>
          </a:p>
          <a:p>
            <a:pPr marL="342900" indent="-342900" algn="just">
              <a:buFont typeface="Garamond" panose="02020404030301010803" pitchFamily="18" charset="0"/>
              <a:buChar char="–"/>
            </a:pPr>
            <a:endParaRPr lang="el-GR" dirty="0">
              <a:solidFill>
                <a:schemeClr val="tx2"/>
              </a:solidFill>
              <a:latin typeface="Garamond" panose="02020404030301010803" pitchFamily="18" charset="0"/>
            </a:endParaRPr>
          </a:p>
        </p:txBody>
      </p:sp>
      <p:cxnSp>
        <p:nvCxnSpPr>
          <p:cNvPr id="5" name="Straight Connector 4">
            <a:extLst>
              <a:ext uri="{FF2B5EF4-FFF2-40B4-BE49-F238E27FC236}">
                <a16:creationId xmlns:a16="http://schemas.microsoft.com/office/drawing/2014/main" id="{9B171FFF-AB04-4EC9-9D27-B036A86D3156}"/>
              </a:ext>
            </a:extLst>
          </p:cNvPr>
          <p:cNvCxnSpPr/>
          <p:nvPr/>
        </p:nvCxnSpPr>
        <p:spPr>
          <a:xfrm>
            <a:off x="1125860" y="1030089"/>
            <a:ext cx="9612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AF4212FD-B564-44EA-93B8-1C5B57B346C3}"/>
              </a:ext>
            </a:extLst>
          </p:cNvPr>
          <p:cNvCxnSpPr/>
          <p:nvPr/>
        </p:nvCxnSpPr>
        <p:spPr>
          <a:xfrm>
            <a:off x="1090924" y="332656"/>
            <a:ext cx="9612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ECBAE21B-F77F-4846-BF1D-F353A20977D0}"/>
              </a:ext>
            </a:extLst>
          </p:cNvPr>
          <p:cNvSpPr txBox="1"/>
          <p:nvPr/>
        </p:nvSpPr>
        <p:spPr>
          <a:xfrm>
            <a:off x="1125860" y="437185"/>
            <a:ext cx="9577064" cy="523220"/>
          </a:xfrm>
          <a:prstGeom prst="rect">
            <a:avLst/>
          </a:prstGeom>
          <a:noFill/>
        </p:spPr>
        <p:txBody>
          <a:bodyPr wrap="square" rtlCol="0" anchor="ctr">
            <a:spAutoFit/>
          </a:bodyPr>
          <a:lstStyle/>
          <a:p>
            <a:r>
              <a:rPr lang="el-GR" sz="2800" dirty="0">
                <a:effectLst>
                  <a:outerShdw blurRad="38100" dist="38100" dir="2700000" algn="tl">
                    <a:srgbClr val="000000">
                      <a:alpha val="43137"/>
                    </a:srgbClr>
                  </a:outerShdw>
                </a:effectLst>
                <a:latin typeface="Garamond" panose="02020404030301010803" pitchFamily="18" charset="0"/>
              </a:rPr>
              <a:t>Μέτρα ανά ζεύγη: Συντελεστής Jaccard</a:t>
            </a:r>
            <a:r>
              <a:rPr lang="en-US" sz="2800" dirty="0">
                <a:effectLst>
                  <a:outerShdw blurRad="38100" dist="38100" dir="2700000" algn="tl">
                    <a:srgbClr val="000000">
                      <a:alpha val="43137"/>
                    </a:srgbClr>
                  </a:outerShdw>
                </a:effectLst>
                <a:latin typeface="Garamond" panose="02020404030301010803" pitchFamily="18" charset="0"/>
              </a:rPr>
              <a:t>, </a:t>
            </a:r>
            <a:r>
              <a:rPr lang="el-GR" sz="2800" dirty="0">
                <a:effectLst>
                  <a:outerShdw blurRad="38100" dist="38100" dir="2700000" algn="tl">
                    <a:srgbClr val="000000">
                      <a:alpha val="43137"/>
                    </a:srgbClr>
                  </a:outerShdw>
                </a:effectLst>
                <a:latin typeface="Garamond" panose="02020404030301010803" pitchFamily="18" charset="0"/>
              </a:rPr>
              <a:t>στατιστικό </a:t>
            </a:r>
            <a:r>
              <a:rPr lang="en-US" sz="2800" dirty="0">
                <a:effectLst>
                  <a:outerShdw blurRad="38100" dist="38100" dir="2700000" algn="tl">
                    <a:srgbClr val="000000">
                      <a:alpha val="43137"/>
                    </a:srgbClr>
                  </a:outerShdw>
                </a:effectLst>
                <a:latin typeface="Garamond" panose="02020404030301010803" pitchFamily="18" charset="0"/>
              </a:rPr>
              <a:t>Rand, </a:t>
            </a:r>
            <a:r>
              <a:rPr lang="el-GR" sz="2800" dirty="0">
                <a:effectLst>
                  <a:outerShdw blurRad="38100" dist="38100" dir="2700000" algn="tl">
                    <a:srgbClr val="000000">
                      <a:alpha val="43137"/>
                    </a:srgbClr>
                  </a:outerShdw>
                </a:effectLst>
                <a:latin typeface="Garamond" panose="02020404030301010803" pitchFamily="18" charset="0"/>
              </a:rPr>
              <a:t>μέτρο </a:t>
            </a:r>
            <a:r>
              <a:rPr lang="en-US" sz="2800" dirty="0">
                <a:effectLst>
                  <a:outerShdw blurRad="38100" dist="38100" dir="2700000" algn="tl">
                    <a:srgbClr val="000000">
                      <a:alpha val="43137"/>
                    </a:srgbClr>
                  </a:outerShdw>
                </a:effectLst>
                <a:latin typeface="Garamond" panose="02020404030301010803" pitchFamily="18" charset="0"/>
              </a:rPr>
              <a:t>FM</a:t>
            </a:r>
            <a:endParaRPr lang="el-GR" sz="2800" dirty="0">
              <a:effectLst>
                <a:outerShdw blurRad="38100" dist="38100" dir="2700000" algn="tl">
                  <a:srgbClr val="000000">
                    <a:alpha val="43137"/>
                  </a:srgbClr>
                </a:outerShdw>
              </a:effectLst>
              <a:latin typeface="Garamond" panose="02020404030301010803" pitchFamily="18" charset="0"/>
            </a:endParaRPr>
          </a:p>
        </p:txBody>
      </p:sp>
      <p:graphicFrame>
        <p:nvGraphicFramePr>
          <p:cNvPr id="8" name="Αντικείμενο 3"/>
          <p:cNvGraphicFramePr>
            <a:graphicFrameLocks noChangeAspect="1"/>
          </p:cNvGraphicFramePr>
          <p:nvPr/>
        </p:nvGraphicFramePr>
        <p:xfrm>
          <a:off x="4149725" y="1543050"/>
          <a:ext cx="2651125" cy="665163"/>
        </p:xfrm>
        <a:graphic>
          <a:graphicData uri="http://schemas.openxmlformats.org/presentationml/2006/ole">
            <mc:AlternateContent xmlns:mc="http://schemas.openxmlformats.org/markup-compatibility/2006">
              <mc:Choice xmlns:v="urn:schemas-microsoft-com:vml" Requires="v">
                <p:oleObj name="Equation" r:id="rId2" imgW="1473120" imgH="368280" progId="Equation.DSMT4">
                  <p:embed/>
                </p:oleObj>
              </mc:Choice>
              <mc:Fallback>
                <p:oleObj name="Equation" r:id="rId2" imgW="1473120" imgH="368280" progId="Equation.DSMT4">
                  <p:embed/>
                  <p:pic>
                    <p:nvPicPr>
                      <p:cNvPr id="8" name="Αντικείμενο 3"/>
                      <p:cNvPicPr>
                        <a:picLocks noChangeAspect="1" noChangeArrowheads="1"/>
                      </p:cNvPicPr>
                      <p:nvPr/>
                    </p:nvPicPr>
                    <p:blipFill>
                      <a:blip r:embed="rId3"/>
                      <a:srcRect/>
                      <a:stretch>
                        <a:fillRect/>
                      </a:stretch>
                    </p:blipFill>
                    <p:spPr bwMode="auto">
                      <a:xfrm>
                        <a:off x="4149725" y="1543050"/>
                        <a:ext cx="2651125" cy="66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Αντικείμενο 9"/>
          <p:cNvGraphicFramePr>
            <a:graphicFrameLocks noChangeAspect="1"/>
          </p:cNvGraphicFramePr>
          <p:nvPr/>
        </p:nvGraphicFramePr>
        <p:xfrm>
          <a:off x="4798268" y="2996952"/>
          <a:ext cx="1784350" cy="663575"/>
        </p:xfrm>
        <a:graphic>
          <a:graphicData uri="http://schemas.openxmlformats.org/presentationml/2006/ole">
            <mc:AlternateContent xmlns:mc="http://schemas.openxmlformats.org/markup-compatibility/2006">
              <mc:Choice xmlns:v="urn:schemas-microsoft-com:vml" Requires="v">
                <p:oleObj name="Equation" r:id="rId4" imgW="990360" imgH="368280" progId="Equation.DSMT4">
                  <p:embed/>
                </p:oleObj>
              </mc:Choice>
              <mc:Fallback>
                <p:oleObj name="Equation" r:id="rId4" imgW="990360" imgH="368280" progId="Equation.DSMT4">
                  <p:embed/>
                  <p:pic>
                    <p:nvPicPr>
                      <p:cNvPr id="9" name="Αντικείμενο 9"/>
                      <p:cNvPicPr>
                        <a:picLocks noChangeAspect="1" noChangeArrowheads="1"/>
                      </p:cNvPicPr>
                      <p:nvPr/>
                    </p:nvPicPr>
                    <p:blipFill>
                      <a:blip r:embed="rId5"/>
                      <a:srcRect/>
                      <a:stretch>
                        <a:fillRect/>
                      </a:stretch>
                    </p:blipFill>
                    <p:spPr bwMode="auto">
                      <a:xfrm>
                        <a:off x="4798268" y="2996952"/>
                        <a:ext cx="1784350"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Αντικείμενο 10"/>
          <p:cNvGraphicFramePr>
            <a:graphicFrameLocks noChangeAspect="1"/>
          </p:cNvGraphicFramePr>
          <p:nvPr/>
        </p:nvGraphicFramePr>
        <p:xfrm>
          <a:off x="3430116" y="4486972"/>
          <a:ext cx="5172075" cy="663575"/>
        </p:xfrm>
        <a:graphic>
          <a:graphicData uri="http://schemas.openxmlformats.org/presentationml/2006/ole">
            <mc:AlternateContent xmlns:mc="http://schemas.openxmlformats.org/markup-compatibility/2006">
              <mc:Choice xmlns:v="urn:schemas-microsoft-com:vml" Requires="v">
                <p:oleObj name="Equation" r:id="rId6" imgW="2869920" imgH="368280" progId="Equation.DSMT4">
                  <p:embed/>
                </p:oleObj>
              </mc:Choice>
              <mc:Fallback>
                <p:oleObj name="Equation" r:id="rId6" imgW="2869920" imgH="368280" progId="Equation.DSMT4">
                  <p:embed/>
                  <p:pic>
                    <p:nvPicPr>
                      <p:cNvPr id="10" name="Αντικείμενο 10"/>
                      <p:cNvPicPr>
                        <a:picLocks noChangeAspect="1" noChangeArrowheads="1"/>
                      </p:cNvPicPr>
                      <p:nvPr/>
                    </p:nvPicPr>
                    <p:blipFill>
                      <a:blip r:embed="rId7"/>
                      <a:srcRect/>
                      <a:stretch>
                        <a:fillRect/>
                      </a:stretch>
                    </p:blipFill>
                    <p:spPr bwMode="auto">
                      <a:xfrm>
                        <a:off x="3430116" y="4486972"/>
                        <a:ext cx="5172075"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 name="Αντικείμενο 15"/>
          <p:cNvGraphicFramePr>
            <a:graphicFrameLocks noChangeAspect="1"/>
          </p:cNvGraphicFramePr>
          <p:nvPr/>
        </p:nvGraphicFramePr>
        <p:xfrm>
          <a:off x="3569654" y="5939739"/>
          <a:ext cx="4689475" cy="755650"/>
        </p:xfrm>
        <a:graphic>
          <a:graphicData uri="http://schemas.openxmlformats.org/presentationml/2006/ole">
            <mc:AlternateContent xmlns:mc="http://schemas.openxmlformats.org/markup-compatibility/2006">
              <mc:Choice xmlns:v="urn:schemas-microsoft-com:vml" Requires="v">
                <p:oleObj name="Equation" r:id="rId8" imgW="2603160" imgH="419040" progId="Equation.DSMT4">
                  <p:embed/>
                </p:oleObj>
              </mc:Choice>
              <mc:Fallback>
                <p:oleObj name="Equation" r:id="rId8" imgW="2603160" imgH="419040" progId="Equation.DSMT4">
                  <p:embed/>
                  <p:pic>
                    <p:nvPicPr>
                      <p:cNvPr id="11" name="Αντικείμενο 15"/>
                      <p:cNvPicPr>
                        <a:picLocks noChangeAspect="1" noChangeArrowheads="1"/>
                      </p:cNvPicPr>
                      <p:nvPr/>
                    </p:nvPicPr>
                    <p:blipFill>
                      <a:blip r:embed="rId9"/>
                      <a:srcRect/>
                      <a:stretch>
                        <a:fillRect/>
                      </a:stretch>
                    </p:blipFill>
                    <p:spPr bwMode="auto">
                      <a:xfrm>
                        <a:off x="3569654" y="5939739"/>
                        <a:ext cx="4689475"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8867333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9B171FFF-AB04-4EC9-9D27-B036A86D3156}"/>
              </a:ext>
            </a:extLst>
          </p:cNvPr>
          <p:cNvCxnSpPr/>
          <p:nvPr/>
        </p:nvCxnSpPr>
        <p:spPr>
          <a:xfrm>
            <a:off x="1125860" y="1030089"/>
            <a:ext cx="9612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AF4212FD-B564-44EA-93B8-1C5B57B346C3}"/>
              </a:ext>
            </a:extLst>
          </p:cNvPr>
          <p:cNvCxnSpPr/>
          <p:nvPr/>
        </p:nvCxnSpPr>
        <p:spPr>
          <a:xfrm>
            <a:off x="1090924" y="332656"/>
            <a:ext cx="9612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ECBAE21B-F77F-4846-BF1D-F353A20977D0}"/>
              </a:ext>
            </a:extLst>
          </p:cNvPr>
          <p:cNvSpPr txBox="1"/>
          <p:nvPr/>
        </p:nvSpPr>
        <p:spPr>
          <a:xfrm>
            <a:off x="1090924" y="437185"/>
            <a:ext cx="9828024" cy="523220"/>
          </a:xfrm>
          <a:prstGeom prst="rect">
            <a:avLst/>
          </a:prstGeom>
          <a:noFill/>
        </p:spPr>
        <p:txBody>
          <a:bodyPr wrap="square" rtlCol="0" anchor="ctr">
            <a:spAutoFit/>
          </a:bodyPr>
          <a:lstStyle/>
          <a:p>
            <a:r>
              <a:rPr lang="el-GR" sz="2800" dirty="0">
                <a:effectLst>
                  <a:outerShdw blurRad="38100" dist="38100" dir="2700000" algn="tl">
                    <a:srgbClr val="000000">
                      <a:alpha val="43137"/>
                    </a:srgbClr>
                  </a:outerShdw>
                </a:effectLst>
                <a:latin typeface="Garamond" panose="02020404030301010803" pitchFamily="18" charset="0"/>
              </a:rPr>
              <a:t>Αλγόριθμος K μέσων:</a:t>
            </a:r>
          </a:p>
        </p:txBody>
      </p:sp>
      <p:sp>
        <p:nvSpPr>
          <p:cNvPr id="8" name="Θέση περιεχομένου 2"/>
          <p:cNvSpPr txBox="1">
            <a:spLocks/>
          </p:cNvSpPr>
          <p:nvPr/>
        </p:nvSpPr>
        <p:spPr>
          <a:xfrm>
            <a:off x="1094446" y="4077072"/>
            <a:ext cx="8229601" cy="2446279"/>
          </a:xfrm>
          <a:prstGeom prst="rect">
            <a:avLst/>
          </a:prstGeom>
        </p:spPr>
        <p:txBody>
          <a:bodyPr vert="horz">
            <a:noAutofit/>
          </a:bodyPr>
          <a:lstStyle>
            <a:lvl1pPr marL="0" indent="0" algn="l" rtl="0" eaLnBrk="1" latinLnBrk="0" hangingPunct="1">
              <a:spcBef>
                <a:spcPct val="20000"/>
              </a:spcBef>
              <a:buClr>
                <a:schemeClr val="accent3"/>
              </a:buClr>
              <a:buSzPct val="95000"/>
              <a:buFont typeface="Wingdings 2"/>
              <a:buNone/>
              <a:defRPr kumimoji="0" sz="2600" kern="1200">
                <a:solidFill>
                  <a:schemeClr val="tx1"/>
                </a:solidFill>
                <a:latin typeface="+mn-lt"/>
                <a:ea typeface="+mn-ea"/>
                <a:cs typeface="Arial" panose="020B0604020202020204" pitchFamily="34" charset="0"/>
              </a:defRPr>
            </a:lvl1pPr>
            <a:lvl2pPr marL="393192" indent="0" algn="l" rtl="0" eaLnBrk="1" latinLnBrk="0" hangingPunct="1">
              <a:spcBef>
                <a:spcPct val="20000"/>
              </a:spcBef>
              <a:buClr>
                <a:schemeClr val="accent1"/>
              </a:buClr>
              <a:buSzPct val="85000"/>
              <a:buFont typeface="Wingdings 2"/>
              <a:buNone/>
              <a:defRPr kumimoji="0" sz="2400" kern="1200">
                <a:solidFill>
                  <a:schemeClr val="tx1"/>
                </a:solidFill>
                <a:latin typeface="+mn-lt"/>
                <a:ea typeface="+mn-ea"/>
                <a:cs typeface="Arial" panose="020B0604020202020204" pitchFamily="34" charset="0"/>
              </a:defRPr>
            </a:lvl2pPr>
            <a:lvl3pPr marL="667512" indent="0" algn="l" rtl="0" eaLnBrk="1" latinLnBrk="0" hangingPunct="1">
              <a:spcBef>
                <a:spcPct val="20000"/>
              </a:spcBef>
              <a:buClr>
                <a:schemeClr val="accent2"/>
              </a:buClr>
              <a:buSzPct val="70000"/>
              <a:buFont typeface="Wingdings 2"/>
              <a:buNone/>
              <a:defRPr kumimoji="0" sz="2100" kern="1200">
                <a:solidFill>
                  <a:schemeClr val="tx1"/>
                </a:solidFill>
                <a:latin typeface="+mn-lt"/>
                <a:ea typeface="+mn-ea"/>
                <a:cs typeface="Arial" panose="020B0604020202020204" pitchFamily="34" charset="0"/>
              </a:defRPr>
            </a:lvl3pPr>
            <a:lvl4pPr marL="978408" indent="0" algn="l" rtl="0" eaLnBrk="1" latinLnBrk="0" hangingPunct="1">
              <a:spcBef>
                <a:spcPct val="20000"/>
              </a:spcBef>
              <a:buClr>
                <a:schemeClr val="accent3"/>
              </a:buClr>
              <a:buSzPct val="65000"/>
              <a:buFont typeface="Wingdings 2"/>
              <a:buNone/>
              <a:defRPr kumimoji="0" sz="2000" kern="1200">
                <a:solidFill>
                  <a:schemeClr val="tx1"/>
                </a:solidFill>
                <a:latin typeface="+mn-lt"/>
                <a:ea typeface="+mn-ea"/>
                <a:cs typeface="Arial" panose="020B0604020202020204" pitchFamily="34" charset="0"/>
              </a:defRPr>
            </a:lvl4pPr>
            <a:lvl5pPr marL="1252728" indent="0" algn="l" rtl="0" eaLnBrk="1" latinLnBrk="0" hangingPunct="1">
              <a:spcBef>
                <a:spcPct val="20000"/>
              </a:spcBef>
              <a:buClr>
                <a:schemeClr val="accent4"/>
              </a:buClr>
              <a:buSzPct val="65000"/>
              <a:buFont typeface="Wingdings 2"/>
              <a:buNone/>
              <a:defRPr kumimoji="0" sz="2000" kern="1200">
                <a:solidFill>
                  <a:schemeClr val="tx1"/>
                </a:solidFill>
                <a:latin typeface="+mn-lt"/>
                <a:ea typeface="+mn-ea"/>
                <a:cs typeface="Arial" panose="020B0604020202020204" pitchFamily="34" charset="0"/>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285750" indent="-285750" defTabSz="914400">
              <a:buFont typeface="Wingdings" panose="05000000000000000000" pitchFamily="2" charset="2"/>
              <a:buChar char="§"/>
            </a:pPr>
            <a:endParaRPr lang="el-GR" sz="1800" dirty="0">
              <a:latin typeface="Garamond" panose="02020404030301010803" pitchFamily="18" charset="0"/>
            </a:endParaRPr>
          </a:p>
          <a:p>
            <a:pPr marL="285750" indent="-285750">
              <a:buFont typeface="Wingdings" panose="05000000000000000000" pitchFamily="2" charset="2"/>
              <a:buChar char="§"/>
            </a:pPr>
            <a:r>
              <a:rPr lang="da-DK" sz="1800" dirty="0">
                <a:latin typeface="Garamond" panose="02020404030301010803" pitchFamily="18" charset="0"/>
              </a:rPr>
              <a:t>TP = ???, FN = ???, FP = ???, TN = ??? </a:t>
            </a:r>
            <a:endParaRPr lang="en-US" sz="1800" dirty="0">
              <a:latin typeface="Garamond" panose="02020404030301010803" pitchFamily="18" charset="0"/>
            </a:endParaRPr>
          </a:p>
          <a:p>
            <a:pPr marL="285750" indent="-285750">
              <a:lnSpc>
                <a:spcPct val="150000"/>
              </a:lnSpc>
              <a:buFont typeface="Wingdings" panose="05000000000000000000" pitchFamily="2" charset="2"/>
              <a:buChar char="§"/>
            </a:pPr>
            <a:r>
              <a:rPr lang="el-GR" sz="1800" dirty="0">
                <a:latin typeface="Garamond" panose="02020404030301010803" pitchFamily="18" charset="0"/>
              </a:rPr>
              <a:t>Jaccard = </a:t>
            </a:r>
            <a:r>
              <a:rPr lang="en-US" sz="1800" dirty="0">
                <a:latin typeface="Garamond" panose="02020404030301010803" pitchFamily="18" charset="0"/>
              </a:rPr>
              <a:t>???</a:t>
            </a:r>
          </a:p>
          <a:p>
            <a:pPr marL="285750" indent="-285750">
              <a:lnSpc>
                <a:spcPct val="150000"/>
              </a:lnSpc>
              <a:buFont typeface="Wingdings" panose="05000000000000000000" pitchFamily="2" charset="2"/>
              <a:buChar char="§"/>
            </a:pPr>
            <a:r>
              <a:rPr lang="el-GR" sz="1800" dirty="0">
                <a:latin typeface="Garamond" panose="02020404030301010803" pitchFamily="18" charset="0"/>
              </a:rPr>
              <a:t>Rand = </a:t>
            </a:r>
            <a:r>
              <a:rPr lang="en-US" sz="1800" dirty="0">
                <a:latin typeface="Garamond" panose="02020404030301010803" pitchFamily="18" charset="0"/>
              </a:rPr>
              <a:t>???</a:t>
            </a:r>
          </a:p>
          <a:p>
            <a:pPr marL="285750" indent="-285750">
              <a:lnSpc>
                <a:spcPct val="150000"/>
              </a:lnSpc>
              <a:buFont typeface="Wingdings" panose="05000000000000000000" pitchFamily="2" charset="2"/>
              <a:buChar char="§"/>
            </a:pPr>
            <a:r>
              <a:rPr lang="el-GR" sz="1800" dirty="0">
                <a:latin typeface="Garamond" panose="02020404030301010803" pitchFamily="18" charset="0"/>
              </a:rPr>
              <a:t>FM = </a:t>
            </a:r>
            <a:r>
              <a:rPr lang="en-US" sz="1800" dirty="0">
                <a:latin typeface="Garamond" panose="02020404030301010803" pitchFamily="18" charset="0"/>
              </a:rPr>
              <a:t>???</a:t>
            </a:r>
            <a:endParaRPr lang="el-GR" sz="1800" dirty="0">
              <a:latin typeface="Garamond" panose="02020404030301010803" pitchFamily="18" charset="0"/>
            </a:endParaRPr>
          </a:p>
        </p:txBody>
      </p:sp>
      <p:graphicFrame>
        <p:nvGraphicFramePr>
          <p:cNvPr id="9" name="Αντικείμενο 11"/>
          <p:cNvGraphicFramePr>
            <a:graphicFrameLocks noChangeAspect="1"/>
          </p:cNvGraphicFramePr>
          <p:nvPr/>
        </p:nvGraphicFramePr>
        <p:xfrm>
          <a:off x="4880138" y="1931140"/>
          <a:ext cx="5242176" cy="1706688"/>
        </p:xfrm>
        <a:graphic>
          <a:graphicData uri="http://schemas.openxmlformats.org/presentationml/2006/ole">
            <mc:AlternateContent xmlns:mc="http://schemas.openxmlformats.org/markup-compatibility/2006">
              <mc:Choice xmlns:v="urn:schemas-microsoft-com:vml" Requires="v">
                <p:oleObj name="Equation" r:id="rId2" imgW="3276360" imgH="1066680" progId="Equation.DSMT4">
                  <p:embed/>
                </p:oleObj>
              </mc:Choice>
              <mc:Fallback>
                <p:oleObj name="Equation" r:id="rId2" imgW="3276360" imgH="1066680" progId="Equation.DSMT4">
                  <p:embed/>
                  <p:pic>
                    <p:nvPicPr>
                      <p:cNvPr id="9" name="Αντικείμενο 11"/>
                      <p:cNvPicPr>
                        <a:picLocks noChangeAspect="1" noChangeArrowheads="1"/>
                      </p:cNvPicPr>
                      <p:nvPr/>
                    </p:nvPicPr>
                    <p:blipFill>
                      <a:blip r:embed="rId3"/>
                      <a:srcRect/>
                      <a:stretch>
                        <a:fillRect/>
                      </a:stretch>
                    </p:blipFill>
                    <p:spPr bwMode="auto">
                      <a:xfrm>
                        <a:off x="4880138" y="1931140"/>
                        <a:ext cx="5242176" cy="1706688"/>
                      </a:xfrm>
                      <a:prstGeom prst="rect">
                        <a:avLst/>
                      </a:prstGeom>
                      <a:noFill/>
                      <a:ln>
                        <a:noFill/>
                      </a:ln>
                    </p:spPr>
                  </p:pic>
                </p:oleObj>
              </mc:Fallback>
            </mc:AlternateContent>
          </a:graphicData>
        </a:graphic>
      </p:graphicFrame>
      <p:sp>
        <p:nvSpPr>
          <p:cNvPr id="10" name="Θέση περιεχομένου 2"/>
          <p:cNvSpPr txBox="1">
            <a:spLocks/>
          </p:cNvSpPr>
          <p:nvPr/>
        </p:nvSpPr>
        <p:spPr>
          <a:xfrm>
            <a:off x="6454452" y="1321225"/>
            <a:ext cx="2325839" cy="454805"/>
          </a:xfrm>
          <a:prstGeom prst="rect">
            <a:avLst/>
          </a:prstGeom>
        </p:spPr>
        <p:txBody>
          <a:bodyPr vert="horz">
            <a:noAutofit/>
          </a:bodyPr>
          <a:lstStyle>
            <a:lvl1pPr marL="0" indent="0" algn="l" rtl="0" eaLnBrk="1" latinLnBrk="0" hangingPunct="1">
              <a:spcBef>
                <a:spcPct val="20000"/>
              </a:spcBef>
              <a:buClr>
                <a:schemeClr val="accent3"/>
              </a:buClr>
              <a:buSzPct val="95000"/>
              <a:buFont typeface="Wingdings 2"/>
              <a:buNone/>
              <a:defRPr kumimoji="0" sz="2600" kern="1200">
                <a:solidFill>
                  <a:schemeClr val="tx1"/>
                </a:solidFill>
                <a:latin typeface="+mn-lt"/>
                <a:ea typeface="+mn-ea"/>
                <a:cs typeface="Arial" panose="020B0604020202020204" pitchFamily="34" charset="0"/>
              </a:defRPr>
            </a:lvl1pPr>
            <a:lvl2pPr marL="393192" indent="0" algn="l" rtl="0" eaLnBrk="1" latinLnBrk="0" hangingPunct="1">
              <a:spcBef>
                <a:spcPct val="20000"/>
              </a:spcBef>
              <a:buClr>
                <a:schemeClr val="accent1"/>
              </a:buClr>
              <a:buSzPct val="85000"/>
              <a:buFont typeface="Wingdings 2"/>
              <a:buNone/>
              <a:defRPr kumimoji="0" sz="2400" kern="1200">
                <a:solidFill>
                  <a:schemeClr val="tx1"/>
                </a:solidFill>
                <a:latin typeface="+mn-lt"/>
                <a:ea typeface="+mn-ea"/>
                <a:cs typeface="Arial" panose="020B0604020202020204" pitchFamily="34" charset="0"/>
              </a:defRPr>
            </a:lvl2pPr>
            <a:lvl3pPr marL="667512" indent="0" algn="l" rtl="0" eaLnBrk="1" latinLnBrk="0" hangingPunct="1">
              <a:spcBef>
                <a:spcPct val="20000"/>
              </a:spcBef>
              <a:buClr>
                <a:schemeClr val="accent2"/>
              </a:buClr>
              <a:buSzPct val="70000"/>
              <a:buFont typeface="Wingdings 2"/>
              <a:buNone/>
              <a:defRPr kumimoji="0" sz="2100" kern="1200">
                <a:solidFill>
                  <a:schemeClr val="tx1"/>
                </a:solidFill>
                <a:latin typeface="+mn-lt"/>
                <a:ea typeface="+mn-ea"/>
                <a:cs typeface="Arial" panose="020B0604020202020204" pitchFamily="34" charset="0"/>
              </a:defRPr>
            </a:lvl3pPr>
            <a:lvl4pPr marL="978408" indent="0" algn="l" rtl="0" eaLnBrk="1" latinLnBrk="0" hangingPunct="1">
              <a:spcBef>
                <a:spcPct val="20000"/>
              </a:spcBef>
              <a:buClr>
                <a:schemeClr val="accent3"/>
              </a:buClr>
              <a:buSzPct val="65000"/>
              <a:buFont typeface="Wingdings 2"/>
              <a:buNone/>
              <a:defRPr kumimoji="0" sz="2000" kern="1200">
                <a:solidFill>
                  <a:schemeClr val="tx1"/>
                </a:solidFill>
                <a:latin typeface="+mn-lt"/>
                <a:ea typeface="+mn-ea"/>
                <a:cs typeface="Arial" panose="020B0604020202020204" pitchFamily="34" charset="0"/>
              </a:defRPr>
            </a:lvl4pPr>
            <a:lvl5pPr marL="1252728" indent="0" algn="l" rtl="0" eaLnBrk="1" latinLnBrk="0" hangingPunct="1">
              <a:spcBef>
                <a:spcPct val="20000"/>
              </a:spcBef>
              <a:buClr>
                <a:schemeClr val="accent4"/>
              </a:buClr>
              <a:buSzPct val="65000"/>
              <a:buFont typeface="Wingdings 2"/>
              <a:buNone/>
              <a:defRPr kumimoji="0" sz="2000" kern="1200">
                <a:solidFill>
                  <a:schemeClr val="tx1"/>
                </a:solidFill>
                <a:latin typeface="+mn-lt"/>
                <a:ea typeface="+mn-ea"/>
                <a:cs typeface="Arial" panose="020B0604020202020204" pitchFamily="34" charset="0"/>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defTabSz="914400"/>
            <a:r>
              <a:rPr lang="el-GR" sz="1800" dirty="0">
                <a:solidFill>
                  <a:prstClr val="black"/>
                </a:solidFill>
                <a:latin typeface="Garamond" panose="02020404030301010803" pitchFamily="18" charset="0"/>
              </a:rPr>
              <a:t>Πίνακας συνάφειας:</a:t>
            </a:r>
            <a:endParaRPr lang="el-GR" sz="2100" dirty="0">
              <a:latin typeface="Garamond" panose="02020404030301010803" pitchFamily="18" charset="0"/>
            </a:endParaRPr>
          </a:p>
        </p:txBody>
      </p:sp>
      <p:grpSp>
        <p:nvGrpSpPr>
          <p:cNvPr id="11" name="Ομάδα 14"/>
          <p:cNvGrpSpPr/>
          <p:nvPr/>
        </p:nvGrpSpPr>
        <p:grpSpPr>
          <a:xfrm>
            <a:off x="1269876" y="1525919"/>
            <a:ext cx="3178389" cy="2212150"/>
            <a:chOff x="2590800" y="1415047"/>
            <a:chExt cx="3724656" cy="2405360"/>
          </a:xfrm>
        </p:grpSpPr>
        <p:pic>
          <p:nvPicPr>
            <p:cNvPr id="12" name="Εικόνα 15"/>
            <p:cNvPicPr>
              <a:picLocks noChangeAspect="1"/>
            </p:cNvPicPr>
            <p:nvPr/>
          </p:nvPicPr>
          <p:blipFill rotWithShape="1">
            <a:blip r:embed="rId4"/>
            <a:srcRect b="48723"/>
            <a:stretch/>
          </p:blipFill>
          <p:spPr>
            <a:xfrm>
              <a:off x="2590800" y="1415047"/>
              <a:ext cx="3724656" cy="2405360"/>
            </a:xfrm>
            <a:prstGeom prst="rect">
              <a:avLst/>
            </a:prstGeom>
          </p:spPr>
        </p:pic>
        <p:sp>
          <p:nvSpPr>
            <p:cNvPr id="13" name="Ορθογώνιο 16"/>
            <p:cNvSpPr/>
            <p:nvPr/>
          </p:nvSpPr>
          <p:spPr>
            <a:xfrm>
              <a:off x="2827090" y="3711411"/>
              <a:ext cx="271217" cy="1089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spTree>
    <p:extLst>
      <p:ext uri="{BB962C8B-B14F-4D97-AF65-F5344CB8AC3E}">
        <p14:creationId xmlns:p14="http://schemas.microsoft.com/office/powerpoint/2010/main" val="30773182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9B171FFF-AB04-4EC9-9D27-B036A86D3156}"/>
              </a:ext>
            </a:extLst>
          </p:cNvPr>
          <p:cNvCxnSpPr/>
          <p:nvPr/>
        </p:nvCxnSpPr>
        <p:spPr>
          <a:xfrm>
            <a:off x="1125860" y="1030089"/>
            <a:ext cx="9612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AF4212FD-B564-44EA-93B8-1C5B57B346C3}"/>
              </a:ext>
            </a:extLst>
          </p:cNvPr>
          <p:cNvCxnSpPr/>
          <p:nvPr/>
        </p:nvCxnSpPr>
        <p:spPr>
          <a:xfrm>
            <a:off x="1090924" y="332656"/>
            <a:ext cx="9612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ECBAE21B-F77F-4846-BF1D-F353A20977D0}"/>
              </a:ext>
            </a:extLst>
          </p:cNvPr>
          <p:cNvSpPr txBox="1"/>
          <p:nvPr/>
        </p:nvSpPr>
        <p:spPr>
          <a:xfrm>
            <a:off x="1090924" y="437185"/>
            <a:ext cx="9828024" cy="523220"/>
          </a:xfrm>
          <a:prstGeom prst="rect">
            <a:avLst/>
          </a:prstGeom>
          <a:noFill/>
        </p:spPr>
        <p:txBody>
          <a:bodyPr wrap="square" rtlCol="0" anchor="ctr">
            <a:spAutoFit/>
          </a:bodyPr>
          <a:lstStyle/>
          <a:p>
            <a:r>
              <a:rPr lang="el-GR" sz="2800" dirty="0">
                <a:effectLst>
                  <a:outerShdw blurRad="38100" dist="38100" dir="2700000" algn="tl">
                    <a:srgbClr val="000000">
                      <a:alpha val="43137"/>
                    </a:srgbClr>
                  </a:outerShdw>
                </a:effectLst>
                <a:latin typeface="Garamond" panose="02020404030301010803" pitchFamily="18" charset="0"/>
              </a:rPr>
              <a:t>Αλγόριθμος K μέσων:</a:t>
            </a:r>
          </a:p>
        </p:txBody>
      </p:sp>
      <p:sp>
        <p:nvSpPr>
          <p:cNvPr id="8" name="Θέση περιεχομένου 2"/>
          <p:cNvSpPr txBox="1">
            <a:spLocks/>
          </p:cNvSpPr>
          <p:nvPr/>
        </p:nvSpPr>
        <p:spPr>
          <a:xfrm>
            <a:off x="1094446" y="4077072"/>
            <a:ext cx="8229601" cy="2446279"/>
          </a:xfrm>
          <a:prstGeom prst="rect">
            <a:avLst/>
          </a:prstGeom>
        </p:spPr>
        <p:txBody>
          <a:bodyPr vert="horz">
            <a:noAutofit/>
          </a:bodyPr>
          <a:lstStyle>
            <a:lvl1pPr marL="0" indent="0" algn="l" rtl="0" eaLnBrk="1" latinLnBrk="0" hangingPunct="1">
              <a:spcBef>
                <a:spcPct val="20000"/>
              </a:spcBef>
              <a:buClr>
                <a:schemeClr val="accent3"/>
              </a:buClr>
              <a:buSzPct val="95000"/>
              <a:buFont typeface="Wingdings 2"/>
              <a:buNone/>
              <a:defRPr kumimoji="0" sz="2600" kern="1200">
                <a:solidFill>
                  <a:schemeClr val="tx1"/>
                </a:solidFill>
                <a:latin typeface="+mn-lt"/>
                <a:ea typeface="+mn-ea"/>
                <a:cs typeface="Arial" panose="020B0604020202020204" pitchFamily="34" charset="0"/>
              </a:defRPr>
            </a:lvl1pPr>
            <a:lvl2pPr marL="393192" indent="0" algn="l" rtl="0" eaLnBrk="1" latinLnBrk="0" hangingPunct="1">
              <a:spcBef>
                <a:spcPct val="20000"/>
              </a:spcBef>
              <a:buClr>
                <a:schemeClr val="accent1"/>
              </a:buClr>
              <a:buSzPct val="85000"/>
              <a:buFont typeface="Wingdings 2"/>
              <a:buNone/>
              <a:defRPr kumimoji="0" sz="2400" kern="1200">
                <a:solidFill>
                  <a:schemeClr val="tx1"/>
                </a:solidFill>
                <a:latin typeface="+mn-lt"/>
                <a:ea typeface="+mn-ea"/>
                <a:cs typeface="Arial" panose="020B0604020202020204" pitchFamily="34" charset="0"/>
              </a:defRPr>
            </a:lvl2pPr>
            <a:lvl3pPr marL="667512" indent="0" algn="l" rtl="0" eaLnBrk="1" latinLnBrk="0" hangingPunct="1">
              <a:spcBef>
                <a:spcPct val="20000"/>
              </a:spcBef>
              <a:buClr>
                <a:schemeClr val="accent2"/>
              </a:buClr>
              <a:buSzPct val="70000"/>
              <a:buFont typeface="Wingdings 2"/>
              <a:buNone/>
              <a:defRPr kumimoji="0" sz="2100" kern="1200">
                <a:solidFill>
                  <a:schemeClr val="tx1"/>
                </a:solidFill>
                <a:latin typeface="+mn-lt"/>
                <a:ea typeface="+mn-ea"/>
                <a:cs typeface="Arial" panose="020B0604020202020204" pitchFamily="34" charset="0"/>
              </a:defRPr>
            </a:lvl3pPr>
            <a:lvl4pPr marL="978408" indent="0" algn="l" rtl="0" eaLnBrk="1" latinLnBrk="0" hangingPunct="1">
              <a:spcBef>
                <a:spcPct val="20000"/>
              </a:spcBef>
              <a:buClr>
                <a:schemeClr val="accent3"/>
              </a:buClr>
              <a:buSzPct val="65000"/>
              <a:buFont typeface="Wingdings 2"/>
              <a:buNone/>
              <a:defRPr kumimoji="0" sz="2000" kern="1200">
                <a:solidFill>
                  <a:schemeClr val="tx1"/>
                </a:solidFill>
                <a:latin typeface="+mn-lt"/>
                <a:ea typeface="+mn-ea"/>
                <a:cs typeface="Arial" panose="020B0604020202020204" pitchFamily="34" charset="0"/>
              </a:defRPr>
            </a:lvl4pPr>
            <a:lvl5pPr marL="1252728" indent="0" algn="l" rtl="0" eaLnBrk="1" latinLnBrk="0" hangingPunct="1">
              <a:spcBef>
                <a:spcPct val="20000"/>
              </a:spcBef>
              <a:buClr>
                <a:schemeClr val="accent4"/>
              </a:buClr>
              <a:buSzPct val="65000"/>
              <a:buFont typeface="Wingdings 2"/>
              <a:buNone/>
              <a:defRPr kumimoji="0" sz="2000" kern="1200">
                <a:solidFill>
                  <a:schemeClr val="tx1"/>
                </a:solidFill>
                <a:latin typeface="+mn-lt"/>
                <a:ea typeface="+mn-ea"/>
                <a:cs typeface="Arial" panose="020B0604020202020204" pitchFamily="34" charset="0"/>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285750" indent="-285750" defTabSz="914400">
              <a:buFont typeface="Wingdings" panose="05000000000000000000" pitchFamily="2" charset="2"/>
              <a:buChar char="§"/>
            </a:pPr>
            <a:endParaRPr lang="el-GR" sz="1800" dirty="0">
              <a:latin typeface="Garamond" panose="02020404030301010803" pitchFamily="18" charset="0"/>
            </a:endParaRPr>
          </a:p>
          <a:p>
            <a:pPr marL="285750" indent="-285750">
              <a:buFont typeface="Wingdings" panose="05000000000000000000" pitchFamily="2" charset="2"/>
              <a:buChar char="§"/>
            </a:pPr>
            <a:r>
              <a:rPr lang="da-DK" sz="1800" dirty="0">
                <a:latin typeface="Garamond" panose="02020404030301010803" pitchFamily="18" charset="0"/>
              </a:rPr>
              <a:t>TP = 3030, FN = 645, FP = 766, TN = 6734 </a:t>
            </a:r>
            <a:endParaRPr lang="en-US" sz="1800" dirty="0">
              <a:latin typeface="Garamond" panose="02020404030301010803" pitchFamily="18" charset="0"/>
            </a:endParaRPr>
          </a:p>
          <a:p>
            <a:pPr marL="285750" indent="-285750">
              <a:lnSpc>
                <a:spcPct val="150000"/>
              </a:lnSpc>
              <a:buFont typeface="Wingdings" panose="05000000000000000000" pitchFamily="2" charset="2"/>
              <a:buChar char="§"/>
            </a:pPr>
            <a:r>
              <a:rPr lang="el-GR" sz="1800" dirty="0">
                <a:latin typeface="Garamond" panose="02020404030301010803" pitchFamily="18" charset="0"/>
              </a:rPr>
              <a:t>Jaccard = </a:t>
            </a:r>
            <a:r>
              <a:rPr lang="en-US" sz="1800" dirty="0">
                <a:latin typeface="Garamond" panose="02020404030301010803" pitchFamily="18" charset="0"/>
              </a:rPr>
              <a:t>0,68</a:t>
            </a:r>
          </a:p>
          <a:p>
            <a:pPr marL="285750" indent="-285750">
              <a:lnSpc>
                <a:spcPct val="150000"/>
              </a:lnSpc>
              <a:buFont typeface="Wingdings" panose="05000000000000000000" pitchFamily="2" charset="2"/>
              <a:buChar char="§"/>
            </a:pPr>
            <a:r>
              <a:rPr lang="el-GR" sz="1800" dirty="0">
                <a:latin typeface="Garamond" panose="02020404030301010803" pitchFamily="18" charset="0"/>
              </a:rPr>
              <a:t>Rand = </a:t>
            </a:r>
            <a:r>
              <a:rPr lang="en-US" sz="1800" dirty="0">
                <a:latin typeface="Garamond" panose="02020404030301010803" pitchFamily="18" charset="0"/>
              </a:rPr>
              <a:t>0,87</a:t>
            </a:r>
          </a:p>
          <a:p>
            <a:pPr marL="285750" indent="-285750">
              <a:lnSpc>
                <a:spcPct val="150000"/>
              </a:lnSpc>
              <a:buFont typeface="Wingdings" panose="05000000000000000000" pitchFamily="2" charset="2"/>
              <a:buChar char="§"/>
            </a:pPr>
            <a:r>
              <a:rPr lang="el-GR" sz="1800" dirty="0">
                <a:latin typeface="Garamond" panose="02020404030301010803" pitchFamily="18" charset="0"/>
              </a:rPr>
              <a:t>FM = </a:t>
            </a:r>
            <a:r>
              <a:rPr lang="en-US" sz="1800" dirty="0">
                <a:latin typeface="Garamond" panose="02020404030301010803" pitchFamily="18" charset="0"/>
              </a:rPr>
              <a:t>0,81</a:t>
            </a:r>
            <a:endParaRPr lang="el-GR" sz="1800" dirty="0">
              <a:latin typeface="Garamond" panose="02020404030301010803" pitchFamily="18" charset="0"/>
            </a:endParaRPr>
          </a:p>
        </p:txBody>
      </p:sp>
      <p:graphicFrame>
        <p:nvGraphicFramePr>
          <p:cNvPr id="9" name="Αντικείμενο 11"/>
          <p:cNvGraphicFramePr>
            <a:graphicFrameLocks noChangeAspect="1"/>
          </p:cNvGraphicFramePr>
          <p:nvPr/>
        </p:nvGraphicFramePr>
        <p:xfrm>
          <a:off x="4880138" y="1931140"/>
          <a:ext cx="5242176" cy="1706688"/>
        </p:xfrm>
        <a:graphic>
          <a:graphicData uri="http://schemas.openxmlformats.org/presentationml/2006/ole">
            <mc:AlternateContent xmlns:mc="http://schemas.openxmlformats.org/markup-compatibility/2006">
              <mc:Choice xmlns:v="urn:schemas-microsoft-com:vml" Requires="v">
                <p:oleObj name="Equation" r:id="rId2" imgW="3276360" imgH="1066680" progId="Equation.DSMT4">
                  <p:embed/>
                </p:oleObj>
              </mc:Choice>
              <mc:Fallback>
                <p:oleObj name="Equation" r:id="rId2" imgW="3276360" imgH="1066680" progId="Equation.DSMT4">
                  <p:embed/>
                  <p:pic>
                    <p:nvPicPr>
                      <p:cNvPr id="9" name="Αντικείμενο 11"/>
                      <p:cNvPicPr>
                        <a:picLocks noChangeAspect="1" noChangeArrowheads="1"/>
                      </p:cNvPicPr>
                      <p:nvPr/>
                    </p:nvPicPr>
                    <p:blipFill>
                      <a:blip r:embed="rId3"/>
                      <a:srcRect/>
                      <a:stretch>
                        <a:fillRect/>
                      </a:stretch>
                    </p:blipFill>
                    <p:spPr bwMode="auto">
                      <a:xfrm>
                        <a:off x="4880138" y="1931140"/>
                        <a:ext cx="5242176" cy="1706688"/>
                      </a:xfrm>
                      <a:prstGeom prst="rect">
                        <a:avLst/>
                      </a:prstGeom>
                      <a:noFill/>
                      <a:ln>
                        <a:noFill/>
                      </a:ln>
                    </p:spPr>
                  </p:pic>
                </p:oleObj>
              </mc:Fallback>
            </mc:AlternateContent>
          </a:graphicData>
        </a:graphic>
      </p:graphicFrame>
      <p:sp>
        <p:nvSpPr>
          <p:cNvPr id="10" name="Θέση περιεχομένου 2"/>
          <p:cNvSpPr txBox="1">
            <a:spLocks/>
          </p:cNvSpPr>
          <p:nvPr/>
        </p:nvSpPr>
        <p:spPr>
          <a:xfrm>
            <a:off x="6454452" y="1321225"/>
            <a:ext cx="2325839" cy="454805"/>
          </a:xfrm>
          <a:prstGeom prst="rect">
            <a:avLst/>
          </a:prstGeom>
        </p:spPr>
        <p:txBody>
          <a:bodyPr vert="horz">
            <a:noAutofit/>
          </a:bodyPr>
          <a:lstStyle>
            <a:lvl1pPr marL="0" indent="0" algn="l" rtl="0" eaLnBrk="1" latinLnBrk="0" hangingPunct="1">
              <a:spcBef>
                <a:spcPct val="20000"/>
              </a:spcBef>
              <a:buClr>
                <a:schemeClr val="accent3"/>
              </a:buClr>
              <a:buSzPct val="95000"/>
              <a:buFont typeface="Wingdings 2"/>
              <a:buNone/>
              <a:defRPr kumimoji="0" sz="2600" kern="1200">
                <a:solidFill>
                  <a:schemeClr val="tx1"/>
                </a:solidFill>
                <a:latin typeface="+mn-lt"/>
                <a:ea typeface="+mn-ea"/>
                <a:cs typeface="Arial" panose="020B0604020202020204" pitchFamily="34" charset="0"/>
              </a:defRPr>
            </a:lvl1pPr>
            <a:lvl2pPr marL="393192" indent="0" algn="l" rtl="0" eaLnBrk="1" latinLnBrk="0" hangingPunct="1">
              <a:spcBef>
                <a:spcPct val="20000"/>
              </a:spcBef>
              <a:buClr>
                <a:schemeClr val="accent1"/>
              </a:buClr>
              <a:buSzPct val="85000"/>
              <a:buFont typeface="Wingdings 2"/>
              <a:buNone/>
              <a:defRPr kumimoji="0" sz="2400" kern="1200">
                <a:solidFill>
                  <a:schemeClr val="tx1"/>
                </a:solidFill>
                <a:latin typeface="+mn-lt"/>
                <a:ea typeface="+mn-ea"/>
                <a:cs typeface="Arial" panose="020B0604020202020204" pitchFamily="34" charset="0"/>
              </a:defRPr>
            </a:lvl2pPr>
            <a:lvl3pPr marL="667512" indent="0" algn="l" rtl="0" eaLnBrk="1" latinLnBrk="0" hangingPunct="1">
              <a:spcBef>
                <a:spcPct val="20000"/>
              </a:spcBef>
              <a:buClr>
                <a:schemeClr val="accent2"/>
              </a:buClr>
              <a:buSzPct val="70000"/>
              <a:buFont typeface="Wingdings 2"/>
              <a:buNone/>
              <a:defRPr kumimoji="0" sz="2100" kern="1200">
                <a:solidFill>
                  <a:schemeClr val="tx1"/>
                </a:solidFill>
                <a:latin typeface="+mn-lt"/>
                <a:ea typeface="+mn-ea"/>
                <a:cs typeface="Arial" panose="020B0604020202020204" pitchFamily="34" charset="0"/>
              </a:defRPr>
            </a:lvl3pPr>
            <a:lvl4pPr marL="978408" indent="0" algn="l" rtl="0" eaLnBrk="1" latinLnBrk="0" hangingPunct="1">
              <a:spcBef>
                <a:spcPct val="20000"/>
              </a:spcBef>
              <a:buClr>
                <a:schemeClr val="accent3"/>
              </a:buClr>
              <a:buSzPct val="65000"/>
              <a:buFont typeface="Wingdings 2"/>
              <a:buNone/>
              <a:defRPr kumimoji="0" sz="2000" kern="1200">
                <a:solidFill>
                  <a:schemeClr val="tx1"/>
                </a:solidFill>
                <a:latin typeface="+mn-lt"/>
                <a:ea typeface="+mn-ea"/>
                <a:cs typeface="Arial" panose="020B0604020202020204" pitchFamily="34" charset="0"/>
              </a:defRPr>
            </a:lvl4pPr>
            <a:lvl5pPr marL="1252728" indent="0" algn="l" rtl="0" eaLnBrk="1" latinLnBrk="0" hangingPunct="1">
              <a:spcBef>
                <a:spcPct val="20000"/>
              </a:spcBef>
              <a:buClr>
                <a:schemeClr val="accent4"/>
              </a:buClr>
              <a:buSzPct val="65000"/>
              <a:buFont typeface="Wingdings 2"/>
              <a:buNone/>
              <a:defRPr kumimoji="0" sz="2000" kern="1200">
                <a:solidFill>
                  <a:schemeClr val="tx1"/>
                </a:solidFill>
                <a:latin typeface="+mn-lt"/>
                <a:ea typeface="+mn-ea"/>
                <a:cs typeface="Arial" panose="020B0604020202020204" pitchFamily="34" charset="0"/>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defTabSz="914400"/>
            <a:r>
              <a:rPr lang="el-GR" sz="1800" dirty="0">
                <a:solidFill>
                  <a:prstClr val="black"/>
                </a:solidFill>
                <a:latin typeface="Garamond" panose="02020404030301010803" pitchFamily="18" charset="0"/>
              </a:rPr>
              <a:t>Πίνακας συνάφειας:</a:t>
            </a:r>
            <a:endParaRPr lang="el-GR" sz="2100" dirty="0">
              <a:latin typeface="Garamond" panose="02020404030301010803" pitchFamily="18" charset="0"/>
            </a:endParaRPr>
          </a:p>
        </p:txBody>
      </p:sp>
      <p:grpSp>
        <p:nvGrpSpPr>
          <p:cNvPr id="11" name="Ομάδα 14"/>
          <p:cNvGrpSpPr/>
          <p:nvPr/>
        </p:nvGrpSpPr>
        <p:grpSpPr>
          <a:xfrm>
            <a:off x="1269876" y="1525919"/>
            <a:ext cx="3178389" cy="2212150"/>
            <a:chOff x="2590800" y="1415047"/>
            <a:chExt cx="3724656" cy="2405360"/>
          </a:xfrm>
        </p:grpSpPr>
        <p:pic>
          <p:nvPicPr>
            <p:cNvPr id="12" name="Εικόνα 15"/>
            <p:cNvPicPr>
              <a:picLocks noChangeAspect="1"/>
            </p:cNvPicPr>
            <p:nvPr/>
          </p:nvPicPr>
          <p:blipFill rotWithShape="1">
            <a:blip r:embed="rId4"/>
            <a:srcRect b="48723"/>
            <a:stretch/>
          </p:blipFill>
          <p:spPr>
            <a:xfrm>
              <a:off x="2590800" y="1415047"/>
              <a:ext cx="3724656" cy="2405360"/>
            </a:xfrm>
            <a:prstGeom prst="rect">
              <a:avLst/>
            </a:prstGeom>
          </p:spPr>
        </p:pic>
        <p:sp>
          <p:nvSpPr>
            <p:cNvPr id="13" name="Ορθογώνιο 16"/>
            <p:cNvSpPr/>
            <p:nvPr/>
          </p:nvSpPr>
          <p:spPr>
            <a:xfrm>
              <a:off x="2827090" y="3711411"/>
              <a:ext cx="271217" cy="1089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spTree>
    <p:extLst>
      <p:ext uri="{BB962C8B-B14F-4D97-AF65-F5344CB8AC3E}">
        <p14:creationId xmlns:p14="http://schemas.microsoft.com/office/powerpoint/2010/main" val="8547187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9B171FFF-AB04-4EC9-9D27-B036A86D3156}"/>
              </a:ext>
            </a:extLst>
          </p:cNvPr>
          <p:cNvCxnSpPr/>
          <p:nvPr/>
        </p:nvCxnSpPr>
        <p:spPr>
          <a:xfrm>
            <a:off x="1125860" y="1030089"/>
            <a:ext cx="9612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AF4212FD-B564-44EA-93B8-1C5B57B346C3}"/>
              </a:ext>
            </a:extLst>
          </p:cNvPr>
          <p:cNvCxnSpPr/>
          <p:nvPr/>
        </p:nvCxnSpPr>
        <p:spPr>
          <a:xfrm>
            <a:off x="1090924" y="332656"/>
            <a:ext cx="9612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ECBAE21B-F77F-4846-BF1D-F353A20977D0}"/>
              </a:ext>
            </a:extLst>
          </p:cNvPr>
          <p:cNvSpPr txBox="1"/>
          <p:nvPr/>
        </p:nvSpPr>
        <p:spPr>
          <a:xfrm>
            <a:off x="1125860" y="322203"/>
            <a:ext cx="9828024" cy="707886"/>
          </a:xfrm>
          <a:prstGeom prst="rect">
            <a:avLst/>
          </a:prstGeom>
          <a:noFill/>
        </p:spPr>
        <p:txBody>
          <a:bodyPr wrap="square" rtlCol="0" anchor="ctr">
            <a:spAutoFit/>
          </a:bodyPr>
          <a:lstStyle/>
          <a:p>
            <a:pPr algn="ctr"/>
            <a:r>
              <a:rPr lang="el-GR" sz="4000" dirty="0">
                <a:effectLst>
                  <a:outerShdw blurRad="38100" dist="38100" dir="2700000" algn="tl">
                    <a:srgbClr val="000000">
                      <a:alpha val="43137"/>
                    </a:srgbClr>
                  </a:outerShdw>
                </a:effectLst>
                <a:latin typeface="Garamond" panose="02020404030301010803" pitchFamily="18" charset="0"/>
              </a:rPr>
              <a:t>Εσωτερικά μέτρα</a:t>
            </a: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3926C9D4-5988-4481-86FF-DDB3824F28A8}"/>
                  </a:ext>
                </a:extLst>
              </p:cNvPr>
              <p:cNvSpPr txBox="1"/>
              <p:nvPr/>
            </p:nvSpPr>
            <p:spPr>
              <a:xfrm>
                <a:off x="1125860" y="1268760"/>
                <a:ext cx="9577064" cy="5010667"/>
              </a:xfrm>
              <a:prstGeom prst="rect">
                <a:avLst/>
              </a:prstGeom>
              <a:noFill/>
            </p:spPr>
            <p:txBody>
              <a:bodyPr wrap="square">
                <a:spAutoFit/>
              </a:bodyPr>
              <a:lstStyle/>
              <a:p>
                <a:pPr marL="342900" indent="-342900">
                  <a:buFont typeface="Wingdings" panose="05000000000000000000" pitchFamily="2" charset="2"/>
                  <a:buChar char="§"/>
                </a:pPr>
                <a:r>
                  <a:rPr lang="el-GR" sz="2000" dirty="0">
                    <a:solidFill>
                      <a:schemeClr val="tx2"/>
                    </a:solidFill>
                    <a:latin typeface="Garamond" panose="02020404030301010803" pitchFamily="18" charset="0"/>
                  </a:rPr>
                  <a:t>Τα εσωτερικά μέτρα αποτίμησης δεν καταφεύγουν στον διαμερισμό που αντιστοιχεί στη δεδομένη αλήθεια. </a:t>
                </a:r>
                <a:endParaRPr lang="en-US" sz="2000" dirty="0">
                  <a:solidFill>
                    <a:schemeClr val="tx2"/>
                  </a:solidFill>
                  <a:latin typeface="Garamond" panose="02020404030301010803" pitchFamily="18" charset="0"/>
                </a:endParaRPr>
              </a:p>
              <a:p>
                <a:pPr marL="342900" indent="-342900">
                  <a:buFont typeface="Wingdings" panose="05000000000000000000" pitchFamily="2" charset="2"/>
                  <a:buChar char="§"/>
                </a:pPr>
                <a:endParaRPr lang="en-US" sz="2000" dirty="0">
                  <a:solidFill>
                    <a:schemeClr val="tx2"/>
                  </a:solidFill>
                  <a:latin typeface="Garamond" panose="02020404030301010803" pitchFamily="18" charset="0"/>
                </a:endParaRPr>
              </a:p>
              <a:p>
                <a:pPr marL="342900" indent="-342900">
                  <a:buFont typeface="Wingdings" panose="05000000000000000000" pitchFamily="2" charset="2"/>
                  <a:buChar char="§"/>
                </a:pPr>
                <a:r>
                  <a:rPr lang="el-GR" sz="2000" dirty="0">
                    <a:solidFill>
                      <a:schemeClr val="tx2"/>
                    </a:solidFill>
                    <a:latin typeface="Garamond" panose="02020404030301010803" pitchFamily="18" charset="0"/>
                  </a:rPr>
                  <a:t>Επομένως, για να αποτιμήσουν την ποιότητα της </a:t>
                </a:r>
                <a:r>
                  <a:rPr lang="el-GR" sz="2000" dirty="0" err="1">
                    <a:solidFill>
                      <a:schemeClr val="tx2"/>
                    </a:solidFill>
                    <a:latin typeface="Garamond" panose="02020404030301010803" pitchFamily="18" charset="0"/>
                  </a:rPr>
                  <a:t>συσταδοποίησης</a:t>
                </a:r>
                <a:r>
                  <a:rPr lang="el-GR" sz="2000" dirty="0">
                    <a:solidFill>
                      <a:schemeClr val="tx2"/>
                    </a:solidFill>
                    <a:latin typeface="Garamond" panose="02020404030301010803" pitchFamily="18" charset="0"/>
                  </a:rPr>
                  <a:t>, πρέπει να στηριχθούν σε έννοιες της «</a:t>
                </a:r>
                <a:r>
                  <a:rPr lang="el-GR" sz="2000" dirty="0" err="1">
                    <a:solidFill>
                      <a:schemeClr val="tx2"/>
                    </a:solidFill>
                    <a:latin typeface="Garamond" panose="02020404030301010803" pitchFamily="18" charset="0"/>
                  </a:rPr>
                  <a:t>ενδοσυσταδικής</a:t>
                </a:r>
                <a:r>
                  <a:rPr lang="el-GR" sz="2000" dirty="0">
                    <a:solidFill>
                      <a:schemeClr val="tx2"/>
                    </a:solidFill>
                    <a:latin typeface="Garamond" panose="02020404030301010803" pitchFamily="18" charset="0"/>
                  </a:rPr>
                  <a:t>» ομοιότητας ή πυκνότητας, </a:t>
                </a:r>
                <a:endParaRPr lang="en-US" sz="2000" dirty="0">
                  <a:solidFill>
                    <a:schemeClr val="tx2"/>
                  </a:solidFill>
                  <a:latin typeface="Garamond" panose="02020404030301010803" pitchFamily="18" charset="0"/>
                </a:endParaRPr>
              </a:p>
              <a:p>
                <a:pPr marL="800100" lvl="1" indent="-342900">
                  <a:buFont typeface="Wingdings" panose="05000000000000000000" pitchFamily="2" charset="2"/>
                  <a:buChar char="§"/>
                </a:pPr>
                <a:r>
                  <a:rPr lang="el-GR" sz="2000" dirty="0">
                    <a:solidFill>
                      <a:schemeClr val="tx2"/>
                    </a:solidFill>
                    <a:latin typeface="Garamond" panose="02020404030301010803" pitchFamily="18" charset="0"/>
                  </a:rPr>
                  <a:t>σε αντίθεση με έννοιες της «</a:t>
                </a:r>
                <a:r>
                  <a:rPr lang="el-GR" sz="2000" dirty="0" err="1">
                    <a:solidFill>
                      <a:schemeClr val="tx2"/>
                    </a:solidFill>
                    <a:latin typeface="Garamond" panose="02020404030301010803" pitchFamily="18" charset="0"/>
                  </a:rPr>
                  <a:t>διασυσταδικής</a:t>
                </a:r>
                <a:r>
                  <a:rPr lang="el-GR" sz="2000" dirty="0">
                    <a:solidFill>
                      <a:schemeClr val="tx2"/>
                    </a:solidFill>
                    <a:latin typeface="Garamond" panose="02020404030301010803" pitchFamily="18" charset="0"/>
                  </a:rPr>
                  <a:t>» απόστασης· </a:t>
                </a:r>
                <a:endParaRPr lang="en-US" sz="2000" dirty="0">
                  <a:solidFill>
                    <a:schemeClr val="tx2"/>
                  </a:solidFill>
                  <a:latin typeface="Garamond" panose="02020404030301010803" pitchFamily="18" charset="0"/>
                </a:endParaRPr>
              </a:p>
              <a:p>
                <a:pPr marL="1257300" lvl="2" indent="-342900">
                  <a:buFont typeface="Wingdings" panose="05000000000000000000" pitchFamily="2" charset="2"/>
                  <a:buChar char="§"/>
                </a:pPr>
                <a:r>
                  <a:rPr lang="el-GR" sz="2000" dirty="0">
                    <a:solidFill>
                      <a:schemeClr val="tx2"/>
                    </a:solidFill>
                    <a:latin typeface="Garamond" panose="02020404030301010803" pitchFamily="18" charset="0"/>
                  </a:rPr>
                  <a:t>συνήθως, πρέπει να επιτευχθεί ένα συμβιβασμός όσον αφορά τη μεγιστοποίηση αυτών των δύο στόχων.</a:t>
                </a:r>
              </a:p>
              <a:p>
                <a:pPr marL="342900" indent="-342900">
                  <a:buFont typeface="Wingdings" panose="05000000000000000000" pitchFamily="2" charset="2"/>
                  <a:buChar char="§"/>
                </a:pPr>
                <a:endParaRPr lang="en-US" sz="2000" dirty="0">
                  <a:solidFill>
                    <a:schemeClr val="tx2"/>
                  </a:solidFill>
                  <a:latin typeface="Garamond" panose="02020404030301010803" pitchFamily="18" charset="0"/>
                </a:endParaRPr>
              </a:p>
              <a:p>
                <a:pPr marL="342900" indent="-342900">
                  <a:buFont typeface="Wingdings" panose="05000000000000000000" pitchFamily="2" charset="2"/>
                  <a:buChar char="§"/>
                </a:pPr>
                <a:r>
                  <a:rPr lang="el-GR" sz="2000" dirty="0">
                    <a:solidFill>
                      <a:schemeClr val="tx2"/>
                    </a:solidFill>
                    <a:latin typeface="Garamond" panose="02020404030301010803" pitchFamily="18" charset="0"/>
                  </a:rPr>
                  <a:t>Τα εσωτερικά μέτρα βασίζονται στη </a:t>
                </a:r>
                <a:r>
                  <a:rPr lang="el-GR" sz="2000" i="1" dirty="0">
                    <a:solidFill>
                      <a:schemeClr val="tx2"/>
                    </a:solidFill>
                    <a:latin typeface="Garamond" panose="02020404030301010803" pitchFamily="18" charset="0"/>
                  </a:rPr>
                  <a:t>μήτρα αποστάσεων</a:t>
                </a:r>
                <a:r>
                  <a:rPr lang="el-GR" sz="2000" dirty="0">
                    <a:solidFill>
                      <a:schemeClr val="tx2"/>
                    </a:solidFill>
                    <a:latin typeface="Garamond" panose="02020404030301010803" pitchFamily="18" charset="0"/>
                  </a:rPr>
                  <a:t> (που είναι επίσης γνωστή ως </a:t>
                </a:r>
                <a:r>
                  <a:rPr lang="el-GR" sz="2000" i="1" dirty="0">
                    <a:solidFill>
                      <a:schemeClr val="tx2"/>
                    </a:solidFill>
                    <a:latin typeface="Garamond" panose="02020404030301010803" pitchFamily="18" charset="0"/>
                  </a:rPr>
                  <a:t>μήτρα εγγύτητας</a:t>
                </a:r>
                <a:r>
                  <a:rPr lang="el-GR" sz="2000" dirty="0">
                    <a:solidFill>
                      <a:schemeClr val="tx2"/>
                    </a:solidFill>
                    <a:latin typeface="Garamond" panose="02020404030301010803" pitchFamily="18" charset="0"/>
                  </a:rPr>
                  <a:t>), διαστάσεων </a:t>
                </a:r>
                <a:r>
                  <a:rPr lang="el-GR" sz="2000" i="1" dirty="0">
                    <a:solidFill>
                      <a:schemeClr val="tx2"/>
                    </a:solidFill>
                    <a:latin typeface="Garamond" panose="02020404030301010803" pitchFamily="18" charset="0"/>
                  </a:rPr>
                  <a:t>n </a:t>
                </a:r>
                <a:r>
                  <a:rPr lang="el-GR" sz="2000" dirty="0">
                    <a:solidFill>
                      <a:schemeClr val="tx2"/>
                    </a:solidFill>
                    <a:latin typeface="Garamond" panose="02020404030301010803" pitchFamily="18" charset="0"/>
                    <a:sym typeface="Symbol"/>
                  </a:rPr>
                  <a:t></a:t>
                </a:r>
                <a:r>
                  <a:rPr lang="el-GR" sz="2000" dirty="0">
                    <a:solidFill>
                      <a:schemeClr val="tx2"/>
                    </a:solidFill>
                    <a:latin typeface="Garamond" panose="02020404030301010803" pitchFamily="18" charset="0"/>
                  </a:rPr>
                  <a:t> </a:t>
                </a:r>
                <a:r>
                  <a:rPr lang="el-GR" sz="2000" i="1" dirty="0">
                    <a:solidFill>
                      <a:schemeClr val="tx2"/>
                    </a:solidFill>
                    <a:latin typeface="Garamond" panose="02020404030301010803" pitchFamily="18" charset="0"/>
                  </a:rPr>
                  <a:t>n</a:t>
                </a:r>
                <a:r>
                  <a:rPr lang="el-GR" sz="2000" dirty="0">
                    <a:solidFill>
                      <a:schemeClr val="tx2"/>
                    </a:solidFill>
                    <a:latin typeface="Garamond" panose="02020404030301010803" pitchFamily="18" charset="0"/>
                  </a:rPr>
                  <a:t>, όλων των αποστάσεων ανά ζεύγη για τα </a:t>
                </a:r>
                <a:r>
                  <a:rPr lang="el-GR" sz="2000" i="1" dirty="0">
                    <a:solidFill>
                      <a:schemeClr val="tx2"/>
                    </a:solidFill>
                    <a:latin typeface="Garamond" panose="02020404030301010803" pitchFamily="18" charset="0"/>
                  </a:rPr>
                  <a:t>n</a:t>
                </a:r>
                <a:r>
                  <a:rPr lang="el-GR" sz="2000" dirty="0">
                    <a:solidFill>
                      <a:schemeClr val="tx2"/>
                    </a:solidFill>
                    <a:latin typeface="Garamond" panose="02020404030301010803" pitchFamily="18" charset="0"/>
                  </a:rPr>
                  <a:t> σημεία:</a:t>
                </a:r>
                <a:endParaRPr lang="en-US" sz="2000" dirty="0">
                  <a:solidFill>
                    <a:schemeClr val="tx2"/>
                  </a:solidFill>
                  <a:latin typeface="Garamond" panose="02020404030301010803" pitchFamily="18" charset="0"/>
                </a:endParaRPr>
              </a:p>
              <a:p>
                <a:pPr marL="342900" indent="-342900">
                  <a:buFont typeface="Wingdings" panose="05000000000000000000" pitchFamily="2" charset="2"/>
                  <a:buChar char="§"/>
                </a:pPr>
                <a:endParaRPr lang="en-US" sz="2000" dirty="0">
                  <a:solidFill>
                    <a:schemeClr val="tx2"/>
                  </a:solidFill>
                  <a:latin typeface="Garamond" panose="02020404030301010803" pitchFamily="18" charset="0"/>
                </a:endParaRPr>
              </a:p>
              <a:p>
                <a:pPr marL="342900" indent="-342900">
                  <a:buFont typeface="Wingdings" panose="05000000000000000000" pitchFamily="2" charset="2"/>
                  <a:buChar char="§"/>
                </a:pPr>
                <a:endParaRPr lang="en-US" sz="2000" dirty="0">
                  <a:solidFill>
                    <a:schemeClr val="tx2"/>
                  </a:solidFill>
                  <a:latin typeface="Garamond" panose="02020404030301010803" pitchFamily="18" charset="0"/>
                </a:endParaRPr>
              </a:p>
              <a:p>
                <a:pPr marL="342900" indent="-342900">
                  <a:buFont typeface="Wingdings" panose="05000000000000000000" pitchFamily="2" charset="2"/>
                  <a:buChar char="§"/>
                </a:pPr>
                <a:endParaRPr lang="en-US" sz="2000" dirty="0">
                  <a:solidFill>
                    <a:schemeClr val="tx2"/>
                  </a:solidFill>
                  <a:latin typeface="Garamond" panose="02020404030301010803" pitchFamily="18" charset="0"/>
                </a:endParaRPr>
              </a:p>
              <a:p>
                <a:pPr marL="342900" indent="-342900">
                  <a:buFont typeface="Wingdings" panose="05000000000000000000" pitchFamily="2" charset="2"/>
                  <a:buChar char="§"/>
                </a:pPr>
                <a:r>
                  <a:rPr lang="el-GR" sz="2000" dirty="0">
                    <a:solidFill>
                      <a:schemeClr val="tx2"/>
                    </a:solidFill>
                    <a:latin typeface="Garamond" panose="02020404030301010803" pitchFamily="18" charset="0"/>
                  </a:rPr>
                  <a:t>Όπου</a:t>
                </a:r>
                <a:r>
                  <a:rPr lang="en-US" sz="2000" dirty="0">
                    <a:solidFill>
                      <a:schemeClr val="tx2"/>
                    </a:solidFill>
                    <a:latin typeface="Garamond" panose="02020404030301010803" pitchFamily="18" charset="0"/>
                  </a:rPr>
                  <a:t> </a:t>
                </a:r>
                <a14:m>
                  <m:oMath xmlns:m="http://schemas.openxmlformats.org/officeDocument/2006/math">
                    <m:r>
                      <a:rPr lang="el-GR" sz="2000" i="1" smtClean="0">
                        <a:solidFill>
                          <a:schemeClr val="tx2"/>
                        </a:solidFill>
                        <a:latin typeface="Cambria Math" panose="02040503050406030204" pitchFamily="18" charset="0"/>
                      </a:rPr>
                      <m:t>𝛿</m:t>
                    </m:r>
                    <m:r>
                      <a:rPr lang="el-GR" sz="2000" i="1" smtClean="0">
                        <a:solidFill>
                          <a:schemeClr val="tx2"/>
                        </a:solidFill>
                        <a:latin typeface="Cambria Math" panose="02040503050406030204" pitchFamily="18" charset="0"/>
                      </a:rPr>
                      <m:t>(</m:t>
                    </m:r>
                    <m:sSub>
                      <m:sSubPr>
                        <m:ctrlPr>
                          <a:rPr lang="el-GR" sz="2000" i="1">
                            <a:solidFill>
                              <a:schemeClr val="tx2"/>
                            </a:solidFill>
                            <a:latin typeface="Cambria Math" panose="02040503050406030204" pitchFamily="18" charset="0"/>
                          </a:rPr>
                        </m:ctrlPr>
                      </m:sSubPr>
                      <m:e>
                        <m:r>
                          <a:rPr lang="el-GR" sz="2000" i="1">
                            <a:solidFill>
                              <a:schemeClr val="tx2"/>
                            </a:solidFill>
                            <a:latin typeface="Cambria Math" panose="02040503050406030204" pitchFamily="18" charset="0"/>
                          </a:rPr>
                          <m:t>𝐱</m:t>
                        </m:r>
                      </m:e>
                      <m:sub>
                        <m:r>
                          <a:rPr lang="el-GR" sz="2000" i="1">
                            <a:solidFill>
                              <a:schemeClr val="tx2"/>
                            </a:solidFill>
                            <a:latin typeface="Cambria Math" panose="02040503050406030204" pitchFamily="18" charset="0"/>
                          </a:rPr>
                          <m:t>𝑖</m:t>
                        </m:r>
                      </m:sub>
                    </m:sSub>
                    <m:r>
                      <a:rPr lang="el-GR" sz="2000" i="1">
                        <a:solidFill>
                          <a:schemeClr val="tx2"/>
                        </a:solidFill>
                        <a:latin typeface="Cambria Math" panose="02040503050406030204" pitchFamily="18" charset="0"/>
                      </a:rPr>
                      <m:t>,</m:t>
                    </m:r>
                    <m:sSub>
                      <m:sSubPr>
                        <m:ctrlPr>
                          <a:rPr lang="el-GR" sz="2000" i="1">
                            <a:solidFill>
                              <a:schemeClr val="tx2"/>
                            </a:solidFill>
                            <a:latin typeface="Cambria Math" panose="02040503050406030204" pitchFamily="18" charset="0"/>
                          </a:rPr>
                        </m:ctrlPr>
                      </m:sSubPr>
                      <m:e>
                        <m:r>
                          <a:rPr lang="el-GR" sz="2000" i="1">
                            <a:solidFill>
                              <a:schemeClr val="tx2"/>
                            </a:solidFill>
                            <a:latin typeface="Cambria Math" panose="02040503050406030204" pitchFamily="18" charset="0"/>
                          </a:rPr>
                          <m:t>𝐱</m:t>
                        </m:r>
                      </m:e>
                      <m:sub>
                        <m:r>
                          <a:rPr lang="el-GR" sz="2000" i="1">
                            <a:solidFill>
                              <a:schemeClr val="tx2"/>
                            </a:solidFill>
                            <a:latin typeface="Cambria Math" panose="02040503050406030204" pitchFamily="18" charset="0"/>
                          </a:rPr>
                          <m:t>​</m:t>
                        </m:r>
                        <m:r>
                          <a:rPr lang="el-GR" sz="2000" i="1">
                            <a:solidFill>
                              <a:schemeClr val="tx2"/>
                            </a:solidFill>
                            <a:latin typeface="Cambria Math" panose="02040503050406030204" pitchFamily="18" charset="0"/>
                          </a:rPr>
                          <m:t>𝑗</m:t>
                        </m:r>
                      </m:sub>
                    </m:sSub>
                    <m:r>
                      <a:rPr lang="el-GR" sz="2000" i="1">
                        <a:solidFill>
                          <a:schemeClr val="tx2"/>
                        </a:solidFill>
                        <a:latin typeface="Cambria Math" panose="02040503050406030204" pitchFamily="18" charset="0"/>
                      </a:rPr>
                      <m:t>)=∥</m:t>
                    </m:r>
                    <m:sSub>
                      <m:sSubPr>
                        <m:ctrlPr>
                          <a:rPr lang="el-GR" sz="2000" i="1">
                            <a:solidFill>
                              <a:schemeClr val="tx2"/>
                            </a:solidFill>
                            <a:latin typeface="Cambria Math" panose="02040503050406030204" pitchFamily="18" charset="0"/>
                          </a:rPr>
                        </m:ctrlPr>
                      </m:sSubPr>
                      <m:e>
                        <m:r>
                          <a:rPr lang="el-GR" sz="2000" i="1">
                            <a:solidFill>
                              <a:schemeClr val="tx2"/>
                            </a:solidFill>
                            <a:latin typeface="Cambria Math" panose="02040503050406030204" pitchFamily="18" charset="0"/>
                          </a:rPr>
                          <m:t>𝐱</m:t>
                        </m:r>
                      </m:e>
                      <m:sub>
                        <m:r>
                          <a:rPr lang="el-GR" sz="2000" i="1">
                            <a:solidFill>
                              <a:schemeClr val="tx2"/>
                            </a:solidFill>
                            <a:latin typeface="Cambria Math" panose="02040503050406030204" pitchFamily="18" charset="0"/>
                          </a:rPr>
                          <m:t>𝑖</m:t>
                        </m:r>
                      </m:sub>
                    </m:sSub>
                    <m:r>
                      <a:rPr lang="el-GR" sz="2000" i="1">
                        <a:solidFill>
                          <a:schemeClr val="tx2"/>
                        </a:solidFill>
                        <a:latin typeface="Cambria Math" panose="02040503050406030204" pitchFamily="18" charset="0"/>
                      </a:rPr>
                      <m:t>−</m:t>
                    </m:r>
                    <m:sSub>
                      <m:sSubPr>
                        <m:ctrlPr>
                          <a:rPr lang="el-GR" sz="2000" i="1">
                            <a:solidFill>
                              <a:schemeClr val="tx2"/>
                            </a:solidFill>
                            <a:latin typeface="Cambria Math" panose="02040503050406030204" pitchFamily="18" charset="0"/>
                          </a:rPr>
                        </m:ctrlPr>
                      </m:sSubPr>
                      <m:e>
                        <m:r>
                          <a:rPr lang="el-GR" sz="2000" i="1">
                            <a:solidFill>
                              <a:schemeClr val="tx2"/>
                            </a:solidFill>
                            <a:latin typeface="Cambria Math" panose="02040503050406030204" pitchFamily="18" charset="0"/>
                          </a:rPr>
                          <m:t>𝐱</m:t>
                        </m:r>
                      </m:e>
                      <m:sub>
                        <m:r>
                          <a:rPr lang="el-GR" sz="2000" i="1">
                            <a:solidFill>
                              <a:schemeClr val="tx2"/>
                            </a:solidFill>
                            <a:latin typeface="Cambria Math" panose="02040503050406030204" pitchFamily="18" charset="0"/>
                          </a:rPr>
                          <m:t>​</m:t>
                        </m:r>
                        <m:r>
                          <a:rPr lang="el-GR" sz="2000" i="1">
                            <a:solidFill>
                              <a:schemeClr val="tx2"/>
                            </a:solidFill>
                            <a:latin typeface="Cambria Math" panose="02040503050406030204" pitchFamily="18" charset="0"/>
                          </a:rPr>
                          <m:t>𝑗</m:t>
                        </m:r>
                      </m:sub>
                    </m:sSub>
                    <m:sSub>
                      <m:sSubPr>
                        <m:ctrlPr>
                          <a:rPr lang="el-GR" sz="2000" i="1">
                            <a:solidFill>
                              <a:schemeClr val="tx2"/>
                            </a:solidFill>
                            <a:latin typeface="Cambria Math" panose="02040503050406030204" pitchFamily="18" charset="0"/>
                          </a:rPr>
                        </m:ctrlPr>
                      </m:sSubPr>
                      <m:e>
                        <m:r>
                          <a:rPr lang="el-GR" sz="2000" i="1">
                            <a:solidFill>
                              <a:schemeClr val="tx2"/>
                            </a:solidFill>
                            <a:latin typeface="Cambria Math" panose="02040503050406030204" pitchFamily="18" charset="0"/>
                          </a:rPr>
                          <m:t>∥</m:t>
                        </m:r>
                      </m:e>
                      <m:sub>
                        <m:r>
                          <a:rPr lang="el-GR" sz="2000" i="1">
                            <a:solidFill>
                              <a:schemeClr val="tx2"/>
                            </a:solidFill>
                            <a:latin typeface="Cambria Math" panose="02040503050406030204" pitchFamily="18" charset="0"/>
                          </a:rPr>
                          <m:t>2</m:t>
                        </m:r>
                      </m:sub>
                    </m:sSub>
                  </m:oMath>
                </a14:m>
                <a:r>
                  <a:rPr lang="en-US" sz="2000" dirty="0">
                    <a:solidFill>
                      <a:schemeClr val="tx2"/>
                    </a:solidFill>
                    <a:latin typeface="Garamond" panose="02020404030301010803" pitchFamily="18" charset="0"/>
                  </a:rPr>
                  <a:t> </a:t>
                </a:r>
                <a:r>
                  <a:rPr lang="el-GR" sz="2000" dirty="0">
                    <a:solidFill>
                      <a:schemeClr val="tx2"/>
                    </a:solidFill>
                    <a:latin typeface="Garamond" panose="02020404030301010803" pitchFamily="18" charset="0"/>
                  </a:rPr>
                  <a:t>είναι η Ευκλείδεια απόσταση μεταξύ των </a:t>
                </a:r>
                <a:r>
                  <a:rPr lang="el-GR" sz="2000" b="1" dirty="0">
                    <a:solidFill>
                      <a:schemeClr val="tx2"/>
                    </a:solidFill>
                    <a:latin typeface="Garamond" panose="02020404030301010803" pitchFamily="18" charset="0"/>
                  </a:rPr>
                  <a:t>x</a:t>
                </a:r>
                <a:r>
                  <a:rPr lang="el-GR" sz="2000" i="1" baseline="-25000" dirty="0">
                    <a:solidFill>
                      <a:schemeClr val="tx2"/>
                    </a:solidFill>
                    <a:latin typeface="Garamond" panose="02020404030301010803" pitchFamily="18" charset="0"/>
                  </a:rPr>
                  <a:t>i</a:t>
                </a:r>
                <a:r>
                  <a:rPr lang="el-GR" sz="2000" dirty="0">
                    <a:solidFill>
                      <a:schemeClr val="tx2"/>
                    </a:solidFill>
                    <a:latin typeface="Garamond" panose="02020404030301010803" pitchFamily="18" charset="0"/>
                  </a:rPr>
                  <a:t>, </a:t>
                </a:r>
                <a:r>
                  <a:rPr lang="el-GR" sz="2000" b="1" dirty="0" err="1">
                    <a:solidFill>
                      <a:schemeClr val="tx2"/>
                    </a:solidFill>
                    <a:latin typeface="Garamond" panose="02020404030301010803" pitchFamily="18" charset="0"/>
                  </a:rPr>
                  <a:t>x</a:t>
                </a:r>
                <a:r>
                  <a:rPr lang="el-GR" sz="2000" i="1" baseline="-25000" dirty="0" err="1">
                    <a:solidFill>
                      <a:schemeClr val="tx2"/>
                    </a:solidFill>
                    <a:latin typeface="Garamond" panose="02020404030301010803" pitchFamily="18" charset="0"/>
                  </a:rPr>
                  <a:t>j</a:t>
                </a:r>
                <a:r>
                  <a:rPr lang="el-GR" sz="2000" i="1" dirty="0">
                    <a:solidFill>
                      <a:schemeClr val="tx2"/>
                    </a:solidFill>
                    <a:latin typeface="Garamond" panose="02020404030301010803" pitchFamily="18" charset="0"/>
                  </a:rPr>
                  <a:t> </a:t>
                </a:r>
                <a:r>
                  <a:rPr lang="el-GR" sz="2000" dirty="0">
                    <a:solidFill>
                      <a:schemeClr val="tx2"/>
                    </a:solidFill>
                    <a:latin typeface="Garamond" panose="02020404030301010803" pitchFamily="18" charset="0"/>
                    <a:sym typeface="Symbol"/>
                  </a:rPr>
                  <a:t></a:t>
                </a:r>
                <a:r>
                  <a:rPr lang="el-GR" sz="2000" dirty="0">
                    <a:solidFill>
                      <a:schemeClr val="tx2"/>
                    </a:solidFill>
                    <a:latin typeface="Garamond" panose="02020404030301010803" pitchFamily="18" charset="0"/>
                  </a:rPr>
                  <a:t> </a:t>
                </a:r>
                <a:r>
                  <a:rPr lang="el-GR" sz="2000" b="1" dirty="0">
                    <a:solidFill>
                      <a:schemeClr val="tx2"/>
                    </a:solidFill>
                    <a:latin typeface="Garamond" panose="02020404030301010803" pitchFamily="18" charset="0"/>
                  </a:rPr>
                  <a:t>D</a:t>
                </a:r>
                <a:r>
                  <a:rPr lang="el-GR" sz="2000" dirty="0">
                    <a:solidFill>
                      <a:schemeClr val="tx2"/>
                    </a:solidFill>
                    <a:latin typeface="Garamond" panose="02020404030301010803" pitchFamily="18" charset="0"/>
                  </a:rPr>
                  <a:t>.</a:t>
                </a:r>
              </a:p>
              <a:p>
                <a:pPr marL="342900" indent="-342900">
                  <a:buFont typeface="Wingdings" panose="05000000000000000000" pitchFamily="2" charset="2"/>
                  <a:buChar char="§"/>
                </a:pPr>
                <a:endParaRPr lang="el-GR" dirty="0">
                  <a:solidFill>
                    <a:schemeClr val="tx2"/>
                  </a:solidFill>
                  <a:latin typeface="Garamond" panose="02020404030301010803" pitchFamily="18" charset="0"/>
                </a:endParaRPr>
              </a:p>
            </p:txBody>
          </p:sp>
        </mc:Choice>
        <mc:Fallback xmlns="">
          <p:sp>
            <p:nvSpPr>
              <p:cNvPr id="14" name="TextBox 13">
                <a:extLst>
                  <a:ext uri="{FF2B5EF4-FFF2-40B4-BE49-F238E27FC236}">
                    <a16:creationId xmlns:a16="http://schemas.microsoft.com/office/drawing/2014/main" id="{3926C9D4-5988-4481-86FF-DDB3824F28A8}"/>
                  </a:ext>
                </a:extLst>
              </p:cNvPr>
              <p:cNvSpPr txBox="1">
                <a:spLocks noRot="1" noChangeAspect="1" noMove="1" noResize="1" noEditPoints="1" noAdjustHandles="1" noChangeArrowheads="1" noChangeShapeType="1" noTextEdit="1"/>
              </p:cNvSpPr>
              <p:nvPr/>
            </p:nvSpPr>
            <p:spPr>
              <a:xfrm>
                <a:off x="1125860" y="1268760"/>
                <a:ext cx="9577064" cy="5010667"/>
              </a:xfrm>
              <a:prstGeom prst="rect">
                <a:avLst/>
              </a:prstGeom>
              <a:blipFill>
                <a:blip r:embed="rId2"/>
                <a:stretch>
                  <a:fillRect l="-573" t="-608"/>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5" name="Αντικείμενο 9">
                <a:extLst>
                  <a:ext uri="{FF2B5EF4-FFF2-40B4-BE49-F238E27FC236}">
                    <a16:creationId xmlns:a16="http://schemas.microsoft.com/office/drawing/2014/main" id="{76CCD815-86C8-470E-92AE-3D5043066B91}"/>
                  </a:ext>
                </a:extLst>
              </p:cNvPr>
              <p:cNvSpPr txBox="1"/>
              <p:nvPr/>
            </p:nvSpPr>
            <p:spPr bwMode="auto">
              <a:xfrm>
                <a:off x="4510236" y="4869160"/>
                <a:ext cx="2012950" cy="571500"/>
              </a:xfrm>
              <a:prstGeom prst="rect">
                <a:avLst/>
              </a:prstGeom>
              <a:noFill/>
              <a:ln>
                <a:noFill/>
              </a:ln>
            </p:spPr>
            <p:txBody>
              <a:bodyPr>
                <a:normAutofit fontScale="92500"/>
              </a:bodyPr>
              <a:lstStyle/>
              <a:p>
                <a:pPr/>
                <a14:m>
                  <m:oMathPara xmlns:m="http://schemas.openxmlformats.org/officeDocument/2006/math">
                    <m:oMathParaPr>
                      <m:jc m:val="left"/>
                    </m:oMathParaPr>
                    <m:oMath xmlns:m="http://schemas.openxmlformats.org/officeDocument/2006/math">
                      <m:m>
                        <m:mPr>
                          <m:plcHide m:val="on"/>
                          <m:mcs>
                            <m:mc>
                              <m:mcPr>
                                <m:count m:val="1"/>
                                <m:mcJc m:val="center"/>
                              </m:mcPr>
                            </m:mc>
                          </m:mcs>
                          <m:ctrlPr>
                            <a:rPr lang="el-GR" i="1">
                              <a:solidFill>
                                <a:srgbClr val="000000"/>
                              </a:solidFill>
                              <a:latin typeface="Cambria Math" panose="02040503050406030204" pitchFamily="18" charset="0"/>
                            </a:rPr>
                          </m:ctrlPr>
                        </m:mPr>
                        <m:mr>
                          <m:e>
                            <m:m>
                              <m:mPr>
                                <m:plcHide m:val="on"/>
                                <m:mcs>
                                  <m:mc>
                                    <m:mcPr>
                                      <m:count m:val="1"/>
                                      <m:mcJc m:val="center"/>
                                    </m:mcPr>
                                  </m:mc>
                                </m:mcs>
                                <m:ctrlPr>
                                  <a:rPr lang="el-GR" i="1">
                                    <a:solidFill>
                                      <a:srgbClr val="000000"/>
                                    </a:solidFill>
                                    <a:latin typeface="Cambria Math" panose="02040503050406030204" pitchFamily="18" charset="0"/>
                                  </a:rPr>
                                </m:ctrlPr>
                              </m:mPr>
                              <m:mr>
                                <m:e>
                                  <m:m>
                                    <m:mPr>
                                      <m:plcHide m:val="on"/>
                                      <m:mcs>
                                        <m:mc>
                                          <m:mcPr>
                                            <m:count m:val="1"/>
                                            <m:mcJc m:val="center"/>
                                          </m:mcPr>
                                        </m:mc>
                                      </m:mcs>
                                      <m:ctrlPr>
                                        <a:rPr lang="el-GR" i="1">
                                          <a:solidFill>
                                            <a:srgbClr val="000000"/>
                                          </a:solidFill>
                                          <a:latin typeface="Cambria Math" panose="02040503050406030204" pitchFamily="18" charset="0"/>
                                        </a:rPr>
                                      </m:ctrlPr>
                                    </m:mPr>
                                    <m:mr>
                                      <m:e>
                                        <m:r>
                                          <a:rPr lang="el-GR" i="1">
                                            <a:solidFill>
                                              <a:srgbClr val="000000"/>
                                            </a:solidFill>
                                            <a:latin typeface="Cambria Math" panose="02040503050406030204" pitchFamily="18" charset="0"/>
                                          </a:rPr>
                                          <m:t>𝐖</m:t>
                                        </m:r>
                                        <m:r>
                                          <a:rPr lang="el-GR" i="1">
                                            <a:solidFill>
                                              <a:srgbClr val="000000"/>
                                            </a:solidFill>
                                            <a:latin typeface="Cambria Math" panose="02040503050406030204" pitchFamily="18" charset="0"/>
                                          </a:rPr>
                                          <m:t>=</m:t>
                                        </m:r>
                                        <m:sSubSup>
                                          <m:sSubSupPr>
                                            <m:ctrlPr>
                                              <a:rPr lang="el-GR" i="1">
                                                <a:solidFill>
                                                  <a:srgbClr val="000000"/>
                                                </a:solidFill>
                                                <a:latin typeface="Cambria Math" panose="02040503050406030204" pitchFamily="18" charset="0"/>
                                              </a:rPr>
                                            </m:ctrlPr>
                                          </m:sSubSupPr>
                                          <m:e>
                                            <m:d>
                                              <m:dPr>
                                                <m:begChr m:val="{"/>
                                                <m:endChr m:val="}"/>
                                                <m:ctrlPr>
                                                  <a:rPr lang="el-GR" i="1">
                                                    <a:solidFill>
                                                      <a:srgbClr val="000000"/>
                                                    </a:solidFill>
                                                    <a:latin typeface="Cambria Math" panose="02040503050406030204" pitchFamily="18" charset="0"/>
                                                  </a:rPr>
                                                </m:ctrlPr>
                                              </m:dPr>
                                              <m:e>
                                                <m:r>
                                                  <a:rPr lang="el-GR" i="1">
                                                    <a:solidFill>
                                                      <a:srgbClr val="000000"/>
                                                    </a:solidFill>
                                                    <a:latin typeface="Cambria Math" panose="02040503050406030204" pitchFamily="18" charset="0"/>
                                                  </a:rPr>
                                                  <m:t>𝛿</m:t>
                                                </m:r>
                                                <m:r>
                                                  <a:rPr lang="el-GR" i="1">
                                                    <a:solidFill>
                                                      <a:srgbClr val="000000"/>
                                                    </a:solidFill>
                                                    <a:latin typeface="Cambria Math" panose="02040503050406030204" pitchFamily="18" charset="0"/>
                                                  </a:rPr>
                                                  <m:t>(</m:t>
                                                </m:r>
                                                <m:sSub>
                                                  <m:sSubPr>
                                                    <m:ctrlPr>
                                                      <a:rPr lang="el-GR" i="1">
                                                        <a:solidFill>
                                                          <a:srgbClr val="000000"/>
                                                        </a:solidFill>
                                                        <a:latin typeface="Cambria Math" panose="02040503050406030204" pitchFamily="18" charset="0"/>
                                                      </a:rPr>
                                                    </m:ctrlPr>
                                                  </m:sSubPr>
                                                  <m:e>
                                                    <m:r>
                                                      <a:rPr lang="el-GR" i="1">
                                                        <a:solidFill>
                                                          <a:srgbClr val="000000"/>
                                                        </a:solidFill>
                                                        <a:latin typeface="Cambria Math" panose="02040503050406030204" pitchFamily="18" charset="0"/>
                                                      </a:rPr>
                                                      <m:t>𝐱</m:t>
                                                    </m:r>
                                                  </m:e>
                                                  <m:sub>
                                                    <m:r>
                                                      <a:rPr lang="el-GR" i="1">
                                                        <a:solidFill>
                                                          <a:srgbClr val="000000"/>
                                                        </a:solidFill>
                                                        <a:latin typeface="Cambria Math" panose="02040503050406030204" pitchFamily="18" charset="0"/>
                                                      </a:rPr>
                                                      <m:t>𝑖</m:t>
                                                    </m:r>
                                                  </m:sub>
                                                </m:sSub>
                                                <m:r>
                                                  <a:rPr lang="el-GR" i="1">
                                                    <a:solidFill>
                                                      <a:srgbClr val="000000"/>
                                                    </a:solidFill>
                                                    <a:latin typeface="Cambria Math" panose="02040503050406030204" pitchFamily="18" charset="0"/>
                                                  </a:rPr>
                                                  <m:t>,</m:t>
                                                </m:r>
                                                <m:sSub>
                                                  <m:sSubPr>
                                                    <m:ctrlPr>
                                                      <a:rPr lang="el-GR" i="1">
                                                        <a:solidFill>
                                                          <a:srgbClr val="000000"/>
                                                        </a:solidFill>
                                                        <a:latin typeface="Cambria Math" panose="02040503050406030204" pitchFamily="18" charset="0"/>
                                                      </a:rPr>
                                                    </m:ctrlPr>
                                                  </m:sSubPr>
                                                  <m:e>
                                                    <m:r>
                                                      <a:rPr lang="el-GR" i="1">
                                                        <a:solidFill>
                                                          <a:srgbClr val="000000"/>
                                                        </a:solidFill>
                                                        <a:latin typeface="Cambria Math" panose="02040503050406030204" pitchFamily="18" charset="0"/>
                                                      </a:rPr>
                                                      <m:t>𝐱</m:t>
                                                    </m:r>
                                                  </m:e>
                                                  <m:sub>
                                                    <m:r>
                                                      <a:rPr lang="el-GR" i="1">
                                                        <a:solidFill>
                                                          <a:srgbClr val="000000"/>
                                                        </a:solidFill>
                                                        <a:latin typeface="Cambria Math" panose="02040503050406030204" pitchFamily="18" charset="0"/>
                                                      </a:rPr>
                                                      <m:t>​</m:t>
                                                    </m:r>
                                                    <m:r>
                                                      <a:rPr lang="el-GR" i="1">
                                                        <a:solidFill>
                                                          <a:srgbClr val="000000"/>
                                                        </a:solidFill>
                                                        <a:latin typeface="Cambria Math" panose="02040503050406030204" pitchFamily="18" charset="0"/>
                                                      </a:rPr>
                                                      <m:t>𝑗</m:t>
                                                    </m:r>
                                                  </m:sub>
                                                </m:sSub>
                                                <m:r>
                                                  <a:rPr lang="el-GR" i="1">
                                                    <a:solidFill>
                                                      <a:srgbClr val="000000"/>
                                                    </a:solidFill>
                                                    <a:latin typeface="Cambria Math" panose="02040503050406030204" pitchFamily="18" charset="0"/>
                                                  </a:rPr>
                                                  <m:t>)</m:t>
                                                </m:r>
                                              </m:e>
                                            </m:d>
                                          </m:e>
                                          <m:sub>
                                            <m:r>
                                              <a:rPr lang="el-GR" i="1">
                                                <a:solidFill>
                                                  <a:srgbClr val="000000"/>
                                                </a:solidFill>
                                                <a:latin typeface="Cambria Math" panose="02040503050406030204" pitchFamily="18" charset="0"/>
                                              </a:rPr>
                                              <m:t>𝑖</m:t>
                                            </m:r>
                                            <m:r>
                                              <a:rPr lang="el-GR" i="1">
                                                <a:solidFill>
                                                  <a:srgbClr val="000000"/>
                                                </a:solidFill>
                                                <a:latin typeface="Cambria Math" panose="02040503050406030204" pitchFamily="18" charset="0"/>
                                              </a:rPr>
                                              <m:t>,</m:t>
                                            </m:r>
                                            <m:r>
                                              <a:rPr lang="el-GR" i="1">
                                                <a:solidFill>
                                                  <a:srgbClr val="000000"/>
                                                </a:solidFill>
                                                <a:latin typeface="Cambria Math" panose="02040503050406030204" pitchFamily="18" charset="0"/>
                                              </a:rPr>
                                              <m:t>𝑗</m:t>
                                            </m:r>
                                            <m:r>
                                              <a:rPr lang="el-GR" i="1">
                                                <a:solidFill>
                                                  <a:srgbClr val="000000"/>
                                                </a:solidFill>
                                                <a:latin typeface="Cambria Math" panose="02040503050406030204" pitchFamily="18" charset="0"/>
                                              </a:rPr>
                                              <m:t>=1</m:t>
                                            </m:r>
                                          </m:sub>
                                          <m:sup>
                                            <m:r>
                                              <a:rPr lang="el-GR" i="1">
                                                <a:solidFill>
                                                  <a:srgbClr val="000000"/>
                                                </a:solidFill>
                                                <a:latin typeface="Cambria Math" panose="02040503050406030204" pitchFamily="18" charset="0"/>
                                              </a:rPr>
                                              <m:t>𝑛</m:t>
                                            </m:r>
                                          </m:sup>
                                        </m:sSubSup>
                                      </m:e>
                                    </m:mr>
                                  </m:m>
                                </m:e>
                              </m:mr>
                            </m:m>
                          </m:e>
                        </m:mr>
                      </m:m>
                    </m:oMath>
                  </m:oMathPara>
                </a14:m>
                <a:endParaRPr lang="el-GR" dirty="0"/>
              </a:p>
            </p:txBody>
          </p:sp>
        </mc:Choice>
        <mc:Fallback xmlns="">
          <p:sp>
            <p:nvSpPr>
              <p:cNvPr id="15" name="Αντικείμενο 9">
                <a:extLst>
                  <a:ext uri="{FF2B5EF4-FFF2-40B4-BE49-F238E27FC236}">
                    <a16:creationId xmlns:a16="http://schemas.microsoft.com/office/drawing/2014/main" id="{76CCD815-86C8-470E-92AE-3D5043066B91}"/>
                  </a:ext>
                </a:extLst>
              </p:cNvPr>
              <p:cNvSpPr txBox="1">
                <a:spLocks noRot="1" noChangeAspect="1" noMove="1" noResize="1" noEditPoints="1" noAdjustHandles="1" noChangeArrowheads="1" noChangeShapeType="1" noTextEdit="1"/>
              </p:cNvSpPr>
              <p:nvPr/>
            </p:nvSpPr>
            <p:spPr bwMode="auto">
              <a:xfrm>
                <a:off x="4510236" y="4869160"/>
                <a:ext cx="2012950" cy="571500"/>
              </a:xfrm>
              <a:prstGeom prst="rect">
                <a:avLst/>
              </a:prstGeom>
              <a:blipFill>
                <a:blip r:embed="rId3"/>
                <a:stretch>
                  <a:fillRect/>
                </a:stretch>
              </a:blipFill>
              <a:ln>
                <a:noFill/>
              </a:ln>
            </p:spPr>
            <p:txBody>
              <a:bodyPr/>
              <a:lstStyle/>
              <a:p>
                <a:r>
                  <a:rPr lang="el-GR">
                    <a:noFill/>
                  </a:rPr>
                  <a:t> </a:t>
                </a:r>
              </a:p>
            </p:txBody>
          </p:sp>
        </mc:Fallback>
      </mc:AlternateContent>
    </p:spTree>
    <p:extLst>
      <p:ext uri="{BB962C8B-B14F-4D97-AF65-F5344CB8AC3E}">
        <p14:creationId xmlns:p14="http://schemas.microsoft.com/office/powerpoint/2010/main" val="42633285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4">
            <a:extLst>
              <a:ext uri="{FF2B5EF4-FFF2-40B4-BE49-F238E27FC236}">
                <a16:creationId xmlns:a16="http://schemas.microsoft.com/office/drawing/2014/main" id="{7013DA5C-A4C6-4589-A889-8D71B5D5ED36}"/>
              </a:ext>
            </a:extLst>
          </p:cNvPr>
          <p:cNvCxnSpPr/>
          <p:nvPr/>
        </p:nvCxnSpPr>
        <p:spPr>
          <a:xfrm>
            <a:off x="1125860" y="1030089"/>
            <a:ext cx="9612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 name="Straight Connector 5">
            <a:extLst>
              <a:ext uri="{FF2B5EF4-FFF2-40B4-BE49-F238E27FC236}">
                <a16:creationId xmlns:a16="http://schemas.microsoft.com/office/drawing/2014/main" id="{448C1336-0AA2-43DF-9DD6-23D565D81017}"/>
              </a:ext>
            </a:extLst>
          </p:cNvPr>
          <p:cNvCxnSpPr/>
          <p:nvPr/>
        </p:nvCxnSpPr>
        <p:spPr>
          <a:xfrm>
            <a:off x="1090924" y="332656"/>
            <a:ext cx="9612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512902AD-97AC-493C-9ADD-3B7777AC009F}"/>
              </a:ext>
            </a:extLst>
          </p:cNvPr>
          <p:cNvSpPr txBox="1"/>
          <p:nvPr/>
        </p:nvSpPr>
        <p:spPr>
          <a:xfrm>
            <a:off x="1125860" y="322203"/>
            <a:ext cx="9828024" cy="707886"/>
          </a:xfrm>
          <a:prstGeom prst="rect">
            <a:avLst/>
          </a:prstGeom>
          <a:noFill/>
        </p:spPr>
        <p:txBody>
          <a:bodyPr wrap="square" rtlCol="0" anchor="ctr">
            <a:spAutoFit/>
          </a:bodyPr>
          <a:lstStyle/>
          <a:p>
            <a:pPr algn="ctr"/>
            <a:r>
              <a:rPr lang="el-GR" sz="4000" dirty="0">
                <a:effectLst>
                  <a:outerShdw blurRad="38100" dist="38100" dir="2700000" algn="tl">
                    <a:srgbClr val="000000">
                      <a:alpha val="43137"/>
                    </a:srgbClr>
                  </a:outerShdw>
                </a:effectLst>
                <a:latin typeface="Garamond" panose="02020404030301010803" pitchFamily="18" charset="0"/>
              </a:rPr>
              <a:t>Εσωτερικά μέτρα: Δείκτης </a:t>
            </a:r>
            <a:r>
              <a:rPr lang="en-US" sz="4000" dirty="0">
                <a:effectLst>
                  <a:outerShdw blurRad="38100" dist="38100" dir="2700000" algn="tl">
                    <a:srgbClr val="000000">
                      <a:alpha val="43137"/>
                    </a:srgbClr>
                  </a:outerShdw>
                </a:effectLst>
                <a:latin typeface="Garamond" panose="02020404030301010803" pitchFamily="18" charset="0"/>
              </a:rPr>
              <a:t>Dunn</a:t>
            </a:r>
            <a:endParaRPr lang="el-GR" sz="4000" dirty="0">
              <a:effectLst>
                <a:outerShdw blurRad="38100" dist="38100" dir="2700000" algn="tl">
                  <a:srgbClr val="000000">
                    <a:alpha val="43137"/>
                  </a:srgbClr>
                </a:outerShdw>
              </a:effectLst>
              <a:latin typeface="Garamond" panose="02020404030301010803" pitchFamily="18" charset="0"/>
            </a:endParaRP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8CF056D1-1F72-4638-9E51-2577A21A8F6A}"/>
                  </a:ext>
                </a:extLst>
              </p:cNvPr>
              <p:cNvSpPr txBox="1"/>
              <p:nvPr/>
            </p:nvSpPr>
            <p:spPr>
              <a:xfrm>
                <a:off x="1087012" y="1268760"/>
                <a:ext cx="9611999" cy="5746445"/>
              </a:xfrm>
              <a:prstGeom prst="rect">
                <a:avLst/>
              </a:prstGeom>
              <a:noFill/>
            </p:spPr>
            <p:txBody>
              <a:bodyPr wrap="square">
                <a:spAutoFit/>
              </a:bodyPr>
              <a:lstStyle/>
              <a:p>
                <a:pPr marL="285750" indent="-285750" algn="just">
                  <a:buFont typeface="Wingdings" panose="05000000000000000000" pitchFamily="2" charset="2"/>
                  <a:buChar char="§"/>
                </a:pPr>
                <a:r>
                  <a:rPr lang="el-GR" dirty="0">
                    <a:solidFill>
                      <a:schemeClr val="tx2"/>
                    </a:solidFill>
                    <a:latin typeface="Garamond" panose="02020404030301010803" pitchFamily="18" charset="0"/>
                  </a:rPr>
                  <a:t>Ο δείκτης </a:t>
                </a:r>
                <a:r>
                  <a:rPr lang="el-GR" dirty="0" err="1">
                    <a:solidFill>
                      <a:schemeClr val="tx2"/>
                    </a:solidFill>
                    <a:latin typeface="Garamond" panose="02020404030301010803" pitchFamily="18" charset="0"/>
                  </a:rPr>
                  <a:t>Dunn</a:t>
                </a:r>
                <a:r>
                  <a:rPr lang="el-GR" dirty="0">
                    <a:solidFill>
                      <a:schemeClr val="tx2"/>
                    </a:solidFill>
                    <a:latin typeface="Garamond" panose="02020404030301010803" pitchFamily="18" charset="0"/>
                  </a:rPr>
                  <a:t> ορίζεται ως ο λόγος της ελάχιστης απόστασης μεταξύ ζευγών (σημείων) από διαφορετικές συστάδες προς τη μέγιστη απόσταση μεταξύ ζευγών (σημείων) από την ίδια συστάδα:</a:t>
                </a:r>
              </a:p>
              <a:p>
                <a:pPr marL="285750" indent="-285750" algn="just">
                  <a:buFont typeface="Wingdings" panose="05000000000000000000" pitchFamily="2" charset="2"/>
                  <a:buChar char="§"/>
                </a:pPr>
                <a:endParaRPr lang="el-GR" dirty="0">
                  <a:solidFill>
                    <a:schemeClr val="tx2"/>
                  </a:solidFill>
                  <a:latin typeface="Garamond" panose="02020404030301010803" pitchFamily="18" charset="0"/>
                </a:endParaRPr>
              </a:p>
              <a:p>
                <a:pPr marL="285750" indent="-285750" algn="just">
                  <a:buFont typeface="Wingdings" panose="05000000000000000000" pitchFamily="2" charset="2"/>
                  <a:buChar char="§"/>
                </a:pPr>
                <a:endParaRPr lang="el-GR" dirty="0">
                  <a:solidFill>
                    <a:schemeClr val="tx2"/>
                  </a:solidFill>
                  <a:latin typeface="Garamond" panose="02020404030301010803" pitchFamily="18" charset="0"/>
                </a:endParaRPr>
              </a:p>
              <a:p>
                <a:pPr marL="285750" indent="-285750" algn="just">
                  <a:buFont typeface="Wingdings" panose="05000000000000000000" pitchFamily="2" charset="2"/>
                  <a:buChar char="§"/>
                </a:pPr>
                <a:endParaRPr lang="el-GR" dirty="0">
                  <a:solidFill>
                    <a:schemeClr val="tx2"/>
                  </a:solidFill>
                  <a:latin typeface="Garamond" panose="02020404030301010803" pitchFamily="18" charset="0"/>
                </a:endParaRPr>
              </a:p>
              <a:p>
                <a:pPr marL="285750" indent="-285750" algn="just">
                  <a:buFont typeface="Wingdings" panose="05000000000000000000" pitchFamily="2" charset="2"/>
                  <a:buChar char="§"/>
                </a:pPr>
                <a:r>
                  <a:rPr lang="el-GR" dirty="0">
                    <a:solidFill>
                      <a:schemeClr val="tx2"/>
                    </a:solidFill>
                    <a:latin typeface="Garamond" panose="02020404030301010803" pitchFamily="18" charset="0"/>
                  </a:rPr>
                  <a:t>Όπου </a:t>
                </a:r>
                <a14:m>
                  <m:oMath xmlns:m="http://schemas.openxmlformats.org/officeDocument/2006/math">
                    <m:sSubSup>
                      <m:sSubSupPr>
                        <m:ctrlPr>
                          <a:rPr lang="el-GR" i="1" smtClean="0">
                            <a:solidFill>
                              <a:schemeClr val="tx2"/>
                            </a:solidFill>
                            <a:latin typeface="Cambria Math" panose="02040503050406030204" pitchFamily="18" charset="0"/>
                          </a:rPr>
                        </m:ctrlPr>
                      </m:sSubSupPr>
                      <m:e>
                        <m:r>
                          <a:rPr lang="el-GR" i="1">
                            <a:solidFill>
                              <a:schemeClr val="tx2"/>
                            </a:solidFill>
                            <a:latin typeface="Cambria Math" panose="02040503050406030204" pitchFamily="18" charset="0"/>
                          </a:rPr>
                          <m:t>𝑊</m:t>
                        </m:r>
                      </m:e>
                      <m:sub>
                        <m:r>
                          <a:rPr lang="el-GR" i="1">
                            <a:solidFill>
                              <a:schemeClr val="tx2"/>
                            </a:solidFill>
                            <a:latin typeface="Cambria Math" panose="02040503050406030204" pitchFamily="18" charset="0"/>
                          </a:rPr>
                          <m:t>𝑜𝑢𝑡</m:t>
                        </m:r>
                      </m:sub>
                      <m:sup>
                        <m:r>
                          <m:rPr>
                            <m:sty m:val="p"/>
                          </m:rPr>
                          <a:rPr lang="el-GR" i="0">
                            <a:solidFill>
                              <a:schemeClr val="tx2"/>
                            </a:solidFill>
                            <a:latin typeface="Cambria Math" panose="02040503050406030204" pitchFamily="18" charset="0"/>
                          </a:rPr>
                          <m:t>min</m:t>
                        </m:r>
                      </m:sup>
                    </m:sSubSup>
                  </m:oMath>
                </a14:m>
                <a:r>
                  <a:rPr lang="el-GR" dirty="0">
                    <a:solidFill>
                      <a:schemeClr val="tx2"/>
                    </a:solidFill>
                    <a:latin typeface="Garamond" panose="02020404030301010803" pitchFamily="18" charset="0"/>
                  </a:rPr>
                  <a:t> είναι η ελάχιστη </a:t>
                </a:r>
                <a:r>
                  <a:rPr lang="el-GR" dirty="0" err="1">
                    <a:solidFill>
                      <a:schemeClr val="tx2"/>
                    </a:solidFill>
                    <a:latin typeface="Garamond" panose="02020404030301010803" pitchFamily="18" charset="0"/>
                  </a:rPr>
                  <a:t>διασυσταδική</a:t>
                </a:r>
                <a:r>
                  <a:rPr lang="el-GR" dirty="0">
                    <a:solidFill>
                      <a:schemeClr val="tx2"/>
                    </a:solidFill>
                    <a:latin typeface="Garamond" panose="02020404030301010803" pitchFamily="18" charset="0"/>
                  </a:rPr>
                  <a:t> απόσταση</a:t>
                </a:r>
              </a:p>
              <a:p>
                <a:pPr marL="285750" indent="-285750" algn="just">
                  <a:buFont typeface="Wingdings" panose="05000000000000000000" pitchFamily="2" charset="2"/>
                  <a:buChar char="§"/>
                </a:pPr>
                <a:endParaRPr lang="el-GR" b="1" dirty="0">
                  <a:solidFill>
                    <a:schemeClr val="tx2"/>
                  </a:solidFill>
                  <a:latin typeface="Garamond" panose="02020404030301010803" pitchFamily="18" charset="0"/>
                </a:endParaRPr>
              </a:p>
              <a:p>
                <a:pPr algn="just"/>
                <a14:m>
                  <m:oMathPara xmlns:m="http://schemas.openxmlformats.org/officeDocument/2006/math">
                    <m:oMathParaPr>
                      <m:jc m:val="centerGroup"/>
                    </m:oMathParaPr>
                    <m:oMath xmlns:m="http://schemas.openxmlformats.org/officeDocument/2006/math">
                      <m:m>
                        <m:mPr>
                          <m:plcHide m:val="on"/>
                          <m:mcs>
                            <m:mc>
                              <m:mcPr>
                                <m:count m:val="1"/>
                                <m:mcJc m:val="center"/>
                              </m:mcPr>
                            </m:mc>
                          </m:mcs>
                          <m:ctrlPr>
                            <a:rPr lang="el-GR" i="1" smtClean="0">
                              <a:solidFill>
                                <a:schemeClr val="tx2"/>
                              </a:solidFill>
                              <a:latin typeface="Cambria Math" panose="02040503050406030204" pitchFamily="18" charset="0"/>
                            </a:rPr>
                          </m:ctrlPr>
                        </m:mPr>
                        <m:mr>
                          <m:e>
                            <m:m>
                              <m:mPr>
                                <m:plcHide m:val="on"/>
                                <m:mcs>
                                  <m:mc>
                                    <m:mcPr>
                                      <m:count m:val="1"/>
                                      <m:mcJc m:val="center"/>
                                    </m:mcPr>
                                  </m:mc>
                                </m:mcs>
                                <m:ctrlPr>
                                  <a:rPr lang="el-GR" i="1">
                                    <a:solidFill>
                                      <a:schemeClr val="tx2"/>
                                    </a:solidFill>
                                    <a:latin typeface="Cambria Math" panose="02040503050406030204" pitchFamily="18" charset="0"/>
                                  </a:rPr>
                                </m:ctrlPr>
                              </m:mPr>
                              <m:mr>
                                <m:e>
                                  <m:sSubSup>
                                    <m:sSubSupPr>
                                      <m:ctrlPr>
                                        <a:rPr lang="el-GR" i="1">
                                          <a:solidFill>
                                            <a:schemeClr val="tx2"/>
                                          </a:solidFill>
                                          <a:latin typeface="Cambria Math" panose="02040503050406030204" pitchFamily="18" charset="0"/>
                                        </a:rPr>
                                      </m:ctrlPr>
                                    </m:sSubSupPr>
                                    <m:e>
                                      <m:r>
                                        <a:rPr lang="el-GR" i="1">
                                          <a:solidFill>
                                            <a:schemeClr val="tx2"/>
                                          </a:solidFill>
                                          <a:latin typeface="Cambria Math" panose="02040503050406030204" pitchFamily="18" charset="0"/>
                                        </a:rPr>
                                        <m:t>𝑊</m:t>
                                      </m:r>
                                    </m:e>
                                    <m:sub>
                                      <m:r>
                                        <a:rPr lang="el-GR" i="1">
                                          <a:solidFill>
                                            <a:schemeClr val="tx2"/>
                                          </a:solidFill>
                                          <a:latin typeface="Cambria Math" panose="02040503050406030204" pitchFamily="18" charset="0"/>
                                        </a:rPr>
                                        <m:t>𝑜𝑢𝑡</m:t>
                                      </m:r>
                                    </m:sub>
                                    <m:sup>
                                      <m:r>
                                        <m:rPr>
                                          <m:sty m:val="p"/>
                                        </m:rPr>
                                        <a:rPr lang="el-GR" i="0">
                                          <a:solidFill>
                                            <a:schemeClr val="tx2"/>
                                          </a:solidFill>
                                          <a:latin typeface="Cambria Math" panose="02040503050406030204" pitchFamily="18" charset="0"/>
                                        </a:rPr>
                                        <m:t>min</m:t>
                                      </m:r>
                                      <m:limLow>
                                        <m:limLowPr>
                                          <m:ctrlPr>
                                            <a:rPr lang="el-GR" i="1">
                                              <a:solidFill>
                                                <a:schemeClr val="tx2"/>
                                              </a:solidFill>
                                              <a:latin typeface="Cambria Math" panose="02040503050406030204" pitchFamily="18" charset="0"/>
                                            </a:rPr>
                                          </m:ctrlPr>
                                        </m:limLowPr>
                                        <m:e>
                                          <m:r>
                                            <m:rPr>
                                              <m:sty m:val="p"/>
                                            </m:rPr>
                                            <a:rPr lang="el-GR" i="0">
                                              <a:solidFill>
                                                <a:schemeClr val="tx2"/>
                                              </a:solidFill>
                                              <a:latin typeface="Cambria Math" panose="02040503050406030204" pitchFamily="18" charset="0"/>
                                            </a:rPr>
                                            <m:t>min</m:t>
                                          </m:r>
                                        </m:e>
                                        <m:lim>
                                          <m:r>
                                            <a:rPr lang="el-GR" i="1">
                                              <a:solidFill>
                                                <a:schemeClr val="tx2"/>
                                              </a:solidFill>
                                              <a:latin typeface="Cambria Math" panose="02040503050406030204" pitchFamily="18" charset="0"/>
                                            </a:rPr>
                                            <m:t>𝑖</m:t>
                                          </m:r>
                                          <m:r>
                                            <a:rPr lang="el-GR" i="1">
                                              <a:solidFill>
                                                <a:schemeClr val="tx2"/>
                                              </a:solidFill>
                                              <a:latin typeface="Cambria Math" panose="02040503050406030204" pitchFamily="18" charset="0"/>
                                            </a:rPr>
                                            <m:t>,</m:t>
                                          </m:r>
                                          <m:r>
                                            <a:rPr lang="el-GR" i="1">
                                              <a:solidFill>
                                                <a:schemeClr val="tx2"/>
                                              </a:solidFill>
                                              <a:latin typeface="Cambria Math" panose="02040503050406030204" pitchFamily="18" charset="0"/>
                                            </a:rPr>
                                            <m:t>𝑗</m:t>
                                          </m:r>
                                          <m:r>
                                            <a:rPr lang="el-GR" i="1">
                                              <a:solidFill>
                                                <a:schemeClr val="tx2"/>
                                              </a:solidFill>
                                              <a:latin typeface="Cambria Math" panose="02040503050406030204" pitchFamily="18" charset="0"/>
                                            </a:rPr>
                                            <m:t>&gt;</m:t>
                                          </m:r>
                                          <m:r>
                                            <a:rPr lang="el-GR" i="1">
                                              <a:solidFill>
                                                <a:schemeClr val="tx2"/>
                                              </a:solidFill>
                                              <a:latin typeface="Cambria Math" panose="02040503050406030204" pitchFamily="18" charset="0"/>
                                            </a:rPr>
                                            <m:t>𝑖</m:t>
                                          </m:r>
                                        </m:lim>
                                      </m:limLow>
                                      <m:d>
                                        <m:dPr>
                                          <m:begChr m:val="{"/>
                                          <m:endChr m:val="}"/>
                                          <m:ctrlPr>
                                            <a:rPr lang="el-GR" i="1">
                                              <a:solidFill>
                                                <a:schemeClr val="tx2"/>
                                              </a:solidFill>
                                              <a:latin typeface="Cambria Math" panose="02040503050406030204" pitchFamily="18" charset="0"/>
                                            </a:rPr>
                                          </m:ctrlPr>
                                        </m:dPr>
                                        <m:e>
                                          <m:sSub>
                                            <m:sSubPr>
                                              <m:ctrlPr>
                                                <a:rPr lang="el-GR" i="1">
                                                  <a:solidFill>
                                                    <a:schemeClr val="tx2"/>
                                                  </a:solidFill>
                                                  <a:latin typeface="Cambria Math" panose="02040503050406030204" pitchFamily="18" charset="0"/>
                                                </a:rPr>
                                              </m:ctrlPr>
                                            </m:sSubPr>
                                            <m:e>
                                              <m:r>
                                                <a:rPr lang="el-GR" i="1">
                                                  <a:solidFill>
                                                    <a:schemeClr val="tx2"/>
                                                  </a:solidFill>
                                                  <a:latin typeface="Cambria Math" panose="02040503050406030204" pitchFamily="18" charset="0"/>
                                                </a:rPr>
                                                <m:t>𝑤</m:t>
                                              </m:r>
                                            </m:e>
                                            <m:sub>
                                              <m:r>
                                                <a:rPr lang="el-GR" i="1">
                                                  <a:solidFill>
                                                    <a:schemeClr val="tx2"/>
                                                  </a:solidFill>
                                                  <a:latin typeface="Cambria Math" panose="02040503050406030204" pitchFamily="18" charset="0"/>
                                                </a:rPr>
                                                <m:t>𝑎𝑏</m:t>
                                              </m:r>
                                            </m:sub>
                                          </m:sSub>
                                          <m:r>
                                            <a:rPr lang="el-GR" i="1">
                                              <a:solidFill>
                                                <a:schemeClr val="tx2"/>
                                              </a:solidFill>
                                              <a:latin typeface="Cambria Math" panose="02040503050406030204" pitchFamily="18" charset="0"/>
                                            </a:rPr>
                                            <m:t>|</m:t>
                                          </m:r>
                                          <m:sSub>
                                            <m:sSubPr>
                                              <m:ctrlPr>
                                                <a:rPr lang="el-GR" i="1">
                                                  <a:solidFill>
                                                    <a:schemeClr val="tx2"/>
                                                  </a:solidFill>
                                                  <a:latin typeface="Cambria Math" panose="02040503050406030204" pitchFamily="18" charset="0"/>
                                                </a:rPr>
                                              </m:ctrlPr>
                                            </m:sSubPr>
                                            <m:e>
                                              <m:r>
                                                <a:rPr lang="el-GR" i="1">
                                                  <a:solidFill>
                                                    <a:schemeClr val="tx2"/>
                                                  </a:solidFill>
                                                  <a:latin typeface="Cambria Math" panose="02040503050406030204" pitchFamily="18" charset="0"/>
                                                </a:rPr>
                                                <m:t>𝐱</m:t>
                                              </m:r>
                                            </m:e>
                                            <m:sub>
                                              <m:r>
                                                <a:rPr lang="el-GR" i="1">
                                                  <a:solidFill>
                                                    <a:schemeClr val="tx2"/>
                                                  </a:solidFill>
                                                  <a:latin typeface="Cambria Math" panose="02040503050406030204" pitchFamily="18" charset="0"/>
                                                </a:rPr>
                                                <m:t>𝑎</m:t>
                                              </m:r>
                                            </m:sub>
                                          </m:sSub>
                                          <m:r>
                                            <a:rPr lang="el-GR" i="1">
                                              <a:solidFill>
                                                <a:schemeClr val="tx2"/>
                                              </a:solidFill>
                                              <a:latin typeface="Cambria Math" panose="02040503050406030204" pitchFamily="18" charset="0"/>
                                            </a:rPr>
                                            <m:t>∈</m:t>
                                          </m:r>
                                          <m:sSub>
                                            <m:sSubPr>
                                              <m:ctrlPr>
                                                <a:rPr lang="el-GR" i="1">
                                                  <a:solidFill>
                                                    <a:schemeClr val="tx2"/>
                                                  </a:solidFill>
                                                  <a:latin typeface="Cambria Math" panose="02040503050406030204" pitchFamily="18" charset="0"/>
                                                </a:rPr>
                                              </m:ctrlPr>
                                            </m:sSubPr>
                                            <m:e>
                                              <m:r>
                                                <a:rPr lang="el-GR" i="1">
                                                  <a:solidFill>
                                                    <a:schemeClr val="tx2"/>
                                                  </a:solidFill>
                                                  <a:latin typeface="Cambria Math" panose="02040503050406030204" pitchFamily="18" charset="0"/>
                                                </a:rPr>
                                                <m:t>𝐶</m:t>
                                              </m:r>
                                            </m:e>
                                            <m:sub>
                                              <m:r>
                                                <a:rPr lang="el-GR" i="1">
                                                  <a:solidFill>
                                                    <a:schemeClr val="tx2"/>
                                                  </a:solidFill>
                                                  <a:latin typeface="Cambria Math" panose="02040503050406030204" pitchFamily="18" charset="0"/>
                                                </a:rPr>
                                                <m:t>𝑖</m:t>
                                              </m:r>
                                            </m:sub>
                                          </m:sSub>
                                          <m:r>
                                            <a:rPr lang="el-GR" i="1">
                                              <a:solidFill>
                                                <a:schemeClr val="tx2"/>
                                              </a:solidFill>
                                              <a:latin typeface="Cambria Math" panose="02040503050406030204" pitchFamily="18" charset="0"/>
                                            </a:rPr>
                                            <m:t>,</m:t>
                                          </m:r>
                                          <m:sSub>
                                            <m:sSubPr>
                                              <m:ctrlPr>
                                                <a:rPr lang="el-GR" i="1">
                                                  <a:solidFill>
                                                    <a:schemeClr val="tx2"/>
                                                  </a:solidFill>
                                                  <a:latin typeface="Cambria Math" panose="02040503050406030204" pitchFamily="18" charset="0"/>
                                                </a:rPr>
                                              </m:ctrlPr>
                                            </m:sSubPr>
                                            <m:e>
                                              <m:r>
                                                <a:rPr lang="el-GR" i="1">
                                                  <a:solidFill>
                                                    <a:schemeClr val="tx2"/>
                                                  </a:solidFill>
                                                  <a:latin typeface="Cambria Math" panose="02040503050406030204" pitchFamily="18" charset="0"/>
                                                </a:rPr>
                                                <m:t>𝐱</m:t>
                                              </m:r>
                                            </m:e>
                                            <m:sub>
                                              <m:r>
                                                <a:rPr lang="el-GR" i="1">
                                                  <a:solidFill>
                                                    <a:schemeClr val="tx2"/>
                                                  </a:solidFill>
                                                  <a:latin typeface="Cambria Math" panose="02040503050406030204" pitchFamily="18" charset="0"/>
                                                </a:rPr>
                                                <m:t>𝑏</m:t>
                                              </m:r>
                                            </m:sub>
                                          </m:sSub>
                                          <m:r>
                                            <a:rPr lang="el-GR" i="1">
                                              <a:solidFill>
                                                <a:schemeClr val="tx2"/>
                                              </a:solidFill>
                                              <a:latin typeface="Cambria Math" panose="02040503050406030204" pitchFamily="18" charset="0"/>
                                            </a:rPr>
                                            <m:t>∈</m:t>
                                          </m:r>
                                          <m:sSub>
                                            <m:sSubPr>
                                              <m:ctrlPr>
                                                <a:rPr lang="el-GR" i="1">
                                                  <a:solidFill>
                                                    <a:schemeClr val="tx2"/>
                                                  </a:solidFill>
                                                  <a:latin typeface="Cambria Math" panose="02040503050406030204" pitchFamily="18" charset="0"/>
                                                </a:rPr>
                                              </m:ctrlPr>
                                            </m:sSubPr>
                                            <m:e>
                                              <m:r>
                                                <a:rPr lang="el-GR" i="1">
                                                  <a:solidFill>
                                                    <a:schemeClr val="tx2"/>
                                                  </a:solidFill>
                                                  <a:latin typeface="Cambria Math" panose="02040503050406030204" pitchFamily="18" charset="0"/>
                                                </a:rPr>
                                                <m:t>𝐶</m:t>
                                              </m:r>
                                            </m:e>
                                            <m:sub>
                                              <m:r>
                                                <a:rPr lang="el-GR" i="1">
                                                  <a:solidFill>
                                                    <a:schemeClr val="tx2"/>
                                                  </a:solidFill>
                                                  <a:latin typeface="Cambria Math" panose="02040503050406030204" pitchFamily="18" charset="0"/>
                                                </a:rPr>
                                                <m:t>​</m:t>
                                              </m:r>
                                              <m:r>
                                                <a:rPr lang="el-GR" i="1">
                                                  <a:solidFill>
                                                    <a:schemeClr val="tx2"/>
                                                  </a:solidFill>
                                                  <a:latin typeface="Cambria Math" panose="02040503050406030204" pitchFamily="18" charset="0"/>
                                                </a:rPr>
                                                <m:t>𝑗</m:t>
                                              </m:r>
                                            </m:sub>
                                          </m:sSub>
                                        </m:e>
                                      </m:d>
                                    </m:sup>
                                  </m:sSubSup>
                                </m:e>
                              </m:mr>
                            </m:m>
                          </m:e>
                        </m:mr>
                      </m:m>
                    </m:oMath>
                  </m:oMathPara>
                </a14:m>
                <a:endParaRPr lang="el-GR" dirty="0">
                  <a:solidFill>
                    <a:schemeClr val="tx2"/>
                  </a:solidFill>
                  <a:latin typeface="Garamond" panose="02020404030301010803" pitchFamily="18" charset="0"/>
                </a:endParaRPr>
              </a:p>
              <a:p>
                <a:pPr algn="just"/>
                <a:endParaRPr lang="el-GR" dirty="0">
                  <a:solidFill>
                    <a:schemeClr val="tx2"/>
                  </a:solidFill>
                  <a:latin typeface="Garamond" panose="02020404030301010803" pitchFamily="18" charset="0"/>
                </a:endParaRPr>
              </a:p>
              <a:p>
                <a:pPr marL="171450" indent="-171450" algn="just">
                  <a:buFont typeface="Wingdings" panose="05000000000000000000" pitchFamily="2" charset="2"/>
                  <a:buChar char="§"/>
                </a:pPr>
                <a:r>
                  <a:rPr lang="el-GR" dirty="0">
                    <a:solidFill>
                      <a:schemeClr val="tx2"/>
                    </a:solidFill>
                    <a:latin typeface="Garamond" panose="02020404030301010803" pitchFamily="18" charset="0"/>
                  </a:rPr>
                  <a:t>  και </a:t>
                </a:r>
                <a14:m>
                  <m:oMath xmlns:m="http://schemas.openxmlformats.org/officeDocument/2006/math">
                    <m:m>
                      <m:mPr>
                        <m:plcHide m:val="on"/>
                        <m:mcs>
                          <m:mc>
                            <m:mcPr>
                              <m:count m:val="1"/>
                              <m:mcJc m:val="center"/>
                            </m:mcPr>
                          </m:mc>
                        </m:mcs>
                        <m:ctrlPr>
                          <a:rPr lang="el-GR" i="1" smtClean="0">
                            <a:solidFill>
                              <a:schemeClr val="tx2"/>
                            </a:solidFill>
                            <a:latin typeface="Cambria Math" panose="02040503050406030204" pitchFamily="18" charset="0"/>
                          </a:rPr>
                        </m:ctrlPr>
                      </m:mPr>
                      <m:mr>
                        <m:e>
                          <m:sSubSup>
                            <m:sSubSupPr>
                              <m:ctrlPr>
                                <a:rPr lang="el-GR" i="1">
                                  <a:solidFill>
                                    <a:schemeClr val="tx2"/>
                                  </a:solidFill>
                                  <a:latin typeface="Cambria Math" panose="02040503050406030204" pitchFamily="18" charset="0"/>
                                </a:rPr>
                              </m:ctrlPr>
                            </m:sSubSupPr>
                            <m:e>
                              <m:r>
                                <a:rPr lang="el-GR" i="1">
                                  <a:solidFill>
                                    <a:schemeClr val="tx2"/>
                                  </a:solidFill>
                                  <a:latin typeface="Cambria Math" panose="02040503050406030204" pitchFamily="18" charset="0"/>
                                </a:rPr>
                                <m:t>𝑊</m:t>
                              </m:r>
                            </m:e>
                            <m:sub>
                              <m:r>
                                <a:rPr lang="el-GR" i="1">
                                  <a:solidFill>
                                    <a:schemeClr val="tx2"/>
                                  </a:solidFill>
                                  <a:latin typeface="Cambria Math" panose="02040503050406030204" pitchFamily="18" charset="0"/>
                                </a:rPr>
                                <m:t>𝑖𝑛</m:t>
                              </m:r>
                            </m:sub>
                            <m:sup>
                              <m:r>
                                <m:rPr>
                                  <m:sty m:val="p"/>
                                </m:rPr>
                                <a:rPr lang="el-GR" i="0">
                                  <a:solidFill>
                                    <a:schemeClr val="tx2"/>
                                  </a:solidFill>
                                  <a:latin typeface="Cambria Math" panose="02040503050406030204" pitchFamily="18" charset="0"/>
                                </a:rPr>
                                <m:t>max</m:t>
                              </m:r>
                            </m:sup>
                          </m:sSubSup>
                        </m:e>
                      </m:mr>
                    </m:m>
                  </m:oMath>
                </a14:m>
                <a:r>
                  <a:rPr lang="el-GR" dirty="0">
                    <a:solidFill>
                      <a:schemeClr val="tx2"/>
                    </a:solidFill>
                    <a:latin typeface="Garamond" panose="02020404030301010803" pitchFamily="18" charset="0"/>
                  </a:rPr>
                  <a:t> είναι η μέγιστη </a:t>
                </a:r>
                <a:r>
                  <a:rPr lang="el-GR" dirty="0" err="1">
                    <a:solidFill>
                      <a:schemeClr val="tx2"/>
                    </a:solidFill>
                    <a:latin typeface="Garamond" panose="02020404030301010803" pitchFamily="18" charset="0"/>
                  </a:rPr>
                  <a:t>ενδοσυσταδική</a:t>
                </a:r>
                <a:r>
                  <a:rPr lang="el-GR" dirty="0">
                    <a:solidFill>
                      <a:schemeClr val="tx2"/>
                    </a:solidFill>
                    <a:latin typeface="Garamond" panose="02020404030301010803" pitchFamily="18" charset="0"/>
                  </a:rPr>
                  <a:t> απόσταση:</a:t>
                </a:r>
              </a:p>
              <a:p>
                <a:pPr marL="171450" indent="-171450" algn="just">
                  <a:buFont typeface="Wingdings" panose="05000000000000000000" pitchFamily="2" charset="2"/>
                  <a:buChar char="§"/>
                </a:pPr>
                <a:endParaRPr lang="el-GR" dirty="0">
                  <a:solidFill>
                    <a:schemeClr val="tx2"/>
                  </a:solidFill>
                  <a:latin typeface="Garamond" panose="02020404030301010803" pitchFamily="18" charset="0"/>
                </a:endParaRPr>
              </a:p>
              <a:p>
                <a:pPr algn="just"/>
                <a14:m>
                  <m:oMathPara xmlns:m="http://schemas.openxmlformats.org/officeDocument/2006/math">
                    <m:oMathParaPr>
                      <m:jc m:val="centerGroup"/>
                    </m:oMathParaPr>
                    <m:oMath xmlns:m="http://schemas.openxmlformats.org/officeDocument/2006/math">
                      <m:m>
                        <m:mPr>
                          <m:plcHide m:val="on"/>
                          <m:mcs>
                            <m:mc>
                              <m:mcPr>
                                <m:count m:val="1"/>
                                <m:mcJc m:val="center"/>
                              </m:mcPr>
                            </m:mc>
                          </m:mcs>
                          <m:ctrlPr>
                            <a:rPr lang="el-GR" i="1" smtClean="0">
                              <a:solidFill>
                                <a:srgbClr val="000000"/>
                              </a:solidFill>
                              <a:latin typeface="Cambria Math" panose="02040503050406030204" pitchFamily="18" charset="0"/>
                            </a:rPr>
                          </m:ctrlPr>
                        </m:mPr>
                        <m:mr>
                          <m:e>
                            <m:m>
                              <m:mPr>
                                <m:plcHide m:val="on"/>
                                <m:mcs>
                                  <m:mc>
                                    <m:mcPr>
                                      <m:count m:val="1"/>
                                      <m:mcJc m:val="center"/>
                                    </m:mcPr>
                                  </m:mc>
                                </m:mcs>
                                <m:ctrlPr>
                                  <a:rPr lang="el-GR" i="1">
                                    <a:solidFill>
                                      <a:srgbClr val="000000"/>
                                    </a:solidFill>
                                    <a:latin typeface="Cambria Math" panose="02040503050406030204" pitchFamily="18" charset="0"/>
                                  </a:rPr>
                                </m:ctrlPr>
                              </m:mPr>
                              <m:mr>
                                <m:e>
                                  <m:m>
                                    <m:mPr>
                                      <m:plcHide m:val="on"/>
                                      <m:mcs>
                                        <m:mc>
                                          <m:mcPr>
                                            <m:count m:val="1"/>
                                            <m:mcJc m:val="center"/>
                                          </m:mcPr>
                                        </m:mc>
                                      </m:mcs>
                                      <m:ctrlPr>
                                        <a:rPr lang="el-GR" i="1">
                                          <a:solidFill>
                                            <a:srgbClr val="000000"/>
                                          </a:solidFill>
                                          <a:latin typeface="Cambria Math" panose="02040503050406030204" pitchFamily="18" charset="0"/>
                                        </a:rPr>
                                      </m:ctrlPr>
                                    </m:mPr>
                                    <m:mr>
                                      <m:e>
                                        <m:sSubSup>
                                          <m:sSubSupPr>
                                            <m:ctrlPr>
                                              <a:rPr lang="el-GR" i="1">
                                                <a:solidFill>
                                                  <a:srgbClr val="000000"/>
                                                </a:solidFill>
                                                <a:latin typeface="Cambria Math" panose="02040503050406030204" pitchFamily="18" charset="0"/>
                                              </a:rPr>
                                            </m:ctrlPr>
                                          </m:sSubSupPr>
                                          <m:e>
                                            <m:r>
                                              <a:rPr lang="el-GR" i="1">
                                                <a:solidFill>
                                                  <a:srgbClr val="000000"/>
                                                </a:solidFill>
                                                <a:latin typeface="Cambria Math" panose="02040503050406030204" pitchFamily="18" charset="0"/>
                                              </a:rPr>
                                              <m:t>𝑊</m:t>
                                            </m:r>
                                          </m:e>
                                          <m:sub>
                                            <m:r>
                                              <a:rPr lang="el-GR" i="1">
                                                <a:solidFill>
                                                  <a:srgbClr val="000000"/>
                                                </a:solidFill>
                                                <a:latin typeface="Cambria Math" panose="02040503050406030204" pitchFamily="18" charset="0"/>
                                              </a:rPr>
                                              <m:t>𝑖𝑛</m:t>
                                            </m:r>
                                          </m:sub>
                                          <m:sup>
                                            <m:r>
                                              <m:rPr>
                                                <m:sty m:val="p"/>
                                              </m:rPr>
                                              <a:rPr lang="el-GR" i="0">
                                                <a:solidFill>
                                                  <a:srgbClr val="000000"/>
                                                </a:solidFill>
                                                <a:latin typeface="Cambria Math" panose="02040503050406030204" pitchFamily="18" charset="0"/>
                                              </a:rPr>
                                              <m:t>max</m:t>
                                            </m:r>
                                            <m:limLow>
                                              <m:limLowPr>
                                                <m:ctrlPr>
                                                  <a:rPr lang="el-GR" i="1">
                                                    <a:solidFill>
                                                      <a:srgbClr val="000000"/>
                                                    </a:solidFill>
                                                    <a:latin typeface="Cambria Math" panose="02040503050406030204" pitchFamily="18" charset="0"/>
                                                  </a:rPr>
                                                </m:ctrlPr>
                                              </m:limLowPr>
                                              <m:e>
                                                <m:r>
                                                  <m:rPr>
                                                    <m:sty m:val="p"/>
                                                  </m:rPr>
                                                  <a:rPr lang="el-GR" i="0">
                                                    <a:solidFill>
                                                      <a:srgbClr val="000000"/>
                                                    </a:solidFill>
                                                    <a:latin typeface="Cambria Math" panose="02040503050406030204" pitchFamily="18" charset="0"/>
                                                  </a:rPr>
                                                  <m:t>max</m:t>
                                                </m:r>
                                              </m:e>
                                              <m:lim>
                                                <m:r>
                                                  <a:rPr lang="el-GR" i="1">
                                                    <a:solidFill>
                                                      <a:srgbClr val="000000"/>
                                                    </a:solidFill>
                                                    <a:latin typeface="Cambria Math" panose="02040503050406030204" pitchFamily="18" charset="0"/>
                                                  </a:rPr>
                                                  <m:t>𝑖</m:t>
                                                </m:r>
                                              </m:lim>
                                            </m:limLow>
                                            <m:d>
                                              <m:dPr>
                                                <m:begChr m:val="{"/>
                                                <m:endChr m:val="}"/>
                                                <m:ctrlPr>
                                                  <a:rPr lang="el-GR" i="1">
                                                    <a:solidFill>
                                                      <a:srgbClr val="000000"/>
                                                    </a:solidFill>
                                                    <a:latin typeface="Cambria Math" panose="02040503050406030204" pitchFamily="18" charset="0"/>
                                                  </a:rPr>
                                                </m:ctrlPr>
                                              </m:dPr>
                                              <m:e>
                                                <m:sSub>
                                                  <m:sSubPr>
                                                    <m:ctrlPr>
                                                      <a:rPr lang="el-GR" i="1">
                                                        <a:solidFill>
                                                          <a:srgbClr val="000000"/>
                                                        </a:solidFill>
                                                        <a:latin typeface="Cambria Math" panose="02040503050406030204" pitchFamily="18" charset="0"/>
                                                      </a:rPr>
                                                    </m:ctrlPr>
                                                  </m:sSubPr>
                                                  <m:e>
                                                    <m:r>
                                                      <a:rPr lang="el-GR" i="1">
                                                        <a:solidFill>
                                                          <a:srgbClr val="000000"/>
                                                        </a:solidFill>
                                                        <a:latin typeface="Cambria Math" panose="02040503050406030204" pitchFamily="18" charset="0"/>
                                                      </a:rPr>
                                                      <m:t>𝑤</m:t>
                                                    </m:r>
                                                  </m:e>
                                                  <m:sub>
                                                    <m:r>
                                                      <a:rPr lang="el-GR" i="1">
                                                        <a:solidFill>
                                                          <a:srgbClr val="000000"/>
                                                        </a:solidFill>
                                                        <a:latin typeface="Cambria Math" panose="02040503050406030204" pitchFamily="18" charset="0"/>
                                                      </a:rPr>
                                                      <m:t>𝑎𝑏</m:t>
                                                    </m:r>
                                                  </m:sub>
                                                </m:sSub>
                                                <m:r>
                                                  <a:rPr lang="el-GR" i="1">
                                                    <a:solidFill>
                                                      <a:srgbClr val="000000"/>
                                                    </a:solidFill>
                                                    <a:latin typeface="Cambria Math" panose="02040503050406030204" pitchFamily="18" charset="0"/>
                                                  </a:rPr>
                                                  <m:t>|</m:t>
                                                </m:r>
                                                <m:sSub>
                                                  <m:sSubPr>
                                                    <m:ctrlPr>
                                                      <a:rPr lang="el-GR" i="1">
                                                        <a:solidFill>
                                                          <a:srgbClr val="000000"/>
                                                        </a:solidFill>
                                                        <a:latin typeface="Cambria Math" panose="02040503050406030204" pitchFamily="18" charset="0"/>
                                                      </a:rPr>
                                                    </m:ctrlPr>
                                                  </m:sSubPr>
                                                  <m:e>
                                                    <m:r>
                                                      <a:rPr lang="el-GR" i="1">
                                                        <a:solidFill>
                                                          <a:srgbClr val="000000"/>
                                                        </a:solidFill>
                                                        <a:latin typeface="Cambria Math" panose="02040503050406030204" pitchFamily="18" charset="0"/>
                                                      </a:rPr>
                                                      <m:t>𝐱</m:t>
                                                    </m:r>
                                                  </m:e>
                                                  <m:sub>
                                                    <m:r>
                                                      <a:rPr lang="el-GR" i="1">
                                                        <a:solidFill>
                                                          <a:srgbClr val="000000"/>
                                                        </a:solidFill>
                                                        <a:latin typeface="Cambria Math" panose="02040503050406030204" pitchFamily="18" charset="0"/>
                                                      </a:rPr>
                                                      <m:t>𝑎</m:t>
                                                    </m:r>
                                                  </m:sub>
                                                </m:sSub>
                                                <m:r>
                                                  <a:rPr lang="el-GR" i="1">
                                                    <a:solidFill>
                                                      <a:srgbClr val="000000"/>
                                                    </a:solidFill>
                                                    <a:latin typeface="Cambria Math" panose="02040503050406030204" pitchFamily="18" charset="0"/>
                                                  </a:rPr>
                                                  <m:t>,</m:t>
                                                </m:r>
                                                <m:sSub>
                                                  <m:sSubPr>
                                                    <m:ctrlPr>
                                                      <a:rPr lang="el-GR" i="1">
                                                        <a:solidFill>
                                                          <a:srgbClr val="000000"/>
                                                        </a:solidFill>
                                                        <a:latin typeface="Cambria Math" panose="02040503050406030204" pitchFamily="18" charset="0"/>
                                                      </a:rPr>
                                                    </m:ctrlPr>
                                                  </m:sSubPr>
                                                  <m:e>
                                                    <m:r>
                                                      <a:rPr lang="el-GR" i="1">
                                                        <a:solidFill>
                                                          <a:srgbClr val="000000"/>
                                                        </a:solidFill>
                                                        <a:latin typeface="Cambria Math" panose="02040503050406030204" pitchFamily="18" charset="0"/>
                                                      </a:rPr>
                                                      <m:t>𝐱</m:t>
                                                    </m:r>
                                                  </m:e>
                                                  <m:sub>
                                                    <m:r>
                                                      <a:rPr lang="el-GR" i="1">
                                                        <a:solidFill>
                                                          <a:srgbClr val="000000"/>
                                                        </a:solidFill>
                                                        <a:latin typeface="Cambria Math" panose="02040503050406030204" pitchFamily="18" charset="0"/>
                                                      </a:rPr>
                                                      <m:t>𝑏</m:t>
                                                    </m:r>
                                                  </m:sub>
                                                </m:sSub>
                                                <m:r>
                                                  <a:rPr lang="el-GR" i="1">
                                                    <a:solidFill>
                                                      <a:srgbClr val="000000"/>
                                                    </a:solidFill>
                                                    <a:latin typeface="Cambria Math" panose="02040503050406030204" pitchFamily="18" charset="0"/>
                                                  </a:rPr>
                                                  <m:t>∈</m:t>
                                                </m:r>
                                                <m:sSub>
                                                  <m:sSubPr>
                                                    <m:ctrlPr>
                                                      <a:rPr lang="el-GR" i="1">
                                                        <a:solidFill>
                                                          <a:srgbClr val="000000"/>
                                                        </a:solidFill>
                                                        <a:latin typeface="Cambria Math" panose="02040503050406030204" pitchFamily="18" charset="0"/>
                                                      </a:rPr>
                                                    </m:ctrlPr>
                                                  </m:sSubPr>
                                                  <m:e>
                                                    <m:r>
                                                      <a:rPr lang="el-GR" i="1">
                                                        <a:solidFill>
                                                          <a:srgbClr val="000000"/>
                                                        </a:solidFill>
                                                        <a:latin typeface="Cambria Math" panose="02040503050406030204" pitchFamily="18" charset="0"/>
                                                      </a:rPr>
                                                      <m:t>𝐶</m:t>
                                                    </m:r>
                                                  </m:e>
                                                  <m:sub>
                                                    <m:r>
                                                      <a:rPr lang="el-GR" i="1">
                                                        <a:solidFill>
                                                          <a:srgbClr val="000000"/>
                                                        </a:solidFill>
                                                        <a:latin typeface="Cambria Math" panose="02040503050406030204" pitchFamily="18" charset="0"/>
                                                      </a:rPr>
                                                      <m:t>𝑖</m:t>
                                                    </m:r>
                                                  </m:sub>
                                                </m:sSub>
                                              </m:e>
                                            </m:d>
                                          </m:sup>
                                        </m:sSubSup>
                                      </m:e>
                                    </m:mr>
                                  </m:m>
                                </m:e>
                              </m:mr>
                            </m:m>
                          </m:e>
                        </m:mr>
                      </m:m>
                    </m:oMath>
                  </m:oMathPara>
                </a14:m>
                <a:endParaRPr lang="el-GR" dirty="0">
                  <a:solidFill>
                    <a:srgbClr val="000000"/>
                  </a:solidFill>
                </a:endParaRPr>
              </a:p>
              <a:p>
                <a:pPr algn="just"/>
                <a:endParaRPr lang="el-GR" dirty="0"/>
              </a:p>
              <a:p>
                <a:pPr marL="285750" indent="-285750" algn="just">
                  <a:buFont typeface="Wingdings" panose="05000000000000000000" pitchFamily="2" charset="2"/>
                  <a:buChar char="§"/>
                </a:pPr>
                <a:r>
                  <a:rPr lang="el-GR" dirty="0">
                    <a:solidFill>
                      <a:schemeClr val="tx2"/>
                    </a:solidFill>
                    <a:latin typeface="Garamond" panose="02020404030301010803" pitchFamily="18" charset="0"/>
                  </a:rPr>
                  <a:t>Όσο μεγαλύτερος είναι ο δείκτης </a:t>
                </a:r>
                <a:r>
                  <a:rPr lang="el-GR" dirty="0" err="1">
                    <a:solidFill>
                      <a:schemeClr val="tx2"/>
                    </a:solidFill>
                    <a:latin typeface="Garamond" panose="02020404030301010803" pitchFamily="18" charset="0"/>
                  </a:rPr>
                  <a:t>Dunn</a:t>
                </a:r>
                <a:r>
                  <a:rPr lang="el-GR" dirty="0">
                    <a:solidFill>
                      <a:schemeClr val="tx2"/>
                    </a:solidFill>
                    <a:latin typeface="Garamond" panose="02020404030301010803" pitchFamily="18" charset="0"/>
                  </a:rPr>
                  <a:t>, τόσο καλύτερη είναι η </a:t>
                </a:r>
                <a:r>
                  <a:rPr lang="el-GR" dirty="0" err="1">
                    <a:solidFill>
                      <a:schemeClr val="tx2"/>
                    </a:solidFill>
                    <a:latin typeface="Garamond" panose="02020404030301010803" pitchFamily="18" charset="0"/>
                  </a:rPr>
                  <a:t>συσταδοποίηση</a:t>
                </a:r>
                <a:r>
                  <a:rPr lang="el-GR" dirty="0">
                    <a:solidFill>
                      <a:schemeClr val="tx2"/>
                    </a:solidFill>
                    <a:latin typeface="Garamond" panose="02020404030301010803" pitchFamily="18" charset="0"/>
                  </a:rPr>
                  <a:t>, </a:t>
                </a:r>
              </a:p>
              <a:p>
                <a:pPr marL="742950" lvl="1" indent="-285750" algn="just">
                  <a:buFont typeface="Wingdings" panose="05000000000000000000" pitchFamily="2" charset="2"/>
                  <a:buChar char="§"/>
                </a:pPr>
                <a:r>
                  <a:rPr lang="el-GR" dirty="0">
                    <a:solidFill>
                      <a:schemeClr val="tx2"/>
                    </a:solidFill>
                    <a:latin typeface="Garamond" panose="02020404030301010803" pitchFamily="18" charset="0"/>
                  </a:rPr>
                  <a:t>επειδή αυτό σημαίνει ότι ακόμα και η πλησιέστερη απόσταση μεταξύ σημείων που ανήκουν σε διαφορετικές συστάδες </a:t>
                </a:r>
              </a:p>
              <a:p>
                <a:pPr marL="1200150" lvl="2" indent="-285750" algn="just">
                  <a:buFont typeface="Wingdings" panose="05000000000000000000" pitchFamily="2" charset="2"/>
                  <a:buChar char="§"/>
                </a:pPr>
                <a:r>
                  <a:rPr lang="el-GR" dirty="0">
                    <a:solidFill>
                      <a:schemeClr val="tx2"/>
                    </a:solidFill>
                    <a:latin typeface="Garamond" panose="02020404030301010803" pitchFamily="18" charset="0"/>
                  </a:rPr>
                  <a:t>είναι πολύ μεγαλύτερη από την απώτερη απόσταση μεταξύ σημείων που ανήκουν στην ίδια συστάδα.</a:t>
                </a:r>
              </a:p>
              <a:p>
                <a:pPr algn="just"/>
                <a:endParaRPr lang="el-GR" dirty="0"/>
              </a:p>
            </p:txBody>
          </p:sp>
        </mc:Choice>
        <mc:Fallback xmlns="">
          <p:sp>
            <p:nvSpPr>
              <p:cNvPr id="6" name="TextBox 5">
                <a:extLst>
                  <a:ext uri="{FF2B5EF4-FFF2-40B4-BE49-F238E27FC236}">
                    <a16:creationId xmlns:a16="http://schemas.microsoft.com/office/drawing/2014/main" id="{8CF056D1-1F72-4638-9E51-2577A21A8F6A}"/>
                  </a:ext>
                </a:extLst>
              </p:cNvPr>
              <p:cNvSpPr txBox="1">
                <a:spLocks noRot="1" noChangeAspect="1" noMove="1" noResize="1" noEditPoints="1" noAdjustHandles="1" noChangeArrowheads="1" noChangeShapeType="1" noTextEdit="1"/>
              </p:cNvSpPr>
              <p:nvPr/>
            </p:nvSpPr>
            <p:spPr>
              <a:xfrm>
                <a:off x="1087012" y="1268760"/>
                <a:ext cx="9611999" cy="5746445"/>
              </a:xfrm>
              <a:prstGeom prst="rect">
                <a:avLst/>
              </a:prstGeom>
              <a:blipFill>
                <a:blip r:embed="rId2"/>
                <a:stretch>
                  <a:fillRect l="-380" t="-530" r="-571"/>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882BA882-2E39-4658-8DD5-0A60E38AD8A0}"/>
                  </a:ext>
                </a:extLst>
              </p:cNvPr>
              <p:cNvSpPr txBox="1"/>
              <p:nvPr/>
            </p:nvSpPr>
            <p:spPr>
              <a:xfrm>
                <a:off x="4798268" y="1966192"/>
                <a:ext cx="1728192" cy="724942"/>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m>
                        <m:mPr>
                          <m:plcHide m:val="on"/>
                          <m:mcs>
                            <m:mc>
                              <m:mcPr>
                                <m:count m:val="1"/>
                                <m:mcJc m:val="center"/>
                              </m:mcPr>
                            </m:mc>
                          </m:mcs>
                          <m:ctrlPr>
                            <a:rPr lang="el-GR" i="1" smtClean="0">
                              <a:solidFill>
                                <a:srgbClr val="000000"/>
                              </a:solidFill>
                              <a:latin typeface="Cambria Math" panose="02040503050406030204" pitchFamily="18" charset="0"/>
                            </a:rPr>
                          </m:ctrlPr>
                        </m:mPr>
                        <m:mr>
                          <m:e>
                            <m:r>
                              <a:rPr lang="el-GR" i="1">
                                <a:solidFill>
                                  <a:srgbClr val="000000"/>
                                </a:solidFill>
                                <a:latin typeface="Cambria Math" panose="02040503050406030204" pitchFamily="18" charset="0"/>
                              </a:rPr>
                              <m:t>𝐷𝑢𝑛𝑛</m:t>
                            </m:r>
                            <m:r>
                              <a:rPr lang="el-GR" i="1">
                                <a:solidFill>
                                  <a:srgbClr val="000000"/>
                                </a:solidFill>
                                <a:latin typeface="Cambria Math" panose="02040503050406030204" pitchFamily="18" charset="0"/>
                              </a:rPr>
                              <m:t>=</m:t>
                            </m:r>
                            <m:f>
                              <m:fPr>
                                <m:ctrlPr>
                                  <a:rPr lang="el-GR" i="1">
                                    <a:solidFill>
                                      <a:srgbClr val="000000"/>
                                    </a:solidFill>
                                    <a:latin typeface="Cambria Math" panose="02040503050406030204" pitchFamily="18" charset="0"/>
                                  </a:rPr>
                                </m:ctrlPr>
                              </m:fPr>
                              <m:num>
                                <m:sSubSup>
                                  <m:sSubSupPr>
                                    <m:ctrlPr>
                                      <a:rPr lang="el-GR" i="1">
                                        <a:solidFill>
                                          <a:srgbClr val="000000"/>
                                        </a:solidFill>
                                        <a:latin typeface="Cambria Math" panose="02040503050406030204" pitchFamily="18" charset="0"/>
                                      </a:rPr>
                                    </m:ctrlPr>
                                  </m:sSubSupPr>
                                  <m:e>
                                    <m:r>
                                      <a:rPr lang="el-GR" i="1">
                                        <a:solidFill>
                                          <a:srgbClr val="000000"/>
                                        </a:solidFill>
                                        <a:latin typeface="Cambria Math" panose="02040503050406030204" pitchFamily="18" charset="0"/>
                                      </a:rPr>
                                      <m:t>𝑊</m:t>
                                    </m:r>
                                  </m:e>
                                  <m:sub>
                                    <m:r>
                                      <a:rPr lang="el-GR" i="1">
                                        <a:solidFill>
                                          <a:srgbClr val="000000"/>
                                        </a:solidFill>
                                        <a:latin typeface="Cambria Math" panose="02040503050406030204" pitchFamily="18" charset="0"/>
                                      </a:rPr>
                                      <m:t>𝑜𝑢𝑡</m:t>
                                    </m:r>
                                  </m:sub>
                                  <m:sup>
                                    <m:r>
                                      <m:rPr>
                                        <m:sty m:val="p"/>
                                      </m:rPr>
                                      <a:rPr lang="el-GR" i="0">
                                        <a:solidFill>
                                          <a:srgbClr val="000000"/>
                                        </a:solidFill>
                                        <a:latin typeface="Cambria Math" panose="02040503050406030204" pitchFamily="18" charset="0"/>
                                      </a:rPr>
                                      <m:t>min</m:t>
                                    </m:r>
                                  </m:sup>
                                </m:sSubSup>
                              </m:num>
                              <m:den>
                                <m:sSubSup>
                                  <m:sSubSupPr>
                                    <m:ctrlPr>
                                      <a:rPr lang="el-GR" i="1">
                                        <a:solidFill>
                                          <a:srgbClr val="000000"/>
                                        </a:solidFill>
                                        <a:latin typeface="Cambria Math" panose="02040503050406030204" pitchFamily="18" charset="0"/>
                                      </a:rPr>
                                    </m:ctrlPr>
                                  </m:sSubSupPr>
                                  <m:e>
                                    <m:r>
                                      <a:rPr lang="el-GR" i="1">
                                        <a:solidFill>
                                          <a:srgbClr val="000000"/>
                                        </a:solidFill>
                                        <a:latin typeface="Cambria Math" panose="02040503050406030204" pitchFamily="18" charset="0"/>
                                      </a:rPr>
                                      <m:t>𝑊</m:t>
                                    </m:r>
                                  </m:e>
                                  <m:sub>
                                    <m:r>
                                      <a:rPr lang="el-GR" i="1">
                                        <a:solidFill>
                                          <a:srgbClr val="000000"/>
                                        </a:solidFill>
                                        <a:latin typeface="Cambria Math" panose="02040503050406030204" pitchFamily="18" charset="0"/>
                                      </a:rPr>
                                      <m:t>𝑖𝑛</m:t>
                                    </m:r>
                                  </m:sub>
                                  <m:sup>
                                    <m:r>
                                      <m:rPr>
                                        <m:sty m:val="p"/>
                                      </m:rPr>
                                      <a:rPr lang="el-GR" i="0">
                                        <a:solidFill>
                                          <a:srgbClr val="000000"/>
                                        </a:solidFill>
                                        <a:latin typeface="Cambria Math" panose="02040503050406030204" pitchFamily="18" charset="0"/>
                                      </a:rPr>
                                      <m:t>max</m:t>
                                    </m:r>
                                  </m:sup>
                                </m:sSubSup>
                              </m:den>
                            </m:f>
                          </m:e>
                        </m:mr>
                      </m:m>
                    </m:oMath>
                  </m:oMathPara>
                </a14:m>
                <a:endParaRPr lang="el-GR" dirty="0"/>
              </a:p>
            </p:txBody>
          </p:sp>
        </mc:Choice>
        <mc:Fallback xmlns="">
          <p:sp>
            <p:nvSpPr>
              <p:cNvPr id="8" name="TextBox 7">
                <a:extLst>
                  <a:ext uri="{FF2B5EF4-FFF2-40B4-BE49-F238E27FC236}">
                    <a16:creationId xmlns:a16="http://schemas.microsoft.com/office/drawing/2014/main" id="{882BA882-2E39-4658-8DD5-0A60E38AD8A0}"/>
                  </a:ext>
                </a:extLst>
              </p:cNvPr>
              <p:cNvSpPr txBox="1">
                <a:spLocks noRot="1" noChangeAspect="1" noMove="1" noResize="1" noEditPoints="1" noAdjustHandles="1" noChangeArrowheads="1" noChangeShapeType="1" noTextEdit="1"/>
              </p:cNvSpPr>
              <p:nvPr/>
            </p:nvSpPr>
            <p:spPr>
              <a:xfrm>
                <a:off x="4798268" y="1966192"/>
                <a:ext cx="1728192" cy="724942"/>
              </a:xfrm>
              <a:prstGeom prst="rect">
                <a:avLst/>
              </a:prstGeom>
              <a:blipFill>
                <a:blip r:embed="rId3"/>
                <a:stretch>
                  <a:fillRect/>
                </a:stretch>
              </a:blipFill>
            </p:spPr>
            <p:txBody>
              <a:bodyPr/>
              <a:lstStyle/>
              <a:p>
                <a:r>
                  <a:rPr lang="el-GR">
                    <a:noFill/>
                  </a:rPr>
                  <a:t> </a:t>
                </a:r>
              </a:p>
            </p:txBody>
          </p:sp>
        </mc:Fallback>
      </mc:AlternateContent>
    </p:spTree>
    <p:extLst>
      <p:ext uri="{BB962C8B-B14F-4D97-AF65-F5344CB8AC3E}">
        <p14:creationId xmlns:p14="http://schemas.microsoft.com/office/powerpoint/2010/main" val="1977815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4">
            <a:extLst>
              <a:ext uri="{FF2B5EF4-FFF2-40B4-BE49-F238E27FC236}">
                <a16:creationId xmlns:a16="http://schemas.microsoft.com/office/drawing/2014/main" id="{805ACD26-E3D0-42E7-BF7D-27C40AD52026}"/>
              </a:ext>
            </a:extLst>
          </p:cNvPr>
          <p:cNvCxnSpPr/>
          <p:nvPr/>
        </p:nvCxnSpPr>
        <p:spPr>
          <a:xfrm>
            <a:off x="1125860" y="1030089"/>
            <a:ext cx="9612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 name="Straight Connector 5">
            <a:extLst>
              <a:ext uri="{FF2B5EF4-FFF2-40B4-BE49-F238E27FC236}">
                <a16:creationId xmlns:a16="http://schemas.microsoft.com/office/drawing/2014/main" id="{F680465D-B7CD-4EEA-AB61-C6C61DE49F7F}"/>
              </a:ext>
            </a:extLst>
          </p:cNvPr>
          <p:cNvCxnSpPr/>
          <p:nvPr/>
        </p:nvCxnSpPr>
        <p:spPr>
          <a:xfrm>
            <a:off x="1090924" y="332656"/>
            <a:ext cx="9612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EEA1982E-7D40-407C-AB6E-1688D099F7C4}"/>
              </a:ext>
            </a:extLst>
          </p:cNvPr>
          <p:cNvSpPr txBox="1"/>
          <p:nvPr/>
        </p:nvSpPr>
        <p:spPr>
          <a:xfrm>
            <a:off x="909836" y="322203"/>
            <a:ext cx="10044048" cy="707886"/>
          </a:xfrm>
          <a:prstGeom prst="rect">
            <a:avLst/>
          </a:prstGeom>
          <a:noFill/>
        </p:spPr>
        <p:txBody>
          <a:bodyPr wrap="square" rtlCol="0" anchor="ctr">
            <a:spAutoFit/>
          </a:bodyPr>
          <a:lstStyle/>
          <a:p>
            <a:pPr algn="ctr"/>
            <a:r>
              <a:rPr lang="el-GR" sz="4000" dirty="0">
                <a:effectLst>
                  <a:outerShdw blurRad="38100" dist="38100" dir="2700000" algn="tl">
                    <a:srgbClr val="000000">
                      <a:alpha val="43137"/>
                    </a:srgbClr>
                  </a:outerShdw>
                </a:effectLst>
                <a:latin typeface="Garamond" panose="02020404030301010803" pitchFamily="18" charset="0"/>
              </a:rPr>
              <a:t>Εσωτερικά μέτρα: Δείκτης των </a:t>
            </a:r>
            <a:r>
              <a:rPr lang="en-US" sz="4000" dirty="0">
                <a:effectLst>
                  <a:outerShdw blurRad="38100" dist="38100" dir="2700000" algn="tl">
                    <a:srgbClr val="000000">
                      <a:alpha val="43137"/>
                    </a:srgbClr>
                  </a:outerShdw>
                </a:effectLst>
                <a:latin typeface="Garamond" panose="02020404030301010803" pitchFamily="18" charset="0"/>
              </a:rPr>
              <a:t>Davies-Bouldin</a:t>
            </a:r>
            <a:endParaRPr lang="el-GR" sz="4000" dirty="0">
              <a:effectLst>
                <a:outerShdw blurRad="38100" dist="38100" dir="2700000" algn="tl">
                  <a:srgbClr val="000000">
                    <a:alpha val="43137"/>
                  </a:srgbClr>
                </a:outerShdw>
              </a:effectLst>
              <a:latin typeface="Garamond" panose="02020404030301010803" pitchFamily="18" charset="0"/>
            </a:endParaRP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B174FC89-28A3-4C32-8B37-820F07E15DEA}"/>
                  </a:ext>
                </a:extLst>
              </p:cNvPr>
              <p:cNvSpPr txBox="1"/>
              <p:nvPr/>
            </p:nvSpPr>
            <p:spPr>
              <a:xfrm>
                <a:off x="1269876" y="1268760"/>
                <a:ext cx="9145016" cy="3785652"/>
              </a:xfrm>
              <a:prstGeom prst="rect">
                <a:avLst/>
              </a:prstGeom>
              <a:noFill/>
            </p:spPr>
            <p:txBody>
              <a:bodyPr wrap="square">
                <a:spAutoFit/>
              </a:bodyPr>
              <a:lstStyle/>
              <a:p>
                <a:pPr marL="342900" indent="-342900">
                  <a:buFont typeface="Wingdings" panose="05000000000000000000" pitchFamily="2" charset="2"/>
                  <a:buChar char="§"/>
                </a:pPr>
                <a:r>
                  <a:rPr lang="el-GR" sz="2000" dirty="0">
                    <a:solidFill>
                      <a:schemeClr val="tx2"/>
                    </a:solidFill>
                    <a:latin typeface="Garamond" panose="02020404030301010803" pitchFamily="18" charset="0"/>
                  </a:rPr>
                  <a:t>Έστω ότι ο μέσος μιας συστάδας συμβολίζεται με </a:t>
                </a:r>
                <a:r>
                  <a:rPr lang="el-GR" sz="2000" i="1" dirty="0" err="1">
                    <a:solidFill>
                      <a:schemeClr val="tx2"/>
                    </a:solidFill>
                    <a:latin typeface="Garamond" panose="02020404030301010803" pitchFamily="18" charset="0"/>
                  </a:rPr>
                  <a:t>μ</a:t>
                </a:r>
                <a:r>
                  <a:rPr lang="el-GR" sz="2000" i="1" baseline="-25000" dirty="0" err="1">
                    <a:solidFill>
                      <a:schemeClr val="tx2"/>
                    </a:solidFill>
                    <a:latin typeface="Garamond" panose="02020404030301010803" pitchFamily="18" charset="0"/>
                  </a:rPr>
                  <a:t>i</a:t>
                </a:r>
                <a:r>
                  <a:rPr lang="el-GR" sz="2000" i="1" dirty="0">
                    <a:solidFill>
                      <a:schemeClr val="tx2"/>
                    </a:solidFill>
                    <a:latin typeface="Garamond" panose="02020404030301010803" pitchFamily="18" charset="0"/>
                  </a:rPr>
                  <a:t> </a:t>
                </a:r>
                <a:r>
                  <a:rPr lang="el-GR" sz="2000" dirty="0">
                    <a:solidFill>
                      <a:schemeClr val="tx2"/>
                    </a:solidFill>
                    <a:latin typeface="Garamond" panose="02020404030301010803" pitchFamily="18" charset="0"/>
                  </a:rPr>
                  <a:t>και δίνεται από τη σχέση</a:t>
                </a:r>
              </a:p>
              <a:p>
                <a:endParaRPr lang="el-GR" dirty="0">
                  <a:solidFill>
                    <a:schemeClr val="tx2"/>
                  </a:solidFill>
                </a:endParaRPr>
              </a:p>
              <a:p>
                <a:endParaRPr lang="el-GR" sz="1800" dirty="0">
                  <a:solidFill>
                    <a:schemeClr val="tx2"/>
                  </a:solidFill>
                </a:endParaRPr>
              </a:p>
              <a:p>
                <a:endParaRPr lang="el-GR" dirty="0">
                  <a:solidFill>
                    <a:schemeClr val="tx2"/>
                  </a:solidFill>
                </a:endParaRPr>
              </a:p>
              <a:p>
                <a:endParaRPr lang="el-GR" sz="1800" dirty="0">
                  <a:solidFill>
                    <a:schemeClr val="tx2"/>
                  </a:solidFill>
                </a:endParaRPr>
              </a:p>
              <a:p>
                <a:pPr marL="342900" indent="-342900">
                  <a:buFont typeface="Wingdings" panose="05000000000000000000" pitchFamily="2" charset="2"/>
                  <a:buChar char="§"/>
                </a:pPr>
                <a:r>
                  <a:rPr lang="el-GR" sz="2000" dirty="0">
                    <a:solidFill>
                      <a:schemeClr val="tx2"/>
                    </a:solidFill>
                    <a:latin typeface="Garamond" panose="02020404030301010803" pitchFamily="18" charset="0"/>
                  </a:rPr>
                  <a:t>Επιπλέον, έστω ότι συμβολίζουμε με </a:t>
                </a:r>
                <a14:m>
                  <m:oMath xmlns:m="http://schemas.openxmlformats.org/officeDocument/2006/math">
                    <m:m>
                      <m:mPr>
                        <m:plcHide m:val="on"/>
                        <m:mcs>
                          <m:mc>
                            <m:mcPr>
                              <m:count m:val="1"/>
                              <m:mcJc m:val="center"/>
                            </m:mcPr>
                          </m:mc>
                        </m:mcs>
                        <m:ctrlPr>
                          <a:rPr lang="el-GR" sz="2000" i="1" smtClean="0">
                            <a:solidFill>
                              <a:schemeClr val="tx2"/>
                            </a:solidFill>
                            <a:latin typeface="Cambria Math" panose="02040503050406030204" pitchFamily="18" charset="0"/>
                          </a:rPr>
                        </m:ctrlPr>
                      </m:mPr>
                      <m:mr>
                        <m:e>
                          <m:sSub>
                            <m:sSubPr>
                              <m:ctrlPr>
                                <a:rPr lang="el-GR" sz="2000" i="1">
                                  <a:solidFill>
                                    <a:schemeClr val="tx2"/>
                                  </a:solidFill>
                                  <a:latin typeface="Cambria Math" panose="02040503050406030204" pitchFamily="18" charset="0"/>
                                </a:rPr>
                              </m:ctrlPr>
                            </m:sSubPr>
                            <m:e>
                              <m:r>
                                <a:rPr lang="el-GR" sz="2000" i="1">
                                  <a:solidFill>
                                    <a:schemeClr val="tx2"/>
                                  </a:solidFill>
                                  <a:latin typeface="Cambria Math" panose="02040503050406030204" pitchFamily="18" charset="0"/>
                                </a:rPr>
                                <m:t>𝜎</m:t>
                              </m:r>
                            </m:e>
                            <m:sub>
                              <m:sSub>
                                <m:sSubPr>
                                  <m:ctrlPr>
                                    <a:rPr lang="el-GR" sz="2000" i="1">
                                      <a:solidFill>
                                        <a:schemeClr val="tx2"/>
                                      </a:solidFill>
                                      <a:latin typeface="Cambria Math" panose="02040503050406030204" pitchFamily="18" charset="0"/>
                                    </a:rPr>
                                  </m:ctrlPr>
                                </m:sSubPr>
                                <m:e>
                                  <m:r>
                                    <a:rPr lang="el-GR" sz="2000" i="1">
                                      <a:solidFill>
                                        <a:schemeClr val="tx2"/>
                                      </a:solidFill>
                                      <a:latin typeface="Cambria Math" panose="02040503050406030204" pitchFamily="18" charset="0"/>
                                    </a:rPr>
                                    <m:t>𝜇</m:t>
                                  </m:r>
                                </m:e>
                                <m:sub>
                                  <m:r>
                                    <a:rPr lang="el-GR" sz="2000" i="1">
                                      <a:solidFill>
                                        <a:schemeClr val="tx2"/>
                                      </a:solidFill>
                                      <a:latin typeface="Cambria Math" panose="02040503050406030204" pitchFamily="18" charset="0"/>
                                    </a:rPr>
                                    <m:t>𝑖</m:t>
                                  </m:r>
                                </m:sub>
                              </m:sSub>
                            </m:sub>
                          </m:sSub>
                        </m:e>
                      </m:mr>
                    </m:m>
                  </m:oMath>
                </a14:m>
                <a:r>
                  <a:rPr lang="el-GR" sz="2000" dirty="0">
                    <a:solidFill>
                      <a:schemeClr val="tx2"/>
                    </a:solidFill>
                    <a:latin typeface="Garamond" panose="02020404030301010803" pitchFamily="18" charset="0"/>
                  </a:rPr>
                  <a:t> τη διασπορά (</a:t>
                </a:r>
                <a:r>
                  <a:rPr lang="en-US" sz="2000" dirty="0">
                    <a:solidFill>
                      <a:schemeClr val="tx2"/>
                    </a:solidFill>
                    <a:latin typeface="Garamond" panose="02020404030301010803" pitchFamily="18" charset="0"/>
                  </a:rPr>
                  <a:t>dispersion</a:t>
                </a:r>
                <a:r>
                  <a:rPr lang="el-GR" sz="2000" dirty="0">
                    <a:solidFill>
                      <a:schemeClr val="tx2"/>
                    </a:solidFill>
                    <a:latin typeface="Garamond" panose="02020404030301010803" pitchFamily="18" charset="0"/>
                  </a:rPr>
                  <a:t> ή </a:t>
                </a:r>
                <a:r>
                  <a:rPr lang="en-US" sz="2000" dirty="0">
                    <a:solidFill>
                      <a:schemeClr val="tx2"/>
                    </a:solidFill>
                    <a:latin typeface="Garamond" panose="02020404030301010803" pitchFamily="18" charset="0"/>
                  </a:rPr>
                  <a:t>spread</a:t>
                </a:r>
                <a:r>
                  <a:rPr lang="el-GR" sz="2000" dirty="0">
                    <a:solidFill>
                      <a:schemeClr val="tx2"/>
                    </a:solidFill>
                    <a:latin typeface="Garamond" panose="02020404030301010803" pitchFamily="18" charset="0"/>
                  </a:rPr>
                  <a:t>) των σημείων γύρω από τον μέσο της συστάδας, η οποία ορίζεται ως</a:t>
                </a:r>
              </a:p>
              <a:p>
                <a:endParaRPr lang="el-GR" dirty="0">
                  <a:solidFill>
                    <a:schemeClr val="tx2"/>
                  </a:solidFill>
                </a:endParaRPr>
              </a:p>
              <a:p>
                <a:endParaRPr lang="el-GR" sz="1800" dirty="0">
                  <a:solidFill>
                    <a:schemeClr val="tx2"/>
                  </a:solidFill>
                </a:endParaRPr>
              </a:p>
              <a:p>
                <a:endParaRPr lang="el-GR" dirty="0">
                  <a:solidFill>
                    <a:schemeClr val="tx2"/>
                  </a:solidFill>
                </a:endParaRPr>
              </a:p>
              <a:p>
                <a:endParaRPr lang="el-GR" sz="1800" dirty="0">
                  <a:solidFill>
                    <a:schemeClr val="tx2"/>
                  </a:solidFill>
                </a:endParaRPr>
              </a:p>
              <a:p>
                <a:pPr marL="285750" indent="-285750">
                  <a:buFont typeface="Wingdings" panose="05000000000000000000" pitchFamily="2" charset="2"/>
                  <a:buChar char="§"/>
                </a:pPr>
                <a:r>
                  <a:rPr lang="el-GR" sz="1800" dirty="0">
                    <a:solidFill>
                      <a:schemeClr val="tx2"/>
                    </a:solidFill>
                    <a:latin typeface="Garamond" panose="02020404030301010803" pitchFamily="18" charset="0"/>
                  </a:rPr>
                  <a:t>Το μέτρο των </a:t>
                </a:r>
                <a:r>
                  <a:rPr lang="en-US" sz="1800" dirty="0">
                    <a:solidFill>
                      <a:schemeClr val="tx2"/>
                    </a:solidFill>
                    <a:latin typeface="Garamond" panose="02020404030301010803" pitchFamily="18" charset="0"/>
                  </a:rPr>
                  <a:t>Davies</a:t>
                </a:r>
                <a:r>
                  <a:rPr lang="el-GR" sz="1800" dirty="0">
                    <a:solidFill>
                      <a:schemeClr val="tx2"/>
                    </a:solidFill>
                    <a:latin typeface="Garamond" panose="02020404030301010803" pitchFamily="18" charset="0"/>
                  </a:rPr>
                  <a:t>-</a:t>
                </a:r>
                <a:r>
                  <a:rPr lang="en-US" sz="1800" dirty="0">
                    <a:solidFill>
                      <a:schemeClr val="tx2"/>
                    </a:solidFill>
                    <a:latin typeface="Garamond" panose="02020404030301010803" pitchFamily="18" charset="0"/>
                  </a:rPr>
                  <a:t>Bouldin </a:t>
                </a:r>
                <a:r>
                  <a:rPr lang="el-GR" sz="1800" dirty="0">
                    <a:solidFill>
                      <a:schemeClr val="tx2"/>
                    </a:solidFill>
                    <a:latin typeface="Garamond" panose="02020404030301010803" pitchFamily="18" charset="0"/>
                  </a:rPr>
                  <a:t>για ένα ζεύγος συστάδων </a:t>
                </a:r>
                <a:r>
                  <a:rPr lang="en-US" sz="1800" i="1" dirty="0">
                    <a:solidFill>
                      <a:schemeClr val="tx2"/>
                    </a:solidFill>
                    <a:latin typeface="Garamond" panose="02020404030301010803" pitchFamily="18" charset="0"/>
                  </a:rPr>
                  <a:t>C</a:t>
                </a:r>
                <a:r>
                  <a:rPr lang="en-US" sz="1800" i="1" baseline="-25000" dirty="0">
                    <a:solidFill>
                      <a:schemeClr val="tx2"/>
                    </a:solidFill>
                    <a:latin typeface="Garamond" panose="02020404030301010803" pitchFamily="18" charset="0"/>
                  </a:rPr>
                  <a:t>i</a:t>
                </a:r>
                <a:r>
                  <a:rPr lang="en-US" sz="1800" i="1" dirty="0">
                    <a:solidFill>
                      <a:schemeClr val="tx2"/>
                    </a:solidFill>
                    <a:latin typeface="Garamond" panose="02020404030301010803" pitchFamily="18" charset="0"/>
                  </a:rPr>
                  <a:t> </a:t>
                </a:r>
                <a:r>
                  <a:rPr lang="el-GR" sz="1800" dirty="0">
                    <a:solidFill>
                      <a:schemeClr val="tx2"/>
                    </a:solidFill>
                    <a:latin typeface="Garamond" panose="02020404030301010803" pitchFamily="18" charset="0"/>
                  </a:rPr>
                  <a:t>και </a:t>
                </a:r>
                <a:r>
                  <a:rPr lang="en-US" sz="1800" i="1" dirty="0" err="1">
                    <a:solidFill>
                      <a:schemeClr val="tx2"/>
                    </a:solidFill>
                    <a:latin typeface="Garamond" panose="02020404030301010803" pitchFamily="18" charset="0"/>
                  </a:rPr>
                  <a:t>C</a:t>
                </a:r>
                <a:r>
                  <a:rPr lang="en-US" sz="1800" i="1" baseline="-25000" dirty="0" err="1">
                    <a:solidFill>
                      <a:schemeClr val="tx2"/>
                    </a:solidFill>
                    <a:latin typeface="Garamond" panose="02020404030301010803" pitchFamily="18" charset="0"/>
                  </a:rPr>
                  <a:t>j</a:t>
                </a:r>
                <a:r>
                  <a:rPr lang="en-US" sz="1800" i="1" dirty="0">
                    <a:solidFill>
                      <a:schemeClr val="tx2"/>
                    </a:solidFill>
                    <a:latin typeface="Garamond" panose="02020404030301010803" pitchFamily="18" charset="0"/>
                  </a:rPr>
                  <a:t> </a:t>
                </a:r>
                <a:r>
                  <a:rPr lang="el-GR" sz="1800" dirty="0">
                    <a:solidFill>
                      <a:schemeClr val="tx2"/>
                    </a:solidFill>
                    <a:latin typeface="Garamond" panose="02020404030301010803" pitchFamily="18" charset="0"/>
                  </a:rPr>
                  <a:t>είναι ο λόγος</a:t>
                </a:r>
              </a:p>
              <a:p>
                <a:endParaRPr lang="el-GR" sz="1800" dirty="0">
                  <a:solidFill>
                    <a:schemeClr val="tx2"/>
                  </a:solidFill>
                </a:endParaRPr>
              </a:p>
            </p:txBody>
          </p:sp>
        </mc:Choice>
        <mc:Fallback xmlns="">
          <p:sp>
            <p:nvSpPr>
              <p:cNvPr id="6" name="TextBox 5">
                <a:extLst>
                  <a:ext uri="{FF2B5EF4-FFF2-40B4-BE49-F238E27FC236}">
                    <a16:creationId xmlns:a16="http://schemas.microsoft.com/office/drawing/2014/main" id="{B174FC89-28A3-4C32-8B37-820F07E15DEA}"/>
                  </a:ext>
                </a:extLst>
              </p:cNvPr>
              <p:cNvSpPr txBox="1">
                <a:spLocks noRot="1" noChangeAspect="1" noMove="1" noResize="1" noEditPoints="1" noAdjustHandles="1" noChangeArrowheads="1" noChangeShapeType="1" noTextEdit="1"/>
              </p:cNvSpPr>
              <p:nvPr/>
            </p:nvSpPr>
            <p:spPr>
              <a:xfrm>
                <a:off x="1269876" y="1268760"/>
                <a:ext cx="9145016" cy="3785652"/>
              </a:xfrm>
              <a:prstGeom prst="rect">
                <a:avLst/>
              </a:prstGeom>
              <a:blipFill>
                <a:blip r:embed="rId3"/>
                <a:stretch>
                  <a:fillRect l="-600" t="-805" r="-200"/>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4C3BFF6A-1965-469A-9D74-A61FFA091471}"/>
                  </a:ext>
                </a:extLst>
              </p:cNvPr>
              <p:cNvSpPr txBox="1"/>
              <p:nvPr/>
            </p:nvSpPr>
            <p:spPr>
              <a:xfrm>
                <a:off x="2422004" y="1749970"/>
                <a:ext cx="6100482" cy="82856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l-GR" i="1" smtClean="0">
                              <a:solidFill>
                                <a:srgbClr val="000000"/>
                              </a:solidFill>
                              <a:latin typeface="Cambria Math" panose="02040503050406030204" pitchFamily="18" charset="0"/>
                            </a:rPr>
                          </m:ctrlPr>
                        </m:sSubPr>
                        <m:e>
                          <m:r>
                            <a:rPr lang="el-GR" i="1">
                              <a:solidFill>
                                <a:srgbClr val="000000"/>
                              </a:solidFill>
                              <a:latin typeface="Cambria Math" panose="02040503050406030204" pitchFamily="18" charset="0"/>
                            </a:rPr>
                            <m:t>𝜇</m:t>
                          </m:r>
                        </m:e>
                        <m:sub>
                          <m:r>
                            <a:rPr lang="el-GR" i="1">
                              <a:solidFill>
                                <a:srgbClr val="000000"/>
                              </a:solidFill>
                              <a:latin typeface="Cambria Math" panose="02040503050406030204" pitchFamily="18" charset="0"/>
                            </a:rPr>
                            <m:t>𝑖</m:t>
                          </m:r>
                        </m:sub>
                      </m:sSub>
                      <m:r>
                        <a:rPr lang="el-GR" i="1">
                          <a:solidFill>
                            <a:srgbClr val="000000"/>
                          </a:solidFill>
                          <a:latin typeface="Cambria Math" panose="02040503050406030204" pitchFamily="18" charset="0"/>
                        </a:rPr>
                        <m:t>=</m:t>
                      </m:r>
                      <m:f>
                        <m:fPr>
                          <m:ctrlPr>
                            <a:rPr lang="el-GR" i="1">
                              <a:solidFill>
                                <a:srgbClr val="000000"/>
                              </a:solidFill>
                              <a:latin typeface="Cambria Math" panose="02040503050406030204" pitchFamily="18" charset="0"/>
                            </a:rPr>
                          </m:ctrlPr>
                        </m:fPr>
                        <m:num>
                          <m:r>
                            <a:rPr lang="el-GR" i="1">
                              <a:solidFill>
                                <a:srgbClr val="000000"/>
                              </a:solidFill>
                              <a:latin typeface="Cambria Math" panose="02040503050406030204" pitchFamily="18" charset="0"/>
                            </a:rPr>
                            <m:t>1</m:t>
                          </m:r>
                        </m:num>
                        <m:den>
                          <m:sSub>
                            <m:sSubPr>
                              <m:ctrlPr>
                                <a:rPr lang="el-GR" i="1">
                                  <a:solidFill>
                                    <a:srgbClr val="000000"/>
                                  </a:solidFill>
                                  <a:latin typeface="Cambria Math" panose="02040503050406030204" pitchFamily="18" charset="0"/>
                                </a:rPr>
                              </m:ctrlPr>
                            </m:sSubPr>
                            <m:e>
                              <m:r>
                                <a:rPr lang="el-GR" i="1">
                                  <a:solidFill>
                                    <a:srgbClr val="000000"/>
                                  </a:solidFill>
                                  <a:latin typeface="Cambria Math" panose="02040503050406030204" pitchFamily="18" charset="0"/>
                                </a:rPr>
                                <m:t>𝑛</m:t>
                              </m:r>
                            </m:e>
                            <m:sub>
                              <m:r>
                                <a:rPr lang="el-GR" i="1">
                                  <a:solidFill>
                                    <a:srgbClr val="000000"/>
                                  </a:solidFill>
                                  <a:latin typeface="Cambria Math" panose="02040503050406030204" pitchFamily="18" charset="0"/>
                                </a:rPr>
                                <m:t>𝑖</m:t>
                              </m:r>
                            </m:sub>
                          </m:sSub>
                        </m:den>
                      </m:f>
                      <m:nary>
                        <m:naryPr>
                          <m:chr m:val="∑"/>
                          <m:supHide m:val="on"/>
                          <m:ctrlPr>
                            <a:rPr lang="el-GR" i="1">
                              <a:solidFill>
                                <a:srgbClr val="000000"/>
                              </a:solidFill>
                              <a:latin typeface="Cambria Math" panose="02040503050406030204" pitchFamily="18" charset="0"/>
                            </a:rPr>
                          </m:ctrlPr>
                        </m:naryPr>
                        <m:sub>
                          <m:sSub>
                            <m:sSubPr>
                              <m:ctrlPr>
                                <a:rPr lang="el-GR" i="1">
                                  <a:solidFill>
                                    <a:srgbClr val="000000"/>
                                  </a:solidFill>
                                  <a:latin typeface="Cambria Math" panose="02040503050406030204" pitchFamily="18" charset="0"/>
                                </a:rPr>
                              </m:ctrlPr>
                            </m:sSubPr>
                            <m:e>
                              <m:r>
                                <a:rPr lang="el-GR" i="1">
                                  <a:solidFill>
                                    <a:srgbClr val="000000"/>
                                  </a:solidFill>
                                  <a:latin typeface="Cambria Math" panose="02040503050406030204" pitchFamily="18" charset="0"/>
                                </a:rPr>
                                <m:t>𝐱</m:t>
                              </m:r>
                            </m:e>
                            <m:sub>
                              <m:r>
                                <a:rPr lang="el-GR" i="1">
                                  <a:solidFill>
                                    <a:srgbClr val="000000"/>
                                  </a:solidFill>
                                  <a:latin typeface="Cambria Math" panose="02040503050406030204" pitchFamily="18" charset="0"/>
                                </a:rPr>
                                <m:t>​</m:t>
                              </m:r>
                              <m:r>
                                <a:rPr lang="el-GR" i="1">
                                  <a:solidFill>
                                    <a:srgbClr val="000000"/>
                                  </a:solidFill>
                                  <a:latin typeface="Cambria Math" panose="02040503050406030204" pitchFamily="18" charset="0"/>
                                </a:rPr>
                                <m:t>𝑗</m:t>
                              </m:r>
                            </m:sub>
                          </m:sSub>
                          <m:r>
                            <a:rPr lang="el-GR" i="1">
                              <a:solidFill>
                                <a:srgbClr val="000000"/>
                              </a:solidFill>
                              <a:latin typeface="Cambria Math" panose="02040503050406030204" pitchFamily="18" charset="0"/>
                            </a:rPr>
                            <m:t>∈</m:t>
                          </m:r>
                          <m:sSub>
                            <m:sSubPr>
                              <m:ctrlPr>
                                <a:rPr lang="el-GR" i="1">
                                  <a:solidFill>
                                    <a:srgbClr val="000000"/>
                                  </a:solidFill>
                                  <a:latin typeface="Cambria Math" panose="02040503050406030204" pitchFamily="18" charset="0"/>
                                </a:rPr>
                              </m:ctrlPr>
                            </m:sSubPr>
                            <m:e>
                              <m:r>
                                <a:rPr lang="el-GR" i="1">
                                  <a:solidFill>
                                    <a:srgbClr val="000000"/>
                                  </a:solidFill>
                                  <a:latin typeface="Cambria Math" panose="02040503050406030204" pitchFamily="18" charset="0"/>
                                </a:rPr>
                                <m:t>𝐶</m:t>
                              </m:r>
                            </m:e>
                            <m:sub>
                              <m:r>
                                <a:rPr lang="el-GR" i="1">
                                  <a:solidFill>
                                    <a:srgbClr val="000000"/>
                                  </a:solidFill>
                                  <a:latin typeface="Cambria Math" panose="02040503050406030204" pitchFamily="18" charset="0"/>
                                </a:rPr>
                                <m:t>𝑖</m:t>
                              </m:r>
                            </m:sub>
                          </m:sSub>
                        </m:sub>
                        <m:sup/>
                        <m:e>
                          <m:r>
                            <a:rPr lang="el-GR" b="0" i="1" smtClean="0">
                              <a:solidFill>
                                <a:srgbClr val="000000"/>
                              </a:solidFill>
                              <a:latin typeface="Cambria Math" panose="02040503050406030204" pitchFamily="18" charset="0"/>
                            </a:rPr>
                            <m:t> </m:t>
                          </m:r>
                        </m:e>
                      </m:nary>
                      <m:sSub>
                        <m:sSubPr>
                          <m:ctrlPr>
                            <a:rPr lang="el-GR" i="1">
                              <a:solidFill>
                                <a:srgbClr val="000000"/>
                              </a:solidFill>
                              <a:latin typeface="Cambria Math" panose="02040503050406030204" pitchFamily="18" charset="0"/>
                            </a:rPr>
                          </m:ctrlPr>
                        </m:sSubPr>
                        <m:e>
                          <m:r>
                            <a:rPr lang="el-GR" i="1">
                              <a:solidFill>
                                <a:srgbClr val="000000"/>
                              </a:solidFill>
                              <a:latin typeface="Cambria Math" panose="02040503050406030204" pitchFamily="18" charset="0"/>
                            </a:rPr>
                            <m:t>𝐱</m:t>
                          </m:r>
                        </m:e>
                        <m:sub>
                          <m:r>
                            <a:rPr lang="el-GR" i="1">
                              <a:solidFill>
                                <a:srgbClr val="000000"/>
                              </a:solidFill>
                              <a:latin typeface="Cambria Math" panose="02040503050406030204" pitchFamily="18" charset="0"/>
                            </a:rPr>
                            <m:t>​</m:t>
                          </m:r>
                          <m:r>
                            <a:rPr lang="el-GR" i="1">
                              <a:solidFill>
                                <a:srgbClr val="000000"/>
                              </a:solidFill>
                              <a:latin typeface="Cambria Math" panose="02040503050406030204" pitchFamily="18" charset="0"/>
                            </a:rPr>
                            <m:t>𝑗</m:t>
                          </m:r>
                        </m:sub>
                      </m:sSub>
                    </m:oMath>
                  </m:oMathPara>
                </a14:m>
                <a:endParaRPr lang="el-GR" dirty="0"/>
              </a:p>
            </p:txBody>
          </p:sp>
        </mc:Choice>
        <mc:Fallback xmlns="">
          <p:sp>
            <p:nvSpPr>
              <p:cNvPr id="8" name="TextBox 7">
                <a:extLst>
                  <a:ext uri="{FF2B5EF4-FFF2-40B4-BE49-F238E27FC236}">
                    <a16:creationId xmlns:a16="http://schemas.microsoft.com/office/drawing/2014/main" id="{4C3BFF6A-1965-469A-9D74-A61FFA091471}"/>
                  </a:ext>
                </a:extLst>
              </p:cNvPr>
              <p:cNvSpPr txBox="1">
                <a:spLocks noRot="1" noChangeAspect="1" noMove="1" noResize="1" noEditPoints="1" noAdjustHandles="1" noChangeArrowheads="1" noChangeShapeType="1" noTextEdit="1"/>
              </p:cNvSpPr>
              <p:nvPr/>
            </p:nvSpPr>
            <p:spPr>
              <a:xfrm>
                <a:off x="2422004" y="1749970"/>
                <a:ext cx="6100482" cy="828560"/>
              </a:xfrm>
              <a:prstGeom prst="rect">
                <a:avLst/>
              </a:prstGeom>
              <a:blipFill>
                <a:blip r:embed="rId4"/>
                <a:stretch>
                  <a:fillRect/>
                </a:stretch>
              </a:blipFill>
            </p:spPr>
            <p:txBody>
              <a:bodyPr/>
              <a:lstStyle/>
              <a:p>
                <a:r>
                  <a:rPr lang="el-GR">
                    <a:noFill/>
                  </a:rPr>
                  <a:t> </a:t>
                </a:r>
              </a:p>
            </p:txBody>
          </p:sp>
        </mc:Fallback>
      </mc:AlternateContent>
      <p:graphicFrame>
        <p:nvGraphicFramePr>
          <p:cNvPr id="9" name="Αντικείμενο 8">
            <a:extLst>
              <a:ext uri="{FF2B5EF4-FFF2-40B4-BE49-F238E27FC236}">
                <a16:creationId xmlns:a16="http://schemas.microsoft.com/office/drawing/2014/main" id="{762B2AE9-155F-477C-9770-08449BECCD15}"/>
              </a:ext>
            </a:extLst>
          </p:cNvPr>
          <p:cNvGraphicFramePr>
            <a:graphicFrameLocks noChangeAspect="1"/>
          </p:cNvGraphicFramePr>
          <p:nvPr>
            <p:extLst>
              <p:ext uri="{D42A27DB-BD31-4B8C-83A1-F6EECF244321}">
                <p14:modId xmlns:p14="http://schemas.microsoft.com/office/powerpoint/2010/main" val="3164259027"/>
              </p:ext>
            </p:extLst>
          </p:nvPr>
        </p:nvGraphicFramePr>
        <p:xfrm>
          <a:off x="3965959" y="3402881"/>
          <a:ext cx="3752850" cy="936625"/>
        </p:xfrm>
        <a:graphic>
          <a:graphicData uri="http://schemas.openxmlformats.org/presentationml/2006/ole">
            <mc:AlternateContent xmlns:mc="http://schemas.openxmlformats.org/markup-compatibility/2006">
              <mc:Choice xmlns:v="urn:schemas-microsoft-com:vml" Requires="v">
                <p:oleObj name="Equation" r:id="rId5" imgW="2082600" imgH="520560" progId="Equation.DSMT4">
                  <p:embed/>
                </p:oleObj>
              </mc:Choice>
              <mc:Fallback>
                <p:oleObj name="Equation" r:id="rId5" imgW="2082600" imgH="520560" progId="Equation.DSMT4">
                  <p:embed/>
                  <p:pic>
                    <p:nvPicPr>
                      <p:cNvPr id="6" name="Αντικείμενο 5"/>
                      <p:cNvPicPr>
                        <a:picLocks noChangeAspect="1" noChangeArrowheads="1"/>
                      </p:cNvPicPr>
                      <p:nvPr/>
                    </p:nvPicPr>
                    <p:blipFill>
                      <a:blip r:embed="rId6"/>
                      <a:srcRect/>
                      <a:stretch>
                        <a:fillRect/>
                      </a:stretch>
                    </p:blipFill>
                    <p:spPr bwMode="auto">
                      <a:xfrm>
                        <a:off x="3965959" y="3402881"/>
                        <a:ext cx="375285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C08EA631-EB24-4616-90EC-9718730D4B6B}"/>
                  </a:ext>
                </a:extLst>
              </p:cNvPr>
              <p:cNvSpPr txBox="1"/>
              <p:nvPr/>
            </p:nvSpPr>
            <p:spPr>
              <a:xfrm>
                <a:off x="4467154" y="4874942"/>
                <a:ext cx="2010181" cy="714298"/>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m>
                        <m:mPr>
                          <m:plcHide m:val="on"/>
                          <m:mcs>
                            <m:mc>
                              <m:mcPr>
                                <m:count m:val="1"/>
                                <m:mcJc m:val="center"/>
                              </m:mcPr>
                            </m:mc>
                          </m:mcs>
                          <m:ctrlPr>
                            <a:rPr lang="el-GR" i="1" smtClean="0">
                              <a:solidFill>
                                <a:srgbClr val="000000"/>
                              </a:solidFill>
                              <a:latin typeface="Cambria Math" panose="02040503050406030204" pitchFamily="18" charset="0"/>
                            </a:rPr>
                          </m:ctrlPr>
                        </m:mPr>
                        <m:mr>
                          <m:e>
                            <m:m>
                              <m:mPr>
                                <m:plcHide m:val="on"/>
                                <m:mcs>
                                  <m:mc>
                                    <m:mcPr>
                                      <m:count m:val="1"/>
                                      <m:mcJc m:val="center"/>
                                    </m:mcPr>
                                  </m:mc>
                                </m:mcs>
                                <m:ctrlPr>
                                  <a:rPr lang="el-GR" i="1">
                                    <a:solidFill>
                                      <a:srgbClr val="000000"/>
                                    </a:solidFill>
                                    <a:latin typeface="Cambria Math" panose="02040503050406030204" pitchFamily="18" charset="0"/>
                                  </a:rPr>
                                </m:ctrlPr>
                              </m:mPr>
                              <m:mr>
                                <m:e>
                                  <m:m>
                                    <m:mPr>
                                      <m:plcHide m:val="on"/>
                                      <m:mcs>
                                        <m:mc>
                                          <m:mcPr>
                                            <m:count m:val="1"/>
                                            <m:mcJc m:val="center"/>
                                          </m:mcPr>
                                        </m:mc>
                                      </m:mcs>
                                      <m:ctrlPr>
                                        <a:rPr lang="el-GR" i="1">
                                          <a:solidFill>
                                            <a:srgbClr val="000000"/>
                                          </a:solidFill>
                                          <a:latin typeface="Cambria Math" panose="02040503050406030204" pitchFamily="18" charset="0"/>
                                        </a:rPr>
                                      </m:ctrlPr>
                                    </m:mPr>
                                    <m:mr>
                                      <m:e>
                                        <m:m>
                                          <m:mPr>
                                            <m:plcHide m:val="on"/>
                                            <m:mcs>
                                              <m:mc>
                                                <m:mcPr>
                                                  <m:count m:val="1"/>
                                                  <m:mcJc m:val="center"/>
                                                </m:mcPr>
                                              </m:mc>
                                            </m:mcs>
                                            <m:ctrlPr>
                                              <a:rPr lang="el-GR" i="1">
                                                <a:solidFill>
                                                  <a:srgbClr val="000000"/>
                                                </a:solidFill>
                                                <a:latin typeface="Cambria Math" panose="02040503050406030204" pitchFamily="18" charset="0"/>
                                              </a:rPr>
                                            </m:ctrlPr>
                                          </m:mPr>
                                          <m:mr>
                                            <m:e>
                                              <m:r>
                                                <a:rPr lang="el-GR" i="1">
                                                  <a:solidFill>
                                                    <a:srgbClr val="000000"/>
                                                  </a:solidFill>
                                                  <a:latin typeface="Cambria Math" panose="02040503050406030204" pitchFamily="18" charset="0"/>
                                                </a:rPr>
                                                <m:t>𝐷</m:t>
                                              </m:r>
                                              <m:sSub>
                                                <m:sSubPr>
                                                  <m:ctrlPr>
                                                    <a:rPr lang="el-GR" i="1">
                                                      <a:solidFill>
                                                        <a:srgbClr val="000000"/>
                                                      </a:solidFill>
                                                      <a:latin typeface="Cambria Math" panose="02040503050406030204" pitchFamily="18" charset="0"/>
                                                    </a:rPr>
                                                  </m:ctrlPr>
                                                </m:sSubPr>
                                                <m:e>
                                                  <m:r>
                                                    <a:rPr lang="el-GR" i="1">
                                                      <a:solidFill>
                                                        <a:srgbClr val="000000"/>
                                                      </a:solidFill>
                                                      <a:latin typeface="Cambria Math" panose="02040503050406030204" pitchFamily="18" charset="0"/>
                                                    </a:rPr>
                                                    <m:t>𝐵</m:t>
                                                  </m:r>
                                                </m:e>
                                                <m:sub>
                                                  <m:r>
                                                    <a:rPr lang="el-GR" i="1">
                                                      <a:solidFill>
                                                        <a:srgbClr val="000000"/>
                                                      </a:solidFill>
                                                      <a:latin typeface="Cambria Math" panose="02040503050406030204" pitchFamily="18" charset="0"/>
                                                    </a:rPr>
                                                    <m:t>𝑖𝑗</m:t>
                                                  </m:r>
                                                </m:sub>
                                              </m:sSub>
                                              <m:r>
                                                <a:rPr lang="el-GR" i="1">
                                                  <a:solidFill>
                                                    <a:srgbClr val="000000"/>
                                                  </a:solidFill>
                                                  <a:latin typeface="Cambria Math" panose="02040503050406030204" pitchFamily="18" charset="0"/>
                                                </a:rPr>
                                                <m:t>=</m:t>
                                              </m:r>
                                              <m:f>
                                                <m:fPr>
                                                  <m:ctrlPr>
                                                    <a:rPr lang="el-GR" i="1">
                                                      <a:solidFill>
                                                        <a:srgbClr val="000000"/>
                                                      </a:solidFill>
                                                      <a:latin typeface="Cambria Math" panose="02040503050406030204" pitchFamily="18" charset="0"/>
                                                    </a:rPr>
                                                  </m:ctrlPr>
                                                </m:fPr>
                                                <m:num>
                                                  <m:sSub>
                                                    <m:sSubPr>
                                                      <m:ctrlPr>
                                                        <a:rPr lang="el-GR" i="1">
                                                          <a:solidFill>
                                                            <a:srgbClr val="000000"/>
                                                          </a:solidFill>
                                                          <a:latin typeface="Cambria Math" panose="02040503050406030204" pitchFamily="18" charset="0"/>
                                                        </a:rPr>
                                                      </m:ctrlPr>
                                                    </m:sSubPr>
                                                    <m:e>
                                                      <m:r>
                                                        <a:rPr lang="el-GR" i="1">
                                                          <a:solidFill>
                                                            <a:srgbClr val="000000"/>
                                                          </a:solidFill>
                                                          <a:latin typeface="Cambria Math" panose="02040503050406030204" pitchFamily="18" charset="0"/>
                                                        </a:rPr>
                                                        <m:t>𝜎</m:t>
                                                      </m:r>
                                                    </m:e>
                                                    <m:sub>
                                                      <m:sSub>
                                                        <m:sSubPr>
                                                          <m:ctrlPr>
                                                            <a:rPr lang="el-GR" i="1">
                                                              <a:solidFill>
                                                                <a:srgbClr val="000000"/>
                                                              </a:solidFill>
                                                              <a:latin typeface="Cambria Math" panose="02040503050406030204" pitchFamily="18" charset="0"/>
                                                            </a:rPr>
                                                          </m:ctrlPr>
                                                        </m:sSubPr>
                                                        <m:e>
                                                          <m:r>
                                                            <a:rPr lang="el-GR" i="1">
                                                              <a:solidFill>
                                                                <a:srgbClr val="000000"/>
                                                              </a:solidFill>
                                                              <a:latin typeface="Cambria Math" panose="02040503050406030204" pitchFamily="18" charset="0"/>
                                                            </a:rPr>
                                                            <m:t>𝜇</m:t>
                                                          </m:r>
                                                        </m:e>
                                                        <m:sub>
                                                          <m:r>
                                                            <a:rPr lang="el-GR" i="1">
                                                              <a:solidFill>
                                                                <a:srgbClr val="000000"/>
                                                              </a:solidFill>
                                                              <a:latin typeface="Cambria Math" panose="02040503050406030204" pitchFamily="18" charset="0"/>
                                                            </a:rPr>
                                                            <m:t>𝑖</m:t>
                                                          </m:r>
                                                        </m:sub>
                                                      </m:sSub>
                                                    </m:sub>
                                                  </m:sSub>
                                                  <m:r>
                                                    <a:rPr lang="el-GR" i="1">
                                                      <a:solidFill>
                                                        <a:srgbClr val="000000"/>
                                                      </a:solidFill>
                                                      <a:latin typeface="Cambria Math" panose="02040503050406030204" pitchFamily="18" charset="0"/>
                                                    </a:rPr>
                                                    <m:t>+</m:t>
                                                  </m:r>
                                                  <m:sSub>
                                                    <m:sSubPr>
                                                      <m:ctrlPr>
                                                        <a:rPr lang="el-GR" i="1">
                                                          <a:solidFill>
                                                            <a:srgbClr val="000000"/>
                                                          </a:solidFill>
                                                          <a:latin typeface="Cambria Math" panose="02040503050406030204" pitchFamily="18" charset="0"/>
                                                        </a:rPr>
                                                      </m:ctrlPr>
                                                    </m:sSubPr>
                                                    <m:e>
                                                      <m:r>
                                                        <a:rPr lang="el-GR" i="1">
                                                          <a:solidFill>
                                                            <a:srgbClr val="000000"/>
                                                          </a:solidFill>
                                                          <a:latin typeface="Cambria Math" panose="02040503050406030204" pitchFamily="18" charset="0"/>
                                                        </a:rPr>
                                                        <m:t>𝜎</m:t>
                                                      </m:r>
                                                    </m:e>
                                                    <m:sub>
                                                      <m:sSub>
                                                        <m:sSubPr>
                                                          <m:ctrlPr>
                                                            <a:rPr lang="el-GR" i="1">
                                                              <a:solidFill>
                                                                <a:srgbClr val="000000"/>
                                                              </a:solidFill>
                                                              <a:latin typeface="Cambria Math" panose="02040503050406030204" pitchFamily="18" charset="0"/>
                                                            </a:rPr>
                                                          </m:ctrlPr>
                                                        </m:sSubPr>
                                                        <m:e>
                                                          <m:r>
                                                            <a:rPr lang="el-GR" i="1">
                                                              <a:solidFill>
                                                                <a:srgbClr val="000000"/>
                                                              </a:solidFill>
                                                              <a:latin typeface="Cambria Math" panose="02040503050406030204" pitchFamily="18" charset="0"/>
                                                            </a:rPr>
                                                            <m:t>𝜇</m:t>
                                                          </m:r>
                                                        </m:e>
                                                        <m:sub>
                                                          <m:r>
                                                            <a:rPr lang="el-GR" i="1">
                                                              <a:solidFill>
                                                                <a:srgbClr val="000000"/>
                                                              </a:solidFill>
                                                              <a:latin typeface="Cambria Math" panose="02040503050406030204" pitchFamily="18" charset="0"/>
                                                            </a:rPr>
                                                            <m:t>​</m:t>
                                                          </m:r>
                                                          <m:r>
                                                            <a:rPr lang="el-GR" i="1">
                                                              <a:solidFill>
                                                                <a:srgbClr val="000000"/>
                                                              </a:solidFill>
                                                              <a:latin typeface="Cambria Math" panose="02040503050406030204" pitchFamily="18" charset="0"/>
                                                            </a:rPr>
                                                            <m:t>𝑗</m:t>
                                                          </m:r>
                                                        </m:sub>
                                                      </m:sSub>
                                                    </m:sub>
                                                  </m:sSub>
                                                </m:num>
                                                <m:den>
                                                  <m:r>
                                                    <a:rPr lang="el-GR" i="1">
                                                      <a:solidFill>
                                                        <a:srgbClr val="000000"/>
                                                      </a:solidFill>
                                                      <a:latin typeface="Cambria Math" panose="02040503050406030204" pitchFamily="18" charset="0"/>
                                                    </a:rPr>
                                                    <m:t>𝛿</m:t>
                                                  </m:r>
                                                  <m:r>
                                                    <a:rPr lang="el-GR" i="1">
                                                      <a:solidFill>
                                                        <a:srgbClr val="000000"/>
                                                      </a:solidFill>
                                                      <a:latin typeface="Cambria Math" panose="02040503050406030204" pitchFamily="18" charset="0"/>
                                                    </a:rPr>
                                                    <m:t>(</m:t>
                                                  </m:r>
                                                  <m:sSub>
                                                    <m:sSubPr>
                                                      <m:ctrlPr>
                                                        <a:rPr lang="el-GR" i="1">
                                                          <a:solidFill>
                                                            <a:srgbClr val="000000"/>
                                                          </a:solidFill>
                                                          <a:latin typeface="Cambria Math" panose="02040503050406030204" pitchFamily="18" charset="0"/>
                                                        </a:rPr>
                                                      </m:ctrlPr>
                                                    </m:sSubPr>
                                                    <m:e>
                                                      <m:r>
                                                        <a:rPr lang="el-GR" i="1">
                                                          <a:solidFill>
                                                            <a:srgbClr val="000000"/>
                                                          </a:solidFill>
                                                          <a:latin typeface="Cambria Math" panose="02040503050406030204" pitchFamily="18" charset="0"/>
                                                        </a:rPr>
                                                        <m:t>𝜇</m:t>
                                                      </m:r>
                                                    </m:e>
                                                    <m:sub>
                                                      <m:r>
                                                        <a:rPr lang="el-GR" i="1">
                                                          <a:solidFill>
                                                            <a:srgbClr val="000000"/>
                                                          </a:solidFill>
                                                          <a:latin typeface="Cambria Math" panose="02040503050406030204" pitchFamily="18" charset="0"/>
                                                        </a:rPr>
                                                        <m:t>𝑖</m:t>
                                                      </m:r>
                                                    </m:sub>
                                                  </m:sSub>
                                                  <m:r>
                                                    <a:rPr lang="el-GR" i="1">
                                                      <a:solidFill>
                                                        <a:srgbClr val="000000"/>
                                                      </a:solidFill>
                                                      <a:latin typeface="Cambria Math" panose="02040503050406030204" pitchFamily="18" charset="0"/>
                                                    </a:rPr>
                                                    <m:t>,</m:t>
                                                  </m:r>
                                                  <m:sSub>
                                                    <m:sSubPr>
                                                      <m:ctrlPr>
                                                        <a:rPr lang="el-GR" i="1">
                                                          <a:solidFill>
                                                            <a:srgbClr val="000000"/>
                                                          </a:solidFill>
                                                          <a:latin typeface="Cambria Math" panose="02040503050406030204" pitchFamily="18" charset="0"/>
                                                        </a:rPr>
                                                      </m:ctrlPr>
                                                    </m:sSubPr>
                                                    <m:e>
                                                      <m:r>
                                                        <a:rPr lang="el-GR" i="1">
                                                          <a:solidFill>
                                                            <a:srgbClr val="000000"/>
                                                          </a:solidFill>
                                                          <a:latin typeface="Cambria Math" panose="02040503050406030204" pitchFamily="18" charset="0"/>
                                                        </a:rPr>
                                                        <m:t>𝜇</m:t>
                                                      </m:r>
                                                    </m:e>
                                                    <m:sub>
                                                      <m:r>
                                                        <a:rPr lang="el-GR" i="1">
                                                          <a:solidFill>
                                                            <a:srgbClr val="000000"/>
                                                          </a:solidFill>
                                                          <a:latin typeface="Cambria Math" panose="02040503050406030204" pitchFamily="18" charset="0"/>
                                                        </a:rPr>
                                                        <m:t>​</m:t>
                                                      </m:r>
                                                      <m:r>
                                                        <a:rPr lang="el-GR" i="1">
                                                          <a:solidFill>
                                                            <a:srgbClr val="000000"/>
                                                          </a:solidFill>
                                                          <a:latin typeface="Cambria Math" panose="02040503050406030204" pitchFamily="18" charset="0"/>
                                                        </a:rPr>
                                                        <m:t>𝑗</m:t>
                                                      </m:r>
                                                    </m:sub>
                                                  </m:sSub>
                                                  <m:r>
                                                    <a:rPr lang="el-GR" i="1">
                                                      <a:solidFill>
                                                        <a:srgbClr val="000000"/>
                                                      </a:solidFill>
                                                      <a:latin typeface="Cambria Math" panose="02040503050406030204" pitchFamily="18" charset="0"/>
                                                    </a:rPr>
                                                    <m:t>)</m:t>
                                                  </m:r>
                                                </m:den>
                                              </m:f>
                                            </m:e>
                                          </m:mr>
                                        </m:m>
                                      </m:e>
                                    </m:mr>
                                  </m:m>
                                </m:e>
                              </m:mr>
                            </m:m>
                          </m:e>
                        </m:mr>
                      </m:m>
                    </m:oMath>
                  </m:oMathPara>
                </a14:m>
                <a:endParaRPr lang="el-GR" dirty="0"/>
              </a:p>
            </p:txBody>
          </p:sp>
        </mc:Choice>
        <mc:Fallback xmlns="">
          <p:sp>
            <p:nvSpPr>
              <p:cNvPr id="11" name="TextBox 10">
                <a:extLst>
                  <a:ext uri="{FF2B5EF4-FFF2-40B4-BE49-F238E27FC236}">
                    <a16:creationId xmlns:a16="http://schemas.microsoft.com/office/drawing/2014/main" id="{C08EA631-EB24-4616-90EC-9718730D4B6B}"/>
                  </a:ext>
                </a:extLst>
              </p:cNvPr>
              <p:cNvSpPr txBox="1">
                <a:spLocks noRot="1" noChangeAspect="1" noMove="1" noResize="1" noEditPoints="1" noAdjustHandles="1" noChangeArrowheads="1" noChangeShapeType="1" noTextEdit="1"/>
              </p:cNvSpPr>
              <p:nvPr/>
            </p:nvSpPr>
            <p:spPr>
              <a:xfrm>
                <a:off x="4467154" y="4874942"/>
                <a:ext cx="2010181" cy="714298"/>
              </a:xfrm>
              <a:prstGeom prst="rect">
                <a:avLst/>
              </a:prstGeom>
              <a:blipFill>
                <a:blip r:embed="rId7"/>
                <a:stretch>
                  <a:fillRect/>
                </a:stretch>
              </a:blipFill>
            </p:spPr>
            <p:txBody>
              <a:bodyPr/>
              <a:lstStyle/>
              <a:p>
                <a:r>
                  <a:rPr lang="el-GR">
                    <a:noFill/>
                  </a:rPr>
                  <a:t> </a:t>
                </a:r>
              </a:p>
            </p:txBody>
          </p:sp>
        </mc:Fallback>
      </mc:AlternateContent>
    </p:spTree>
    <p:extLst>
      <p:ext uri="{BB962C8B-B14F-4D97-AF65-F5344CB8AC3E}">
        <p14:creationId xmlns:p14="http://schemas.microsoft.com/office/powerpoint/2010/main" val="2612635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4">
            <a:extLst>
              <a:ext uri="{FF2B5EF4-FFF2-40B4-BE49-F238E27FC236}">
                <a16:creationId xmlns:a16="http://schemas.microsoft.com/office/drawing/2014/main" id="{805ACD26-E3D0-42E7-BF7D-27C40AD52026}"/>
              </a:ext>
            </a:extLst>
          </p:cNvPr>
          <p:cNvCxnSpPr/>
          <p:nvPr/>
        </p:nvCxnSpPr>
        <p:spPr>
          <a:xfrm>
            <a:off x="1125860" y="1030089"/>
            <a:ext cx="9612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 name="Straight Connector 5">
            <a:extLst>
              <a:ext uri="{FF2B5EF4-FFF2-40B4-BE49-F238E27FC236}">
                <a16:creationId xmlns:a16="http://schemas.microsoft.com/office/drawing/2014/main" id="{F680465D-B7CD-4EEA-AB61-C6C61DE49F7F}"/>
              </a:ext>
            </a:extLst>
          </p:cNvPr>
          <p:cNvCxnSpPr/>
          <p:nvPr/>
        </p:nvCxnSpPr>
        <p:spPr>
          <a:xfrm>
            <a:off x="1090924" y="332656"/>
            <a:ext cx="9612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EEA1982E-7D40-407C-AB6E-1688D099F7C4}"/>
              </a:ext>
            </a:extLst>
          </p:cNvPr>
          <p:cNvSpPr txBox="1"/>
          <p:nvPr/>
        </p:nvSpPr>
        <p:spPr>
          <a:xfrm>
            <a:off x="909836" y="322203"/>
            <a:ext cx="10044048" cy="707886"/>
          </a:xfrm>
          <a:prstGeom prst="rect">
            <a:avLst/>
          </a:prstGeom>
          <a:noFill/>
        </p:spPr>
        <p:txBody>
          <a:bodyPr wrap="square" rtlCol="0" anchor="ctr">
            <a:spAutoFit/>
          </a:bodyPr>
          <a:lstStyle/>
          <a:p>
            <a:pPr algn="ctr"/>
            <a:r>
              <a:rPr lang="el-GR" sz="4000" dirty="0">
                <a:effectLst>
                  <a:outerShdw blurRad="38100" dist="38100" dir="2700000" algn="tl">
                    <a:srgbClr val="000000">
                      <a:alpha val="43137"/>
                    </a:srgbClr>
                  </a:outerShdw>
                </a:effectLst>
                <a:latin typeface="Garamond" panose="02020404030301010803" pitchFamily="18" charset="0"/>
              </a:rPr>
              <a:t>Εσωτερικά μέτρα: Δείκτης των </a:t>
            </a:r>
            <a:r>
              <a:rPr lang="en-US" sz="4000" dirty="0">
                <a:effectLst>
                  <a:outerShdw blurRad="38100" dist="38100" dir="2700000" algn="tl">
                    <a:srgbClr val="000000">
                      <a:alpha val="43137"/>
                    </a:srgbClr>
                  </a:outerShdw>
                </a:effectLst>
                <a:latin typeface="Garamond" panose="02020404030301010803" pitchFamily="18" charset="0"/>
              </a:rPr>
              <a:t>Davies-Bouldin</a:t>
            </a:r>
            <a:endParaRPr lang="el-GR" sz="4000" dirty="0">
              <a:effectLst>
                <a:outerShdw blurRad="38100" dist="38100" dir="2700000" algn="tl">
                  <a:srgbClr val="000000">
                    <a:alpha val="43137"/>
                  </a:srgbClr>
                </a:outerShdw>
              </a:effectLst>
              <a:latin typeface="Garamond" panose="02020404030301010803" pitchFamily="18" charset="0"/>
            </a:endParaRP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B174FC89-28A3-4C32-8B37-820F07E15DEA}"/>
                  </a:ext>
                </a:extLst>
              </p:cNvPr>
              <p:cNvSpPr txBox="1"/>
              <p:nvPr/>
            </p:nvSpPr>
            <p:spPr>
              <a:xfrm>
                <a:off x="1269876" y="1268760"/>
                <a:ext cx="9145016" cy="2115707"/>
              </a:xfrm>
              <a:prstGeom prst="rect">
                <a:avLst/>
              </a:prstGeom>
              <a:noFill/>
            </p:spPr>
            <p:txBody>
              <a:bodyPr wrap="square">
                <a:spAutoFit/>
              </a:bodyPr>
              <a:lstStyle/>
              <a:p>
                <a:pPr marL="342900" indent="-342900">
                  <a:buFont typeface="Wingdings" panose="05000000000000000000" pitchFamily="2" charset="2"/>
                  <a:buChar char="§"/>
                </a:pPr>
                <a:r>
                  <a:rPr lang="el-GR" sz="2000" dirty="0">
                    <a:solidFill>
                      <a:schemeClr val="tx2"/>
                    </a:solidFill>
                    <a:latin typeface="Garamond" panose="02020404030301010803" pitchFamily="18" charset="0"/>
                  </a:rPr>
                  <a:t>Ο λόγος </a:t>
                </a:r>
                <a:r>
                  <a:rPr lang="el-GR" sz="2000" i="1" dirty="0" err="1">
                    <a:solidFill>
                      <a:schemeClr val="tx2"/>
                    </a:solidFill>
                    <a:latin typeface="Garamond" panose="02020404030301010803" pitchFamily="18" charset="0"/>
                  </a:rPr>
                  <a:t>DB</a:t>
                </a:r>
                <a:r>
                  <a:rPr lang="el-GR" sz="2000" i="1" baseline="-25000" dirty="0" err="1">
                    <a:solidFill>
                      <a:schemeClr val="tx2"/>
                    </a:solidFill>
                    <a:latin typeface="Garamond" panose="02020404030301010803" pitchFamily="18" charset="0"/>
                  </a:rPr>
                  <a:t>ij</a:t>
                </a:r>
                <a:r>
                  <a:rPr lang="el-GR" sz="2000" i="1" dirty="0">
                    <a:solidFill>
                      <a:schemeClr val="tx2"/>
                    </a:solidFill>
                    <a:latin typeface="Garamond" panose="02020404030301010803" pitchFamily="18" charset="0"/>
                  </a:rPr>
                  <a:t> </a:t>
                </a:r>
                <a:r>
                  <a:rPr lang="el-GR" sz="2000" dirty="0">
                    <a:solidFill>
                      <a:schemeClr val="tx2"/>
                    </a:solidFill>
                    <a:latin typeface="Garamond" panose="02020404030301010803" pitchFamily="18" charset="0"/>
                  </a:rPr>
                  <a:t>μετρά πόσο συμπαγείς είναι οι συστάδες συγκριτικά με την απόσταση μεταξύ των μέσων των συστάδων. Ο δείκτης </a:t>
                </a:r>
                <a:r>
                  <a:rPr lang="el-GR" sz="2000" dirty="0" err="1">
                    <a:solidFill>
                      <a:schemeClr val="tx2"/>
                    </a:solidFill>
                    <a:latin typeface="Garamond" panose="02020404030301010803" pitchFamily="18" charset="0"/>
                  </a:rPr>
                  <a:t>Davies-Bouldin</a:t>
                </a:r>
                <a:r>
                  <a:rPr lang="el-GR" sz="2000" dirty="0">
                    <a:solidFill>
                      <a:schemeClr val="tx2"/>
                    </a:solidFill>
                    <a:latin typeface="Garamond" panose="02020404030301010803" pitchFamily="18" charset="0"/>
                  </a:rPr>
                  <a:t> ορίζεται ως</a:t>
                </a:r>
              </a:p>
              <a:p>
                <a:pPr>
                  <a:spcBef>
                    <a:spcPts val="300"/>
                  </a:spcBef>
                  <a:spcAft>
                    <a:spcPts val="300"/>
                  </a:spcAft>
                </a:pPr>
                <a14:m>
                  <m:oMathPara xmlns:m="http://schemas.openxmlformats.org/officeDocument/2006/math">
                    <m:oMathParaPr>
                      <m:jc m:val="centerGroup"/>
                    </m:oMathParaPr>
                    <m:oMath xmlns:m="http://schemas.openxmlformats.org/officeDocument/2006/math">
                      <m:m>
                        <m:mPr>
                          <m:plcHide m:val="on"/>
                          <m:mcs>
                            <m:mc>
                              <m:mcPr>
                                <m:count m:val="1"/>
                                <m:mcJc m:val="center"/>
                              </m:mcPr>
                            </m:mc>
                          </m:mcs>
                          <m:ctrlPr>
                            <a:rPr lang="el-GR" i="1" smtClean="0">
                              <a:solidFill>
                                <a:srgbClr val="000000"/>
                              </a:solidFill>
                              <a:latin typeface="Cambria Math" panose="02040503050406030204" pitchFamily="18" charset="0"/>
                            </a:rPr>
                          </m:ctrlPr>
                        </m:mPr>
                        <m:mr>
                          <m:e>
                            <m:m>
                              <m:mPr>
                                <m:plcHide m:val="on"/>
                                <m:mcs>
                                  <m:mc>
                                    <m:mcPr>
                                      <m:count m:val="1"/>
                                      <m:mcJc m:val="center"/>
                                    </m:mcPr>
                                  </m:mc>
                                </m:mcs>
                                <m:ctrlPr>
                                  <a:rPr lang="el-GR" i="1">
                                    <a:solidFill>
                                      <a:srgbClr val="000000"/>
                                    </a:solidFill>
                                    <a:latin typeface="Cambria Math" panose="02040503050406030204" pitchFamily="18" charset="0"/>
                                  </a:rPr>
                                </m:ctrlPr>
                              </m:mPr>
                              <m:mr>
                                <m:e>
                                  <m:r>
                                    <a:rPr lang="el-GR" i="1">
                                      <a:solidFill>
                                        <a:srgbClr val="000000"/>
                                      </a:solidFill>
                                      <a:latin typeface="Cambria Math" panose="02040503050406030204" pitchFamily="18" charset="0"/>
                                    </a:rPr>
                                    <m:t>𝐷𝐵</m:t>
                                  </m:r>
                                  <m:r>
                                    <a:rPr lang="el-GR" i="1">
                                      <a:solidFill>
                                        <a:srgbClr val="000000"/>
                                      </a:solidFill>
                                      <a:latin typeface="Cambria Math" panose="02040503050406030204" pitchFamily="18" charset="0"/>
                                    </a:rPr>
                                    <m:t>=</m:t>
                                  </m:r>
                                  <m:f>
                                    <m:fPr>
                                      <m:ctrlPr>
                                        <a:rPr lang="el-GR" i="1">
                                          <a:solidFill>
                                            <a:srgbClr val="000000"/>
                                          </a:solidFill>
                                          <a:latin typeface="Cambria Math" panose="02040503050406030204" pitchFamily="18" charset="0"/>
                                        </a:rPr>
                                      </m:ctrlPr>
                                    </m:fPr>
                                    <m:num>
                                      <m:r>
                                        <a:rPr lang="el-GR" i="1">
                                          <a:solidFill>
                                            <a:srgbClr val="000000"/>
                                          </a:solidFill>
                                          <a:latin typeface="Cambria Math" panose="02040503050406030204" pitchFamily="18" charset="0"/>
                                        </a:rPr>
                                        <m:t>1</m:t>
                                      </m:r>
                                    </m:num>
                                    <m:den>
                                      <m:r>
                                        <a:rPr lang="el-GR" i="1">
                                          <a:solidFill>
                                            <a:srgbClr val="000000"/>
                                          </a:solidFill>
                                          <a:latin typeface="Cambria Math" panose="02040503050406030204" pitchFamily="18" charset="0"/>
                                        </a:rPr>
                                        <m:t>𝑘</m:t>
                                      </m:r>
                                    </m:den>
                                  </m:f>
                                  <m:nary>
                                    <m:naryPr>
                                      <m:chr m:val="∑"/>
                                      <m:ctrlPr>
                                        <a:rPr lang="el-GR" i="1">
                                          <a:solidFill>
                                            <a:srgbClr val="000000"/>
                                          </a:solidFill>
                                          <a:latin typeface="Cambria Math" panose="02040503050406030204" pitchFamily="18" charset="0"/>
                                        </a:rPr>
                                      </m:ctrlPr>
                                    </m:naryPr>
                                    <m:sub>
                                      <m:r>
                                        <a:rPr lang="el-GR" i="1">
                                          <a:solidFill>
                                            <a:srgbClr val="000000"/>
                                          </a:solidFill>
                                          <a:latin typeface="Cambria Math" panose="02040503050406030204" pitchFamily="18" charset="0"/>
                                        </a:rPr>
                                        <m:t>𝑖</m:t>
                                      </m:r>
                                      <m:r>
                                        <a:rPr lang="el-GR" i="1">
                                          <a:solidFill>
                                            <a:srgbClr val="000000"/>
                                          </a:solidFill>
                                          <a:latin typeface="Cambria Math" panose="02040503050406030204" pitchFamily="18" charset="0"/>
                                        </a:rPr>
                                        <m:t>=1</m:t>
                                      </m:r>
                                    </m:sub>
                                    <m:sup>
                                      <m:r>
                                        <a:rPr lang="el-GR" i="1">
                                          <a:solidFill>
                                            <a:srgbClr val="000000"/>
                                          </a:solidFill>
                                          <a:latin typeface="Cambria Math" panose="02040503050406030204" pitchFamily="18" charset="0"/>
                                        </a:rPr>
                                        <m:t>𝑘</m:t>
                                      </m:r>
                                    </m:sup>
                                    <m:e>
                                      <m:limLow>
                                        <m:limLowPr>
                                          <m:ctrlPr>
                                            <a:rPr lang="el-GR" i="1">
                                              <a:solidFill>
                                                <a:srgbClr val="000000"/>
                                              </a:solidFill>
                                              <a:latin typeface="Cambria Math" panose="02040503050406030204" pitchFamily="18" charset="0"/>
                                            </a:rPr>
                                          </m:ctrlPr>
                                        </m:limLowPr>
                                        <m:e>
                                          <m:r>
                                            <m:rPr>
                                              <m:sty m:val="p"/>
                                            </m:rPr>
                                            <a:rPr lang="el-GR">
                                              <a:solidFill>
                                                <a:srgbClr val="000000"/>
                                              </a:solidFill>
                                              <a:latin typeface="Cambria Math" panose="02040503050406030204" pitchFamily="18" charset="0"/>
                                            </a:rPr>
                                            <m:t>max</m:t>
                                          </m:r>
                                        </m:e>
                                        <m:lim>
                                          <m:r>
                                            <a:rPr lang="el-GR" i="1">
                                              <a:solidFill>
                                                <a:srgbClr val="000000"/>
                                              </a:solidFill>
                                              <a:latin typeface="Cambria Math" panose="02040503050406030204" pitchFamily="18" charset="0"/>
                                            </a:rPr>
                                            <m:t>​</m:t>
                                          </m:r>
                                          <m:r>
                                            <a:rPr lang="el-GR" i="1">
                                              <a:solidFill>
                                                <a:srgbClr val="000000"/>
                                              </a:solidFill>
                                              <a:latin typeface="Cambria Math" panose="02040503050406030204" pitchFamily="18" charset="0"/>
                                            </a:rPr>
                                            <m:t>𝑗</m:t>
                                          </m:r>
                                          <m:r>
                                            <a:rPr lang="el-GR" i="1">
                                              <a:solidFill>
                                                <a:srgbClr val="000000"/>
                                              </a:solidFill>
                                              <a:latin typeface="Cambria Math" panose="02040503050406030204" pitchFamily="18" charset="0"/>
                                            </a:rPr>
                                            <m:t>≠</m:t>
                                          </m:r>
                                          <m:r>
                                            <a:rPr lang="el-GR" i="1">
                                              <a:solidFill>
                                                <a:srgbClr val="000000"/>
                                              </a:solidFill>
                                              <a:latin typeface="Cambria Math" panose="02040503050406030204" pitchFamily="18" charset="0"/>
                                            </a:rPr>
                                            <m:t>𝑖</m:t>
                                          </m:r>
                                        </m:lim>
                                      </m:limLow>
                                      <m:r>
                                        <a:rPr lang="el-GR" i="1">
                                          <a:solidFill>
                                            <a:srgbClr val="000000"/>
                                          </a:solidFill>
                                          <a:latin typeface="Cambria Math" panose="02040503050406030204" pitchFamily="18" charset="0"/>
                                        </a:rPr>
                                        <m:t>{</m:t>
                                      </m:r>
                                      <m:r>
                                        <a:rPr lang="el-GR" i="1">
                                          <a:solidFill>
                                            <a:srgbClr val="000000"/>
                                          </a:solidFill>
                                          <a:latin typeface="Cambria Math" panose="02040503050406030204" pitchFamily="18" charset="0"/>
                                        </a:rPr>
                                        <m:t>𝐷</m:t>
                                      </m:r>
                                      <m:sSub>
                                        <m:sSubPr>
                                          <m:ctrlPr>
                                            <a:rPr lang="el-GR" i="1">
                                              <a:solidFill>
                                                <a:srgbClr val="000000"/>
                                              </a:solidFill>
                                              <a:latin typeface="Cambria Math" panose="02040503050406030204" pitchFamily="18" charset="0"/>
                                            </a:rPr>
                                          </m:ctrlPr>
                                        </m:sSubPr>
                                        <m:e>
                                          <m:r>
                                            <a:rPr lang="el-GR" i="1">
                                              <a:solidFill>
                                                <a:srgbClr val="000000"/>
                                              </a:solidFill>
                                              <a:latin typeface="Cambria Math" panose="02040503050406030204" pitchFamily="18" charset="0"/>
                                            </a:rPr>
                                            <m:t>𝐵</m:t>
                                          </m:r>
                                        </m:e>
                                        <m:sub>
                                          <m:r>
                                            <a:rPr lang="el-GR" i="1">
                                              <a:solidFill>
                                                <a:srgbClr val="000000"/>
                                              </a:solidFill>
                                              <a:latin typeface="Cambria Math" panose="02040503050406030204" pitchFamily="18" charset="0"/>
                                            </a:rPr>
                                            <m:t>𝑖𝑗</m:t>
                                          </m:r>
                                        </m:sub>
                                      </m:sSub>
                                      <m:r>
                                        <a:rPr lang="el-GR" i="1">
                                          <a:solidFill>
                                            <a:srgbClr val="000000"/>
                                          </a:solidFill>
                                          <a:latin typeface="Cambria Math" panose="02040503050406030204" pitchFamily="18" charset="0"/>
                                        </a:rPr>
                                        <m:t>}</m:t>
                                      </m:r>
                                    </m:e>
                                  </m:nary>
                                </m:e>
                              </m:mr>
                            </m:m>
                          </m:e>
                        </m:mr>
                      </m:m>
                    </m:oMath>
                  </m:oMathPara>
                </a14:m>
                <a:endParaRPr lang="el-GR" dirty="0"/>
              </a:p>
              <a:p>
                <a:r>
                  <a:rPr lang="el-GR" sz="2000" dirty="0">
                    <a:solidFill>
                      <a:schemeClr val="tx2"/>
                    </a:solidFill>
                    <a:latin typeface="Garamond" panose="02020404030301010803" pitchFamily="18" charset="0"/>
                  </a:rPr>
                  <a:t>Όσο μικρότερη είναι η τιμή του δείκτη DB, τόσο καλύτερη είναι η </a:t>
                </a:r>
                <a:r>
                  <a:rPr lang="el-GR" sz="2000" dirty="0" err="1">
                    <a:solidFill>
                      <a:schemeClr val="tx2"/>
                    </a:solidFill>
                    <a:latin typeface="Garamond" panose="02020404030301010803" pitchFamily="18" charset="0"/>
                  </a:rPr>
                  <a:t>συσταδοποίηση</a:t>
                </a:r>
                <a:r>
                  <a:rPr lang="el-GR" sz="1800" dirty="0"/>
                  <a:t>.</a:t>
                </a:r>
                <a:endParaRPr lang="el-GR" sz="1800" b="1" dirty="0"/>
              </a:p>
              <a:p>
                <a:endParaRPr lang="el-GR" sz="1800" dirty="0">
                  <a:solidFill>
                    <a:schemeClr val="tx2"/>
                  </a:solidFill>
                </a:endParaRPr>
              </a:p>
            </p:txBody>
          </p:sp>
        </mc:Choice>
        <mc:Fallback xmlns="">
          <p:sp>
            <p:nvSpPr>
              <p:cNvPr id="6" name="TextBox 5">
                <a:extLst>
                  <a:ext uri="{FF2B5EF4-FFF2-40B4-BE49-F238E27FC236}">
                    <a16:creationId xmlns:a16="http://schemas.microsoft.com/office/drawing/2014/main" id="{B174FC89-28A3-4C32-8B37-820F07E15DEA}"/>
                  </a:ext>
                </a:extLst>
              </p:cNvPr>
              <p:cNvSpPr txBox="1">
                <a:spLocks noRot="1" noChangeAspect="1" noMove="1" noResize="1" noEditPoints="1" noAdjustHandles="1" noChangeArrowheads="1" noChangeShapeType="1" noTextEdit="1"/>
              </p:cNvSpPr>
              <p:nvPr/>
            </p:nvSpPr>
            <p:spPr>
              <a:xfrm>
                <a:off x="1269876" y="1268760"/>
                <a:ext cx="9145016" cy="2115707"/>
              </a:xfrm>
              <a:prstGeom prst="rect">
                <a:avLst/>
              </a:prstGeom>
              <a:blipFill>
                <a:blip r:embed="rId2"/>
                <a:stretch>
                  <a:fillRect l="-667" t="-1441"/>
                </a:stretch>
              </a:blipFill>
            </p:spPr>
            <p:txBody>
              <a:bodyPr/>
              <a:lstStyle/>
              <a:p>
                <a:r>
                  <a:rPr lang="el-GR">
                    <a:noFill/>
                  </a:rPr>
                  <a:t> </a:t>
                </a:r>
              </a:p>
            </p:txBody>
          </p:sp>
        </mc:Fallback>
      </mc:AlternateContent>
    </p:spTree>
    <p:extLst>
      <p:ext uri="{BB962C8B-B14F-4D97-AF65-F5344CB8AC3E}">
        <p14:creationId xmlns:p14="http://schemas.microsoft.com/office/powerpoint/2010/main" val="2293581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4">
            <a:extLst>
              <a:ext uri="{FF2B5EF4-FFF2-40B4-BE49-F238E27FC236}">
                <a16:creationId xmlns:a16="http://schemas.microsoft.com/office/drawing/2014/main" id="{805ACD26-E3D0-42E7-BF7D-27C40AD52026}"/>
              </a:ext>
            </a:extLst>
          </p:cNvPr>
          <p:cNvCxnSpPr/>
          <p:nvPr/>
        </p:nvCxnSpPr>
        <p:spPr>
          <a:xfrm>
            <a:off x="1125860" y="1030089"/>
            <a:ext cx="9612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 name="Straight Connector 5">
            <a:extLst>
              <a:ext uri="{FF2B5EF4-FFF2-40B4-BE49-F238E27FC236}">
                <a16:creationId xmlns:a16="http://schemas.microsoft.com/office/drawing/2014/main" id="{F680465D-B7CD-4EEA-AB61-C6C61DE49F7F}"/>
              </a:ext>
            </a:extLst>
          </p:cNvPr>
          <p:cNvCxnSpPr/>
          <p:nvPr/>
        </p:nvCxnSpPr>
        <p:spPr>
          <a:xfrm>
            <a:off x="1090924" y="332656"/>
            <a:ext cx="9612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EEA1982E-7D40-407C-AB6E-1688D099F7C4}"/>
              </a:ext>
            </a:extLst>
          </p:cNvPr>
          <p:cNvSpPr txBox="1"/>
          <p:nvPr/>
        </p:nvSpPr>
        <p:spPr>
          <a:xfrm>
            <a:off x="909836" y="322203"/>
            <a:ext cx="10044048" cy="707886"/>
          </a:xfrm>
          <a:prstGeom prst="rect">
            <a:avLst/>
          </a:prstGeom>
          <a:noFill/>
        </p:spPr>
        <p:txBody>
          <a:bodyPr wrap="square" rtlCol="0" anchor="ctr">
            <a:spAutoFit/>
          </a:bodyPr>
          <a:lstStyle/>
          <a:p>
            <a:pPr algn="ctr"/>
            <a:r>
              <a:rPr lang="el-GR" sz="4000" dirty="0">
                <a:effectLst>
                  <a:outerShdw blurRad="38100" dist="38100" dir="2700000" algn="tl">
                    <a:srgbClr val="000000">
                      <a:alpha val="43137"/>
                    </a:srgbClr>
                  </a:outerShdw>
                </a:effectLst>
                <a:latin typeface="Garamond" panose="02020404030301010803" pitchFamily="18" charset="0"/>
              </a:rPr>
              <a:t>Εσωτερικά μέτρα: Συντελεστής περιγράμματος</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B174FC89-28A3-4C32-8B37-820F07E15DEA}"/>
                  </a:ext>
                </a:extLst>
              </p:cNvPr>
              <p:cNvSpPr txBox="1"/>
              <p:nvPr/>
            </p:nvSpPr>
            <p:spPr>
              <a:xfrm>
                <a:off x="1047837" y="1304510"/>
                <a:ext cx="9145016" cy="4537011"/>
              </a:xfrm>
              <a:prstGeom prst="rect">
                <a:avLst/>
              </a:prstGeom>
              <a:noFill/>
            </p:spPr>
            <p:txBody>
              <a:bodyPr wrap="square">
                <a:spAutoFit/>
              </a:bodyPr>
              <a:lstStyle/>
              <a:p>
                <a:pPr marL="342900" indent="-342900">
                  <a:spcAft>
                    <a:spcPts val="1200"/>
                  </a:spcAft>
                  <a:buFont typeface="Wingdings" panose="05000000000000000000" pitchFamily="2" charset="2"/>
                  <a:buChar char="§"/>
                </a:pPr>
                <a:r>
                  <a:rPr lang="el-GR" sz="2000" dirty="0">
                    <a:solidFill>
                      <a:schemeClr val="tx2"/>
                    </a:solidFill>
                    <a:latin typeface="Garamond" panose="02020404030301010803" pitchFamily="18" charset="0"/>
                  </a:rPr>
                  <a:t>Ορίζουμε τον συντελεστή περιγράμματος ή σιλουέτας ενός σημείου </a:t>
                </a:r>
                <a:r>
                  <a:rPr lang="el-GR" sz="2000" b="1" dirty="0" err="1">
                    <a:latin typeface="Garamond" panose="02020404030301010803" pitchFamily="18" charset="0"/>
                  </a:rPr>
                  <a:t>x</a:t>
                </a:r>
                <a:r>
                  <a:rPr lang="el-GR" sz="2000" i="1" baseline="-25000" dirty="0" err="1">
                    <a:latin typeface="Garamond" panose="02020404030301010803" pitchFamily="18" charset="0"/>
                  </a:rPr>
                  <a:t>i</a:t>
                </a:r>
                <a:r>
                  <a:rPr lang="el-GR" sz="2000" dirty="0">
                    <a:solidFill>
                      <a:schemeClr val="tx2"/>
                    </a:solidFill>
                    <a:latin typeface="Garamond" panose="02020404030301010803" pitchFamily="18" charset="0"/>
                  </a:rPr>
                  <a:t> ως</a:t>
                </a:r>
              </a:p>
              <a:p>
                <a:pPr>
                  <a:spcBef>
                    <a:spcPts val="1200"/>
                  </a:spcBef>
                  <a:spcAft>
                    <a:spcPts val="1200"/>
                  </a:spcAft>
                </a:pPr>
                <a:endParaRPr lang="en-US" dirty="0"/>
              </a:p>
              <a:p>
                <a:pPr>
                  <a:spcBef>
                    <a:spcPts val="1200"/>
                  </a:spcBef>
                  <a:spcAft>
                    <a:spcPts val="1200"/>
                  </a:spcAft>
                </a:pPr>
                <a:endParaRPr lang="el-GR" dirty="0"/>
              </a:p>
              <a:p>
                <a:pPr marL="285750" indent="-285750">
                  <a:buFont typeface="Wingdings" panose="05000000000000000000" pitchFamily="2" charset="2"/>
                  <a:buChar char="§"/>
                </a:pPr>
                <a:endParaRPr lang="en-US" sz="2000" dirty="0">
                  <a:solidFill>
                    <a:schemeClr val="tx2"/>
                  </a:solidFill>
                  <a:latin typeface="Garamond" panose="02020404030301010803" pitchFamily="18" charset="0"/>
                </a:endParaRPr>
              </a:p>
              <a:p>
                <a:pPr marL="285750" indent="-285750">
                  <a:buFont typeface="Wingdings" panose="05000000000000000000" pitchFamily="2" charset="2"/>
                  <a:buChar char="§"/>
                </a:pPr>
                <a:r>
                  <a:rPr lang="el-GR" sz="2000" dirty="0">
                    <a:solidFill>
                      <a:schemeClr val="tx2"/>
                    </a:solidFill>
                    <a:latin typeface="Garamond" panose="02020404030301010803" pitchFamily="18" charset="0"/>
                  </a:rPr>
                  <a:t>όπου </a:t>
                </a:r>
                <a:r>
                  <a:rPr lang="el-GR" sz="2000" i="1" dirty="0">
                    <a:solidFill>
                      <a:schemeClr val="tx2"/>
                    </a:solidFill>
                    <a:latin typeface="Garamond" panose="02020404030301010803" pitchFamily="18" charset="0"/>
                  </a:rPr>
                  <a:t>μ</a:t>
                </a:r>
                <a:r>
                  <a:rPr lang="en-US" sz="2000" i="1" baseline="-25000" dirty="0">
                    <a:solidFill>
                      <a:schemeClr val="tx2"/>
                    </a:solidFill>
                    <a:latin typeface="Garamond" panose="02020404030301010803" pitchFamily="18" charset="0"/>
                  </a:rPr>
                  <a:t>in</a:t>
                </a:r>
                <a:r>
                  <a:rPr lang="el-GR" sz="2000" dirty="0">
                    <a:solidFill>
                      <a:schemeClr val="tx2"/>
                    </a:solidFill>
                    <a:latin typeface="Garamond" panose="02020404030301010803" pitchFamily="18" charset="0"/>
                  </a:rPr>
                  <a:t>(</a:t>
                </a:r>
                <a:r>
                  <a:rPr lang="en-US" sz="2000" b="1" dirty="0">
                    <a:solidFill>
                      <a:schemeClr val="tx2"/>
                    </a:solidFill>
                    <a:latin typeface="Garamond" panose="02020404030301010803" pitchFamily="18" charset="0"/>
                  </a:rPr>
                  <a:t>x</a:t>
                </a:r>
                <a:r>
                  <a:rPr lang="en-US" sz="2000" i="1" baseline="-25000" dirty="0">
                    <a:solidFill>
                      <a:schemeClr val="tx2"/>
                    </a:solidFill>
                    <a:latin typeface="Garamond" panose="02020404030301010803" pitchFamily="18" charset="0"/>
                  </a:rPr>
                  <a:t>i</a:t>
                </a:r>
                <a:r>
                  <a:rPr lang="el-GR" sz="2000" dirty="0">
                    <a:solidFill>
                      <a:schemeClr val="tx2"/>
                    </a:solidFill>
                    <a:latin typeface="Garamond" panose="02020404030301010803" pitchFamily="18" charset="0"/>
                  </a:rPr>
                  <a:t>) είναι η μέση απόσταση του </a:t>
                </a:r>
                <a:r>
                  <a:rPr lang="en-US" sz="2000" b="1" dirty="0">
                    <a:solidFill>
                      <a:schemeClr val="tx2"/>
                    </a:solidFill>
                    <a:latin typeface="Garamond" panose="02020404030301010803" pitchFamily="18" charset="0"/>
                  </a:rPr>
                  <a:t>x</a:t>
                </a:r>
                <a:r>
                  <a:rPr lang="en-US" sz="2000" i="1" baseline="-25000" dirty="0">
                    <a:solidFill>
                      <a:schemeClr val="tx2"/>
                    </a:solidFill>
                    <a:latin typeface="Garamond" panose="02020404030301010803" pitchFamily="18" charset="0"/>
                  </a:rPr>
                  <a:t>i</a:t>
                </a:r>
                <a:r>
                  <a:rPr lang="en-US" sz="2000" i="1" dirty="0">
                    <a:solidFill>
                      <a:schemeClr val="tx2"/>
                    </a:solidFill>
                    <a:latin typeface="Garamond" panose="02020404030301010803" pitchFamily="18" charset="0"/>
                  </a:rPr>
                  <a:t> </a:t>
                </a:r>
                <a:r>
                  <a:rPr lang="el-GR" sz="2000" dirty="0">
                    <a:solidFill>
                      <a:schemeClr val="tx2"/>
                    </a:solidFill>
                    <a:latin typeface="Garamond" panose="02020404030301010803" pitchFamily="18" charset="0"/>
                  </a:rPr>
                  <a:t>από σημεία της συστάδας </a:t>
                </a:r>
                <a14:m>
                  <m:oMath xmlns:m="http://schemas.openxmlformats.org/officeDocument/2006/math">
                    <m:sSub>
                      <m:sSubPr>
                        <m:ctrlPr>
                          <a:rPr lang="el-GR" sz="2000" i="1" smtClean="0">
                            <a:solidFill>
                              <a:schemeClr val="tx2"/>
                            </a:solidFill>
                            <a:latin typeface="Cambria Math" panose="02040503050406030204" pitchFamily="18" charset="0"/>
                          </a:rPr>
                        </m:ctrlPr>
                      </m:sSubPr>
                      <m:e>
                        <m:acc>
                          <m:accPr>
                            <m:chr m:val="̂"/>
                            <m:ctrlPr>
                              <a:rPr lang="el-GR" sz="2000" i="1">
                                <a:solidFill>
                                  <a:schemeClr val="tx2"/>
                                </a:solidFill>
                                <a:latin typeface="Cambria Math" panose="02040503050406030204" pitchFamily="18" charset="0"/>
                              </a:rPr>
                            </m:ctrlPr>
                          </m:accPr>
                          <m:e>
                            <m:r>
                              <a:rPr lang="el-GR" sz="2000" i="1">
                                <a:solidFill>
                                  <a:schemeClr val="tx2"/>
                                </a:solidFill>
                                <a:latin typeface="Cambria Math" panose="02040503050406030204" pitchFamily="18" charset="0"/>
                              </a:rPr>
                              <m:t>𝑦</m:t>
                            </m:r>
                          </m:e>
                        </m:acc>
                      </m:e>
                      <m:sub>
                        <m:r>
                          <a:rPr lang="el-GR" sz="2000" i="1">
                            <a:solidFill>
                              <a:schemeClr val="tx2"/>
                            </a:solidFill>
                            <a:latin typeface="Cambria Math" panose="02040503050406030204" pitchFamily="18" charset="0"/>
                          </a:rPr>
                          <m:t>𝑖</m:t>
                        </m:r>
                      </m:sub>
                    </m:sSub>
                  </m:oMath>
                </a14:m>
                <a:r>
                  <a:rPr lang="el-GR" sz="2000" dirty="0">
                    <a:solidFill>
                      <a:schemeClr val="tx2"/>
                    </a:solidFill>
                    <a:latin typeface="Garamond" panose="02020404030301010803" pitchFamily="18" charset="0"/>
                  </a:rPr>
                  <a:t> στην οποία ανήκει:</a:t>
                </a:r>
              </a:p>
              <a:p>
                <a:pPr marL="285750" indent="-285750">
                  <a:buFont typeface="Wingdings" panose="05000000000000000000" pitchFamily="2" charset="2"/>
                  <a:buChar char="§"/>
                </a:pPr>
                <a:endParaRPr lang="el-GR" sz="2000" dirty="0">
                  <a:solidFill>
                    <a:schemeClr val="tx2"/>
                  </a:solidFill>
                  <a:latin typeface="Garamond" panose="02020404030301010803" pitchFamily="18" charset="0"/>
                </a:endParaRPr>
              </a:p>
              <a:p>
                <a:pPr marL="285750" indent="-285750">
                  <a:buFont typeface="Wingdings" panose="05000000000000000000" pitchFamily="2" charset="2"/>
                  <a:buChar char="§"/>
                </a:pPr>
                <a:endParaRPr lang="el-GR" sz="2000" dirty="0">
                  <a:solidFill>
                    <a:schemeClr val="tx2"/>
                  </a:solidFill>
                  <a:latin typeface="Garamond" panose="02020404030301010803" pitchFamily="18" charset="0"/>
                </a:endParaRPr>
              </a:p>
              <a:p>
                <a:pPr marL="285750" indent="-285750">
                  <a:buFont typeface="Wingdings" panose="05000000000000000000" pitchFamily="2" charset="2"/>
                  <a:buChar char="§"/>
                </a:pPr>
                <a:endParaRPr lang="el-GR" sz="2000" dirty="0">
                  <a:solidFill>
                    <a:schemeClr val="tx2"/>
                  </a:solidFill>
                  <a:latin typeface="Garamond" panose="02020404030301010803" pitchFamily="18" charset="0"/>
                </a:endParaRPr>
              </a:p>
              <a:p>
                <a:pPr marL="285750" indent="-285750">
                  <a:buFont typeface="Wingdings" panose="05000000000000000000" pitchFamily="2" charset="2"/>
                  <a:buChar char="§"/>
                </a:pPr>
                <a:endParaRPr lang="en-US" sz="2000" dirty="0">
                  <a:solidFill>
                    <a:schemeClr val="tx2"/>
                  </a:solidFill>
                  <a:latin typeface="Garamond" panose="02020404030301010803" pitchFamily="18" charset="0"/>
                </a:endParaRPr>
              </a:p>
              <a:p>
                <a:pPr marL="285750" indent="-285750">
                  <a:buFont typeface="Wingdings" panose="05000000000000000000" pitchFamily="2" charset="2"/>
                  <a:buChar char="§"/>
                </a:pPr>
                <a:r>
                  <a:rPr lang="el-GR" sz="2000" dirty="0">
                    <a:solidFill>
                      <a:schemeClr val="tx2"/>
                    </a:solidFill>
                    <a:latin typeface="Garamond" panose="02020404030301010803" pitchFamily="18" charset="0"/>
                  </a:rPr>
                  <a:t>και </a:t>
                </a:r>
                <a14:m>
                  <m:oMath xmlns:m="http://schemas.openxmlformats.org/officeDocument/2006/math">
                    <m:m>
                      <m:mPr>
                        <m:plcHide m:val="on"/>
                        <m:mcs>
                          <m:mc>
                            <m:mcPr>
                              <m:count m:val="1"/>
                              <m:mcJc m:val="center"/>
                            </m:mcPr>
                          </m:mc>
                        </m:mcs>
                        <m:ctrlPr>
                          <a:rPr lang="el-GR" sz="2000" i="1" smtClean="0">
                            <a:solidFill>
                              <a:schemeClr val="tx2"/>
                            </a:solidFill>
                            <a:latin typeface="Cambria Math" panose="02040503050406030204" pitchFamily="18" charset="0"/>
                          </a:rPr>
                        </m:ctrlPr>
                      </m:mPr>
                      <m:mr>
                        <m:e>
                          <m:m>
                            <m:mPr>
                              <m:plcHide m:val="on"/>
                              <m:mcs>
                                <m:mc>
                                  <m:mcPr>
                                    <m:count m:val="1"/>
                                    <m:mcJc m:val="center"/>
                                  </m:mcPr>
                                </m:mc>
                              </m:mcs>
                              <m:ctrlPr>
                                <a:rPr lang="el-GR" sz="2000" i="1">
                                  <a:solidFill>
                                    <a:schemeClr val="tx2"/>
                                  </a:solidFill>
                                  <a:latin typeface="Cambria Math" panose="02040503050406030204" pitchFamily="18" charset="0"/>
                                </a:rPr>
                              </m:ctrlPr>
                            </m:mPr>
                            <m:mr>
                              <m:e>
                                <m:m>
                                  <m:mPr>
                                    <m:plcHide m:val="on"/>
                                    <m:mcs>
                                      <m:mc>
                                        <m:mcPr>
                                          <m:count m:val="1"/>
                                          <m:mcJc m:val="center"/>
                                        </m:mcPr>
                                      </m:mc>
                                    </m:mcs>
                                    <m:ctrlPr>
                                      <a:rPr lang="el-GR" sz="2000" i="1">
                                        <a:solidFill>
                                          <a:schemeClr val="tx2"/>
                                        </a:solidFill>
                                        <a:latin typeface="Cambria Math" panose="02040503050406030204" pitchFamily="18" charset="0"/>
                                      </a:rPr>
                                    </m:ctrlPr>
                                  </m:mPr>
                                  <m:mr>
                                    <m:e>
                                      <m:m>
                                        <m:mPr>
                                          <m:plcHide m:val="on"/>
                                          <m:mcs>
                                            <m:mc>
                                              <m:mcPr>
                                                <m:count m:val="1"/>
                                                <m:mcJc m:val="center"/>
                                              </m:mcPr>
                                            </m:mc>
                                          </m:mcs>
                                          <m:ctrlPr>
                                            <a:rPr lang="el-GR" sz="2000" i="1">
                                              <a:solidFill>
                                                <a:schemeClr val="tx2"/>
                                              </a:solidFill>
                                              <a:latin typeface="Cambria Math" panose="02040503050406030204" pitchFamily="18" charset="0"/>
                                            </a:rPr>
                                          </m:ctrlPr>
                                        </m:mPr>
                                        <m:mr>
                                          <m:e>
                                            <m:sSubSup>
                                              <m:sSubSupPr>
                                                <m:ctrlPr>
                                                  <a:rPr lang="el-GR" sz="2000" i="1">
                                                    <a:solidFill>
                                                      <a:schemeClr val="tx2"/>
                                                    </a:solidFill>
                                                    <a:latin typeface="Cambria Math" panose="02040503050406030204" pitchFamily="18" charset="0"/>
                                                  </a:rPr>
                                                </m:ctrlPr>
                                              </m:sSubSupPr>
                                              <m:e>
                                                <m:r>
                                                  <a:rPr lang="el-GR" sz="2000" i="1">
                                                    <a:solidFill>
                                                      <a:schemeClr val="tx2"/>
                                                    </a:solidFill>
                                                    <a:latin typeface="Cambria Math" panose="02040503050406030204" pitchFamily="18" charset="0"/>
                                                  </a:rPr>
                                                  <m:t>𝜇</m:t>
                                                </m:r>
                                              </m:e>
                                              <m:sub>
                                                <m:r>
                                                  <a:rPr lang="el-GR" sz="2000" i="1">
                                                    <a:solidFill>
                                                      <a:schemeClr val="tx2"/>
                                                    </a:solidFill>
                                                    <a:latin typeface="Cambria Math" panose="02040503050406030204" pitchFamily="18" charset="0"/>
                                                  </a:rPr>
                                                  <m:t>𝑜𝑢𝑡</m:t>
                                                </m:r>
                                              </m:sub>
                                              <m:sup>
                                                <m:r>
                                                  <m:rPr>
                                                    <m:sty m:val="p"/>
                                                  </m:rPr>
                                                  <a:rPr lang="el-GR" sz="2000" i="0">
                                                    <a:solidFill>
                                                      <a:schemeClr val="tx2"/>
                                                    </a:solidFill>
                                                    <a:latin typeface="Cambria Math" panose="02040503050406030204" pitchFamily="18" charset="0"/>
                                                  </a:rPr>
                                                  <m:t>mi</m:t>
                                                </m:r>
                                                <m:sSub>
                                                  <m:sSubPr>
                                                    <m:ctrlPr>
                                                      <a:rPr lang="el-GR" sz="2000" i="1">
                                                        <a:solidFill>
                                                          <a:schemeClr val="tx2"/>
                                                        </a:solidFill>
                                                        <a:latin typeface="Cambria Math" panose="02040503050406030204" pitchFamily="18" charset="0"/>
                                                      </a:rPr>
                                                    </m:ctrlPr>
                                                  </m:sSubPr>
                                                  <m:e>
                                                    <m:r>
                                                      <m:rPr>
                                                        <m:sty m:val="p"/>
                                                      </m:rPr>
                                                      <a:rPr lang="el-GR" sz="2000" i="0">
                                                        <a:solidFill>
                                                          <a:schemeClr val="tx2"/>
                                                        </a:solidFill>
                                                        <a:latin typeface="Cambria Math" panose="02040503050406030204" pitchFamily="18" charset="0"/>
                                                      </a:rPr>
                                                      <m:t>n</m:t>
                                                    </m:r>
                                                  </m:e>
                                                  <m:sub>
                                                    <m:r>
                                                      <a:rPr lang="el-GR" sz="2000" i="1">
                                                        <a:solidFill>
                                                          <a:schemeClr val="tx2"/>
                                                        </a:solidFill>
                                                        <a:latin typeface="Cambria Math" panose="02040503050406030204" pitchFamily="18" charset="0"/>
                                                      </a:rPr>
                                                      <m:t>𝑖</m:t>
                                                    </m:r>
                                                  </m:sub>
                                                </m:sSub>
                                              </m:sup>
                                            </m:sSubSup>
                                          </m:e>
                                        </m:mr>
                                      </m:m>
                                    </m:e>
                                  </m:mr>
                                </m:m>
                              </m:e>
                            </m:mr>
                          </m:m>
                        </m:e>
                      </m:mr>
                    </m:m>
                  </m:oMath>
                </a14:m>
                <a:r>
                  <a:rPr lang="el-GR" sz="2000" dirty="0">
                    <a:solidFill>
                      <a:schemeClr val="tx2"/>
                    </a:solidFill>
                    <a:latin typeface="Garamond" panose="02020404030301010803" pitchFamily="18" charset="0"/>
                  </a:rPr>
                  <a:t> είναι ο μέσος των αποστάσεων του </a:t>
                </a:r>
                <a:r>
                  <a:rPr lang="el-GR" sz="2000" b="1" dirty="0">
                    <a:solidFill>
                      <a:schemeClr val="tx2"/>
                    </a:solidFill>
                    <a:latin typeface="Garamond" panose="02020404030301010803" pitchFamily="18" charset="0"/>
                  </a:rPr>
                  <a:t>x</a:t>
                </a:r>
                <a:r>
                  <a:rPr lang="el-GR" sz="2000" i="1" baseline="-25000" dirty="0">
                    <a:solidFill>
                      <a:schemeClr val="tx2"/>
                    </a:solidFill>
                    <a:latin typeface="Garamond" panose="02020404030301010803" pitchFamily="18" charset="0"/>
                  </a:rPr>
                  <a:t>i</a:t>
                </a:r>
                <a:r>
                  <a:rPr lang="el-GR" sz="2000" i="1" dirty="0">
                    <a:solidFill>
                      <a:schemeClr val="tx2"/>
                    </a:solidFill>
                    <a:latin typeface="Garamond" panose="02020404030301010803" pitchFamily="18" charset="0"/>
                  </a:rPr>
                  <a:t> </a:t>
                </a:r>
                <a:r>
                  <a:rPr lang="el-GR" sz="2000" dirty="0">
                    <a:solidFill>
                      <a:schemeClr val="tx2"/>
                    </a:solidFill>
                    <a:latin typeface="Garamond" panose="02020404030301010803" pitchFamily="18" charset="0"/>
                  </a:rPr>
                  <a:t>από σημεία της πλησιέστερης συστάδας:</a:t>
                </a:r>
              </a:p>
              <a:p>
                <a:pPr marL="285750" indent="-285750">
                  <a:buFont typeface="Wingdings" panose="05000000000000000000" pitchFamily="2" charset="2"/>
                  <a:buChar char="§"/>
                </a:pPr>
                <a:endParaRPr lang="el-GR" sz="2000" dirty="0">
                  <a:solidFill>
                    <a:schemeClr val="tx2"/>
                  </a:solidFill>
                  <a:latin typeface="Garamond" panose="02020404030301010803" pitchFamily="18" charset="0"/>
                </a:endParaRPr>
              </a:p>
              <a:p>
                <a:endParaRPr lang="el-GR" sz="1800" dirty="0">
                  <a:solidFill>
                    <a:schemeClr val="tx2"/>
                  </a:solidFill>
                </a:endParaRPr>
              </a:p>
            </p:txBody>
          </p:sp>
        </mc:Choice>
        <mc:Fallback xmlns="">
          <p:sp>
            <p:nvSpPr>
              <p:cNvPr id="6" name="TextBox 5">
                <a:extLst>
                  <a:ext uri="{FF2B5EF4-FFF2-40B4-BE49-F238E27FC236}">
                    <a16:creationId xmlns:a16="http://schemas.microsoft.com/office/drawing/2014/main" id="{B174FC89-28A3-4C32-8B37-820F07E15DEA}"/>
                  </a:ext>
                </a:extLst>
              </p:cNvPr>
              <p:cNvSpPr txBox="1">
                <a:spLocks noRot="1" noChangeAspect="1" noMove="1" noResize="1" noEditPoints="1" noAdjustHandles="1" noChangeArrowheads="1" noChangeShapeType="1" noTextEdit="1"/>
              </p:cNvSpPr>
              <p:nvPr/>
            </p:nvSpPr>
            <p:spPr>
              <a:xfrm>
                <a:off x="1047837" y="1304510"/>
                <a:ext cx="9145016" cy="4537011"/>
              </a:xfrm>
              <a:prstGeom prst="rect">
                <a:avLst/>
              </a:prstGeom>
              <a:blipFill>
                <a:blip r:embed="rId3"/>
                <a:stretch>
                  <a:fillRect l="-600" t="-806"/>
                </a:stretch>
              </a:blipFill>
            </p:spPr>
            <p:txBody>
              <a:bodyPr/>
              <a:lstStyle/>
              <a:p>
                <a:r>
                  <a:rPr lang="el-GR">
                    <a:noFill/>
                  </a:rPr>
                  <a:t> </a:t>
                </a:r>
              </a:p>
            </p:txBody>
          </p:sp>
        </mc:Fallback>
      </mc:AlternateContent>
      <p:graphicFrame>
        <p:nvGraphicFramePr>
          <p:cNvPr id="7" name="Αντικείμενο 6">
            <a:extLst>
              <a:ext uri="{FF2B5EF4-FFF2-40B4-BE49-F238E27FC236}">
                <a16:creationId xmlns:a16="http://schemas.microsoft.com/office/drawing/2014/main" id="{82973ABC-923E-4701-A503-7225150B1442}"/>
              </a:ext>
            </a:extLst>
          </p:cNvPr>
          <p:cNvGraphicFramePr>
            <a:graphicFrameLocks noChangeAspect="1"/>
          </p:cNvGraphicFramePr>
          <p:nvPr>
            <p:extLst>
              <p:ext uri="{D42A27DB-BD31-4B8C-83A1-F6EECF244321}">
                <p14:modId xmlns:p14="http://schemas.microsoft.com/office/powerpoint/2010/main" val="2868682615"/>
              </p:ext>
            </p:extLst>
          </p:nvPr>
        </p:nvGraphicFramePr>
        <p:xfrm>
          <a:off x="4293195" y="3717032"/>
          <a:ext cx="2581275" cy="812800"/>
        </p:xfrm>
        <a:graphic>
          <a:graphicData uri="http://schemas.openxmlformats.org/presentationml/2006/ole">
            <mc:AlternateContent xmlns:mc="http://schemas.openxmlformats.org/markup-compatibility/2006">
              <mc:Choice xmlns:v="urn:schemas-microsoft-com:vml" Requires="v">
                <p:oleObj name="Equation" r:id="rId4" imgW="1612800" imgH="507960" progId="Equation.DSMT4">
                  <p:embed/>
                </p:oleObj>
              </mc:Choice>
              <mc:Fallback>
                <p:oleObj name="Equation" r:id="rId4" imgW="1612800" imgH="507960" progId="Equation.DSMT4">
                  <p:embed/>
                  <p:pic>
                    <p:nvPicPr>
                      <p:cNvPr id="6" name="Αντικείμενο 5"/>
                      <p:cNvPicPr>
                        <a:picLocks noChangeAspect="1" noChangeArrowheads="1"/>
                      </p:cNvPicPr>
                      <p:nvPr/>
                    </p:nvPicPr>
                    <p:blipFill>
                      <a:blip r:embed="rId5"/>
                      <a:srcRect/>
                      <a:stretch>
                        <a:fillRect/>
                      </a:stretch>
                    </p:blipFill>
                    <p:spPr bwMode="auto">
                      <a:xfrm>
                        <a:off x="4293195" y="3717032"/>
                        <a:ext cx="2581275"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Αντικείμενο 7">
            <a:extLst>
              <a:ext uri="{FF2B5EF4-FFF2-40B4-BE49-F238E27FC236}">
                <a16:creationId xmlns:a16="http://schemas.microsoft.com/office/drawing/2014/main" id="{FBAADCC2-C2C2-4E28-BE0F-CDACE2A3D8FB}"/>
              </a:ext>
            </a:extLst>
          </p:cNvPr>
          <p:cNvGraphicFramePr>
            <a:graphicFrameLocks noChangeAspect="1"/>
          </p:cNvGraphicFramePr>
          <p:nvPr>
            <p:extLst>
              <p:ext uri="{D42A27DB-BD31-4B8C-83A1-F6EECF244321}">
                <p14:modId xmlns:p14="http://schemas.microsoft.com/office/powerpoint/2010/main" val="1995464447"/>
              </p:ext>
            </p:extLst>
          </p:nvPr>
        </p:nvGraphicFramePr>
        <p:xfrm>
          <a:off x="4042151" y="5394545"/>
          <a:ext cx="2905344" cy="893952"/>
        </p:xfrm>
        <a:graphic>
          <a:graphicData uri="http://schemas.openxmlformats.org/presentationml/2006/ole">
            <mc:AlternateContent xmlns:mc="http://schemas.openxmlformats.org/markup-compatibility/2006">
              <mc:Choice xmlns:v="urn:schemas-microsoft-com:vml" Requires="v">
                <p:oleObj name="Equation" r:id="rId6" imgW="1815840" imgH="558720" progId="Equation.DSMT4">
                  <p:embed/>
                </p:oleObj>
              </mc:Choice>
              <mc:Fallback>
                <p:oleObj name="Equation" r:id="rId6" imgW="1815840" imgH="558720" progId="Equation.DSMT4">
                  <p:embed/>
                  <p:pic>
                    <p:nvPicPr>
                      <p:cNvPr id="9" name="Αντικείμενο 8"/>
                      <p:cNvPicPr>
                        <a:picLocks noChangeAspect="1" noChangeArrowheads="1"/>
                      </p:cNvPicPr>
                      <p:nvPr/>
                    </p:nvPicPr>
                    <p:blipFill>
                      <a:blip r:embed="rId7"/>
                      <a:srcRect/>
                      <a:stretch>
                        <a:fillRect/>
                      </a:stretch>
                    </p:blipFill>
                    <p:spPr bwMode="auto">
                      <a:xfrm>
                        <a:off x="4042151" y="5394545"/>
                        <a:ext cx="2905344" cy="893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Αντικείμενο 8">
            <a:extLst>
              <a:ext uri="{FF2B5EF4-FFF2-40B4-BE49-F238E27FC236}">
                <a16:creationId xmlns:a16="http://schemas.microsoft.com/office/drawing/2014/main" id="{050AD2B4-5BA3-45AB-B06D-0517AE049E56}"/>
              </a:ext>
            </a:extLst>
          </p:cNvPr>
          <p:cNvGraphicFramePr>
            <a:graphicFrameLocks noChangeAspect="1"/>
          </p:cNvGraphicFramePr>
          <p:nvPr>
            <p:extLst>
              <p:ext uri="{D42A27DB-BD31-4B8C-83A1-F6EECF244321}">
                <p14:modId xmlns:p14="http://schemas.microsoft.com/office/powerpoint/2010/main" val="3669534683"/>
              </p:ext>
            </p:extLst>
          </p:nvPr>
        </p:nvGraphicFramePr>
        <p:xfrm>
          <a:off x="4293195" y="1805571"/>
          <a:ext cx="2654300" cy="777875"/>
        </p:xfrm>
        <a:graphic>
          <a:graphicData uri="http://schemas.openxmlformats.org/presentationml/2006/ole">
            <mc:AlternateContent xmlns:mc="http://schemas.openxmlformats.org/markup-compatibility/2006">
              <mc:Choice xmlns:v="urn:schemas-microsoft-com:vml" Requires="v">
                <p:oleObj name="Equation" r:id="rId8" imgW="1562040" imgH="457200" progId="Equation.DSMT4">
                  <p:embed/>
                </p:oleObj>
              </mc:Choice>
              <mc:Fallback>
                <p:oleObj name="Equation" r:id="rId8" imgW="1562040" imgH="457200" progId="Equation.DSMT4">
                  <p:embed/>
                  <p:pic>
                    <p:nvPicPr>
                      <p:cNvPr id="10" name="Αντικείμενο 9"/>
                      <p:cNvPicPr>
                        <a:picLocks noChangeAspect="1" noChangeArrowheads="1"/>
                      </p:cNvPicPr>
                      <p:nvPr/>
                    </p:nvPicPr>
                    <p:blipFill>
                      <a:blip r:embed="rId9"/>
                      <a:srcRect/>
                      <a:stretch>
                        <a:fillRect/>
                      </a:stretch>
                    </p:blipFill>
                    <p:spPr bwMode="auto">
                      <a:xfrm>
                        <a:off x="4293195" y="1805571"/>
                        <a:ext cx="265430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595605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E4708E3A-6E66-4410-92B1-FA16A2C1ED56}"/>
                  </a:ext>
                </a:extLst>
              </p:cNvPr>
              <p:cNvSpPr txBox="1"/>
              <p:nvPr/>
            </p:nvSpPr>
            <p:spPr>
              <a:xfrm>
                <a:off x="1125860" y="1176631"/>
                <a:ext cx="9649072" cy="5378652"/>
              </a:xfrm>
              <a:prstGeom prst="rect">
                <a:avLst/>
              </a:prstGeom>
              <a:noFill/>
            </p:spPr>
            <p:txBody>
              <a:bodyPr wrap="square" rtlCol="0">
                <a:spAutoFit/>
              </a:bodyPr>
              <a:lstStyle/>
              <a:p>
                <a:pPr marL="342900" indent="-342900" algn="just">
                  <a:buFont typeface="Garamond" panose="02020404030301010803" pitchFamily="18" charset="0"/>
                  <a:buChar char="–"/>
                </a:pPr>
                <a:r>
                  <a:rPr lang="el-GR" dirty="0">
                    <a:solidFill>
                      <a:schemeClr val="tx2"/>
                    </a:solidFill>
                    <a:latin typeface="Garamond" panose="02020404030301010803" pitchFamily="18" charset="0"/>
                  </a:rPr>
                  <a:t>Τα εξωτερικά μέτρα υποθέτουν ότι είναι γνωστή εκ των προτέρων η σωστή συσταδοποίηση (δηλαδή εκείνη που αντιστοιχεί στη δεδομένη αλήθεια), η οποία και χρησιμοποιείται για την αποτίμηση μιας δεδομένης συσταδοποίησης. </a:t>
                </a:r>
              </a:p>
              <a:p>
                <a:pPr marL="342900" indent="-342900" algn="just">
                  <a:buFont typeface="Garamond" panose="02020404030301010803" pitchFamily="18" charset="0"/>
                  <a:buChar char="–"/>
                </a:pPr>
                <a:endParaRPr lang="el-GR" dirty="0">
                  <a:solidFill>
                    <a:schemeClr val="tx2"/>
                  </a:solidFill>
                  <a:latin typeface="Garamond" panose="02020404030301010803" pitchFamily="18" charset="0"/>
                </a:endParaRPr>
              </a:p>
              <a:p>
                <a:pPr marL="342900" indent="-342900" algn="just">
                  <a:buFont typeface="Garamond" panose="02020404030301010803" pitchFamily="18" charset="0"/>
                  <a:buChar char="–"/>
                </a:pPr>
                <a:r>
                  <a:rPr lang="el-GR" dirty="0">
                    <a:solidFill>
                      <a:schemeClr val="tx2"/>
                    </a:solidFill>
                    <a:latin typeface="Garamond" panose="02020404030301010803" pitchFamily="18" charset="0"/>
                  </a:rPr>
                  <a:t>Έστω ότι</a:t>
                </a:r>
                <a:r>
                  <a:rPr lang="en-US" dirty="0">
                    <a:solidFill>
                      <a:schemeClr val="tx2"/>
                    </a:solidFill>
                    <a:latin typeface="Garamond" panose="02020404030301010803" pitchFamily="18" charset="0"/>
                  </a:rPr>
                  <a:t> </a:t>
                </a:r>
                <a14:m>
                  <m:oMath xmlns:m="http://schemas.openxmlformats.org/officeDocument/2006/math">
                    <m:r>
                      <a:rPr lang="en-US" b="0" i="1" smtClean="0">
                        <a:solidFill>
                          <a:schemeClr val="tx2"/>
                        </a:solidFill>
                        <a:latin typeface="Cambria Math" panose="02040503050406030204" pitchFamily="18" charset="0"/>
                      </a:rPr>
                      <m:t>𝐷</m:t>
                    </m:r>
                    <m:r>
                      <a:rPr lang="en-US" b="0" i="1" smtClean="0">
                        <a:solidFill>
                          <a:schemeClr val="tx2"/>
                        </a:solidFill>
                        <a:latin typeface="Cambria Math" panose="02040503050406030204" pitchFamily="18" charset="0"/>
                      </a:rPr>
                      <m:t>=</m:t>
                    </m:r>
                    <m:sSubSup>
                      <m:sSubSupPr>
                        <m:ctrlPr>
                          <a:rPr lang="en-US" b="0" i="1" smtClean="0">
                            <a:solidFill>
                              <a:schemeClr val="tx2"/>
                            </a:solidFill>
                            <a:latin typeface="Cambria Math" panose="02040503050406030204" pitchFamily="18" charset="0"/>
                          </a:rPr>
                        </m:ctrlPr>
                      </m:sSubSupPr>
                      <m:e>
                        <m:r>
                          <a:rPr lang="en-US" b="0" i="1" smtClean="0">
                            <a:solidFill>
                              <a:schemeClr val="tx2"/>
                            </a:solidFill>
                            <a:latin typeface="Cambria Math" panose="02040503050406030204" pitchFamily="18" charset="0"/>
                          </a:rPr>
                          <m:t>{</m:t>
                        </m:r>
                        <m:sSub>
                          <m:sSubPr>
                            <m:ctrlPr>
                              <a:rPr lang="en-US" b="0" i="1" smtClean="0">
                                <a:solidFill>
                                  <a:schemeClr val="tx2"/>
                                </a:solidFill>
                                <a:latin typeface="Cambria Math" panose="02040503050406030204" pitchFamily="18" charset="0"/>
                              </a:rPr>
                            </m:ctrlPr>
                          </m:sSubPr>
                          <m:e>
                            <m:r>
                              <a:rPr lang="en-US" b="0" i="1" smtClean="0">
                                <a:solidFill>
                                  <a:schemeClr val="tx2"/>
                                </a:solidFill>
                                <a:latin typeface="Cambria Math" panose="02040503050406030204" pitchFamily="18" charset="0"/>
                              </a:rPr>
                              <m:t>𝑋</m:t>
                            </m:r>
                          </m:e>
                          <m:sub>
                            <m:r>
                              <a:rPr lang="en-US" b="0" i="1" smtClean="0">
                                <a:solidFill>
                                  <a:schemeClr val="tx2"/>
                                </a:solidFill>
                                <a:latin typeface="Cambria Math" panose="02040503050406030204" pitchFamily="18" charset="0"/>
                              </a:rPr>
                              <m:t>𝑖</m:t>
                            </m:r>
                          </m:sub>
                        </m:sSub>
                        <m:r>
                          <a:rPr lang="en-US" b="0" i="1" smtClean="0">
                            <a:solidFill>
                              <a:schemeClr val="tx2"/>
                            </a:solidFill>
                            <a:latin typeface="Cambria Math" panose="02040503050406030204" pitchFamily="18" charset="0"/>
                          </a:rPr>
                          <m:t>}</m:t>
                        </m:r>
                      </m:e>
                      <m:sub>
                        <m:r>
                          <a:rPr lang="en-US" b="0" i="1" smtClean="0">
                            <a:solidFill>
                              <a:schemeClr val="tx2"/>
                            </a:solidFill>
                            <a:latin typeface="Cambria Math" panose="02040503050406030204" pitchFamily="18" charset="0"/>
                          </a:rPr>
                          <m:t>𝑖</m:t>
                        </m:r>
                        <m:r>
                          <a:rPr lang="en-US" b="0" i="1" smtClean="0">
                            <a:solidFill>
                              <a:schemeClr val="tx2"/>
                            </a:solidFill>
                            <a:latin typeface="Cambria Math" panose="02040503050406030204" pitchFamily="18" charset="0"/>
                          </a:rPr>
                          <m:t>=1</m:t>
                        </m:r>
                      </m:sub>
                      <m:sup>
                        <m:r>
                          <a:rPr lang="en-US" b="0" i="1" smtClean="0">
                            <a:solidFill>
                              <a:schemeClr val="tx2"/>
                            </a:solidFill>
                            <a:latin typeface="Cambria Math" panose="02040503050406030204" pitchFamily="18" charset="0"/>
                          </a:rPr>
                          <m:t>𝑛</m:t>
                        </m:r>
                      </m:sup>
                    </m:sSubSup>
                  </m:oMath>
                </a14:m>
                <a:r>
                  <a:rPr lang="el-GR" dirty="0">
                    <a:solidFill>
                      <a:schemeClr val="tx2"/>
                    </a:solidFill>
                    <a:latin typeface="Garamond" panose="02020404030301010803" pitchFamily="18" charset="0"/>
                  </a:rPr>
                  <a:t> είναι ένα σύνολο δεδομένων που αποτελείται από n σημεία σε έναν d-διάστατο χώρο, το οποίο έχει διαμεριστεί σε k συστάδες. </a:t>
                </a:r>
                <a:endParaRPr lang="en-US" dirty="0">
                  <a:solidFill>
                    <a:schemeClr val="tx2"/>
                  </a:solidFill>
                  <a:latin typeface="Garamond" panose="02020404030301010803" pitchFamily="18" charset="0"/>
                </a:endParaRPr>
              </a:p>
              <a:p>
                <a:pPr marL="342900" indent="-342900" algn="just">
                  <a:buFont typeface="Garamond" panose="02020404030301010803" pitchFamily="18" charset="0"/>
                  <a:buChar char="–"/>
                </a:pPr>
                <a:endParaRPr lang="en-US" dirty="0">
                  <a:solidFill>
                    <a:schemeClr val="tx2"/>
                  </a:solidFill>
                  <a:latin typeface="Garamond" panose="02020404030301010803" pitchFamily="18" charset="0"/>
                </a:endParaRPr>
              </a:p>
              <a:p>
                <a:pPr marL="342900" indent="-342900" algn="just">
                  <a:buFont typeface="Garamond" panose="02020404030301010803" pitchFamily="18" charset="0"/>
                  <a:buChar char="–"/>
                </a:pPr>
                <a:r>
                  <a:rPr lang="el-GR" dirty="0">
                    <a:solidFill>
                      <a:schemeClr val="tx2"/>
                    </a:solidFill>
                    <a:latin typeface="Garamond" panose="02020404030301010803" pitchFamily="18" charset="0"/>
                  </a:rPr>
                  <a:t>Έστω ότι συμβολίζουμε με </a:t>
                </a:r>
                <a14:m>
                  <m:oMath xmlns:m="http://schemas.openxmlformats.org/officeDocument/2006/math">
                    <m:sSub>
                      <m:sSubPr>
                        <m:ctrlPr>
                          <a:rPr lang="el-GR" i="1" smtClean="0">
                            <a:solidFill>
                              <a:schemeClr val="tx2"/>
                            </a:solidFill>
                            <a:latin typeface="Cambria Math" panose="02040503050406030204" pitchFamily="18" charset="0"/>
                          </a:rPr>
                        </m:ctrlPr>
                      </m:sSubPr>
                      <m:e>
                        <m:r>
                          <a:rPr lang="en-US" b="0" i="1" smtClean="0">
                            <a:solidFill>
                              <a:schemeClr val="tx2"/>
                            </a:solidFill>
                            <a:latin typeface="Cambria Math" panose="02040503050406030204" pitchFamily="18" charset="0"/>
                          </a:rPr>
                          <m:t>𝑦</m:t>
                        </m:r>
                      </m:e>
                      <m:sub>
                        <m:r>
                          <a:rPr lang="en-US" b="0" i="1" smtClean="0">
                            <a:solidFill>
                              <a:schemeClr val="tx2"/>
                            </a:solidFill>
                            <a:latin typeface="Cambria Math" panose="02040503050406030204" pitchFamily="18" charset="0"/>
                          </a:rPr>
                          <m:t>𝑖</m:t>
                        </m:r>
                      </m:sub>
                    </m:sSub>
                    <m:r>
                      <a:rPr lang="el-GR" i="1" smtClean="0">
                        <a:solidFill>
                          <a:schemeClr val="tx2"/>
                        </a:solidFill>
                        <a:latin typeface="Cambria Math" panose="02040503050406030204" pitchFamily="18" charset="0"/>
                        <a:ea typeface="Cambria Math" panose="02040503050406030204" pitchFamily="18" charset="0"/>
                      </a:rPr>
                      <m:t>∈</m:t>
                    </m:r>
                    <m:r>
                      <a:rPr lang="en-US" b="0" i="1" smtClean="0">
                        <a:solidFill>
                          <a:schemeClr val="tx2"/>
                        </a:solidFill>
                        <a:latin typeface="Cambria Math" panose="02040503050406030204" pitchFamily="18" charset="0"/>
                        <a:ea typeface="Cambria Math" panose="02040503050406030204" pitchFamily="18" charset="0"/>
                      </a:rPr>
                      <m:t>{1,2,…,</m:t>
                    </m:r>
                    <m:r>
                      <a:rPr lang="en-US" b="0" i="1" smtClean="0">
                        <a:solidFill>
                          <a:schemeClr val="tx2"/>
                        </a:solidFill>
                        <a:latin typeface="Cambria Math" panose="02040503050406030204" pitchFamily="18" charset="0"/>
                        <a:ea typeface="Cambria Math" panose="02040503050406030204" pitchFamily="18" charset="0"/>
                      </a:rPr>
                      <m:t>𝑘</m:t>
                    </m:r>
                    <m:r>
                      <a:rPr lang="en-US" b="0" i="1" smtClean="0">
                        <a:solidFill>
                          <a:schemeClr val="tx2"/>
                        </a:solidFill>
                        <a:latin typeface="Cambria Math" panose="02040503050406030204" pitchFamily="18" charset="0"/>
                        <a:ea typeface="Cambria Math" panose="02040503050406030204" pitchFamily="18" charset="0"/>
                      </a:rPr>
                      <m:t>}</m:t>
                    </m:r>
                  </m:oMath>
                </a14:m>
                <a:r>
                  <a:rPr lang="el-GR" dirty="0">
                    <a:solidFill>
                      <a:schemeClr val="tx2"/>
                    </a:solidFill>
                    <a:latin typeface="Garamond" panose="02020404030301010803" pitchFamily="18" charset="0"/>
                  </a:rPr>
                  <a:t> τις πληροφορίες συμμετοχής στις συστάδες (ή των ετικετών των συστάδων) που αντιστοιχούν στη δεδομένη αλήθεια για κάθε σημείο.</a:t>
                </a:r>
              </a:p>
              <a:p>
                <a:pPr marL="342900" indent="-342900" algn="just">
                  <a:buFont typeface="Garamond" panose="02020404030301010803" pitchFamily="18" charset="0"/>
                  <a:buChar char="–"/>
                </a:pPr>
                <a:endParaRPr lang="el-GR" dirty="0">
                  <a:solidFill>
                    <a:schemeClr val="tx2"/>
                  </a:solidFill>
                  <a:latin typeface="Garamond" panose="02020404030301010803" pitchFamily="18" charset="0"/>
                </a:endParaRPr>
              </a:p>
              <a:p>
                <a:pPr marL="342900" indent="-342900" algn="just">
                  <a:buFont typeface="Garamond" panose="02020404030301010803" pitchFamily="18" charset="0"/>
                  <a:buChar char="–"/>
                </a:pPr>
                <a:r>
                  <a:rPr lang="el-GR" dirty="0">
                    <a:solidFill>
                      <a:schemeClr val="tx2"/>
                    </a:solidFill>
                    <a:latin typeface="Garamond" panose="02020404030301010803" pitchFamily="18" charset="0"/>
                  </a:rPr>
                  <a:t>Η συσταδοποίηση που αντιστοιχεί στη δεδομένη αλήθεια ορίζεται ως</a:t>
                </a:r>
                <a:r>
                  <a:rPr lang="en-US" dirty="0">
                    <a:solidFill>
                      <a:schemeClr val="tx2"/>
                    </a:solidFill>
                    <a:latin typeface="Garamond" panose="02020404030301010803" pitchFamily="18" charset="0"/>
                  </a:rPr>
                  <a:t> </a:t>
                </a:r>
                <a14:m>
                  <m:oMath xmlns:m="http://schemas.openxmlformats.org/officeDocument/2006/math">
                    <m:r>
                      <a:rPr lang="en-US" b="0" i="1" smtClean="0">
                        <a:solidFill>
                          <a:schemeClr val="tx2"/>
                        </a:solidFill>
                        <a:latin typeface="Cambria Math" panose="02040503050406030204" pitchFamily="18" charset="0"/>
                      </a:rPr>
                      <m:t>𝑇</m:t>
                    </m:r>
                    <m:r>
                      <a:rPr lang="en-US" b="0" i="1" smtClean="0">
                        <a:solidFill>
                          <a:schemeClr val="tx2"/>
                        </a:solidFill>
                        <a:latin typeface="Cambria Math" panose="02040503050406030204" pitchFamily="18" charset="0"/>
                      </a:rPr>
                      <m:t>={</m:t>
                    </m:r>
                    <m:sSub>
                      <m:sSubPr>
                        <m:ctrlPr>
                          <a:rPr lang="en-US" b="0" i="1" smtClean="0">
                            <a:solidFill>
                              <a:schemeClr val="tx2"/>
                            </a:solidFill>
                            <a:latin typeface="Cambria Math" panose="02040503050406030204" pitchFamily="18" charset="0"/>
                          </a:rPr>
                        </m:ctrlPr>
                      </m:sSubPr>
                      <m:e>
                        <m:r>
                          <a:rPr lang="en-US" b="0" i="1" smtClean="0">
                            <a:solidFill>
                              <a:schemeClr val="tx2"/>
                            </a:solidFill>
                            <a:latin typeface="Cambria Math" panose="02040503050406030204" pitchFamily="18" charset="0"/>
                          </a:rPr>
                          <m:t>𝑇</m:t>
                        </m:r>
                      </m:e>
                      <m:sub>
                        <m:r>
                          <a:rPr lang="en-US" b="0" i="1" smtClean="0">
                            <a:solidFill>
                              <a:schemeClr val="tx2"/>
                            </a:solidFill>
                            <a:latin typeface="Cambria Math" panose="02040503050406030204" pitchFamily="18" charset="0"/>
                          </a:rPr>
                          <m:t>1</m:t>
                        </m:r>
                      </m:sub>
                    </m:sSub>
                    <m:r>
                      <a:rPr lang="en-US" b="0" i="1" smtClean="0">
                        <a:solidFill>
                          <a:schemeClr val="tx2"/>
                        </a:solidFill>
                        <a:latin typeface="Cambria Math" panose="02040503050406030204" pitchFamily="18" charset="0"/>
                      </a:rPr>
                      <m:t>,</m:t>
                    </m:r>
                    <m:sSub>
                      <m:sSubPr>
                        <m:ctrlPr>
                          <a:rPr lang="en-US" i="1">
                            <a:solidFill>
                              <a:schemeClr val="tx2"/>
                            </a:solidFill>
                            <a:latin typeface="Cambria Math" panose="02040503050406030204" pitchFamily="18" charset="0"/>
                          </a:rPr>
                        </m:ctrlPr>
                      </m:sSubPr>
                      <m:e>
                        <m:r>
                          <a:rPr lang="en-US" i="1">
                            <a:solidFill>
                              <a:schemeClr val="tx2"/>
                            </a:solidFill>
                            <a:latin typeface="Cambria Math" panose="02040503050406030204" pitchFamily="18" charset="0"/>
                          </a:rPr>
                          <m:t>𝑇</m:t>
                        </m:r>
                      </m:e>
                      <m:sub>
                        <m:r>
                          <a:rPr lang="en-US" b="0" i="1" smtClean="0">
                            <a:solidFill>
                              <a:schemeClr val="tx2"/>
                            </a:solidFill>
                            <a:latin typeface="Cambria Math" panose="02040503050406030204" pitchFamily="18" charset="0"/>
                          </a:rPr>
                          <m:t>2</m:t>
                        </m:r>
                      </m:sub>
                    </m:sSub>
                    <m:r>
                      <a:rPr lang="en-US" i="1">
                        <a:solidFill>
                          <a:schemeClr val="tx2"/>
                        </a:solidFill>
                        <a:latin typeface="Cambria Math" panose="02040503050406030204" pitchFamily="18" charset="0"/>
                      </a:rPr>
                      <m:t>,</m:t>
                    </m:r>
                    <m:r>
                      <a:rPr lang="en-US" b="0" i="1" smtClean="0">
                        <a:solidFill>
                          <a:schemeClr val="tx2"/>
                        </a:solidFill>
                        <a:latin typeface="Cambria Math" panose="02040503050406030204" pitchFamily="18" charset="0"/>
                      </a:rPr>
                      <m:t>…,</m:t>
                    </m:r>
                    <m:sSub>
                      <m:sSubPr>
                        <m:ctrlPr>
                          <a:rPr lang="en-US" i="1">
                            <a:solidFill>
                              <a:schemeClr val="tx2"/>
                            </a:solidFill>
                            <a:latin typeface="Cambria Math" panose="02040503050406030204" pitchFamily="18" charset="0"/>
                          </a:rPr>
                        </m:ctrlPr>
                      </m:sSubPr>
                      <m:e>
                        <m:r>
                          <a:rPr lang="en-US" i="1">
                            <a:solidFill>
                              <a:schemeClr val="tx2"/>
                            </a:solidFill>
                            <a:latin typeface="Cambria Math" panose="02040503050406030204" pitchFamily="18" charset="0"/>
                          </a:rPr>
                          <m:t>𝑇</m:t>
                        </m:r>
                      </m:e>
                      <m:sub>
                        <m:r>
                          <a:rPr lang="en-US" b="0" i="1" smtClean="0">
                            <a:solidFill>
                              <a:schemeClr val="tx2"/>
                            </a:solidFill>
                            <a:latin typeface="Cambria Math" panose="02040503050406030204" pitchFamily="18" charset="0"/>
                          </a:rPr>
                          <m:t>𝑘</m:t>
                        </m:r>
                      </m:sub>
                    </m:sSub>
                    <m:r>
                      <a:rPr lang="en-US" b="0" i="1" smtClean="0">
                        <a:solidFill>
                          <a:schemeClr val="tx2"/>
                        </a:solidFill>
                        <a:latin typeface="Cambria Math" panose="02040503050406030204" pitchFamily="18" charset="0"/>
                      </a:rPr>
                      <m:t>}</m:t>
                    </m:r>
                  </m:oMath>
                </a14:m>
                <a:r>
                  <a:rPr lang="el-GR" dirty="0">
                    <a:solidFill>
                      <a:schemeClr val="tx2"/>
                    </a:solidFill>
                    <a:latin typeface="Garamond" panose="02020404030301010803" pitchFamily="18" charset="0"/>
                  </a:rPr>
                  <a:t>, όπου η συστάδα</a:t>
                </a:r>
                <a:r>
                  <a:rPr lang="en-US" dirty="0">
                    <a:solidFill>
                      <a:schemeClr val="tx2"/>
                    </a:solidFill>
                    <a:latin typeface="Garamond" panose="02020404030301010803" pitchFamily="18" charset="0"/>
                  </a:rPr>
                  <a:t> </a:t>
                </a:r>
                <a14:m>
                  <m:oMath xmlns:m="http://schemas.openxmlformats.org/officeDocument/2006/math">
                    <m:sSub>
                      <m:sSubPr>
                        <m:ctrlPr>
                          <a:rPr lang="en-US" i="1">
                            <a:solidFill>
                              <a:schemeClr val="tx2"/>
                            </a:solidFill>
                            <a:latin typeface="Cambria Math" panose="02040503050406030204" pitchFamily="18" charset="0"/>
                          </a:rPr>
                        </m:ctrlPr>
                      </m:sSubPr>
                      <m:e>
                        <m:r>
                          <a:rPr lang="en-US" i="1">
                            <a:solidFill>
                              <a:schemeClr val="tx2"/>
                            </a:solidFill>
                            <a:latin typeface="Cambria Math" panose="02040503050406030204" pitchFamily="18" charset="0"/>
                          </a:rPr>
                          <m:t>𝑇</m:t>
                        </m:r>
                      </m:e>
                      <m:sub>
                        <m:r>
                          <a:rPr lang="en-US" b="0" i="1" smtClean="0">
                            <a:solidFill>
                              <a:schemeClr val="tx2"/>
                            </a:solidFill>
                            <a:latin typeface="Cambria Math" panose="02040503050406030204" pitchFamily="18" charset="0"/>
                          </a:rPr>
                          <m:t>𝑗</m:t>
                        </m:r>
                      </m:sub>
                    </m:sSub>
                  </m:oMath>
                </a14:m>
                <a:r>
                  <a:rPr lang="en-US" dirty="0">
                    <a:solidFill>
                      <a:schemeClr val="tx2"/>
                    </a:solidFill>
                    <a:latin typeface="Garamond" panose="02020404030301010803" pitchFamily="18" charset="0"/>
                  </a:rPr>
                  <a:t> </a:t>
                </a:r>
                <a:r>
                  <a:rPr lang="el-GR" dirty="0">
                    <a:solidFill>
                      <a:schemeClr val="tx2"/>
                    </a:solidFill>
                    <a:latin typeface="Garamond" panose="02020404030301010803" pitchFamily="18" charset="0"/>
                  </a:rPr>
                  <a:t>αποτελείται από όλα τα σημεία με ετικέτα j, δηλαδή</a:t>
                </a:r>
                <a:r>
                  <a:rPr lang="en-US" dirty="0">
                    <a:solidFill>
                      <a:schemeClr val="tx2"/>
                    </a:solidFill>
                    <a:latin typeface="Garamond" panose="02020404030301010803" pitchFamily="18" charset="0"/>
                  </a:rPr>
                  <a:t> </a:t>
                </a:r>
                <a14:m>
                  <m:oMath xmlns:m="http://schemas.openxmlformats.org/officeDocument/2006/math">
                    <m:sSub>
                      <m:sSubPr>
                        <m:ctrlPr>
                          <a:rPr lang="en-US" i="1">
                            <a:solidFill>
                              <a:schemeClr val="tx2"/>
                            </a:solidFill>
                            <a:latin typeface="Cambria Math" panose="02040503050406030204" pitchFamily="18" charset="0"/>
                          </a:rPr>
                        </m:ctrlPr>
                      </m:sSubPr>
                      <m:e>
                        <m:r>
                          <a:rPr lang="en-US" i="1">
                            <a:solidFill>
                              <a:schemeClr val="tx2"/>
                            </a:solidFill>
                            <a:latin typeface="Cambria Math" panose="02040503050406030204" pitchFamily="18" charset="0"/>
                          </a:rPr>
                          <m:t>𝑇</m:t>
                        </m:r>
                      </m:e>
                      <m:sub>
                        <m:r>
                          <a:rPr lang="en-US" i="1">
                            <a:solidFill>
                              <a:schemeClr val="tx2"/>
                            </a:solidFill>
                            <a:latin typeface="Cambria Math" panose="02040503050406030204" pitchFamily="18" charset="0"/>
                          </a:rPr>
                          <m:t>𝑗</m:t>
                        </m:r>
                      </m:sub>
                    </m:sSub>
                    <m:r>
                      <a:rPr lang="en-US" b="0" i="1" smtClean="0">
                        <a:solidFill>
                          <a:schemeClr val="tx2"/>
                        </a:solidFill>
                        <a:latin typeface="Cambria Math" panose="02040503050406030204" pitchFamily="18" charset="0"/>
                      </a:rPr>
                      <m:t>=</m:t>
                    </m:r>
                    <m:d>
                      <m:dPr>
                        <m:begChr m:val="{"/>
                        <m:endChr m:val="}"/>
                        <m:ctrlPr>
                          <a:rPr lang="en-US" b="0" i="1" smtClean="0">
                            <a:solidFill>
                              <a:schemeClr val="tx2"/>
                            </a:solidFill>
                            <a:latin typeface="Cambria Math" panose="02040503050406030204" pitchFamily="18" charset="0"/>
                          </a:rPr>
                        </m:ctrlPr>
                      </m:dPr>
                      <m:e>
                        <m:sSub>
                          <m:sSubPr>
                            <m:ctrlPr>
                              <a:rPr lang="en-US" i="1">
                                <a:solidFill>
                                  <a:schemeClr val="tx2"/>
                                </a:solidFill>
                                <a:latin typeface="Cambria Math" panose="02040503050406030204" pitchFamily="18" charset="0"/>
                              </a:rPr>
                            </m:ctrlPr>
                          </m:sSubPr>
                          <m:e>
                            <m:r>
                              <a:rPr lang="en-US" b="0" i="1" smtClean="0">
                                <a:solidFill>
                                  <a:schemeClr val="tx2"/>
                                </a:solidFill>
                                <a:latin typeface="Cambria Math" panose="02040503050406030204" pitchFamily="18" charset="0"/>
                              </a:rPr>
                              <m:t>𝑥</m:t>
                            </m:r>
                          </m:e>
                          <m:sub>
                            <m:r>
                              <a:rPr lang="en-US" b="0" i="1" smtClean="0">
                                <a:solidFill>
                                  <a:schemeClr val="tx2"/>
                                </a:solidFill>
                                <a:latin typeface="Cambria Math" panose="02040503050406030204" pitchFamily="18" charset="0"/>
                              </a:rPr>
                              <m:t>𝑖</m:t>
                            </m:r>
                          </m:sub>
                        </m:sSub>
                        <m:r>
                          <a:rPr lang="el-GR" i="1">
                            <a:solidFill>
                              <a:schemeClr val="tx2"/>
                            </a:solidFill>
                            <a:latin typeface="Cambria Math" panose="02040503050406030204" pitchFamily="18" charset="0"/>
                            <a:ea typeface="Cambria Math" panose="02040503050406030204" pitchFamily="18" charset="0"/>
                          </a:rPr>
                          <m:t>∈</m:t>
                        </m:r>
                        <m:r>
                          <a:rPr lang="en-US" b="0" i="1" smtClean="0">
                            <a:solidFill>
                              <a:schemeClr val="tx2"/>
                            </a:solidFill>
                            <a:latin typeface="Cambria Math" panose="02040503050406030204" pitchFamily="18" charset="0"/>
                            <a:ea typeface="Cambria Math" panose="02040503050406030204" pitchFamily="18" charset="0"/>
                          </a:rPr>
                          <m:t>𝐷</m:t>
                        </m:r>
                      </m:e>
                      <m:e>
                        <m:sSub>
                          <m:sSubPr>
                            <m:ctrlPr>
                              <a:rPr lang="en-US" i="1">
                                <a:solidFill>
                                  <a:schemeClr val="tx2"/>
                                </a:solidFill>
                                <a:latin typeface="Cambria Math" panose="02040503050406030204" pitchFamily="18" charset="0"/>
                              </a:rPr>
                            </m:ctrlPr>
                          </m:sSubPr>
                          <m:e>
                            <m:r>
                              <a:rPr lang="en-US" b="0" i="1" smtClean="0">
                                <a:solidFill>
                                  <a:schemeClr val="tx2"/>
                                </a:solidFill>
                                <a:latin typeface="Cambria Math" panose="02040503050406030204" pitchFamily="18" charset="0"/>
                              </a:rPr>
                              <m:t>𝑦</m:t>
                            </m:r>
                          </m:e>
                          <m:sub>
                            <m:r>
                              <a:rPr lang="en-US" i="1">
                                <a:solidFill>
                                  <a:schemeClr val="tx2"/>
                                </a:solidFill>
                                <a:latin typeface="Cambria Math" panose="02040503050406030204" pitchFamily="18" charset="0"/>
                              </a:rPr>
                              <m:t>𝑖</m:t>
                            </m:r>
                          </m:sub>
                        </m:sSub>
                        <m:r>
                          <a:rPr lang="en-US" b="0" i="1" smtClean="0">
                            <a:solidFill>
                              <a:schemeClr val="tx2"/>
                            </a:solidFill>
                            <a:latin typeface="Cambria Math" panose="02040503050406030204" pitchFamily="18" charset="0"/>
                          </a:rPr>
                          <m:t>=</m:t>
                        </m:r>
                        <m:r>
                          <a:rPr lang="en-US" b="0" i="1" smtClean="0">
                            <a:solidFill>
                              <a:schemeClr val="tx2"/>
                            </a:solidFill>
                            <a:latin typeface="Cambria Math" panose="02040503050406030204" pitchFamily="18" charset="0"/>
                          </a:rPr>
                          <m:t>𝑗</m:t>
                        </m:r>
                      </m:e>
                    </m:d>
                    <m:r>
                      <a:rPr lang="en-US" b="0" i="0" smtClean="0">
                        <a:solidFill>
                          <a:schemeClr val="tx2"/>
                        </a:solidFill>
                        <a:latin typeface="Cambria Math" panose="02040503050406030204" pitchFamily="18" charset="0"/>
                      </a:rPr>
                      <m:t>.</m:t>
                    </m:r>
                  </m:oMath>
                </a14:m>
                <a:endParaRPr lang="en-US" dirty="0">
                  <a:solidFill>
                    <a:schemeClr val="tx2"/>
                  </a:solidFill>
                  <a:latin typeface="Garamond" panose="02020404030301010803" pitchFamily="18" charset="0"/>
                </a:endParaRPr>
              </a:p>
              <a:p>
                <a:pPr marL="342900" indent="-342900" algn="just">
                  <a:buFont typeface="Garamond" panose="02020404030301010803" pitchFamily="18" charset="0"/>
                  <a:buChar char="–"/>
                </a:pPr>
                <a:endParaRPr lang="en-US" dirty="0">
                  <a:solidFill>
                    <a:schemeClr val="tx2"/>
                  </a:solidFill>
                  <a:latin typeface="Garamond" panose="02020404030301010803" pitchFamily="18" charset="0"/>
                </a:endParaRPr>
              </a:p>
              <a:p>
                <a:pPr marL="342900" indent="-342900" algn="just">
                  <a:buFont typeface="Garamond" panose="02020404030301010803" pitchFamily="18" charset="0"/>
                  <a:buChar char="–"/>
                </a:pPr>
                <a:r>
                  <a:rPr lang="el-GR" dirty="0">
                    <a:solidFill>
                      <a:schemeClr val="tx2"/>
                    </a:solidFill>
                    <a:latin typeface="Garamond" panose="02020404030301010803" pitchFamily="18" charset="0"/>
                  </a:rPr>
                  <a:t>Για λόγους σαφήνειας, θα αναφερόμαστε στη συσταδοποίηση</a:t>
                </a:r>
                <a:r>
                  <a:rPr lang="en-US" dirty="0">
                    <a:solidFill>
                      <a:schemeClr val="tx2"/>
                    </a:solidFill>
                    <a:latin typeface="Garamond" panose="02020404030301010803" pitchFamily="18" charset="0"/>
                  </a:rPr>
                  <a:t> T </a:t>
                </a:r>
                <a:r>
                  <a:rPr lang="el-GR" dirty="0">
                    <a:solidFill>
                      <a:schemeClr val="tx2"/>
                    </a:solidFill>
                    <a:latin typeface="Garamond" panose="02020404030301010803" pitchFamily="18" charset="0"/>
                  </a:rPr>
                  <a:t>ως τον διαμερισμό που αντιστοιχεί στη δεδομένη αλήθεια, και σε κάθε συστάδα </a:t>
                </a:r>
                <a14:m>
                  <m:oMath xmlns:m="http://schemas.openxmlformats.org/officeDocument/2006/math">
                    <m:sSub>
                      <m:sSubPr>
                        <m:ctrlPr>
                          <a:rPr lang="en-US" i="1">
                            <a:solidFill>
                              <a:schemeClr val="tx2"/>
                            </a:solidFill>
                            <a:latin typeface="Cambria Math" panose="02040503050406030204" pitchFamily="18" charset="0"/>
                          </a:rPr>
                        </m:ctrlPr>
                      </m:sSubPr>
                      <m:e>
                        <m:r>
                          <a:rPr lang="en-US" i="1">
                            <a:solidFill>
                              <a:schemeClr val="tx2"/>
                            </a:solidFill>
                            <a:latin typeface="Cambria Math" panose="02040503050406030204" pitchFamily="18" charset="0"/>
                          </a:rPr>
                          <m:t>𝑇</m:t>
                        </m:r>
                      </m:e>
                      <m:sub>
                        <m:r>
                          <a:rPr lang="en-US" b="0" i="1" smtClean="0">
                            <a:solidFill>
                              <a:schemeClr val="tx2"/>
                            </a:solidFill>
                            <a:latin typeface="Cambria Math" panose="02040503050406030204" pitchFamily="18" charset="0"/>
                          </a:rPr>
                          <m:t>𝑖</m:t>
                        </m:r>
                      </m:sub>
                    </m:sSub>
                  </m:oMath>
                </a14:m>
                <a:r>
                  <a:rPr lang="el-GR" dirty="0">
                    <a:solidFill>
                      <a:schemeClr val="tx2"/>
                    </a:solidFill>
                    <a:latin typeface="Garamond" panose="02020404030301010803" pitchFamily="18" charset="0"/>
                  </a:rPr>
                  <a:t> ως διαμέριση.</a:t>
                </a:r>
              </a:p>
              <a:p>
                <a:pPr marL="342900" indent="-342900" algn="just">
                  <a:buFont typeface="Garamond" panose="02020404030301010803" pitchFamily="18" charset="0"/>
                  <a:buChar char="–"/>
                </a:pPr>
                <a:endParaRPr lang="el-GR" dirty="0">
                  <a:solidFill>
                    <a:schemeClr val="tx2"/>
                  </a:solidFill>
                  <a:latin typeface="Garamond" panose="02020404030301010803" pitchFamily="18" charset="0"/>
                </a:endParaRPr>
              </a:p>
              <a:p>
                <a:pPr marL="342900" indent="-342900" algn="just">
                  <a:buFont typeface="Garamond" panose="02020404030301010803" pitchFamily="18" charset="0"/>
                  <a:buChar char="–"/>
                </a:pPr>
                <a:endParaRPr lang="el-GR" dirty="0">
                  <a:solidFill>
                    <a:schemeClr val="tx2"/>
                  </a:solidFill>
                  <a:latin typeface="Garamond" panose="02020404030301010803" pitchFamily="18" charset="0"/>
                </a:endParaRPr>
              </a:p>
              <a:p>
                <a:pPr marL="342900" indent="-342900" algn="just">
                  <a:buFont typeface="Garamond" panose="02020404030301010803" pitchFamily="18" charset="0"/>
                  <a:buChar char="–"/>
                </a:pPr>
                <a:endParaRPr lang="el-GR" dirty="0">
                  <a:solidFill>
                    <a:schemeClr val="tx2"/>
                  </a:solidFill>
                  <a:latin typeface="Garamond" panose="02020404030301010803" pitchFamily="18" charset="0"/>
                </a:endParaRPr>
              </a:p>
              <a:p>
                <a:pPr marL="342900" indent="-342900" algn="just">
                  <a:buFont typeface="Garamond" panose="02020404030301010803" pitchFamily="18" charset="0"/>
                  <a:buChar char="–"/>
                </a:pPr>
                <a:endParaRPr lang="el-GR" dirty="0">
                  <a:solidFill>
                    <a:schemeClr val="tx2"/>
                  </a:solidFill>
                  <a:latin typeface="Garamond" panose="02020404030301010803" pitchFamily="18" charset="0"/>
                </a:endParaRPr>
              </a:p>
            </p:txBody>
          </p:sp>
        </mc:Choice>
        <mc:Fallback xmlns="">
          <p:sp>
            <p:nvSpPr>
              <p:cNvPr id="3" name="TextBox 2">
                <a:extLst>
                  <a:ext uri="{FF2B5EF4-FFF2-40B4-BE49-F238E27FC236}">
                    <a16:creationId xmlns:a16="http://schemas.microsoft.com/office/drawing/2014/main" id="{E4708E3A-6E66-4410-92B1-FA16A2C1ED56}"/>
                  </a:ext>
                </a:extLst>
              </p:cNvPr>
              <p:cNvSpPr txBox="1">
                <a:spLocks noRot="1" noChangeAspect="1" noMove="1" noResize="1" noEditPoints="1" noAdjustHandles="1" noChangeArrowheads="1" noChangeShapeType="1" noTextEdit="1"/>
              </p:cNvSpPr>
              <p:nvPr/>
            </p:nvSpPr>
            <p:spPr>
              <a:xfrm>
                <a:off x="1125860" y="1176631"/>
                <a:ext cx="9649072" cy="5378652"/>
              </a:xfrm>
              <a:prstGeom prst="rect">
                <a:avLst/>
              </a:prstGeom>
              <a:blipFill>
                <a:blip r:embed="rId2"/>
                <a:stretch>
                  <a:fillRect l="-442" t="-567" r="-505"/>
                </a:stretch>
              </a:blipFill>
            </p:spPr>
            <p:txBody>
              <a:bodyPr/>
              <a:lstStyle/>
              <a:p>
                <a:r>
                  <a:rPr lang="el-GR">
                    <a:noFill/>
                  </a:rPr>
                  <a:t> </a:t>
                </a:r>
              </a:p>
            </p:txBody>
          </p:sp>
        </mc:Fallback>
      </mc:AlternateContent>
      <p:cxnSp>
        <p:nvCxnSpPr>
          <p:cNvPr id="5" name="Straight Connector 4">
            <a:extLst>
              <a:ext uri="{FF2B5EF4-FFF2-40B4-BE49-F238E27FC236}">
                <a16:creationId xmlns:a16="http://schemas.microsoft.com/office/drawing/2014/main" id="{9B171FFF-AB04-4EC9-9D27-B036A86D3156}"/>
              </a:ext>
            </a:extLst>
          </p:cNvPr>
          <p:cNvCxnSpPr/>
          <p:nvPr/>
        </p:nvCxnSpPr>
        <p:spPr>
          <a:xfrm>
            <a:off x="1125860" y="1030089"/>
            <a:ext cx="9612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AF4212FD-B564-44EA-93B8-1C5B57B346C3}"/>
              </a:ext>
            </a:extLst>
          </p:cNvPr>
          <p:cNvCxnSpPr/>
          <p:nvPr/>
        </p:nvCxnSpPr>
        <p:spPr>
          <a:xfrm>
            <a:off x="1090924" y="332656"/>
            <a:ext cx="9612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ECBAE21B-F77F-4846-BF1D-F353A20977D0}"/>
              </a:ext>
            </a:extLst>
          </p:cNvPr>
          <p:cNvSpPr txBox="1"/>
          <p:nvPr/>
        </p:nvSpPr>
        <p:spPr>
          <a:xfrm>
            <a:off x="1125860" y="375629"/>
            <a:ext cx="9577064" cy="646331"/>
          </a:xfrm>
          <a:prstGeom prst="rect">
            <a:avLst/>
          </a:prstGeom>
          <a:noFill/>
        </p:spPr>
        <p:txBody>
          <a:bodyPr wrap="square" rtlCol="0" anchor="ctr">
            <a:spAutoFit/>
          </a:bodyPr>
          <a:lstStyle/>
          <a:p>
            <a:r>
              <a:rPr lang="el-GR" sz="3600" dirty="0">
                <a:effectLst>
                  <a:outerShdw blurRad="38100" dist="38100" dir="2700000" algn="tl">
                    <a:srgbClr val="000000">
                      <a:alpha val="43137"/>
                    </a:srgbClr>
                  </a:outerShdw>
                </a:effectLst>
                <a:latin typeface="Garamond" panose="02020404030301010803" pitchFamily="18" charset="0"/>
              </a:rPr>
              <a:t>Εξωτερικά μέτρα</a:t>
            </a:r>
          </a:p>
        </p:txBody>
      </p:sp>
    </p:spTree>
    <p:extLst>
      <p:ext uri="{BB962C8B-B14F-4D97-AF65-F5344CB8AC3E}">
        <p14:creationId xmlns:p14="http://schemas.microsoft.com/office/powerpoint/2010/main" val="9684158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4">
            <a:extLst>
              <a:ext uri="{FF2B5EF4-FFF2-40B4-BE49-F238E27FC236}">
                <a16:creationId xmlns:a16="http://schemas.microsoft.com/office/drawing/2014/main" id="{805ACD26-E3D0-42E7-BF7D-27C40AD52026}"/>
              </a:ext>
            </a:extLst>
          </p:cNvPr>
          <p:cNvCxnSpPr/>
          <p:nvPr/>
        </p:nvCxnSpPr>
        <p:spPr>
          <a:xfrm>
            <a:off x="1125860" y="1030089"/>
            <a:ext cx="9612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 name="Straight Connector 5">
            <a:extLst>
              <a:ext uri="{FF2B5EF4-FFF2-40B4-BE49-F238E27FC236}">
                <a16:creationId xmlns:a16="http://schemas.microsoft.com/office/drawing/2014/main" id="{F680465D-B7CD-4EEA-AB61-C6C61DE49F7F}"/>
              </a:ext>
            </a:extLst>
          </p:cNvPr>
          <p:cNvCxnSpPr/>
          <p:nvPr/>
        </p:nvCxnSpPr>
        <p:spPr>
          <a:xfrm>
            <a:off x="1090924" y="332656"/>
            <a:ext cx="9612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EEA1982E-7D40-407C-AB6E-1688D099F7C4}"/>
              </a:ext>
            </a:extLst>
          </p:cNvPr>
          <p:cNvSpPr txBox="1"/>
          <p:nvPr/>
        </p:nvSpPr>
        <p:spPr>
          <a:xfrm>
            <a:off x="909836" y="322203"/>
            <a:ext cx="10044048" cy="707886"/>
          </a:xfrm>
          <a:prstGeom prst="rect">
            <a:avLst/>
          </a:prstGeom>
          <a:noFill/>
        </p:spPr>
        <p:txBody>
          <a:bodyPr wrap="square" rtlCol="0" anchor="ctr">
            <a:spAutoFit/>
          </a:bodyPr>
          <a:lstStyle/>
          <a:p>
            <a:pPr algn="ctr"/>
            <a:r>
              <a:rPr lang="el-GR" sz="4000" dirty="0">
                <a:effectLst>
                  <a:outerShdw blurRad="38100" dist="38100" dir="2700000" algn="tl">
                    <a:srgbClr val="000000">
                      <a:alpha val="43137"/>
                    </a:srgbClr>
                  </a:outerShdw>
                </a:effectLst>
                <a:latin typeface="Garamond" panose="02020404030301010803" pitchFamily="18" charset="0"/>
              </a:rPr>
              <a:t>Εσωτερικά μέτρα: Συντελεστής περιγράμματος</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B174FC89-28A3-4C32-8B37-820F07E15DEA}"/>
                  </a:ext>
                </a:extLst>
              </p:cNvPr>
              <p:cNvSpPr txBox="1"/>
              <p:nvPr/>
            </p:nvSpPr>
            <p:spPr>
              <a:xfrm>
                <a:off x="1269876" y="1196752"/>
                <a:ext cx="9145016" cy="6210996"/>
              </a:xfrm>
              <a:prstGeom prst="rect">
                <a:avLst/>
              </a:prstGeom>
              <a:noFill/>
            </p:spPr>
            <p:txBody>
              <a:bodyPr wrap="square">
                <a:spAutoFit/>
              </a:bodyPr>
              <a:lstStyle/>
              <a:p>
                <a:pPr marL="342900" indent="-342900">
                  <a:buFont typeface="Wingdings" panose="05000000000000000000" pitchFamily="2" charset="2"/>
                  <a:buChar char="§"/>
                </a:pPr>
                <a:r>
                  <a:rPr lang="el-GR" sz="2000" dirty="0">
                    <a:solidFill>
                      <a:schemeClr val="tx2"/>
                    </a:solidFill>
                    <a:latin typeface="Garamond" panose="02020404030301010803" pitchFamily="18" charset="0"/>
                  </a:rPr>
                  <a:t>Η τιμή </a:t>
                </a:r>
                <a:r>
                  <a:rPr lang="en-US" sz="2000" i="1" dirty="0" err="1">
                    <a:solidFill>
                      <a:schemeClr val="tx2"/>
                    </a:solidFill>
                    <a:latin typeface="Garamond" panose="02020404030301010803" pitchFamily="18" charset="0"/>
                  </a:rPr>
                  <a:t>s</a:t>
                </a:r>
                <a:r>
                  <a:rPr lang="en-US" sz="2000" i="1" baseline="-25000" dirty="0" err="1">
                    <a:solidFill>
                      <a:schemeClr val="tx2"/>
                    </a:solidFill>
                    <a:latin typeface="Garamond" panose="02020404030301010803" pitchFamily="18" charset="0"/>
                  </a:rPr>
                  <a:t>i</a:t>
                </a:r>
                <a:r>
                  <a:rPr lang="en-US" sz="2000" i="1" dirty="0">
                    <a:solidFill>
                      <a:schemeClr val="tx2"/>
                    </a:solidFill>
                    <a:latin typeface="Garamond" panose="02020404030301010803" pitchFamily="18" charset="0"/>
                  </a:rPr>
                  <a:t> </a:t>
                </a:r>
                <a:r>
                  <a:rPr lang="el-GR" sz="2000" dirty="0">
                    <a:solidFill>
                      <a:schemeClr val="tx2"/>
                    </a:solidFill>
                    <a:latin typeface="Garamond" panose="02020404030301010803" pitchFamily="18" charset="0"/>
                  </a:rPr>
                  <a:t>ενός σημείου ανήκει στο διάστημα [−1, +1]. </a:t>
                </a:r>
              </a:p>
              <a:p>
                <a:pPr marL="342900" indent="-342900">
                  <a:buFont typeface="Wingdings" panose="05000000000000000000" pitchFamily="2" charset="2"/>
                  <a:buChar char="§"/>
                </a:pPr>
                <a:endParaRPr lang="el-GR" sz="2000" dirty="0">
                  <a:solidFill>
                    <a:schemeClr val="tx2"/>
                  </a:solidFill>
                  <a:latin typeface="Garamond" panose="02020404030301010803" pitchFamily="18" charset="0"/>
                </a:endParaRPr>
              </a:p>
              <a:p>
                <a:pPr marL="342900" indent="-342900">
                  <a:buFont typeface="Wingdings" panose="05000000000000000000" pitchFamily="2" charset="2"/>
                  <a:buChar char="§"/>
                </a:pPr>
                <a:r>
                  <a:rPr lang="el-GR" sz="2000" dirty="0">
                    <a:solidFill>
                      <a:schemeClr val="tx2"/>
                    </a:solidFill>
                    <a:latin typeface="Garamond" panose="02020404030301010803" pitchFamily="18" charset="0"/>
                  </a:rPr>
                  <a:t>Μια τιμή πλησίον του +1 υποδεικνύει ότι το </a:t>
                </a:r>
                <a:r>
                  <a:rPr lang="en-US" sz="2000" b="1" dirty="0">
                    <a:solidFill>
                      <a:schemeClr val="tx2"/>
                    </a:solidFill>
                    <a:latin typeface="Garamond" panose="02020404030301010803" pitchFamily="18" charset="0"/>
                  </a:rPr>
                  <a:t>x</a:t>
                </a:r>
                <a:r>
                  <a:rPr lang="en-US" sz="2000" i="1" baseline="-25000" dirty="0">
                    <a:solidFill>
                      <a:schemeClr val="tx2"/>
                    </a:solidFill>
                    <a:latin typeface="Garamond" panose="02020404030301010803" pitchFamily="18" charset="0"/>
                  </a:rPr>
                  <a:t>i</a:t>
                </a:r>
                <a:r>
                  <a:rPr lang="en-US" sz="2000" i="1" dirty="0">
                    <a:solidFill>
                      <a:schemeClr val="tx2"/>
                    </a:solidFill>
                    <a:latin typeface="Garamond" panose="02020404030301010803" pitchFamily="18" charset="0"/>
                  </a:rPr>
                  <a:t> </a:t>
                </a:r>
                <a:r>
                  <a:rPr lang="el-GR" sz="2000" dirty="0">
                    <a:solidFill>
                      <a:schemeClr val="tx2"/>
                    </a:solidFill>
                    <a:latin typeface="Garamond" panose="02020404030301010803" pitchFamily="18" charset="0"/>
                  </a:rPr>
                  <a:t>βρίσκεται πολύ πιο κοντά σε σημεία της δικής του συστάδας· μια τιμή πλησίον του μηδενός δείχνει ότι το </a:t>
                </a:r>
                <a:r>
                  <a:rPr lang="en-US" sz="2000" b="1" dirty="0">
                    <a:solidFill>
                      <a:schemeClr val="tx2"/>
                    </a:solidFill>
                    <a:latin typeface="Garamond" panose="02020404030301010803" pitchFamily="18" charset="0"/>
                  </a:rPr>
                  <a:t>x</a:t>
                </a:r>
                <a:r>
                  <a:rPr lang="en-US" sz="2000" i="1" baseline="-25000" dirty="0">
                    <a:solidFill>
                      <a:schemeClr val="tx2"/>
                    </a:solidFill>
                    <a:latin typeface="Garamond" panose="02020404030301010803" pitchFamily="18" charset="0"/>
                  </a:rPr>
                  <a:t>i</a:t>
                </a:r>
                <a:r>
                  <a:rPr lang="en-US" sz="2000" i="1" dirty="0">
                    <a:solidFill>
                      <a:schemeClr val="tx2"/>
                    </a:solidFill>
                    <a:latin typeface="Garamond" panose="02020404030301010803" pitchFamily="18" charset="0"/>
                  </a:rPr>
                  <a:t> </a:t>
                </a:r>
                <a:r>
                  <a:rPr lang="el-GR" sz="2000" dirty="0">
                    <a:solidFill>
                      <a:schemeClr val="tx2"/>
                    </a:solidFill>
                    <a:latin typeface="Garamond" panose="02020404030301010803" pitchFamily="18" charset="0"/>
                  </a:rPr>
                  <a:t>βρίσκεται κοντά στο όριο μεταξύ δύο συστάδων· και μια τιμή πλησίον του −1 υποδεικνύει ότι το </a:t>
                </a:r>
                <a:r>
                  <a:rPr lang="en-US" sz="2000" b="1" dirty="0">
                    <a:solidFill>
                      <a:schemeClr val="tx2"/>
                    </a:solidFill>
                    <a:latin typeface="Garamond" panose="02020404030301010803" pitchFamily="18" charset="0"/>
                  </a:rPr>
                  <a:t>x</a:t>
                </a:r>
                <a:r>
                  <a:rPr lang="en-US" sz="2000" i="1" baseline="-25000" dirty="0">
                    <a:solidFill>
                      <a:schemeClr val="tx2"/>
                    </a:solidFill>
                    <a:latin typeface="Garamond" panose="02020404030301010803" pitchFamily="18" charset="0"/>
                  </a:rPr>
                  <a:t>i</a:t>
                </a:r>
                <a:r>
                  <a:rPr lang="en-US" sz="2000" i="1" dirty="0">
                    <a:solidFill>
                      <a:schemeClr val="tx2"/>
                    </a:solidFill>
                    <a:latin typeface="Garamond" panose="02020404030301010803" pitchFamily="18" charset="0"/>
                  </a:rPr>
                  <a:t> </a:t>
                </a:r>
                <a:r>
                  <a:rPr lang="el-GR" sz="2000" dirty="0">
                    <a:solidFill>
                      <a:schemeClr val="tx2"/>
                    </a:solidFill>
                    <a:latin typeface="Garamond" panose="02020404030301010803" pitchFamily="18" charset="0"/>
                  </a:rPr>
                  <a:t>βρίσκεται πολύ πιο κοντά σε κάποια άλλη συστάδα, με συνέπεια να είναι ορατό το ενδεχόμενο να αντιστοιχιστεί σε λάθος συστάδα.</a:t>
                </a:r>
              </a:p>
              <a:p>
                <a:pPr marL="342900" indent="-342900">
                  <a:lnSpc>
                    <a:spcPct val="150000"/>
                  </a:lnSpc>
                  <a:buFont typeface="Wingdings" panose="05000000000000000000" pitchFamily="2" charset="2"/>
                  <a:buChar char="§"/>
                </a:pPr>
                <a:endParaRPr lang="el-GR" sz="2000" dirty="0">
                  <a:solidFill>
                    <a:schemeClr val="tx2"/>
                  </a:solidFill>
                  <a:latin typeface="Garamond" panose="02020404030301010803" pitchFamily="18" charset="0"/>
                </a:endParaRPr>
              </a:p>
              <a:p>
                <a:pPr marL="342900" indent="-342900">
                  <a:lnSpc>
                    <a:spcPct val="150000"/>
                  </a:lnSpc>
                  <a:spcAft>
                    <a:spcPts val="1800"/>
                  </a:spcAft>
                  <a:buFont typeface="Wingdings" panose="05000000000000000000" pitchFamily="2" charset="2"/>
                  <a:buChar char="§"/>
                </a:pPr>
                <a:r>
                  <a:rPr lang="el-GR" sz="2000" dirty="0">
                    <a:solidFill>
                      <a:schemeClr val="tx2"/>
                    </a:solidFill>
                    <a:latin typeface="Garamond" panose="02020404030301010803" pitchFamily="18" charset="0"/>
                  </a:rPr>
                  <a:t>Ο συντελεστής περιγράμματος ορίζεται ως η μέση τιμή </a:t>
                </a:r>
                <a:r>
                  <a:rPr lang="el-GR" sz="2000" i="1" dirty="0">
                    <a:solidFill>
                      <a:schemeClr val="tx2"/>
                    </a:solidFill>
                    <a:latin typeface="Garamond" panose="02020404030301010803" pitchFamily="18" charset="0"/>
                  </a:rPr>
                  <a:t>                       </a:t>
                </a:r>
              </a:p>
              <a:p>
                <a:pPr/>
                <a14:m>
                  <m:oMathPara xmlns:m="http://schemas.openxmlformats.org/officeDocument/2006/math">
                    <m:oMathParaPr>
                      <m:jc m:val="centerGroup"/>
                    </m:oMathParaPr>
                    <m:oMath xmlns:m="http://schemas.openxmlformats.org/officeDocument/2006/math">
                      <m:m>
                        <m:mPr>
                          <m:plcHide m:val="on"/>
                          <m:mcs>
                            <m:mc>
                              <m:mcPr>
                                <m:count m:val="1"/>
                                <m:mcJc m:val="center"/>
                              </m:mcPr>
                            </m:mc>
                          </m:mcs>
                          <m:ctrlPr>
                            <a:rPr lang="el-GR" sz="2000" i="1" smtClean="0">
                              <a:solidFill>
                                <a:srgbClr val="000000"/>
                              </a:solidFill>
                              <a:latin typeface="Cambria Math" panose="02040503050406030204" pitchFamily="18" charset="0"/>
                            </a:rPr>
                          </m:ctrlPr>
                        </m:mPr>
                        <m:mr>
                          <m:e>
                            <m:m>
                              <m:mPr>
                                <m:plcHide m:val="on"/>
                                <m:mcs>
                                  <m:mc>
                                    <m:mcPr>
                                      <m:count m:val="1"/>
                                      <m:mcJc m:val="center"/>
                                    </m:mcPr>
                                  </m:mc>
                                </m:mcs>
                                <m:ctrlPr>
                                  <a:rPr lang="el-GR" sz="2000" i="1">
                                    <a:solidFill>
                                      <a:srgbClr val="000000"/>
                                    </a:solidFill>
                                    <a:latin typeface="Cambria Math" panose="02040503050406030204" pitchFamily="18" charset="0"/>
                                  </a:rPr>
                                </m:ctrlPr>
                              </m:mPr>
                              <m:mr>
                                <m:e>
                                  <m:m>
                                    <m:mPr>
                                      <m:plcHide m:val="on"/>
                                      <m:mcs>
                                        <m:mc>
                                          <m:mcPr>
                                            <m:count m:val="1"/>
                                            <m:mcJc m:val="center"/>
                                          </m:mcPr>
                                        </m:mc>
                                      </m:mcs>
                                      <m:ctrlPr>
                                        <a:rPr lang="el-GR" sz="2000" i="1">
                                          <a:solidFill>
                                            <a:srgbClr val="000000"/>
                                          </a:solidFill>
                                          <a:latin typeface="Cambria Math" panose="02040503050406030204" pitchFamily="18" charset="0"/>
                                        </a:rPr>
                                      </m:ctrlPr>
                                    </m:mPr>
                                    <m:mr>
                                      <m:e>
                                        <m:m>
                                          <m:mPr>
                                            <m:plcHide m:val="on"/>
                                            <m:mcs>
                                              <m:mc>
                                                <m:mcPr>
                                                  <m:count m:val="1"/>
                                                  <m:mcJc m:val="center"/>
                                                </m:mcPr>
                                              </m:mc>
                                            </m:mcs>
                                            <m:ctrlPr>
                                              <a:rPr lang="el-GR" sz="2000" i="1">
                                                <a:solidFill>
                                                  <a:srgbClr val="000000"/>
                                                </a:solidFill>
                                                <a:latin typeface="Cambria Math" panose="02040503050406030204" pitchFamily="18" charset="0"/>
                                              </a:rPr>
                                            </m:ctrlPr>
                                          </m:mPr>
                                          <m:mr>
                                            <m:e>
                                              <m:m>
                                                <m:mPr>
                                                  <m:plcHide m:val="on"/>
                                                  <m:mcs>
                                                    <m:mc>
                                                      <m:mcPr>
                                                        <m:count m:val="1"/>
                                                        <m:mcJc m:val="center"/>
                                                      </m:mcPr>
                                                    </m:mc>
                                                  </m:mcs>
                                                  <m:ctrlPr>
                                                    <a:rPr lang="el-GR" sz="2000" i="1">
                                                      <a:solidFill>
                                                        <a:srgbClr val="000000"/>
                                                      </a:solidFill>
                                                      <a:latin typeface="Cambria Math" panose="02040503050406030204" pitchFamily="18" charset="0"/>
                                                    </a:rPr>
                                                  </m:ctrlPr>
                                                </m:mPr>
                                                <m:mr>
                                                  <m:e>
                                                    <m:m>
                                                      <m:mPr>
                                                        <m:plcHide m:val="on"/>
                                                        <m:mcs>
                                                          <m:mc>
                                                            <m:mcPr>
                                                              <m:count m:val="1"/>
                                                              <m:mcJc m:val="center"/>
                                                            </m:mcPr>
                                                          </m:mc>
                                                        </m:mcs>
                                                        <m:ctrlPr>
                                                          <a:rPr lang="el-GR" sz="2000" i="1">
                                                            <a:solidFill>
                                                              <a:srgbClr val="000000"/>
                                                            </a:solidFill>
                                                            <a:latin typeface="Cambria Math" panose="02040503050406030204" pitchFamily="18" charset="0"/>
                                                          </a:rPr>
                                                        </m:ctrlPr>
                                                      </m:mPr>
                                                      <m:mr>
                                                        <m:e>
                                                          <m:r>
                                                            <a:rPr lang="el-GR" sz="2000" i="1">
                                                              <a:solidFill>
                                                                <a:srgbClr val="000000"/>
                                                              </a:solidFill>
                                                              <a:latin typeface="Cambria Math" panose="02040503050406030204" pitchFamily="18" charset="0"/>
                                                            </a:rPr>
                                                            <m:t>𝑆𝐶</m:t>
                                                          </m:r>
                                                          <m:r>
                                                            <a:rPr lang="el-GR" sz="2000" i="1">
                                                              <a:solidFill>
                                                                <a:srgbClr val="000000"/>
                                                              </a:solidFill>
                                                              <a:latin typeface="Cambria Math" panose="02040503050406030204" pitchFamily="18" charset="0"/>
                                                            </a:rPr>
                                                            <m:t>=</m:t>
                                                          </m:r>
                                                          <m:f>
                                                            <m:fPr>
                                                              <m:ctrlPr>
                                                                <a:rPr lang="el-GR" sz="2000" i="1">
                                                                  <a:solidFill>
                                                                    <a:srgbClr val="000000"/>
                                                                  </a:solidFill>
                                                                  <a:latin typeface="Cambria Math" panose="02040503050406030204" pitchFamily="18" charset="0"/>
                                                                </a:rPr>
                                                              </m:ctrlPr>
                                                            </m:fPr>
                                                            <m:num>
                                                              <m:r>
                                                                <a:rPr lang="el-GR" sz="2000" i="1">
                                                                  <a:solidFill>
                                                                    <a:srgbClr val="000000"/>
                                                                  </a:solidFill>
                                                                  <a:latin typeface="Cambria Math" panose="02040503050406030204" pitchFamily="18" charset="0"/>
                                                                </a:rPr>
                                                                <m:t>1</m:t>
                                                              </m:r>
                                                            </m:num>
                                                            <m:den>
                                                              <m:r>
                                                                <a:rPr lang="el-GR" sz="2000" i="1">
                                                                  <a:solidFill>
                                                                    <a:srgbClr val="000000"/>
                                                                  </a:solidFill>
                                                                  <a:latin typeface="Cambria Math" panose="02040503050406030204" pitchFamily="18" charset="0"/>
                                                                </a:rPr>
                                                                <m:t>𝑛</m:t>
                                                              </m:r>
                                                            </m:den>
                                                          </m:f>
                                                          <m:nary>
                                                            <m:naryPr>
                                                              <m:chr m:val="∑"/>
                                                              <m:ctrlPr>
                                                                <a:rPr lang="el-GR" sz="2000" i="1">
                                                                  <a:solidFill>
                                                                    <a:srgbClr val="000000"/>
                                                                  </a:solidFill>
                                                                  <a:latin typeface="Cambria Math" panose="02040503050406030204" pitchFamily="18" charset="0"/>
                                                                </a:rPr>
                                                              </m:ctrlPr>
                                                            </m:naryPr>
                                                            <m:sub>
                                                              <m:r>
                                                                <a:rPr lang="el-GR" sz="2000" i="1">
                                                                  <a:solidFill>
                                                                    <a:srgbClr val="000000"/>
                                                                  </a:solidFill>
                                                                  <a:latin typeface="Cambria Math" panose="02040503050406030204" pitchFamily="18" charset="0"/>
                                                                </a:rPr>
                                                                <m:t>𝑖</m:t>
                                                              </m:r>
                                                              <m:r>
                                                                <a:rPr lang="el-GR" sz="2000" i="1">
                                                                  <a:solidFill>
                                                                    <a:srgbClr val="000000"/>
                                                                  </a:solidFill>
                                                                  <a:latin typeface="Cambria Math" panose="02040503050406030204" pitchFamily="18" charset="0"/>
                                                                </a:rPr>
                                                                <m:t>=1</m:t>
                                                              </m:r>
                                                            </m:sub>
                                                            <m:sup>
                                                              <m:r>
                                                                <a:rPr lang="el-GR" sz="2000" i="1">
                                                                  <a:solidFill>
                                                                    <a:srgbClr val="000000"/>
                                                                  </a:solidFill>
                                                                  <a:latin typeface="Cambria Math" panose="02040503050406030204" pitchFamily="18" charset="0"/>
                                                                </a:rPr>
                                                                <m:t>𝑛</m:t>
                                                              </m:r>
                                                            </m:sup>
                                                            <m:e>
                                                              <m:sSub>
                                                                <m:sSubPr>
                                                                  <m:ctrlPr>
                                                                    <a:rPr lang="el-GR" sz="2000" i="1">
                                                                      <a:solidFill>
                                                                        <a:srgbClr val="000000"/>
                                                                      </a:solidFill>
                                                                      <a:latin typeface="Cambria Math" panose="02040503050406030204" pitchFamily="18" charset="0"/>
                                                                    </a:rPr>
                                                                  </m:ctrlPr>
                                                                </m:sSubPr>
                                                                <m:e>
                                                                  <m:r>
                                                                    <a:rPr lang="el-GR" sz="2000" i="1">
                                                                      <a:solidFill>
                                                                        <a:srgbClr val="000000"/>
                                                                      </a:solidFill>
                                                                      <a:latin typeface="Cambria Math" panose="02040503050406030204" pitchFamily="18" charset="0"/>
                                                                    </a:rPr>
                                                                    <m:t>𝑠</m:t>
                                                                  </m:r>
                                                                </m:e>
                                                                <m:sub>
                                                                  <m:r>
                                                                    <a:rPr lang="el-GR" sz="2000" i="1">
                                                                      <a:solidFill>
                                                                        <a:srgbClr val="000000"/>
                                                                      </a:solidFill>
                                                                      <a:latin typeface="Cambria Math" panose="02040503050406030204" pitchFamily="18" charset="0"/>
                                                                    </a:rPr>
                                                                    <m:t>𝑖</m:t>
                                                                  </m:r>
                                                                </m:sub>
                                                              </m:sSub>
                                                            </m:e>
                                                          </m:nary>
                                                        </m:e>
                                                      </m:mr>
                                                    </m:m>
                                                  </m:e>
                                                </m:mr>
                                              </m:m>
                                            </m:e>
                                          </m:mr>
                                        </m:m>
                                      </m:e>
                                    </m:mr>
                                  </m:m>
                                </m:e>
                              </m:mr>
                            </m:m>
                          </m:e>
                        </m:mr>
                      </m:m>
                    </m:oMath>
                  </m:oMathPara>
                </a14:m>
                <a:endParaRPr lang="el-GR" sz="2000" dirty="0"/>
              </a:p>
              <a:p>
                <a:pPr algn="ctr">
                  <a:lnSpc>
                    <a:spcPct val="150000"/>
                  </a:lnSpc>
                </a:pPr>
                <a:r>
                  <a:rPr lang="el-GR" sz="2000" dirty="0">
                    <a:solidFill>
                      <a:schemeClr val="tx2"/>
                    </a:solidFill>
                    <a:latin typeface="Garamond" panose="02020404030301010803" pitchFamily="18" charset="0"/>
                  </a:rPr>
                  <a:t>για όλα τα σημεία. </a:t>
                </a:r>
              </a:p>
              <a:p>
                <a:pPr marL="342900" indent="-342900">
                  <a:lnSpc>
                    <a:spcPct val="150000"/>
                  </a:lnSpc>
                  <a:buFont typeface="Wingdings" panose="05000000000000000000" pitchFamily="2" charset="2"/>
                  <a:buChar char="§"/>
                </a:pPr>
                <a:r>
                  <a:rPr lang="el-GR" sz="2000" dirty="0">
                    <a:solidFill>
                      <a:schemeClr val="tx2"/>
                    </a:solidFill>
                    <a:latin typeface="Garamond" panose="02020404030301010803" pitchFamily="18" charset="0"/>
                  </a:rPr>
                  <a:t>Μια τιμή πλησίον του +1 αποτελεί ένδειξη καλής </a:t>
                </a:r>
                <a:r>
                  <a:rPr lang="el-GR" sz="2000" dirty="0" err="1">
                    <a:solidFill>
                      <a:schemeClr val="tx2"/>
                    </a:solidFill>
                    <a:latin typeface="Garamond" panose="02020404030301010803" pitchFamily="18" charset="0"/>
                  </a:rPr>
                  <a:t>συσταδοποίησης</a:t>
                </a:r>
                <a:r>
                  <a:rPr lang="el-GR" sz="2000" dirty="0">
                    <a:solidFill>
                      <a:schemeClr val="tx2"/>
                    </a:solidFill>
                    <a:latin typeface="Garamond" panose="02020404030301010803" pitchFamily="18" charset="0"/>
                  </a:rPr>
                  <a:t>.</a:t>
                </a:r>
                <a:endParaRPr lang="el-GR" sz="2000" b="1" dirty="0">
                  <a:solidFill>
                    <a:schemeClr val="tx2"/>
                  </a:solidFill>
                  <a:latin typeface="Garamond" panose="02020404030301010803" pitchFamily="18" charset="0"/>
                </a:endParaRPr>
              </a:p>
              <a:p>
                <a:pPr marL="342900" indent="-342900">
                  <a:spcAft>
                    <a:spcPts val="1200"/>
                  </a:spcAft>
                  <a:buFont typeface="Wingdings" panose="05000000000000000000" pitchFamily="2" charset="2"/>
                  <a:buChar char="§"/>
                </a:pPr>
                <a:endParaRPr lang="el-GR" sz="2000" dirty="0">
                  <a:solidFill>
                    <a:schemeClr val="tx2"/>
                  </a:solidFill>
                  <a:latin typeface="Garamond" panose="02020404030301010803" pitchFamily="18" charset="0"/>
                </a:endParaRPr>
              </a:p>
              <a:p>
                <a:pPr marL="285750" indent="-285750">
                  <a:buFont typeface="Wingdings" panose="05000000000000000000" pitchFamily="2" charset="2"/>
                  <a:buChar char="§"/>
                </a:pPr>
                <a:endParaRPr lang="el-GR" sz="2000" dirty="0">
                  <a:solidFill>
                    <a:schemeClr val="tx2"/>
                  </a:solidFill>
                  <a:latin typeface="Garamond" panose="02020404030301010803" pitchFamily="18" charset="0"/>
                </a:endParaRPr>
              </a:p>
              <a:p>
                <a:endParaRPr lang="el-GR" sz="1800" dirty="0">
                  <a:solidFill>
                    <a:schemeClr val="tx2"/>
                  </a:solidFill>
                </a:endParaRPr>
              </a:p>
            </p:txBody>
          </p:sp>
        </mc:Choice>
        <mc:Fallback xmlns="">
          <p:sp>
            <p:nvSpPr>
              <p:cNvPr id="6" name="TextBox 5">
                <a:extLst>
                  <a:ext uri="{FF2B5EF4-FFF2-40B4-BE49-F238E27FC236}">
                    <a16:creationId xmlns:a16="http://schemas.microsoft.com/office/drawing/2014/main" id="{B174FC89-28A3-4C32-8B37-820F07E15DEA}"/>
                  </a:ext>
                </a:extLst>
              </p:cNvPr>
              <p:cNvSpPr txBox="1">
                <a:spLocks noRot="1" noChangeAspect="1" noMove="1" noResize="1" noEditPoints="1" noAdjustHandles="1" noChangeArrowheads="1" noChangeShapeType="1" noTextEdit="1"/>
              </p:cNvSpPr>
              <p:nvPr/>
            </p:nvSpPr>
            <p:spPr>
              <a:xfrm>
                <a:off x="1269876" y="1196752"/>
                <a:ext cx="9145016" cy="6210996"/>
              </a:xfrm>
              <a:prstGeom prst="rect">
                <a:avLst/>
              </a:prstGeom>
              <a:blipFill>
                <a:blip r:embed="rId2"/>
                <a:stretch>
                  <a:fillRect l="-600" t="-491"/>
                </a:stretch>
              </a:blipFill>
            </p:spPr>
            <p:txBody>
              <a:bodyPr/>
              <a:lstStyle/>
              <a:p>
                <a:r>
                  <a:rPr lang="el-GR">
                    <a:noFill/>
                  </a:rPr>
                  <a:t> </a:t>
                </a:r>
              </a:p>
            </p:txBody>
          </p:sp>
        </mc:Fallback>
      </mc:AlternateContent>
    </p:spTree>
    <p:extLst>
      <p:ext uri="{BB962C8B-B14F-4D97-AF65-F5344CB8AC3E}">
        <p14:creationId xmlns:p14="http://schemas.microsoft.com/office/powerpoint/2010/main" val="3980742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E4708E3A-6E66-4410-92B1-FA16A2C1ED56}"/>
                  </a:ext>
                </a:extLst>
              </p:cNvPr>
              <p:cNvSpPr txBox="1"/>
              <p:nvPr/>
            </p:nvSpPr>
            <p:spPr>
              <a:xfrm>
                <a:off x="1125860" y="1176631"/>
                <a:ext cx="9649072" cy="5953938"/>
              </a:xfrm>
              <a:prstGeom prst="rect">
                <a:avLst/>
              </a:prstGeom>
              <a:noFill/>
            </p:spPr>
            <p:txBody>
              <a:bodyPr wrap="square" rtlCol="0">
                <a:spAutoFit/>
              </a:bodyPr>
              <a:lstStyle/>
              <a:p>
                <a:pPr marL="342900" indent="-342900" algn="just">
                  <a:buFont typeface="Garamond" panose="02020404030301010803" pitchFamily="18" charset="0"/>
                  <a:buChar char="–"/>
                </a:pPr>
                <a:r>
                  <a:rPr lang="el-GR" dirty="0">
                    <a:solidFill>
                      <a:schemeClr val="tx2"/>
                    </a:solidFill>
                    <a:latin typeface="Garamond" panose="02020404030301010803" pitchFamily="18" charset="0"/>
                  </a:rPr>
                  <a:t>Τα</a:t>
                </a:r>
                <a:r>
                  <a:rPr lang="en-US" dirty="0">
                    <a:solidFill>
                      <a:schemeClr val="tx2"/>
                    </a:solidFill>
                    <a:latin typeface="Garamond" panose="02020404030301010803" pitchFamily="18" charset="0"/>
                  </a:rPr>
                  <a:t> </a:t>
                </a:r>
                <a:r>
                  <a:rPr lang="el-GR" dirty="0">
                    <a:solidFill>
                      <a:schemeClr val="tx2"/>
                    </a:solidFill>
                    <a:latin typeface="Garamond" panose="02020404030301010803" pitchFamily="18" charset="0"/>
                  </a:rPr>
                  <a:t>εξωτερικά μέτρα αποτίμησης προσπαθούν να αποτυπώσουν τον βαθμό στον οποίο τα σημεία από την ίδια διαμέριση εμφανίζονται στην ίδια συστάδα, καθώς και τον βαθμό στον οποίο τα σημεία από διαφορετικές διαμερίσεις ομαδοποιούνται σε διαφορετικές συστάδες.  </a:t>
                </a:r>
              </a:p>
              <a:p>
                <a:pPr marL="342900" indent="-342900" algn="just">
                  <a:buFont typeface="Garamond" panose="02020404030301010803" pitchFamily="18" charset="0"/>
                  <a:buChar char="–"/>
                </a:pPr>
                <a:endParaRPr lang="en-US" dirty="0">
                  <a:solidFill>
                    <a:schemeClr val="tx2"/>
                  </a:solidFill>
                  <a:latin typeface="Garamond" panose="02020404030301010803" pitchFamily="18" charset="0"/>
                </a:endParaRPr>
              </a:p>
              <a:p>
                <a:pPr marL="342900" indent="-342900" algn="just">
                  <a:buFont typeface="Garamond" panose="02020404030301010803" pitchFamily="18" charset="0"/>
                  <a:buChar char="–"/>
                </a:pPr>
                <a:r>
                  <a:rPr lang="el-GR" dirty="0">
                    <a:solidFill>
                      <a:schemeClr val="tx2"/>
                    </a:solidFill>
                    <a:latin typeface="Garamond" panose="02020404030301010803" pitchFamily="18" charset="0"/>
                  </a:rPr>
                  <a:t>Όλα τα εξωτερικά μέτρα στηρίζονται στον πίνακα συνάφειας N, διαστάσεων r </a:t>
                </a:r>
                <a:r>
                  <a:rPr lang="en-US" dirty="0">
                    <a:solidFill>
                      <a:schemeClr val="tx2"/>
                    </a:solidFill>
                    <a:latin typeface="Garamond" panose="02020404030301010803" pitchFamily="18" charset="0"/>
                  </a:rPr>
                  <a:t>x</a:t>
                </a:r>
                <a:r>
                  <a:rPr lang="el-GR" dirty="0">
                    <a:solidFill>
                      <a:schemeClr val="tx2"/>
                    </a:solidFill>
                    <a:latin typeface="Garamond" panose="02020404030301010803" pitchFamily="18" charset="0"/>
                  </a:rPr>
                  <a:t> k, ο οποίος επάγεται από μια συσταδοποίηση </a:t>
                </a:r>
                <a:r>
                  <a:rPr lang="en-US" dirty="0">
                    <a:solidFill>
                      <a:schemeClr val="tx2"/>
                    </a:solidFill>
                    <a:latin typeface="Garamond" panose="02020404030301010803" pitchFamily="18" charset="0"/>
                  </a:rPr>
                  <a:t>C </a:t>
                </a:r>
                <a:r>
                  <a:rPr lang="el-GR" dirty="0">
                    <a:solidFill>
                      <a:schemeClr val="tx2"/>
                    </a:solidFill>
                    <a:latin typeface="Garamond" panose="02020404030301010803" pitchFamily="18" charset="0"/>
                  </a:rPr>
                  <a:t>και τον διαμερισμό </a:t>
                </a:r>
                <a:r>
                  <a:rPr lang="en-US" dirty="0">
                    <a:solidFill>
                      <a:schemeClr val="tx2"/>
                    </a:solidFill>
                    <a:latin typeface="Garamond" panose="02020404030301010803" pitchFamily="18" charset="0"/>
                  </a:rPr>
                  <a:t>T</a:t>
                </a:r>
                <a:r>
                  <a:rPr lang="el-GR" dirty="0">
                    <a:solidFill>
                      <a:schemeClr val="tx2"/>
                    </a:solidFill>
                    <a:latin typeface="Garamond" panose="02020404030301010803" pitchFamily="18" charset="0"/>
                  </a:rPr>
                  <a:t> που αντιστοιχεί στη δεδομένη αλήθεια</a:t>
                </a:r>
                <a:r>
                  <a:rPr lang="en-US" dirty="0">
                    <a:solidFill>
                      <a:schemeClr val="tx2"/>
                    </a:solidFill>
                    <a:latin typeface="Garamond" panose="02020404030301010803" pitchFamily="18" charset="0"/>
                  </a:rPr>
                  <a:t>.</a:t>
                </a:r>
                <a:r>
                  <a:rPr lang="el-GR" dirty="0">
                    <a:solidFill>
                      <a:schemeClr val="tx2"/>
                    </a:solidFill>
                    <a:latin typeface="Garamond" panose="02020404030301010803" pitchFamily="18" charset="0"/>
                  </a:rPr>
                  <a:t> Ο πίνακας συνάφειας ορίζεται ως εξής:</a:t>
                </a:r>
              </a:p>
              <a:p>
                <a:pPr marL="342900" indent="-342900" algn="just">
                  <a:buFont typeface="Garamond" panose="02020404030301010803" pitchFamily="18" charset="0"/>
                  <a:buChar char="–"/>
                </a:pPr>
                <a:endParaRPr lang="el-GR" dirty="0">
                  <a:solidFill>
                    <a:schemeClr val="tx2"/>
                  </a:solidFill>
                  <a:latin typeface="Garamond" panose="02020404030301010803" pitchFamily="18" charset="0"/>
                </a:endParaRPr>
              </a:p>
              <a:p>
                <a:pPr marL="342900" indent="-342900" algn="just">
                  <a:buFont typeface="Garamond" panose="02020404030301010803" pitchFamily="18" charset="0"/>
                  <a:buChar char="–"/>
                </a:pPr>
                <a:endParaRPr lang="el-GR" dirty="0">
                  <a:solidFill>
                    <a:schemeClr val="tx2"/>
                  </a:solidFill>
                  <a:latin typeface="Garamond" panose="02020404030301010803" pitchFamily="18" charset="0"/>
                </a:endParaRPr>
              </a:p>
              <a:p>
                <a:pPr marL="342900" indent="-342900" algn="just">
                  <a:buFont typeface="Garamond" panose="02020404030301010803" pitchFamily="18" charset="0"/>
                  <a:buChar char="–"/>
                </a:pPr>
                <a:r>
                  <a:rPr lang="el-GR" dirty="0">
                    <a:solidFill>
                      <a:schemeClr val="tx2"/>
                    </a:solidFill>
                    <a:latin typeface="Garamond" panose="02020404030301010803" pitchFamily="18" charset="0"/>
                  </a:rPr>
                  <a:t>Η καταμέτρηση </a:t>
                </a:r>
                <a14:m>
                  <m:oMath xmlns:m="http://schemas.openxmlformats.org/officeDocument/2006/math">
                    <m:sSub>
                      <m:sSubPr>
                        <m:ctrlPr>
                          <a:rPr lang="el-GR" i="1" smtClean="0">
                            <a:solidFill>
                              <a:schemeClr val="tx2"/>
                            </a:solidFill>
                            <a:latin typeface="Cambria Math" panose="02040503050406030204" pitchFamily="18" charset="0"/>
                          </a:rPr>
                        </m:ctrlPr>
                      </m:sSubPr>
                      <m:e>
                        <m:r>
                          <a:rPr lang="en-US" b="0" i="1" smtClean="0">
                            <a:solidFill>
                              <a:schemeClr val="tx2"/>
                            </a:solidFill>
                            <a:latin typeface="Cambria Math" panose="02040503050406030204" pitchFamily="18" charset="0"/>
                          </a:rPr>
                          <m:t>𝑛</m:t>
                        </m:r>
                      </m:e>
                      <m:sub>
                        <m:r>
                          <a:rPr lang="en-US" b="0" i="1" smtClean="0">
                            <a:solidFill>
                              <a:schemeClr val="tx2"/>
                            </a:solidFill>
                            <a:latin typeface="Cambria Math" panose="02040503050406030204" pitchFamily="18" charset="0"/>
                          </a:rPr>
                          <m:t>𝑖𝑗</m:t>
                        </m:r>
                      </m:sub>
                    </m:sSub>
                  </m:oMath>
                </a14:m>
                <a:r>
                  <a:rPr lang="el-GR" dirty="0">
                    <a:solidFill>
                      <a:schemeClr val="tx2"/>
                    </a:solidFill>
                    <a:latin typeface="Garamond" panose="02020404030301010803" pitchFamily="18" charset="0"/>
                  </a:rPr>
                  <a:t> αναπαριστά το πλήθος των σημείων που ανήκουν τόσο στη συστάδα </a:t>
                </a:r>
                <a14:m>
                  <m:oMath xmlns:m="http://schemas.openxmlformats.org/officeDocument/2006/math">
                    <m:sSub>
                      <m:sSubPr>
                        <m:ctrlPr>
                          <a:rPr lang="el-GR" i="1">
                            <a:solidFill>
                              <a:schemeClr val="tx2"/>
                            </a:solidFill>
                            <a:latin typeface="Cambria Math" panose="02040503050406030204" pitchFamily="18" charset="0"/>
                          </a:rPr>
                        </m:ctrlPr>
                      </m:sSubPr>
                      <m:e>
                        <m:r>
                          <a:rPr lang="en-US" b="0" i="1" smtClean="0">
                            <a:solidFill>
                              <a:schemeClr val="tx2"/>
                            </a:solidFill>
                            <a:latin typeface="Cambria Math" panose="02040503050406030204" pitchFamily="18" charset="0"/>
                          </a:rPr>
                          <m:t>𝐶</m:t>
                        </m:r>
                      </m:e>
                      <m:sub>
                        <m:r>
                          <a:rPr lang="en-US" i="1">
                            <a:solidFill>
                              <a:schemeClr val="tx2"/>
                            </a:solidFill>
                            <a:latin typeface="Cambria Math" panose="02040503050406030204" pitchFamily="18" charset="0"/>
                          </a:rPr>
                          <m:t>𝑖</m:t>
                        </m:r>
                      </m:sub>
                    </m:sSub>
                  </m:oMath>
                </a14:m>
                <a:r>
                  <a:rPr lang="el-GR" dirty="0">
                    <a:solidFill>
                      <a:schemeClr val="tx2"/>
                    </a:solidFill>
                    <a:latin typeface="Garamond" panose="02020404030301010803" pitchFamily="18" charset="0"/>
                  </a:rPr>
                  <a:t> όσο και στη διαμέριση </a:t>
                </a:r>
                <a14:m>
                  <m:oMath xmlns:m="http://schemas.openxmlformats.org/officeDocument/2006/math">
                    <m:sSub>
                      <m:sSubPr>
                        <m:ctrlPr>
                          <a:rPr lang="el-GR" i="1">
                            <a:solidFill>
                              <a:schemeClr val="tx2"/>
                            </a:solidFill>
                            <a:latin typeface="Cambria Math" panose="02040503050406030204" pitchFamily="18" charset="0"/>
                          </a:rPr>
                        </m:ctrlPr>
                      </m:sSubPr>
                      <m:e>
                        <m:r>
                          <a:rPr lang="en-US" b="0" i="1" smtClean="0">
                            <a:solidFill>
                              <a:schemeClr val="tx2"/>
                            </a:solidFill>
                            <a:latin typeface="Cambria Math" panose="02040503050406030204" pitchFamily="18" charset="0"/>
                          </a:rPr>
                          <m:t>𝑇</m:t>
                        </m:r>
                      </m:e>
                      <m:sub>
                        <m:r>
                          <a:rPr lang="en-US" b="0" i="1" smtClean="0">
                            <a:solidFill>
                              <a:schemeClr val="tx2"/>
                            </a:solidFill>
                            <a:latin typeface="Cambria Math" panose="02040503050406030204" pitchFamily="18" charset="0"/>
                          </a:rPr>
                          <m:t>𝑗</m:t>
                        </m:r>
                      </m:sub>
                    </m:sSub>
                  </m:oMath>
                </a14:m>
                <a:r>
                  <a:rPr lang="el-GR" dirty="0">
                    <a:solidFill>
                      <a:schemeClr val="tx2"/>
                    </a:solidFill>
                    <a:latin typeface="Garamond" panose="02020404030301010803" pitchFamily="18" charset="0"/>
                  </a:rPr>
                  <a:t> της δεδομένης αλήθειας. </a:t>
                </a:r>
              </a:p>
              <a:p>
                <a:pPr marL="342900" indent="-342900" algn="just">
                  <a:buFont typeface="Garamond" panose="02020404030301010803" pitchFamily="18" charset="0"/>
                  <a:buChar char="–"/>
                </a:pPr>
                <a:endParaRPr lang="el-GR" dirty="0">
                  <a:solidFill>
                    <a:schemeClr val="tx2"/>
                  </a:solidFill>
                  <a:latin typeface="Garamond" panose="02020404030301010803" pitchFamily="18" charset="0"/>
                </a:endParaRPr>
              </a:p>
              <a:p>
                <a:pPr marL="342900" indent="-342900" algn="just">
                  <a:buFont typeface="Garamond" panose="02020404030301010803" pitchFamily="18" charset="0"/>
                  <a:buChar char="–"/>
                </a:pPr>
                <a:r>
                  <a:rPr lang="el-GR" dirty="0">
                    <a:solidFill>
                      <a:schemeClr val="tx2"/>
                    </a:solidFill>
                    <a:latin typeface="Garamond" panose="02020404030301010803" pitchFamily="18" charset="0"/>
                  </a:rPr>
                  <a:t>Έστω ότι το n</a:t>
                </a:r>
                <a:r>
                  <a:rPr lang="el-GR" baseline="-25000" dirty="0">
                    <a:solidFill>
                      <a:schemeClr val="tx2"/>
                    </a:solidFill>
                    <a:latin typeface="Garamond" panose="02020404030301010803" pitchFamily="18" charset="0"/>
                  </a:rPr>
                  <a:t>i </a:t>
                </a:r>
                <a:r>
                  <a:rPr lang="el-GR" dirty="0">
                    <a:solidFill>
                      <a:schemeClr val="tx2"/>
                    </a:solidFill>
                    <a:latin typeface="Garamond" panose="02020404030301010803" pitchFamily="18" charset="0"/>
                  </a:rPr>
                  <a:t>= |C</a:t>
                </a:r>
                <a:r>
                  <a:rPr lang="el-GR" baseline="-25000" dirty="0">
                    <a:solidFill>
                      <a:schemeClr val="tx2"/>
                    </a:solidFill>
                    <a:latin typeface="Garamond" panose="02020404030301010803" pitchFamily="18" charset="0"/>
                  </a:rPr>
                  <a:t>i</a:t>
                </a:r>
                <a:r>
                  <a:rPr lang="en-US" dirty="0">
                    <a:solidFill>
                      <a:schemeClr val="tx2"/>
                    </a:solidFill>
                    <a:latin typeface="Garamond" panose="02020404030301010803" pitchFamily="18" charset="0"/>
                  </a:rPr>
                  <a:t>|</a:t>
                </a:r>
                <a:r>
                  <a:rPr lang="el-GR" dirty="0">
                    <a:solidFill>
                      <a:schemeClr val="tx2"/>
                    </a:solidFill>
                    <a:latin typeface="Garamond" panose="02020404030301010803" pitchFamily="18" charset="0"/>
                  </a:rPr>
                  <a:t> είναι το πλήθος των σημείων που ανήκουν στη συστάδα</a:t>
                </a:r>
                <a:r>
                  <a:rPr lang="en-US" dirty="0">
                    <a:solidFill>
                      <a:schemeClr val="tx2"/>
                    </a:solidFill>
                    <a:latin typeface="Garamond" panose="02020404030301010803" pitchFamily="18" charset="0"/>
                  </a:rPr>
                  <a:t> </a:t>
                </a:r>
                <a:r>
                  <a:rPr lang="el-GR" dirty="0">
                    <a:solidFill>
                      <a:schemeClr val="tx2"/>
                    </a:solidFill>
                    <a:latin typeface="Garamond" panose="02020404030301010803" pitchFamily="18" charset="0"/>
                  </a:rPr>
                  <a:t>C</a:t>
                </a:r>
                <a:r>
                  <a:rPr lang="el-GR" baseline="-25000" dirty="0">
                    <a:solidFill>
                      <a:schemeClr val="tx2"/>
                    </a:solidFill>
                    <a:latin typeface="Garamond" panose="02020404030301010803" pitchFamily="18" charset="0"/>
                  </a:rPr>
                  <a:t>i</a:t>
                </a:r>
                <a:r>
                  <a:rPr lang="el-GR" dirty="0">
                    <a:solidFill>
                      <a:schemeClr val="tx2"/>
                    </a:solidFill>
                    <a:latin typeface="Garamond" panose="02020404030301010803" pitchFamily="18" charset="0"/>
                  </a:rPr>
                  <a:t>, και το </a:t>
                </a:r>
                <a:r>
                  <a:rPr lang="en-US" dirty="0" err="1">
                    <a:solidFill>
                      <a:schemeClr val="tx2"/>
                    </a:solidFill>
                    <a:latin typeface="Garamond" panose="02020404030301010803" pitchFamily="18" charset="0"/>
                  </a:rPr>
                  <a:t>m</a:t>
                </a:r>
                <a:r>
                  <a:rPr lang="en-US" baseline="-25000" dirty="0" err="1">
                    <a:solidFill>
                      <a:schemeClr val="tx2"/>
                    </a:solidFill>
                    <a:latin typeface="Garamond" panose="02020404030301010803" pitchFamily="18" charset="0"/>
                  </a:rPr>
                  <a:t>j</a:t>
                </a:r>
                <a:r>
                  <a:rPr lang="el-GR" dirty="0">
                    <a:solidFill>
                      <a:schemeClr val="tx2"/>
                    </a:solidFill>
                    <a:latin typeface="Garamond" panose="02020404030301010803" pitchFamily="18" charset="0"/>
                  </a:rPr>
                  <a:t> = |</a:t>
                </a:r>
                <a:r>
                  <a:rPr lang="en-US" dirty="0" err="1">
                    <a:solidFill>
                      <a:schemeClr val="tx2"/>
                    </a:solidFill>
                    <a:latin typeface="Garamond" panose="02020404030301010803" pitchFamily="18" charset="0"/>
                  </a:rPr>
                  <a:t>T</a:t>
                </a:r>
                <a:r>
                  <a:rPr lang="en-US" baseline="-25000" dirty="0" err="1">
                    <a:solidFill>
                      <a:schemeClr val="tx2"/>
                    </a:solidFill>
                    <a:latin typeface="Garamond" panose="02020404030301010803" pitchFamily="18" charset="0"/>
                  </a:rPr>
                  <a:t>j</a:t>
                </a:r>
                <a:r>
                  <a:rPr lang="el-GR" dirty="0">
                    <a:solidFill>
                      <a:schemeClr val="tx2"/>
                    </a:solidFill>
                    <a:latin typeface="Garamond" panose="02020404030301010803" pitchFamily="18" charset="0"/>
                  </a:rPr>
                  <a:t>| είναι το πλήθος των σημείων που ανήκουν στη διαμέριση </a:t>
                </a:r>
                <a:r>
                  <a:rPr lang="en-US" dirty="0" err="1">
                    <a:solidFill>
                      <a:schemeClr val="tx2"/>
                    </a:solidFill>
                    <a:latin typeface="Garamond" panose="02020404030301010803" pitchFamily="18" charset="0"/>
                  </a:rPr>
                  <a:t>T</a:t>
                </a:r>
                <a:r>
                  <a:rPr lang="en-US" baseline="-25000" dirty="0" err="1">
                    <a:solidFill>
                      <a:schemeClr val="tx2"/>
                    </a:solidFill>
                    <a:latin typeface="Garamond" panose="02020404030301010803" pitchFamily="18" charset="0"/>
                  </a:rPr>
                  <a:t>j</a:t>
                </a:r>
                <a:r>
                  <a:rPr lang="el-GR" dirty="0">
                    <a:solidFill>
                      <a:schemeClr val="tx2"/>
                    </a:solidFill>
                    <a:latin typeface="Garamond" panose="02020404030301010803" pitchFamily="18" charset="0"/>
                  </a:rPr>
                  <a:t>.</a:t>
                </a:r>
              </a:p>
              <a:p>
                <a:pPr marL="342900" indent="-342900" algn="just">
                  <a:buFont typeface="Garamond" panose="02020404030301010803" pitchFamily="18" charset="0"/>
                  <a:buChar char="–"/>
                </a:pPr>
                <a:endParaRPr lang="el-GR" dirty="0">
                  <a:solidFill>
                    <a:schemeClr val="tx2"/>
                  </a:solidFill>
                  <a:latin typeface="Garamond" panose="02020404030301010803" pitchFamily="18" charset="0"/>
                </a:endParaRPr>
              </a:p>
              <a:p>
                <a:pPr marL="342900" indent="-342900" algn="just">
                  <a:buFont typeface="Garamond" panose="02020404030301010803" pitchFamily="18" charset="0"/>
                  <a:buChar char="–"/>
                </a:pPr>
                <a:r>
                  <a:rPr lang="el-GR" dirty="0">
                    <a:solidFill>
                      <a:schemeClr val="tx2"/>
                    </a:solidFill>
                    <a:latin typeface="Garamond" panose="02020404030301010803" pitchFamily="18" charset="0"/>
                  </a:rPr>
                  <a:t>Ο πίνακας συνάφειας μπορεί να υπολογιστεί από τον διαμερισμό </a:t>
                </a:r>
                <a:r>
                  <a:rPr lang="en-US" dirty="0">
                    <a:solidFill>
                      <a:schemeClr val="tx2"/>
                    </a:solidFill>
                    <a:latin typeface="Garamond" panose="02020404030301010803" pitchFamily="18" charset="0"/>
                  </a:rPr>
                  <a:t>T </a:t>
                </a:r>
                <a:r>
                  <a:rPr lang="el-GR" dirty="0">
                    <a:solidFill>
                      <a:schemeClr val="tx2"/>
                    </a:solidFill>
                    <a:latin typeface="Garamond" panose="02020404030301010803" pitchFamily="18" charset="0"/>
                  </a:rPr>
                  <a:t>και τη συσταδοποίηση </a:t>
                </a:r>
                <a:r>
                  <a:rPr lang="en-US" dirty="0">
                    <a:solidFill>
                      <a:schemeClr val="tx2"/>
                    </a:solidFill>
                    <a:latin typeface="Garamond" panose="02020404030301010803" pitchFamily="18" charset="0"/>
                  </a:rPr>
                  <a:t>C</a:t>
                </a:r>
                <a:r>
                  <a:rPr lang="el-GR" dirty="0">
                    <a:solidFill>
                      <a:schemeClr val="tx2"/>
                    </a:solidFill>
                    <a:latin typeface="Garamond" panose="02020404030301010803" pitchFamily="18" charset="0"/>
                  </a:rPr>
                  <a:t>: </a:t>
                </a:r>
                <a:endParaRPr lang="en-US" dirty="0">
                  <a:solidFill>
                    <a:schemeClr val="tx2"/>
                  </a:solidFill>
                  <a:latin typeface="Garamond" panose="02020404030301010803" pitchFamily="18" charset="0"/>
                </a:endParaRPr>
              </a:p>
              <a:p>
                <a:pPr marL="800100" lvl="1" indent="-342900" algn="just">
                  <a:buFont typeface="Garamond" panose="02020404030301010803" pitchFamily="18" charset="0"/>
                  <a:buChar char="–"/>
                </a:pPr>
                <a:r>
                  <a:rPr lang="el-GR" dirty="0">
                    <a:solidFill>
                      <a:schemeClr val="tx2"/>
                    </a:solidFill>
                    <a:latin typeface="Garamond" panose="02020404030301010803" pitchFamily="18" charset="0"/>
                  </a:rPr>
                  <a:t>Για κάθε σημείο </a:t>
                </a:r>
                <a14:m>
                  <m:oMath xmlns:m="http://schemas.openxmlformats.org/officeDocument/2006/math">
                    <m:sSub>
                      <m:sSubPr>
                        <m:ctrlPr>
                          <a:rPr lang="el-GR" i="1" dirty="0" smtClean="0">
                            <a:solidFill>
                              <a:schemeClr val="tx2"/>
                            </a:solidFill>
                            <a:latin typeface="Cambria Math" panose="02040503050406030204" pitchFamily="18" charset="0"/>
                          </a:rPr>
                        </m:ctrlPr>
                      </m:sSubPr>
                      <m:e>
                        <m:r>
                          <a:rPr lang="en-US" b="0" i="1" dirty="0" smtClean="0">
                            <a:solidFill>
                              <a:schemeClr val="tx2"/>
                            </a:solidFill>
                            <a:latin typeface="Cambria Math" panose="02040503050406030204" pitchFamily="18" charset="0"/>
                          </a:rPr>
                          <m:t>𝑥</m:t>
                        </m:r>
                      </m:e>
                      <m:sub>
                        <m:r>
                          <a:rPr lang="en-US" b="0" i="1" dirty="0" smtClean="0">
                            <a:solidFill>
                              <a:schemeClr val="tx2"/>
                            </a:solidFill>
                            <a:latin typeface="Cambria Math" panose="02040503050406030204" pitchFamily="18" charset="0"/>
                          </a:rPr>
                          <m:t>𝑖</m:t>
                        </m:r>
                      </m:sub>
                    </m:sSub>
                    <m:r>
                      <a:rPr lang="el-GR" i="1" dirty="0" smtClean="0">
                        <a:solidFill>
                          <a:schemeClr val="tx2"/>
                        </a:solidFill>
                        <a:latin typeface="Cambria Math" panose="02040503050406030204" pitchFamily="18" charset="0"/>
                        <a:ea typeface="Cambria Math" panose="02040503050406030204" pitchFamily="18" charset="0"/>
                      </a:rPr>
                      <m:t>∈</m:t>
                    </m:r>
                    <m:r>
                      <a:rPr lang="en-US" b="0" i="1" dirty="0" smtClean="0">
                        <a:solidFill>
                          <a:schemeClr val="tx2"/>
                        </a:solidFill>
                        <a:latin typeface="Cambria Math" panose="02040503050406030204" pitchFamily="18" charset="0"/>
                        <a:ea typeface="Cambria Math" panose="02040503050406030204" pitchFamily="18" charset="0"/>
                      </a:rPr>
                      <m:t>𝐷</m:t>
                    </m:r>
                    <m:r>
                      <a:rPr lang="el-GR" i="1" dirty="0" smtClean="0">
                        <a:solidFill>
                          <a:schemeClr val="tx2"/>
                        </a:solidFill>
                        <a:latin typeface="Cambria Math" panose="02040503050406030204" pitchFamily="18" charset="0"/>
                      </a:rPr>
                      <m:t> </m:t>
                    </m:r>
                  </m:oMath>
                </a14:m>
                <a:r>
                  <a:rPr lang="el-GR" dirty="0">
                    <a:solidFill>
                      <a:schemeClr val="tx2"/>
                    </a:solidFill>
                    <a:latin typeface="Garamond" panose="02020404030301010803" pitchFamily="18" charset="0"/>
                  </a:rPr>
                  <a:t>εξετάζεται η ετικέτα </a:t>
                </a:r>
                <a14:m>
                  <m:oMath xmlns:m="http://schemas.openxmlformats.org/officeDocument/2006/math">
                    <m:sSub>
                      <m:sSubPr>
                        <m:ctrlPr>
                          <a:rPr lang="el-GR" i="1" smtClean="0">
                            <a:solidFill>
                              <a:schemeClr val="tx2"/>
                            </a:solidFill>
                            <a:latin typeface="Cambria Math" panose="02040503050406030204" pitchFamily="18" charset="0"/>
                          </a:rPr>
                        </m:ctrlPr>
                      </m:sSubPr>
                      <m:e>
                        <m:r>
                          <a:rPr lang="en-US" b="0" i="1" smtClean="0">
                            <a:solidFill>
                              <a:schemeClr val="tx2"/>
                            </a:solidFill>
                            <a:latin typeface="Cambria Math" panose="02040503050406030204" pitchFamily="18" charset="0"/>
                          </a:rPr>
                          <m:t>𝑦</m:t>
                        </m:r>
                      </m:e>
                      <m:sub>
                        <m:r>
                          <a:rPr lang="en-US" b="0" i="1" smtClean="0">
                            <a:solidFill>
                              <a:schemeClr val="tx2"/>
                            </a:solidFill>
                            <a:latin typeface="Cambria Math" panose="02040503050406030204" pitchFamily="18" charset="0"/>
                          </a:rPr>
                          <m:t>𝑖</m:t>
                        </m:r>
                      </m:sub>
                    </m:sSub>
                  </m:oMath>
                </a14:m>
                <a:r>
                  <a:rPr lang="el-GR" dirty="0">
                    <a:solidFill>
                      <a:schemeClr val="tx2"/>
                    </a:solidFill>
                    <a:latin typeface="Garamond" panose="02020404030301010803" pitchFamily="18" charset="0"/>
                  </a:rPr>
                  <a:t> της διαμέρισης και η ετικέτα  της συστάδας</a:t>
                </a:r>
              </a:p>
              <a:p>
                <a:pPr marL="342900" indent="-342900" algn="just">
                  <a:buFont typeface="Garamond" panose="02020404030301010803" pitchFamily="18" charset="0"/>
                  <a:buChar char="–"/>
                </a:pPr>
                <a:endParaRPr lang="el-GR" dirty="0">
                  <a:solidFill>
                    <a:schemeClr val="tx2"/>
                  </a:solidFill>
                  <a:latin typeface="Garamond" panose="02020404030301010803" pitchFamily="18" charset="0"/>
                </a:endParaRPr>
              </a:p>
              <a:p>
                <a:pPr marL="342900" indent="-342900" algn="just">
                  <a:buFont typeface="Garamond" panose="02020404030301010803" pitchFamily="18" charset="0"/>
                  <a:buChar char="–"/>
                </a:pPr>
                <a:endParaRPr lang="el-GR" dirty="0">
                  <a:solidFill>
                    <a:schemeClr val="tx2"/>
                  </a:solidFill>
                  <a:latin typeface="Garamond" panose="02020404030301010803" pitchFamily="18" charset="0"/>
                </a:endParaRPr>
              </a:p>
              <a:p>
                <a:pPr marL="342900" indent="-342900" algn="just">
                  <a:buFont typeface="Garamond" panose="02020404030301010803" pitchFamily="18" charset="0"/>
                  <a:buChar char="–"/>
                </a:pPr>
                <a:endParaRPr lang="el-GR" dirty="0">
                  <a:solidFill>
                    <a:schemeClr val="tx2"/>
                  </a:solidFill>
                  <a:latin typeface="Garamond" panose="02020404030301010803" pitchFamily="18" charset="0"/>
                </a:endParaRPr>
              </a:p>
              <a:p>
                <a:pPr marL="342900" indent="-342900" algn="just">
                  <a:buFont typeface="Garamond" panose="02020404030301010803" pitchFamily="18" charset="0"/>
                  <a:buChar char="–"/>
                </a:pPr>
                <a:endParaRPr lang="el-GR" dirty="0">
                  <a:solidFill>
                    <a:schemeClr val="tx2"/>
                  </a:solidFill>
                  <a:latin typeface="Garamond" panose="02020404030301010803" pitchFamily="18" charset="0"/>
                </a:endParaRPr>
              </a:p>
            </p:txBody>
          </p:sp>
        </mc:Choice>
        <mc:Fallback xmlns="">
          <p:sp>
            <p:nvSpPr>
              <p:cNvPr id="3" name="TextBox 2">
                <a:extLst>
                  <a:ext uri="{FF2B5EF4-FFF2-40B4-BE49-F238E27FC236}">
                    <a16:creationId xmlns:a16="http://schemas.microsoft.com/office/drawing/2014/main" id="{E4708E3A-6E66-4410-92B1-FA16A2C1ED56}"/>
                  </a:ext>
                </a:extLst>
              </p:cNvPr>
              <p:cNvSpPr txBox="1">
                <a:spLocks noRot="1" noChangeAspect="1" noMove="1" noResize="1" noEditPoints="1" noAdjustHandles="1" noChangeArrowheads="1" noChangeShapeType="1" noTextEdit="1"/>
              </p:cNvSpPr>
              <p:nvPr/>
            </p:nvSpPr>
            <p:spPr>
              <a:xfrm>
                <a:off x="1125860" y="1176631"/>
                <a:ext cx="9649072" cy="5953938"/>
              </a:xfrm>
              <a:prstGeom prst="rect">
                <a:avLst/>
              </a:prstGeom>
              <a:blipFill>
                <a:blip r:embed="rId3"/>
                <a:stretch>
                  <a:fillRect l="-442" t="-512" r="-505"/>
                </a:stretch>
              </a:blipFill>
            </p:spPr>
            <p:txBody>
              <a:bodyPr/>
              <a:lstStyle/>
              <a:p>
                <a:r>
                  <a:rPr lang="el-GR">
                    <a:noFill/>
                  </a:rPr>
                  <a:t> </a:t>
                </a:r>
              </a:p>
            </p:txBody>
          </p:sp>
        </mc:Fallback>
      </mc:AlternateContent>
      <p:cxnSp>
        <p:nvCxnSpPr>
          <p:cNvPr id="5" name="Straight Connector 4">
            <a:extLst>
              <a:ext uri="{FF2B5EF4-FFF2-40B4-BE49-F238E27FC236}">
                <a16:creationId xmlns:a16="http://schemas.microsoft.com/office/drawing/2014/main" id="{9B171FFF-AB04-4EC9-9D27-B036A86D3156}"/>
              </a:ext>
            </a:extLst>
          </p:cNvPr>
          <p:cNvCxnSpPr/>
          <p:nvPr/>
        </p:nvCxnSpPr>
        <p:spPr>
          <a:xfrm>
            <a:off x="1125860" y="1030089"/>
            <a:ext cx="9612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AF4212FD-B564-44EA-93B8-1C5B57B346C3}"/>
              </a:ext>
            </a:extLst>
          </p:cNvPr>
          <p:cNvCxnSpPr/>
          <p:nvPr/>
        </p:nvCxnSpPr>
        <p:spPr>
          <a:xfrm>
            <a:off x="1090924" y="332656"/>
            <a:ext cx="9612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ECBAE21B-F77F-4846-BF1D-F353A20977D0}"/>
              </a:ext>
            </a:extLst>
          </p:cNvPr>
          <p:cNvSpPr txBox="1"/>
          <p:nvPr/>
        </p:nvSpPr>
        <p:spPr>
          <a:xfrm>
            <a:off x="1125860" y="375629"/>
            <a:ext cx="9577064" cy="646331"/>
          </a:xfrm>
          <a:prstGeom prst="rect">
            <a:avLst/>
          </a:prstGeom>
          <a:noFill/>
        </p:spPr>
        <p:txBody>
          <a:bodyPr wrap="square" rtlCol="0" anchor="ctr">
            <a:spAutoFit/>
          </a:bodyPr>
          <a:lstStyle/>
          <a:p>
            <a:r>
              <a:rPr lang="el-GR" sz="3600" dirty="0">
                <a:effectLst>
                  <a:outerShdw blurRad="38100" dist="38100" dir="2700000" algn="tl">
                    <a:srgbClr val="000000">
                      <a:alpha val="43137"/>
                    </a:srgbClr>
                  </a:outerShdw>
                </a:effectLst>
                <a:latin typeface="Garamond" panose="02020404030301010803" pitchFamily="18" charset="0"/>
              </a:rPr>
              <a:t>Εξωτερικά μέτρα</a:t>
            </a:r>
          </a:p>
        </p:txBody>
      </p:sp>
      <p:graphicFrame>
        <p:nvGraphicFramePr>
          <p:cNvPr id="8" name="Αντικείμενο 3"/>
          <p:cNvGraphicFramePr>
            <a:graphicFrameLocks noChangeAspect="1"/>
          </p:cNvGraphicFramePr>
          <p:nvPr/>
        </p:nvGraphicFramePr>
        <p:xfrm>
          <a:off x="4438228" y="2996952"/>
          <a:ext cx="2330451" cy="479425"/>
        </p:xfrm>
        <a:graphic>
          <a:graphicData uri="http://schemas.openxmlformats.org/presentationml/2006/ole">
            <mc:AlternateContent xmlns:mc="http://schemas.openxmlformats.org/markup-compatibility/2006">
              <mc:Choice xmlns:v="urn:schemas-microsoft-com:vml" Requires="v">
                <p:oleObj name="Equation" r:id="rId4" imgW="1295280" imgH="266400" progId="Equation.DSMT4">
                  <p:embed/>
                </p:oleObj>
              </mc:Choice>
              <mc:Fallback>
                <p:oleObj name="Equation" r:id="rId4" imgW="1295280" imgH="266400" progId="Equation.DSMT4">
                  <p:embed/>
                  <p:pic>
                    <p:nvPicPr>
                      <p:cNvPr id="8" name="Αντικείμενο 3"/>
                      <p:cNvPicPr>
                        <a:picLocks noChangeAspect="1" noChangeArrowheads="1"/>
                      </p:cNvPicPr>
                      <p:nvPr/>
                    </p:nvPicPr>
                    <p:blipFill>
                      <a:blip r:embed="rId5"/>
                      <a:srcRect/>
                      <a:stretch>
                        <a:fillRect/>
                      </a:stretch>
                    </p:blipFill>
                    <p:spPr bwMode="auto">
                      <a:xfrm>
                        <a:off x="4438228" y="2996952"/>
                        <a:ext cx="2330451"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7825109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E4708E3A-6E66-4410-92B1-FA16A2C1ED56}"/>
                  </a:ext>
                </a:extLst>
              </p:cNvPr>
              <p:cNvSpPr txBox="1"/>
              <p:nvPr/>
            </p:nvSpPr>
            <p:spPr>
              <a:xfrm>
                <a:off x="1125860" y="1176631"/>
                <a:ext cx="9649072" cy="5078313"/>
              </a:xfrm>
              <a:prstGeom prst="rect">
                <a:avLst/>
              </a:prstGeom>
              <a:noFill/>
            </p:spPr>
            <p:txBody>
              <a:bodyPr wrap="square" rtlCol="0">
                <a:spAutoFit/>
              </a:bodyPr>
              <a:lstStyle/>
              <a:p>
                <a:pPr marL="342900" indent="-342900" algn="just">
                  <a:buFont typeface="Garamond" panose="02020404030301010803" pitchFamily="18" charset="0"/>
                  <a:buChar char="–"/>
                </a:pPr>
                <a:r>
                  <a:rPr lang="el-GR" dirty="0">
                    <a:solidFill>
                      <a:schemeClr val="tx2"/>
                    </a:solidFill>
                    <a:latin typeface="Garamond" panose="02020404030301010803" pitchFamily="18" charset="0"/>
                  </a:rPr>
                  <a:t>Η καθαρότητα ποσοτικοποιεί τον βαθμό στον οποίο μια συστάδα </a:t>
                </a:r>
                <a14:m>
                  <m:oMath xmlns:m="http://schemas.openxmlformats.org/officeDocument/2006/math">
                    <m:sSub>
                      <m:sSubPr>
                        <m:ctrlPr>
                          <a:rPr lang="el-GR" i="1" smtClean="0">
                            <a:solidFill>
                              <a:schemeClr val="tx2"/>
                            </a:solidFill>
                            <a:latin typeface="Cambria Math" panose="02040503050406030204" pitchFamily="18" charset="0"/>
                          </a:rPr>
                        </m:ctrlPr>
                      </m:sSubPr>
                      <m:e>
                        <m:r>
                          <a:rPr lang="en-US" b="0" i="1" smtClean="0">
                            <a:solidFill>
                              <a:schemeClr val="tx2"/>
                            </a:solidFill>
                            <a:latin typeface="Cambria Math" panose="02040503050406030204" pitchFamily="18" charset="0"/>
                          </a:rPr>
                          <m:t>𝐶</m:t>
                        </m:r>
                      </m:e>
                      <m:sub>
                        <m:r>
                          <a:rPr lang="en-US" b="0" i="1" smtClean="0">
                            <a:solidFill>
                              <a:schemeClr val="tx2"/>
                            </a:solidFill>
                            <a:latin typeface="Cambria Math" panose="02040503050406030204" pitchFamily="18" charset="0"/>
                          </a:rPr>
                          <m:t>𝑖</m:t>
                        </m:r>
                      </m:sub>
                    </m:sSub>
                  </m:oMath>
                </a14:m>
                <a:r>
                  <a:rPr lang="el-GR" dirty="0">
                    <a:solidFill>
                      <a:schemeClr val="tx2"/>
                    </a:solidFill>
                    <a:latin typeface="Garamond" panose="02020404030301010803" pitchFamily="18" charset="0"/>
                  </a:rPr>
                  <a:t> περιέχει οντότητες από μία μόνο διαμέριση:</a:t>
                </a:r>
              </a:p>
              <a:p>
                <a:pPr marL="342900" indent="-342900" algn="just">
                  <a:buFont typeface="Garamond" panose="02020404030301010803" pitchFamily="18" charset="0"/>
                  <a:buChar char="–"/>
                </a:pPr>
                <a:endParaRPr lang="en-US" dirty="0">
                  <a:solidFill>
                    <a:schemeClr val="tx2"/>
                  </a:solidFill>
                  <a:latin typeface="Garamond" panose="02020404030301010803" pitchFamily="18" charset="0"/>
                </a:endParaRPr>
              </a:p>
              <a:p>
                <a:pPr marL="342900" indent="-342900" algn="just">
                  <a:buFont typeface="Garamond" panose="02020404030301010803" pitchFamily="18" charset="0"/>
                  <a:buChar char="–"/>
                </a:pPr>
                <a:endParaRPr lang="en-US" dirty="0">
                  <a:solidFill>
                    <a:schemeClr val="tx2"/>
                  </a:solidFill>
                  <a:latin typeface="Garamond" panose="02020404030301010803" pitchFamily="18" charset="0"/>
                </a:endParaRPr>
              </a:p>
              <a:p>
                <a:pPr marL="342900" indent="-342900" algn="just">
                  <a:buFont typeface="Garamond" panose="02020404030301010803" pitchFamily="18" charset="0"/>
                  <a:buChar char="–"/>
                </a:pPr>
                <a:endParaRPr lang="en-US" dirty="0">
                  <a:solidFill>
                    <a:schemeClr val="tx2"/>
                  </a:solidFill>
                  <a:latin typeface="Garamond" panose="02020404030301010803" pitchFamily="18" charset="0"/>
                </a:endParaRPr>
              </a:p>
              <a:p>
                <a:pPr marL="342900" indent="-342900" algn="just">
                  <a:buFont typeface="Garamond" panose="02020404030301010803" pitchFamily="18" charset="0"/>
                  <a:buChar char="–"/>
                </a:pPr>
                <a:endParaRPr lang="en-US" dirty="0">
                  <a:solidFill>
                    <a:schemeClr val="tx2"/>
                  </a:solidFill>
                  <a:latin typeface="Garamond" panose="02020404030301010803" pitchFamily="18" charset="0"/>
                </a:endParaRPr>
              </a:p>
              <a:p>
                <a:pPr marL="342900" indent="-342900" algn="just">
                  <a:buFont typeface="Garamond" panose="02020404030301010803" pitchFamily="18" charset="0"/>
                  <a:buChar char="–"/>
                </a:pPr>
                <a:r>
                  <a:rPr lang="el-GR" dirty="0">
                    <a:solidFill>
                      <a:schemeClr val="tx2"/>
                    </a:solidFill>
                    <a:latin typeface="Garamond" panose="02020404030301010803" pitchFamily="18" charset="0"/>
                  </a:rPr>
                  <a:t>Η καθαρότητα της συσταδοποίησης</a:t>
                </a:r>
                <a:r>
                  <a:rPr lang="en-US" dirty="0">
                    <a:solidFill>
                      <a:schemeClr val="tx2"/>
                    </a:solidFill>
                    <a:latin typeface="Garamond" panose="02020404030301010803" pitchFamily="18" charset="0"/>
                  </a:rPr>
                  <a:t> </a:t>
                </a:r>
                <a14:m>
                  <m:oMath xmlns:m="http://schemas.openxmlformats.org/officeDocument/2006/math">
                    <m:r>
                      <a:rPr lang="en-US" i="1">
                        <a:solidFill>
                          <a:schemeClr val="tx2"/>
                        </a:solidFill>
                        <a:latin typeface="Cambria Math" panose="02040503050406030204" pitchFamily="18" charset="0"/>
                      </a:rPr>
                      <m:t>𝐶</m:t>
                    </m:r>
                  </m:oMath>
                </a14:m>
                <a:r>
                  <a:rPr lang="en-US" dirty="0">
                    <a:solidFill>
                      <a:schemeClr val="tx2"/>
                    </a:solidFill>
                    <a:latin typeface="Garamond" panose="02020404030301010803" pitchFamily="18" charset="0"/>
                  </a:rPr>
                  <a:t> </a:t>
                </a:r>
                <a:r>
                  <a:rPr lang="el-GR" dirty="0">
                    <a:solidFill>
                      <a:schemeClr val="tx2"/>
                    </a:solidFill>
                    <a:latin typeface="Garamond" panose="02020404030301010803" pitchFamily="18" charset="0"/>
                  </a:rPr>
                  <a:t>ορίζεται ως το σταθμισμένο άθροισμα των τιμών καθαρότητας ανά συστάδα:</a:t>
                </a:r>
                <a:endParaRPr lang="en-US" dirty="0">
                  <a:solidFill>
                    <a:schemeClr val="tx2"/>
                  </a:solidFill>
                  <a:latin typeface="Garamond" panose="02020404030301010803" pitchFamily="18" charset="0"/>
                </a:endParaRPr>
              </a:p>
              <a:p>
                <a:pPr marL="342900" indent="-342900" algn="just">
                  <a:buFont typeface="Garamond" panose="02020404030301010803" pitchFamily="18" charset="0"/>
                  <a:buChar char="–"/>
                </a:pPr>
                <a:endParaRPr lang="en-US" dirty="0">
                  <a:solidFill>
                    <a:schemeClr val="tx2"/>
                  </a:solidFill>
                  <a:latin typeface="Garamond" panose="02020404030301010803" pitchFamily="18" charset="0"/>
                </a:endParaRPr>
              </a:p>
              <a:p>
                <a:pPr marL="342900" indent="-342900" algn="just">
                  <a:buFont typeface="Garamond" panose="02020404030301010803" pitchFamily="18" charset="0"/>
                  <a:buChar char="–"/>
                </a:pPr>
                <a:endParaRPr lang="en-US" dirty="0">
                  <a:solidFill>
                    <a:schemeClr val="tx2"/>
                  </a:solidFill>
                  <a:latin typeface="Garamond" panose="02020404030301010803" pitchFamily="18" charset="0"/>
                </a:endParaRPr>
              </a:p>
              <a:p>
                <a:pPr marL="342900" indent="-342900" algn="just">
                  <a:buFont typeface="Garamond" panose="02020404030301010803" pitchFamily="18" charset="0"/>
                  <a:buChar char="–"/>
                </a:pPr>
                <a:endParaRPr lang="en-US" dirty="0">
                  <a:solidFill>
                    <a:schemeClr val="tx2"/>
                  </a:solidFill>
                  <a:latin typeface="Garamond" panose="02020404030301010803" pitchFamily="18" charset="0"/>
                </a:endParaRPr>
              </a:p>
              <a:p>
                <a:pPr marL="342900" indent="-342900" algn="just">
                  <a:buFont typeface="Garamond" panose="02020404030301010803" pitchFamily="18" charset="0"/>
                  <a:buChar char="–"/>
                </a:pPr>
                <a:endParaRPr lang="en-US" dirty="0">
                  <a:solidFill>
                    <a:schemeClr val="tx2"/>
                  </a:solidFill>
                  <a:latin typeface="Garamond" panose="02020404030301010803" pitchFamily="18" charset="0"/>
                </a:endParaRPr>
              </a:p>
              <a:p>
                <a:pPr marL="342900" indent="-342900" algn="just">
                  <a:buFont typeface="Garamond" panose="02020404030301010803" pitchFamily="18" charset="0"/>
                  <a:buChar char="–"/>
                </a:pPr>
                <a:endParaRPr lang="en-US" dirty="0">
                  <a:solidFill>
                    <a:schemeClr val="tx2"/>
                  </a:solidFill>
                  <a:latin typeface="Garamond" panose="02020404030301010803" pitchFamily="18" charset="0"/>
                </a:endParaRPr>
              </a:p>
              <a:p>
                <a:pPr marL="342900" indent="-342900" algn="just">
                  <a:buFont typeface="Garamond" panose="02020404030301010803" pitchFamily="18" charset="0"/>
                  <a:buChar char="–"/>
                </a:pPr>
                <a:r>
                  <a:rPr lang="el-GR" dirty="0">
                    <a:solidFill>
                      <a:schemeClr val="tx2"/>
                    </a:solidFill>
                    <a:latin typeface="Garamond" panose="02020404030301010803" pitchFamily="18" charset="0"/>
                  </a:rPr>
                  <a:t>όπου ο λόγος</a:t>
                </a:r>
                <a:r>
                  <a:rPr lang="en-US" dirty="0">
                    <a:solidFill>
                      <a:schemeClr val="tx2"/>
                    </a:solidFill>
                    <a:latin typeface="Garamond" panose="02020404030301010803" pitchFamily="18" charset="0"/>
                  </a:rPr>
                  <a:t> </a:t>
                </a:r>
                <a14:m>
                  <m:oMath xmlns:m="http://schemas.openxmlformats.org/officeDocument/2006/math">
                    <m:sSub>
                      <m:sSubPr>
                        <m:ctrlPr>
                          <a:rPr lang="el-GR" i="1">
                            <a:solidFill>
                              <a:schemeClr val="tx2"/>
                            </a:solidFill>
                            <a:latin typeface="Cambria Math" panose="02040503050406030204" pitchFamily="18" charset="0"/>
                          </a:rPr>
                        </m:ctrlPr>
                      </m:sSubPr>
                      <m:e>
                        <m:r>
                          <a:rPr lang="en-US" b="0" i="1" smtClean="0">
                            <a:solidFill>
                              <a:schemeClr val="tx2"/>
                            </a:solidFill>
                            <a:latin typeface="Cambria Math" panose="02040503050406030204" pitchFamily="18" charset="0"/>
                          </a:rPr>
                          <m:t>𝑛</m:t>
                        </m:r>
                      </m:e>
                      <m:sub>
                        <m:r>
                          <a:rPr lang="en-US" i="1">
                            <a:solidFill>
                              <a:schemeClr val="tx2"/>
                            </a:solidFill>
                            <a:latin typeface="Cambria Math" panose="02040503050406030204" pitchFamily="18" charset="0"/>
                          </a:rPr>
                          <m:t>𝑖</m:t>
                        </m:r>
                      </m:sub>
                    </m:sSub>
                    <m:r>
                      <a:rPr lang="en-US" b="0" i="1" smtClean="0">
                        <a:solidFill>
                          <a:schemeClr val="tx2"/>
                        </a:solidFill>
                        <a:latin typeface="Cambria Math" panose="02040503050406030204" pitchFamily="18" charset="0"/>
                      </a:rPr>
                      <m:t>/</m:t>
                    </m:r>
                    <m:r>
                      <a:rPr lang="en-US" b="0" i="1" smtClean="0">
                        <a:solidFill>
                          <a:schemeClr val="tx2"/>
                        </a:solidFill>
                        <a:latin typeface="Cambria Math" panose="02040503050406030204" pitchFamily="18" charset="0"/>
                      </a:rPr>
                      <m:t>𝑛</m:t>
                    </m:r>
                  </m:oMath>
                </a14:m>
                <a:r>
                  <a:rPr lang="el-GR" dirty="0">
                    <a:solidFill>
                      <a:schemeClr val="tx2"/>
                    </a:solidFill>
                    <a:latin typeface="Garamond" panose="02020404030301010803" pitchFamily="18" charset="0"/>
                  </a:rPr>
                  <a:t> αντιπροσωπεύει το ποσοστό των σημείων που ανήκουν στη συστάδα </a:t>
                </a:r>
                <a14:m>
                  <m:oMath xmlns:m="http://schemas.openxmlformats.org/officeDocument/2006/math">
                    <m:sSub>
                      <m:sSubPr>
                        <m:ctrlPr>
                          <a:rPr lang="el-GR" i="1">
                            <a:solidFill>
                              <a:schemeClr val="tx2"/>
                            </a:solidFill>
                            <a:latin typeface="Cambria Math" panose="02040503050406030204" pitchFamily="18" charset="0"/>
                          </a:rPr>
                        </m:ctrlPr>
                      </m:sSubPr>
                      <m:e>
                        <m:r>
                          <a:rPr lang="en-US" i="1">
                            <a:solidFill>
                              <a:schemeClr val="tx2"/>
                            </a:solidFill>
                            <a:latin typeface="Cambria Math" panose="02040503050406030204" pitchFamily="18" charset="0"/>
                          </a:rPr>
                          <m:t>𝐶</m:t>
                        </m:r>
                      </m:e>
                      <m:sub>
                        <m:r>
                          <a:rPr lang="en-US" i="1">
                            <a:solidFill>
                              <a:schemeClr val="tx2"/>
                            </a:solidFill>
                            <a:latin typeface="Cambria Math" panose="02040503050406030204" pitchFamily="18" charset="0"/>
                          </a:rPr>
                          <m:t>𝑖</m:t>
                        </m:r>
                      </m:sub>
                    </m:sSub>
                  </m:oMath>
                </a14:m>
                <a:r>
                  <a:rPr lang="el-GR" dirty="0">
                    <a:solidFill>
                      <a:schemeClr val="tx2"/>
                    </a:solidFill>
                    <a:latin typeface="Garamond" panose="02020404030301010803" pitchFamily="18" charset="0"/>
                  </a:rPr>
                  <a:t>.</a:t>
                </a:r>
              </a:p>
              <a:p>
                <a:pPr marL="342900" indent="-342900" algn="just">
                  <a:buFont typeface="Garamond" panose="02020404030301010803" pitchFamily="18" charset="0"/>
                  <a:buChar char="–"/>
                </a:pPr>
                <a:endParaRPr lang="el-GR" dirty="0">
                  <a:solidFill>
                    <a:schemeClr val="tx2"/>
                  </a:solidFill>
                  <a:latin typeface="Garamond" panose="02020404030301010803" pitchFamily="18" charset="0"/>
                </a:endParaRPr>
              </a:p>
              <a:p>
                <a:pPr marL="342900" indent="-342900" algn="just">
                  <a:buFont typeface="Garamond" panose="02020404030301010803" pitchFamily="18" charset="0"/>
                  <a:buChar char="–"/>
                </a:pPr>
                <a:endParaRPr lang="el-GR" dirty="0">
                  <a:solidFill>
                    <a:schemeClr val="tx2"/>
                  </a:solidFill>
                  <a:latin typeface="Garamond" panose="02020404030301010803" pitchFamily="18" charset="0"/>
                </a:endParaRPr>
              </a:p>
              <a:p>
                <a:pPr marL="342900" indent="-342900" algn="just">
                  <a:buFont typeface="Garamond" panose="02020404030301010803" pitchFamily="18" charset="0"/>
                  <a:buChar char="–"/>
                </a:pPr>
                <a:endParaRPr lang="el-GR" dirty="0">
                  <a:solidFill>
                    <a:schemeClr val="tx2"/>
                  </a:solidFill>
                  <a:latin typeface="Garamond" panose="02020404030301010803" pitchFamily="18" charset="0"/>
                </a:endParaRPr>
              </a:p>
              <a:p>
                <a:pPr marL="342900" indent="-342900" algn="just">
                  <a:buFont typeface="Garamond" panose="02020404030301010803" pitchFamily="18" charset="0"/>
                  <a:buChar char="–"/>
                </a:pPr>
                <a:endParaRPr lang="el-GR" dirty="0">
                  <a:solidFill>
                    <a:schemeClr val="tx2"/>
                  </a:solidFill>
                  <a:latin typeface="Garamond" panose="02020404030301010803" pitchFamily="18" charset="0"/>
                </a:endParaRPr>
              </a:p>
            </p:txBody>
          </p:sp>
        </mc:Choice>
        <mc:Fallback xmlns="">
          <p:sp>
            <p:nvSpPr>
              <p:cNvPr id="3" name="TextBox 2">
                <a:extLst>
                  <a:ext uri="{FF2B5EF4-FFF2-40B4-BE49-F238E27FC236}">
                    <a16:creationId xmlns:a16="http://schemas.microsoft.com/office/drawing/2014/main" id="{E4708E3A-6E66-4410-92B1-FA16A2C1ED56}"/>
                  </a:ext>
                </a:extLst>
              </p:cNvPr>
              <p:cNvSpPr txBox="1">
                <a:spLocks noRot="1" noChangeAspect="1" noMove="1" noResize="1" noEditPoints="1" noAdjustHandles="1" noChangeArrowheads="1" noChangeShapeType="1" noTextEdit="1"/>
              </p:cNvSpPr>
              <p:nvPr/>
            </p:nvSpPr>
            <p:spPr>
              <a:xfrm>
                <a:off x="1125860" y="1176631"/>
                <a:ext cx="9649072" cy="5078313"/>
              </a:xfrm>
              <a:prstGeom prst="rect">
                <a:avLst/>
              </a:prstGeom>
              <a:blipFill>
                <a:blip r:embed="rId3"/>
                <a:stretch>
                  <a:fillRect l="-442" t="-480" r="-505"/>
                </a:stretch>
              </a:blipFill>
            </p:spPr>
            <p:txBody>
              <a:bodyPr/>
              <a:lstStyle/>
              <a:p>
                <a:r>
                  <a:rPr lang="el-GR">
                    <a:noFill/>
                  </a:rPr>
                  <a:t> </a:t>
                </a:r>
              </a:p>
            </p:txBody>
          </p:sp>
        </mc:Fallback>
      </mc:AlternateContent>
      <p:cxnSp>
        <p:nvCxnSpPr>
          <p:cNvPr id="5" name="Straight Connector 4">
            <a:extLst>
              <a:ext uri="{FF2B5EF4-FFF2-40B4-BE49-F238E27FC236}">
                <a16:creationId xmlns:a16="http://schemas.microsoft.com/office/drawing/2014/main" id="{9B171FFF-AB04-4EC9-9D27-B036A86D3156}"/>
              </a:ext>
            </a:extLst>
          </p:cNvPr>
          <p:cNvCxnSpPr/>
          <p:nvPr/>
        </p:nvCxnSpPr>
        <p:spPr>
          <a:xfrm>
            <a:off x="1125860" y="1030089"/>
            <a:ext cx="9612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AF4212FD-B564-44EA-93B8-1C5B57B346C3}"/>
              </a:ext>
            </a:extLst>
          </p:cNvPr>
          <p:cNvCxnSpPr/>
          <p:nvPr/>
        </p:nvCxnSpPr>
        <p:spPr>
          <a:xfrm>
            <a:off x="1090924" y="332656"/>
            <a:ext cx="9612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ECBAE21B-F77F-4846-BF1D-F353A20977D0}"/>
              </a:ext>
            </a:extLst>
          </p:cNvPr>
          <p:cNvSpPr txBox="1"/>
          <p:nvPr/>
        </p:nvSpPr>
        <p:spPr>
          <a:xfrm>
            <a:off x="1125860" y="375629"/>
            <a:ext cx="9577064" cy="646331"/>
          </a:xfrm>
          <a:prstGeom prst="rect">
            <a:avLst/>
          </a:prstGeom>
          <a:noFill/>
        </p:spPr>
        <p:txBody>
          <a:bodyPr wrap="square" rtlCol="0" anchor="ctr">
            <a:spAutoFit/>
          </a:bodyPr>
          <a:lstStyle/>
          <a:p>
            <a:r>
              <a:rPr lang="el-GR" sz="3600" dirty="0">
                <a:effectLst>
                  <a:outerShdw blurRad="38100" dist="38100" dir="2700000" algn="tl">
                    <a:srgbClr val="000000">
                      <a:alpha val="43137"/>
                    </a:srgbClr>
                  </a:outerShdw>
                </a:effectLst>
                <a:latin typeface="Garamond" panose="02020404030301010803" pitchFamily="18" charset="0"/>
              </a:rPr>
              <a:t>Μέτρα που βασίζονται στο ταίριασμα: Καθαρότητα</a:t>
            </a:r>
          </a:p>
        </p:txBody>
      </p:sp>
      <p:graphicFrame>
        <p:nvGraphicFramePr>
          <p:cNvPr id="8" name="Αντικείμενο 3"/>
          <p:cNvGraphicFramePr>
            <a:graphicFrameLocks noChangeAspect="1"/>
          </p:cNvGraphicFramePr>
          <p:nvPr/>
        </p:nvGraphicFramePr>
        <p:xfrm>
          <a:off x="4438228" y="1727522"/>
          <a:ext cx="2463120" cy="812160"/>
        </p:xfrm>
        <a:graphic>
          <a:graphicData uri="http://schemas.openxmlformats.org/presentationml/2006/ole">
            <mc:AlternateContent xmlns:mc="http://schemas.openxmlformats.org/markup-compatibility/2006">
              <mc:Choice xmlns:v="urn:schemas-microsoft-com:vml" Requires="v">
                <p:oleObj name="Equation" r:id="rId4" imgW="1231560" imgH="406080" progId="Equation.DSMT4">
                  <p:embed/>
                </p:oleObj>
              </mc:Choice>
              <mc:Fallback>
                <p:oleObj name="Equation" r:id="rId4" imgW="1231560" imgH="406080" progId="Equation.DSMT4">
                  <p:embed/>
                  <p:pic>
                    <p:nvPicPr>
                      <p:cNvPr id="8" name="Αντικείμενο 3"/>
                      <p:cNvPicPr>
                        <a:picLocks noChangeAspect="1" noChangeArrowheads="1"/>
                      </p:cNvPicPr>
                      <p:nvPr/>
                    </p:nvPicPr>
                    <p:blipFill>
                      <a:blip r:embed="rId5"/>
                      <a:srcRect/>
                      <a:stretch>
                        <a:fillRect/>
                      </a:stretch>
                    </p:blipFill>
                    <p:spPr bwMode="auto">
                      <a:xfrm>
                        <a:off x="4438228" y="1727522"/>
                        <a:ext cx="2463120" cy="812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Αντικείμενο 10"/>
          <p:cNvGraphicFramePr>
            <a:graphicFrameLocks noChangeAspect="1"/>
          </p:cNvGraphicFramePr>
          <p:nvPr/>
        </p:nvGraphicFramePr>
        <p:xfrm>
          <a:off x="3646140" y="3459500"/>
          <a:ext cx="4266720" cy="812160"/>
        </p:xfrm>
        <a:graphic>
          <a:graphicData uri="http://schemas.openxmlformats.org/presentationml/2006/ole">
            <mc:AlternateContent xmlns:mc="http://schemas.openxmlformats.org/markup-compatibility/2006">
              <mc:Choice xmlns:v="urn:schemas-microsoft-com:vml" Requires="v">
                <p:oleObj name="Equation" r:id="rId6" imgW="2133360" imgH="406080" progId="Equation.DSMT4">
                  <p:embed/>
                </p:oleObj>
              </mc:Choice>
              <mc:Fallback>
                <p:oleObj name="Equation" r:id="rId6" imgW="2133360" imgH="406080" progId="Equation.DSMT4">
                  <p:embed/>
                  <p:pic>
                    <p:nvPicPr>
                      <p:cNvPr id="9" name="Αντικείμενο 10"/>
                      <p:cNvPicPr>
                        <a:picLocks noChangeAspect="1" noChangeArrowheads="1"/>
                      </p:cNvPicPr>
                      <p:nvPr/>
                    </p:nvPicPr>
                    <p:blipFill>
                      <a:blip r:embed="rId7"/>
                      <a:srcRect/>
                      <a:stretch>
                        <a:fillRect/>
                      </a:stretch>
                    </p:blipFill>
                    <p:spPr bwMode="auto">
                      <a:xfrm>
                        <a:off x="3646140" y="3459500"/>
                        <a:ext cx="4266720" cy="812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9074961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E4708E3A-6E66-4410-92B1-FA16A2C1ED56}"/>
                  </a:ext>
                </a:extLst>
              </p:cNvPr>
              <p:cNvSpPr txBox="1"/>
              <p:nvPr/>
            </p:nvSpPr>
            <p:spPr>
              <a:xfrm>
                <a:off x="1125860" y="1176631"/>
                <a:ext cx="9649072" cy="5696688"/>
              </a:xfrm>
              <a:prstGeom prst="rect">
                <a:avLst/>
              </a:prstGeom>
              <a:noFill/>
            </p:spPr>
            <p:txBody>
              <a:bodyPr wrap="square" rtlCol="0">
                <a:spAutoFit/>
              </a:bodyPr>
              <a:lstStyle/>
              <a:p>
                <a:pPr marL="342900" indent="-342900" algn="just">
                  <a:buFont typeface="Garamond" panose="02020404030301010803" pitchFamily="18" charset="0"/>
                  <a:buChar char="–"/>
                </a:pPr>
                <a:r>
                  <a:rPr lang="el-GR" dirty="0">
                    <a:solidFill>
                      <a:schemeClr val="tx2"/>
                    </a:solidFill>
                    <a:latin typeface="Garamond" panose="02020404030301010803" pitchFamily="18" charset="0"/>
                  </a:rPr>
                  <a:t>Το μέτρο του μέγιστου ταιριάσματος επιλέγει εκείνη την αντιστοίχιση μεταξύ συστάδων και διαμερίσεων για την οποία μεγιστοποιείται το άθροισμα του πλήθους των κοινών σημείων (</a:t>
                </a:r>
                <a14:m>
                  <m:oMath xmlns:m="http://schemas.openxmlformats.org/officeDocument/2006/math">
                    <m:sSub>
                      <m:sSubPr>
                        <m:ctrlPr>
                          <a:rPr lang="el-GR" i="1" smtClean="0">
                            <a:solidFill>
                              <a:schemeClr val="tx2"/>
                            </a:solidFill>
                            <a:latin typeface="Cambria Math" panose="02040503050406030204" pitchFamily="18" charset="0"/>
                          </a:rPr>
                        </m:ctrlPr>
                      </m:sSubPr>
                      <m:e>
                        <m:r>
                          <a:rPr lang="en-US" b="0" i="1" smtClean="0">
                            <a:solidFill>
                              <a:schemeClr val="tx2"/>
                            </a:solidFill>
                            <a:latin typeface="Cambria Math" panose="02040503050406030204" pitchFamily="18" charset="0"/>
                          </a:rPr>
                          <m:t>𝑛</m:t>
                        </m:r>
                      </m:e>
                      <m:sub>
                        <m:r>
                          <a:rPr lang="en-US" b="0" i="1" smtClean="0">
                            <a:solidFill>
                              <a:schemeClr val="tx2"/>
                            </a:solidFill>
                            <a:latin typeface="Cambria Math" panose="02040503050406030204" pitchFamily="18" charset="0"/>
                          </a:rPr>
                          <m:t>𝑖𝑗</m:t>
                        </m:r>
                      </m:sub>
                    </m:sSub>
                  </m:oMath>
                </a14:m>
                <a:r>
                  <a:rPr lang="el-GR" dirty="0">
                    <a:solidFill>
                      <a:schemeClr val="tx2"/>
                    </a:solidFill>
                    <a:latin typeface="Garamond" panose="02020404030301010803" pitchFamily="18" charset="0"/>
                  </a:rPr>
                  <a:t>), με την προϋπόθεση ότι μόνο μία συστάδα μπορεί να ταιριάζει με μια καθορισμένη διαμέριση.  </a:t>
                </a:r>
              </a:p>
              <a:p>
                <a:pPr marL="342900" indent="-342900" algn="just">
                  <a:buFont typeface="Garamond" panose="02020404030301010803" pitchFamily="18" charset="0"/>
                  <a:buChar char="–"/>
                </a:pPr>
                <a:endParaRPr lang="el-GR" dirty="0">
                  <a:solidFill>
                    <a:schemeClr val="tx2"/>
                  </a:solidFill>
                  <a:latin typeface="Garamond" panose="02020404030301010803" pitchFamily="18" charset="0"/>
                </a:endParaRPr>
              </a:p>
              <a:p>
                <a:pPr marL="342900" indent="-342900" algn="just">
                  <a:buFont typeface="Garamond" panose="02020404030301010803" pitchFamily="18" charset="0"/>
                  <a:buChar char="–"/>
                </a:pPr>
                <a:r>
                  <a:rPr lang="el-GR" dirty="0">
                    <a:solidFill>
                      <a:schemeClr val="tx2"/>
                    </a:solidFill>
                    <a:latin typeface="Garamond" panose="02020404030301010803" pitchFamily="18" charset="0"/>
                  </a:rPr>
                  <a:t>Έστω ότι G είναι ένα διχοτομήσιμο γράφημα για το σύνολο κορυφών </a:t>
                </a:r>
                <a14:m>
                  <m:oMath xmlns:m="http://schemas.openxmlformats.org/officeDocument/2006/math">
                    <m:r>
                      <a:rPr lang="en-US" b="0" i="1" smtClean="0">
                        <a:solidFill>
                          <a:schemeClr val="tx2"/>
                        </a:solidFill>
                        <a:latin typeface="Cambria Math" panose="02040503050406030204" pitchFamily="18" charset="0"/>
                      </a:rPr>
                      <m:t>𝑉</m:t>
                    </m:r>
                    <m:r>
                      <a:rPr lang="en-US" b="0" i="1" smtClean="0">
                        <a:solidFill>
                          <a:schemeClr val="tx2"/>
                        </a:solidFill>
                        <a:latin typeface="Cambria Math" panose="02040503050406030204" pitchFamily="18" charset="0"/>
                      </a:rPr>
                      <m:t>=</m:t>
                    </m:r>
                    <m:r>
                      <a:rPr lang="en-US" b="0" i="1" smtClean="0">
                        <a:solidFill>
                          <a:schemeClr val="tx2"/>
                        </a:solidFill>
                        <a:latin typeface="Cambria Math" panose="02040503050406030204" pitchFamily="18" charset="0"/>
                      </a:rPr>
                      <m:t>𝐶</m:t>
                    </m:r>
                    <m:r>
                      <a:rPr lang="en-US" b="0" i="1" smtClean="0">
                        <a:solidFill>
                          <a:schemeClr val="tx2"/>
                        </a:solidFill>
                        <a:latin typeface="Cambria Math" panose="02040503050406030204" pitchFamily="18" charset="0"/>
                        <a:ea typeface="Cambria Math" panose="02040503050406030204" pitchFamily="18" charset="0"/>
                      </a:rPr>
                      <m:t>∪</m:t>
                    </m:r>
                    <m:r>
                      <a:rPr lang="en-US" b="0" i="1" smtClean="0">
                        <a:solidFill>
                          <a:schemeClr val="tx2"/>
                        </a:solidFill>
                        <a:latin typeface="Cambria Math" panose="02040503050406030204" pitchFamily="18" charset="0"/>
                        <a:ea typeface="Cambria Math" panose="02040503050406030204" pitchFamily="18" charset="0"/>
                      </a:rPr>
                      <m:t>𝑇</m:t>
                    </m:r>
                  </m:oMath>
                </a14:m>
                <a:r>
                  <a:rPr lang="el-GR" dirty="0">
                    <a:solidFill>
                      <a:schemeClr val="tx2"/>
                    </a:solidFill>
                    <a:latin typeface="Garamond" panose="02020404030301010803" pitchFamily="18" charset="0"/>
                  </a:rPr>
                  <a:t>, και έστω ότι το σύνολο ακμών είναι </a:t>
                </a:r>
                <a14:m>
                  <m:oMath xmlns:m="http://schemas.openxmlformats.org/officeDocument/2006/math">
                    <m:r>
                      <m:rPr>
                        <m:sty m:val="p"/>
                      </m:rPr>
                      <a:rPr lang="en-US" b="0" i="0" smtClean="0">
                        <a:solidFill>
                          <a:schemeClr val="tx2"/>
                        </a:solidFill>
                        <a:latin typeface="Cambria Math" panose="02040503050406030204" pitchFamily="18" charset="0"/>
                      </a:rPr>
                      <m:t>E</m:t>
                    </m:r>
                    <m:r>
                      <a:rPr lang="en-US" b="0" i="0" smtClean="0">
                        <a:solidFill>
                          <a:schemeClr val="tx2"/>
                        </a:solidFill>
                        <a:latin typeface="Cambria Math" panose="02040503050406030204" pitchFamily="18" charset="0"/>
                      </a:rPr>
                      <m:t>={</m:t>
                    </m:r>
                    <m:d>
                      <m:dPr>
                        <m:ctrlPr>
                          <a:rPr lang="en-US" b="0" i="1" smtClean="0">
                            <a:solidFill>
                              <a:schemeClr val="tx2"/>
                            </a:solidFill>
                            <a:latin typeface="Cambria Math" panose="02040503050406030204" pitchFamily="18" charset="0"/>
                          </a:rPr>
                        </m:ctrlPr>
                      </m:dPr>
                      <m:e>
                        <m:sSub>
                          <m:sSubPr>
                            <m:ctrlPr>
                              <a:rPr lang="el-GR" i="1">
                                <a:solidFill>
                                  <a:schemeClr val="tx2"/>
                                </a:solidFill>
                                <a:latin typeface="Cambria Math" panose="02040503050406030204" pitchFamily="18" charset="0"/>
                              </a:rPr>
                            </m:ctrlPr>
                          </m:sSubPr>
                          <m:e>
                            <m:r>
                              <a:rPr lang="en-US" b="0" i="1" smtClean="0">
                                <a:solidFill>
                                  <a:schemeClr val="tx2"/>
                                </a:solidFill>
                                <a:latin typeface="Cambria Math" panose="02040503050406030204" pitchFamily="18" charset="0"/>
                              </a:rPr>
                              <m:t>𝐶</m:t>
                            </m:r>
                          </m:e>
                          <m:sub>
                            <m:r>
                              <a:rPr lang="en-US" i="1">
                                <a:solidFill>
                                  <a:schemeClr val="tx2"/>
                                </a:solidFill>
                                <a:latin typeface="Cambria Math" panose="02040503050406030204" pitchFamily="18" charset="0"/>
                              </a:rPr>
                              <m:t>𝑖</m:t>
                            </m:r>
                          </m:sub>
                        </m:sSub>
                        <m:sSub>
                          <m:sSubPr>
                            <m:ctrlPr>
                              <a:rPr lang="el-GR" i="1">
                                <a:solidFill>
                                  <a:schemeClr val="tx2"/>
                                </a:solidFill>
                                <a:latin typeface="Cambria Math" panose="02040503050406030204" pitchFamily="18" charset="0"/>
                              </a:rPr>
                            </m:ctrlPr>
                          </m:sSubPr>
                          <m:e>
                            <m:r>
                              <a:rPr lang="en-US" b="0" i="1" smtClean="0">
                                <a:solidFill>
                                  <a:schemeClr val="tx2"/>
                                </a:solidFill>
                                <a:latin typeface="Cambria Math" panose="02040503050406030204" pitchFamily="18" charset="0"/>
                              </a:rPr>
                              <m:t>,</m:t>
                            </m:r>
                            <m:r>
                              <a:rPr lang="en-US" b="0" i="1" smtClean="0">
                                <a:solidFill>
                                  <a:schemeClr val="tx2"/>
                                </a:solidFill>
                                <a:latin typeface="Cambria Math" panose="02040503050406030204" pitchFamily="18" charset="0"/>
                              </a:rPr>
                              <m:t>𝑇</m:t>
                            </m:r>
                          </m:e>
                          <m:sub>
                            <m:r>
                              <a:rPr lang="en-US" i="1">
                                <a:solidFill>
                                  <a:schemeClr val="tx2"/>
                                </a:solidFill>
                                <a:latin typeface="Cambria Math" panose="02040503050406030204" pitchFamily="18" charset="0"/>
                              </a:rPr>
                              <m:t>𝑗</m:t>
                            </m:r>
                          </m:sub>
                        </m:sSub>
                      </m:e>
                    </m:d>
                    <m:r>
                      <a:rPr lang="en-US" b="0" i="1" smtClean="0">
                        <a:solidFill>
                          <a:schemeClr val="tx2"/>
                        </a:solidFill>
                        <a:latin typeface="Cambria Math" panose="02040503050406030204" pitchFamily="18" charset="0"/>
                      </a:rPr>
                      <m:t>}</m:t>
                    </m:r>
                  </m:oMath>
                </a14:m>
                <a:r>
                  <a:rPr lang="el-GR" dirty="0">
                    <a:solidFill>
                      <a:schemeClr val="tx2"/>
                    </a:solidFill>
                    <a:latin typeface="Garamond" panose="02020404030301010803" pitchFamily="18" charset="0"/>
                  </a:rPr>
                  <a:t> με βάρη</a:t>
                </a:r>
                <a:r>
                  <a:rPr lang="en-US" dirty="0">
                    <a:solidFill>
                      <a:schemeClr val="tx2"/>
                    </a:solidFill>
                    <a:latin typeface="Garamond" panose="02020404030301010803" pitchFamily="18" charset="0"/>
                  </a:rPr>
                  <a:t> </a:t>
                </a:r>
                <a14:m>
                  <m:oMath xmlns:m="http://schemas.openxmlformats.org/officeDocument/2006/math">
                    <m:r>
                      <m:rPr>
                        <m:sty m:val="p"/>
                      </m:rPr>
                      <a:rPr lang="en-US">
                        <a:solidFill>
                          <a:schemeClr val="tx2"/>
                        </a:solidFill>
                        <a:latin typeface="Cambria Math" panose="02040503050406030204" pitchFamily="18" charset="0"/>
                      </a:rPr>
                      <m:t>w</m:t>
                    </m:r>
                    <m:d>
                      <m:dPr>
                        <m:ctrlPr>
                          <a:rPr lang="en-US" b="0" i="1" smtClean="0">
                            <a:solidFill>
                              <a:schemeClr val="tx2"/>
                            </a:solidFill>
                            <a:latin typeface="Cambria Math" panose="02040503050406030204" pitchFamily="18" charset="0"/>
                          </a:rPr>
                        </m:ctrlPr>
                      </m:dPr>
                      <m:e>
                        <m:sSub>
                          <m:sSubPr>
                            <m:ctrlPr>
                              <a:rPr lang="el-GR" i="1">
                                <a:solidFill>
                                  <a:schemeClr val="tx2"/>
                                </a:solidFill>
                                <a:latin typeface="Cambria Math" panose="02040503050406030204" pitchFamily="18" charset="0"/>
                              </a:rPr>
                            </m:ctrlPr>
                          </m:sSubPr>
                          <m:e>
                            <m:r>
                              <a:rPr lang="en-US" i="1">
                                <a:solidFill>
                                  <a:schemeClr val="tx2"/>
                                </a:solidFill>
                                <a:latin typeface="Cambria Math" panose="02040503050406030204" pitchFamily="18" charset="0"/>
                              </a:rPr>
                              <m:t>𝐶</m:t>
                            </m:r>
                          </m:e>
                          <m:sub>
                            <m:r>
                              <a:rPr lang="en-US" i="1">
                                <a:solidFill>
                                  <a:schemeClr val="tx2"/>
                                </a:solidFill>
                                <a:latin typeface="Cambria Math" panose="02040503050406030204" pitchFamily="18" charset="0"/>
                              </a:rPr>
                              <m:t>𝑖</m:t>
                            </m:r>
                          </m:sub>
                        </m:sSub>
                        <m:sSub>
                          <m:sSubPr>
                            <m:ctrlPr>
                              <a:rPr lang="el-GR" i="1">
                                <a:solidFill>
                                  <a:schemeClr val="tx2"/>
                                </a:solidFill>
                                <a:latin typeface="Cambria Math" panose="02040503050406030204" pitchFamily="18" charset="0"/>
                              </a:rPr>
                            </m:ctrlPr>
                          </m:sSubPr>
                          <m:e>
                            <m:r>
                              <a:rPr lang="en-US" i="1">
                                <a:solidFill>
                                  <a:schemeClr val="tx2"/>
                                </a:solidFill>
                                <a:latin typeface="Cambria Math" panose="02040503050406030204" pitchFamily="18" charset="0"/>
                              </a:rPr>
                              <m:t>,</m:t>
                            </m:r>
                            <m:r>
                              <a:rPr lang="en-US" i="1">
                                <a:solidFill>
                                  <a:schemeClr val="tx2"/>
                                </a:solidFill>
                                <a:latin typeface="Cambria Math" panose="02040503050406030204" pitchFamily="18" charset="0"/>
                              </a:rPr>
                              <m:t>𝑇</m:t>
                            </m:r>
                          </m:e>
                          <m:sub>
                            <m:r>
                              <a:rPr lang="en-US" i="1">
                                <a:solidFill>
                                  <a:schemeClr val="tx2"/>
                                </a:solidFill>
                                <a:latin typeface="Cambria Math" panose="02040503050406030204" pitchFamily="18" charset="0"/>
                              </a:rPr>
                              <m:t>𝑗</m:t>
                            </m:r>
                          </m:sub>
                        </m:sSub>
                      </m:e>
                    </m:d>
                    <m:r>
                      <a:rPr lang="en-US" b="0" i="1" smtClean="0">
                        <a:solidFill>
                          <a:schemeClr val="tx2"/>
                        </a:solidFill>
                        <a:latin typeface="Cambria Math" panose="02040503050406030204" pitchFamily="18" charset="0"/>
                      </a:rPr>
                      <m:t>=</m:t>
                    </m:r>
                    <m:sSub>
                      <m:sSubPr>
                        <m:ctrlPr>
                          <a:rPr lang="el-GR" i="1">
                            <a:solidFill>
                              <a:schemeClr val="tx2"/>
                            </a:solidFill>
                            <a:latin typeface="Cambria Math" panose="02040503050406030204" pitchFamily="18" charset="0"/>
                          </a:rPr>
                        </m:ctrlPr>
                      </m:sSubPr>
                      <m:e>
                        <m:r>
                          <a:rPr lang="en-US" i="1">
                            <a:solidFill>
                              <a:schemeClr val="tx2"/>
                            </a:solidFill>
                            <a:latin typeface="Cambria Math" panose="02040503050406030204" pitchFamily="18" charset="0"/>
                          </a:rPr>
                          <m:t>𝑛</m:t>
                        </m:r>
                      </m:e>
                      <m:sub>
                        <m:r>
                          <a:rPr lang="en-US" i="1">
                            <a:solidFill>
                              <a:schemeClr val="tx2"/>
                            </a:solidFill>
                            <a:latin typeface="Cambria Math" panose="02040503050406030204" pitchFamily="18" charset="0"/>
                          </a:rPr>
                          <m:t>𝑖𝑗</m:t>
                        </m:r>
                      </m:sub>
                    </m:sSub>
                  </m:oMath>
                </a14:m>
                <a:r>
                  <a:rPr lang="el-GR" dirty="0">
                    <a:solidFill>
                      <a:schemeClr val="tx2"/>
                    </a:solidFill>
                    <a:latin typeface="Garamond" panose="02020404030301010803" pitchFamily="18" charset="0"/>
                  </a:rPr>
                  <a:t>. </a:t>
                </a:r>
                <a:endParaRPr lang="en-US" dirty="0">
                  <a:solidFill>
                    <a:schemeClr val="tx2"/>
                  </a:solidFill>
                  <a:latin typeface="Garamond" panose="02020404030301010803" pitchFamily="18" charset="0"/>
                </a:endParaRPr>
              </a:p>
              <a:p>
                <a:pPr marL="342900" indent="-342900" algn="just">
                  <a:buFont typeface="Garamond" panose="02020404030301010803" pitchFamily="18" charset="0"/>
                  <a:buChar char="–"/>
                </a:pPr>
                <a:endParaRPr lang="en-US" dirty="0">
                  <a:solidFill>
                    <a:schemeClr val="tx2"/>
                  </a:solidFill>
                  <a:latin typeface="Garamond" panose="02020404030301010803" pitchFamily="18" charset="0"/>
                </a:endParaRPr>
              </a:p>
              <a:p>
                <a:pPr marL="342900" indent="-342900" algn="just">
                  <a:buFont typeface="Garamond" panose="02020404030301010803" pitchFamily="18" charset="0"/>
                  <a:buChar char="–"/>
                </a:pPr>
                <a:r>
                  <a:rPr lang="el-GR" dirty="0">
                    <a:solidFill>
                      <a:schemeClr val="tx2"/>
                    </a:solidFill>
                    <a:latin typeface="Garamond" panose="02020404030301010803" pitchFamily="18" charset="0"/>
                  </a:rPr>
                  <a:t>Ένα ταίριασμα M στο γράφημα G είναι υποσύνολο του E, τέτοιο ώστε οι ακμές του M να είναι μη γειτονικές ανά ζεύγη, δηλαδή να μην έχουν κοινή κορυφή.</a:t>
                </a:r>
              </a:p>
              <a:p>
                <a:pPr marL="342900" indent="-342900" algn="just">
                  <a:buFont typeface="Garamond" panose="02020404030301010803" pitchFamily="18" charset="0"/>
                  <a:buChar char="–"/>
                </a:pPr>
                <a:endParaRPr lang="en-US" dirty="0">
                  <a:solidFill>
                    <a:schemeClr val="tx2"/>
                  </a:solidFill>
                  <a:latin typeface="Garamond" panose="02020404030301010803" pitchFamily="18" charset="0"/>
                </a:endParaRPr>
              </a:p>
              <a:p>
                <a:pPr marL="342900" indent="-342900" algn="just">
                  <a:buFont typeface="Garamond" panose="02020404030301010803" pitchFamily="18" charset="0"/>
                  <a:buChar char="–"/>
                </a:pPr>
                <a:r>
                  <a:rPr lang="el-GR" dirty="0">
                    <a:solidFill>
                      <a:schemeClr val="tx2"/>
                    </a:solidFill>
                    <a:latin typeface="Garamond" panose="02020404030301010803" pitchFamily="18" charset="0"/>
                  </a:rPr>
                  <a:t>Το ταίριασμα μέγιστου βάρους στο γράφημα G ορίζεται ως εξής:</a:t>
                </a:r>
                <a:endParaRPr lang="en-US" dirty="0">
                  <a:solidFill>
                    <a:schemeClr val="tx2"/>
                  </a:solidFill>
                  <a:latin typeface="Garamond" panose="02020404030301010803" pitchFamily="18" charset="0"/>
                </a:endParaRPr>
              </a:p>
              <a:p>
                <a:pPr marL="342900" indent="-342900" algn="just">
                  <a:buFont typeface="Garamond" panose="02020404030301010803" pitchFamily="18" charset="0"/>
                  <a:buChar char="–"/>
                </a:pPr>
                <a:endParaRPr lang="en-US" dirty="0">
                  <a:solidFill>
                    <a:schemeClr val="tx2"/>
                  </a:solidFill>
                  <a:latin typeface="Garamond" panose="02020404030301010803" pitchFamily="18" charset="0"/>
                </a:endParaRPr>
              </a:p>
              <a:p>
                <a:pPr marL="342900" indent="-342900" algn="just">
                  <a:buFont typeface="Garamond" panose="02020404030301010803" pitchFamily="18" charset="0"/>
                  <a:buChar char="–"/>
                </a:pPr>
                <a:endParaRPr lang="en-US" dirty="0">
                  <a:solidFill>
                    <a:schemeClr val="tx2"/>
                  </a:solidFill>
                  <a:latin typeface="Garamond" panose="02020404030301010803" pitchFamily="18" charset="0"/>
                </a:endParaRPr>
              </a:p>
              <a:p>
                <a:pPr marL="342900" indent="-342900" algn="just">
                  <a:buFont typeface="Garamond" panose="02020404030301010803" pitchFamily="18" charset="0"/>
                  <a:buChar char="–"/>
                </a:pPr>
                <a:endParaRPr lang="en-US" dirty="0">
                  <a:solidFill>
                    <a:schemeClr val="tx2"/>
                  </a:solidFill>
                  <a:latin typeface="Garamond" panose="02020404030301010803" pitchFamily="18" charset="0"/>
                </a:endParaRPr>
              </a:p>
              <a:p>
                <a:pPr marL="342900" indent="-342900" algn="just">
                  <a:buFont typeface="Garamond" panose="02020404030301010803" pitchFamily="18" charset="0"/>
                  <a:buChar char="–"/>
                </a:pPr>
                <a:endParaRPr lang="en-US" dirty="0">
                  <a:solidFill>
                    <a:schemeClr val="tx2"/>
                  </a:solidFill>
                  <a:latin typeface="Garamond" panose="02020404030301010803" pitchFamily="18" charset="0"/>
                </a:endParaRPr>
              </a:p>
              <a:p>
                <a:pPr marL="342900" indent="-342900" algn="just">
                  <a:buFont typeface="Garamond" panose="02020404030301010803" pitchFamily="18" charset="0"/>
                  <a:buChar char="–"/>
                </a:pPr>
                <a:r>
                  <a:rPr lang="el-GR" dirty="0">
                    <a:solidFill>
                      <a:schemeClr val="tx2"/>
                    </a:solidFill>
                    <a:latin typeface="Garamond" panose="02020404030301010803" pitchFamily="18" charset="0"/>
                  </a:rPr>
                  <a:t>όπου το βάρος ενός ταιριάσματος M είναι απλώς το άθροισμα των βαρών όλων των ακμών του M, και δίνεται από τη σχέση </a:t>
                </a:r>
              </a:p>
              <a:p>
                <a:pPr marL="342900" indent="-342900" algn="just">
                  <a:buFont typeface="Garamond" panose="02020404030301010803" pitchFamily="18" charset="0"/>
                  <a:buChar char="–"/>
                </a:pPr>
                <a:endParaRPr lang="el-GR" dirty="0">
                  <a:solidFill>
                    <a:schemeClr val="tx2"/>
                  </a:solidFill>
                  <a:latin typeface="Garamond" panose="02020404030301010803" pitchFamily="18" charset="0"/>
                </a:endParaRPr>
              </a:p>
              <a:p>
                <a:pPr marL="342900" indent="-342900" algn="just">
                  <a:buFont typeface="Garamond" panose="02020404030301010803" pitchFamily="18" charset="0"/>
                  <a:buChar char="–"/>
                </a:pPr>
                <a:endParaRPr lang="el-GR" dirty="0">
                  <a:solidFill>
                    <a:schemeClr val="tx2"/>
                  </a:solidFill>
                  <a:latin typeface="Garamond" panose="02020404030301010803" pitchFamily="18" charset="0"/>
                </a:endParaRPr>
              </a:p>
              <a:p>
                <a:pPr marL="342900" indent="-342900" algn="just">
                  <a:buFont typeface="Garamond" panose="02020404030301010803" pitchFamily="18" charset="0"/>
                  <a:buChar char="–"/>
                </a:pPr>
                <a:endParaRPr lang="el-GR" dirty="0">
                  <a:solidFill>
                    <a:schemeClr val="tx2"/>
                  </a:solidFill>
                  <a:latin typeface="Garamond" panose="02020404030301010803" pitchFamily="18" charset="0"/>
                </a:endParaRPr>
              </a:p>
            </p:txBody>
          </p:sp>
        </mc:Choice>
        <mc:Fallback xmlns="">
          <p:sp>
            <p:nvSpPr>
              <p:cNvPr id="3" name="TextBox 2">
                <a:extLst>
                  <a:ext uri="{FF2B5EF4-FFF2-40B4-BE49-F238E27FC236}">
                    <a16:creationId xmlns:a16="http://schemas.microsoft.com/office/drawing/2014/main" id="{E4708E3A-6E66-4410-92B1-FA16A2C1ED56}"/>
                  </a:ext>
                </a:extLst>
              </p:cNvPr>
              <p:cNvSpPr txBox="1">
                <a:spLocks noRot="1" noChangeAspect="1" noMove="1" noResize="1" noEditPoints="1" noAdjustHandles="1" noChangeArrowheads="1" noChangeShapeType="1" noTextEdit="1"/>
              </p:cNvSpPr>
              <p:nvPr/>
            </p:nvSpPr>
            <p:spPr>
              <a:xfrm>
                <a:off x="1125860" y="1176631"/>
                <a:ext cx="9649072" cy="5696688"/>
              </a:xfrm>
              <a:prstGeom prst="rect">
                <a:avLst/>
              </a:prstGeom>
              <a:blipFill>
                <a:blip r:embed="rId3"/>
                <a:stretch>
                  <a:fillRect l="-442" t="-535" r="-505"/>
                </a:stretch>
              </a:blipFill>
            </p:spPr>
            <p:txBody>
              <a:bodyPr/>
              <a:lstStyle/>
              <a:p>
                <a:r>
                  <a:rPr lang="el-GR">
                    <a:noFill/>
                  </a:rPr>
                  <a:t> </a:t>
                </a:r>
              </a:p>
            </p:txBody>
          </p:sp>
        </mc:Fallback>
      </mc:AlternateContent>
      <p:cxnSp>
        <p:nvCxnSpPr>
          <p:cNvPr id="5" name="Straight Connector 4">
            <a:extLst>
              <a:ext uri="{FF2B5EF4-FFF2-40B4-BE49-F238E27FC236}">
                <a16:creationId xmlns:a16="http://schemas.microsoft.com/office/drawing/2014/main" id="{9B171FFF-AB04-4EC9-9D27-B036A86D3156}"/>
              </a:ext>
            </a:extLst>
          </p:cNvPr>
          <p:cNvCxnSpPr/>
          <p:nvPr/>
        </p:nvCxnSpPr>
        <p:spPr>
          <a:xfrm>
            <a:off x="1125860" y="1030089"/>
            <a:ext cx="9612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AF4212FD-B564-44EA-93B8-1C5B57B346C3}"/>
              </a:ext>
            </a:extLst>
          </p:cNvPr>
          <p:cNvCxnSpPr/>
          <p:nvPr/>
        </p:nvCxnSpPr>
        <p:spPr>
          <a:xfrm>
            <a:off x="1090924" y="332656"/>
            <a:ext cx="9612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ECBAE21B-F77F-4846-BF1D-F353A20977D0}"/>
              </a:ext>
            </a:extLst>
          </p:cNvPr>
          <p:cNvSpPr txBox="1"/>
          <p:nvPr/>
        </p:nvSpPr>
        <p:spPr>
          <a:xfrm>
            <a:off x="1125860" y="406407"/>
            <a:ext cx="9577064" cy="584775"/>
          </a:xfrm>
          <a:prstGeom prst="rect">
            <a:avLst/>
          </a:prstGeom>
          <a:noFill/>
        </p:spPr>
        <p:txBody>
          <a:bodyPr wrap="square" rtlCol="0" anchor="ctr">
            <a:spAutoFit/>
          </a:bodyPr>
          <a:lstStyle/>
          <a:p>
            <a:r>
              <a:rPr lang="el-GR" sz="3200" dirty="0">
                <a:effectLst>
                  <a:outerShdw blurRad="38100" dist="38100" dir="2700000" algn="tl">
                    <a:srgbClr val="000000">
                      <a:alpha val="43137"/>
                    </a:srgbClr>
                  </a:outerShdw>
                </a:effectLst>
                <a:latin typeface="Garamond" panose="02020404030301010803" pitchFamily="18" charset="0"/>
              </a:rPr>
              <a:t>Μέτρα που βασίζονται στο ταίριασμα: Μέγιστο ταίριασμα</a:t>
            </a:r>
          </a:p>
        </p:txBody>
      </p:sp>
      <p:graphicFrame>
        <p:nvGraphicFramePr>
          <p:cNvPr id="8" name="Αντικείμενο 3"/>
          <p:cNvGraphicFramePr>
            <a:graphicFrameLocks noChangeAspect="1"/>
          </p:cNvGraphicFramePr>
          <p:nvPr/>
        </p:nvGraphicFramePr>
        <p:xfrm>
          <a:off x="4614515" y="4481075"/>
          <a:ext cx="2671762" cy="730250"/>
        </p:xfrm>
        <a:graphic>
          <a:graphicData uri="http://schemas.openxmlformats.org/presentationml/2006/ole">
            <mc:AlternateContent xmlns:mc="http://schemas.openxmlformats.org/markup-compatibility/2006">
              <mc:Choice xmlns:v="urn:schemas-microsoft-com:vml" Requires="v">
                <p:oleObj name="Equation" r:id="rId4" imgW="1485720" imgH="406080" progId="Equation.DSMT4">
                  <p:embed/>
                </p:oleObj>
              </mc:Choice>
              <mc:Fallback>
                <p:oleObj name="Equation" r:id="rId4" imgW="1485720" imgH="406080" progId="Equation.DSMT4">
                  <p:embed/>
                  <p:pic>
                    <p:nvPicPr>
                      <p:cNvPr id="8" name="Αντικείμενο 3"/>
                      <p:cNvPicPr>
                        <a:picLocks noChangeAspect="1" noChangeArrowheads="1"/>
                      </p:cNvPicPr>
                      <p:nvPr/>
                    </p:nvPicPr>
                    <p:blipFill>
                      <a:blip r:embed="rId5"/>
                      <a:srcRect/>
                      <a:stretch>
                        <a:fillRect/>
                      </a:stretch>
                    </p:blipFill>
                    <p:spPr bwMode="auto">
                      <a:xfrm>
                        <a:off x="4614515" y="4481075"/>
                        <a:ext cx="2671762"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Αντικείμενο 6"/>
          <p:cNvGraphicFramePr>
            <a:graphicFrameLocks noChangeAspect="1"/>
          </p:cNvGraphicFramePr>
          <p:nvPr/>
        </p:nvGraphicFramePr>
        <p:xfrm>
          <a:off x="4647552" y="5877272"/>
          <a:ext cx="1681163" cy="573088"/>
        </p:xfrm>
        <a:graphic>
          <a:graphicData uri="http://schemas.openxmlformats.org/presentationml/2006/ole">
            <mc:AlternateContent xmlns:mc="http://schemas.openxmlformats.org/markup-compatibility/2006">
              <mc:Choice xmlns:v="urn:schemas-microsoft-com:vml" Requires="v">
                <p:oleObj name="Equation" r:id="rId6" imgW="939600" imgH="317160" progId="Equation.DSMT4">
                  <p:embed/>
                </p:oleObj>
              </mc:Choice>
              <mc:Fallback>
                <p:oleObj name="Equation" r:id="rId6" imgW="939600" imgH="317160" progId="Equation.DSMT4">
                  <p:embed/>
                  <p:pic>
                    <p:nvPicPr>
                      <p:cNvPr id="9" name="Αντικείμενο 6"/>
                      <p:cNvPicPr>
                        <a:picLocks noChangeAspect="1" noChangeArrowheads="1"/>
                      </p:cNvPicPr>
                      <p:nvPr/>
                    </p:nvPicPr>
                    <p:blipFill>
                      <a:blip r:embed="rId7"/>
                      <a:srcRect/>
                      <a:stretch>
                        <a:fillRect/>
                      </a:stretch>
                    </p:blipFill>
                    <p:spPr bwMode="auto">
                      <a:xfrm>
                        <a:off x="4647552" y="5877272"/>
                        <a:ext cx="1681163" cy="57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143077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E4708E3A-6E66-4410-92B1-FA16A2C1ED56}"/>
                  </a:ext>
                </a:extLst>
              </p:cNvPr>
              <p:cNvSpPr txBox="1"/>
              <p:nvPr/>
            </p:nvSpPr>
            <p:spPr>
              <a:xfrm>
                <a:off x="1125860" y="1176631"/>
                <a:ext cx="9649072" cy="5078313"/>
              </a:xfrm>
              <a:prstGeom prst="rect">
                <a:avLst/>
              </a:prstGeom>
              <a:noFill/>
            </p:spPr>
            <p:txBody>
              <a:bodyPr wrap="square" rtlCol="0">
                <a:spAutoFit/>
              </a:bodyPr>
              <a:lstStyle/>
              <a:p>
                <a:pPr marL="342900" indent="-342900" algn="just">
                  <a:buFont typeface="Garamond" panose="02020404030301010803" pitchFamily="18" charset="0"/>
                  <a:buChar char="–"/>
                </a:pPr>
                <a:r>
                  <a:rPr lang="el-GR" dirty="0">
                    <a:solidFill>
                      <a:schemeClr val="tx2"/>
                    </a:solidFill>
                    <a:latin typeface="Garamond" panose="02020404030301010803" pitchFamily="18" charset="0"/>
                  </a:rPr>
                  <a:t>Για μια συστάδα </a:t>
                </a:r>
                <a14:m>
                  <m:oMath xmlns:m="http://schemas.openxmlformats.org/officeDocument/2006/math">
                    <m:sSub>
                      <m:sSubPr>
                        <m:ctrlPr>
                          <a:rPr lang="el-GR" i="1" smtClean="0">
                            <a:solidFill>
                              <a:schemeClr val="tx2"/>
                            </a:solidFill>
                            <a:latin typeface="Cambria Math" panose="02040503050406030204" pitchFamily="18" charset="0"/>
                          </a:rPr>
                        </m:ctrlPr>
                      </m:sSubPr>
                      <m:e>
                        <m:r>
                          <a:rPr lang="en-US" b="0" i="1" smtClean="0">
                            <a:solidFill>
                              <a:schemeClr val="tx2"/>
                            </a:solidFill>
                            <a:latin typeface="Cambria Math" panose="02040503050406030204" pitchFamily="18" charset="0"/>
                          </a:rPr>
                          <m:t>𝐶</m:t>
                        </m:r>
                      </m:e>
                      <m:sub>
                        <m:r>
                          <a:rPr lang="en-US" b="0" i="1" smtClean="0">
                            <a:solidFill>
                              <a:schemeClr val="tx2"/>
                            </a:solidFill>
                            <a:latin typeface="Cambria Math" panose="02040503050406030204" pitchFamily="18" charset="0"/>
                          </a:rPr>
                          <m:t>𝑖</m:t>
                        </m:r>
                      </m:sub>
                    </m:sSub>
                  </m:oMath>
                </a14:m>
                <a:r>
                  <a:rPr lang="el-GR" dirty="0">
                    <a:solidFill>
                      <a:schemeClr val="tx2"/>
                    </a:solidFill>
                    <a:latin typeface="Garamond" panose="02020404030301010803" pitchFamily="18" charset="0"/>
                  </a:rPr>
                  <a:t>, έστω ότι συμβολίζουμε με </a:t>
                </a:r>
                <a14:m>
                  <m:oMath xmlns:m="http://schemas.openxmlformats.org/officeDocument/2006/math">
                    <m:sSub>
                      <m:sSubPr>
                        <m:ctrlPr>
                          <a:rPr lang="el-GR" i="1">
                            <a:solidFill>
                              <a:schemeClr val="tx2"/>
                            </a:solidFill>
                            <a:latin typeface="Cambria Math" panose="02040503050406030204" pitchFamily="18" charset="0"/>
                          </a:rPr>
                        </m:ctrlPr>
                      </m:sSubPr>
                      <m:e>
                        <m:r>
                          <a:rPr lang="en-US" b="0" i="1" smtClean="0">
                            <a:solidFill>
                              <a:schemeClr val="tx2"/>
                            </a:solidFill>
                            <a:latin typeface="Cambria Math" panose="02040503050406030204" pitchFamily="18" charset="0"/>
                          </a:rPr>
                          <m:t>𝑗</m:t>
                        </m:r>
                      </m:e>
                      <m:sub>
                        <m:r>
                          <a:rPr lang="en-US" i="1">
                            <a:solidFill>
                              <a:schemeClr val="tx2"/>
                            </a:solidFill>
                            <a:latin typeface="Cambria Math" panose="02040503050406030204" pitchFamily="18" charset="0"/>
                          </a:rPr>
                          <m:t>𝑖</m:t>
                        </m:r>
                      </m:sub>
                    </m:sSub>
                  </m:oMath>
                </a14:m>
                <a:r>
                  <a:rPr lang="el-GR" dirty="0">
                    <a:solidFill>
                      <a:schemeClr val="tx2"/>
                    </a:solidFill>
                    <a:latin typeface="Garamond" panose="02020404030301010803" pitchFamily="18" charset="0"/>
                  </a:rPr>
                  <a:t> τη διαμέριση που περιέχει το μέγιστο πλήθος σημείων από τη </a:t>
                </a:r>
                <a14:m>
                  <m:oMath xmlns:m="http://schemas.openxmlformats.org/officeDocument/2006/math">
                    <m:sSub>
                      <m:sSubPr>
                        <m:ctrlPr>
                          <a:rPr lang="el-GR" i="1">
                            <a:solidFill>
                              <a:schemeClr val="tx2"/>
                            </a:solidFill>
                            <a:latin typeface="Cambria Math" panose="02040503050406030204" pitchFamily="18" charset="0"/>
                          </a:rPr>
                        </m:ctrlPr>
                      </m:sSubPr>
                      <m:e>
                        <m:r>
                          <a:rPr lang="en-US" i="1">
                            <a:solidFill>
                              <a:schemeClr val="tx2"/>
                            </a:solidFill>
                            <a:latin typeface="Cambria Math" panose="02040503050406030204" pitchFamily="18" charset="0"/>
                          </a:rPr>
                          <m:t>𝐶</m:t>
                        </m:r>
                      </m:e>
                      <m:sub>
                        <m:r>
                          <a:rPr lang="en-US" i="1">
                            <a:solidFill>
                              <a:schemeClr val="tx2"/>
                            </a:solidFill>
                            <a:latin typeface="Cambria Math" panose="02040503050406030204" pitchFamily="18" charset="0"/>
                          </a:rPr>
                          <m:t>𝑖</m:t>
                        </m:r>
                      </m:sub>
                    </m:sSub>
                  </m:oMath>
                </a14:m>
                <a:r>
                  <a:rPr lang="el-GR" dirty="0">
                    <a:solidFill>
                      <a:schemeClr val="tx2"/>
                    </a:solidFill>
                    <a:latin typeface="Garamond" panose="02020404030301010803" pitchFamily="18" charset="0"/>
                  </a:rPr>
                  <a:t>, δηλαδή     </a:t>
                </a:r>
                <a:endParaRPr lang="en-US" dirty="0">
                  <a:solidFill>
                    <a:schemeClr val="tx2"/>
                  </a:solidFill>
                  <a:latin typeface="Garamond" panose="02020404030301010803" pitchFamily="18" charset="0"/>
                </a:endParaRPr>
              </a:p>
              <a:p>
                <a:pPr marL="342900" indent="-342900" algn="just">
                  <a:buFont typeface="Garamond" panose="02020404030301010803" pitchFamily="18" charset="0"/>
                  <a:buChar char="–"/>
                </a:pPr>
                <a:endParaRPr lang="en-US" dirty="0">
                  <a:solidFill>
                    <a:schemeClr val="tx2"/>
                  </a:solidFill>
                  <a:latin typeface="Garamond" panose="02020404030301010803" pitchFamily="18" charset="0"/>
                </a:endParaRPr>
              </a:p>
              <a:p>
                <a:pPr marL="342900" indent="-342900" algn="just">
                  <a:buFont typeface="Garamond" panose="02020404030301010803" pitchFamily="18" charset="0"/>
                  <a:buChar char="–"/>
                </a:pPr>
                <a:endParaRPr lang="en-US" dirty="0">
                  <a:solidFill>
                    <a:schemeClr val="tx2"/>
                  </a:solidFill>
                  <a:latin typeface="Garamond" panose="02020404030301010803" pitchFamily="18" charset="0"/>
                </a:endParaRPr>
              </a:p>
              <a:p>
                <a:pPr marL="342900" indent="-342900" algn="just">
                  <a:buFont typeface="Garamond" panose="02020404030301010803" pitchFamily="18" charset="0"/>
                  <a:buChar char="–"/>
                </a:pPr>
                <a:r>
                  <a:rPr lang="el-GR" dirty="0">
                    <a:solidFill>
                      <a:schemeClr val="tx2"/>
                    </a:solidFill>
                    <a:latin typeface="Garamond" panose="02020404030301010803" pitchFamily="18" charset="0"/>
                  </a:rPr>
                  <a:t>Η ακρίβεια μιας συστάδας </a:t>
                </a:r>
                <a14:m>
                  <m:oMath xmlns:m="http://schemas.openxmlformats.org/officeDocument/2006/math">
                    <m:sSub>
                      <m:sSubPr>
                        <m:ctrlPr>
                          <a:rPr lang="el-GR" i="1">
                            <a:solidFill>
                              <a:schemeClr val="tx2"/>
                            </a:solidFill>
                            <a:latin typeface="Cambria Math" panose="02040503050406030204" pitchFamily="18" charset="0"/>
                          </a:rPr>
                        </m:ctrlPr>
                      </m:sSubPr>
                      <m:e>
                        <m:r>
                          <a:rPr lang="en-US" i="1">
                            <a:solidFill>
                              <a:schemeClr val="tx2"/>
                            </a:solidFill>
                            <a:latin typeface="Cambria Math" panose="02040503050406030204" pitchFamily="18" charset="0"/>
                          </a:rPr>
                          <m:t>𝐶</m:t>
                        </m:r>
                      </m:e>
                      <m:sub>
                        <m:r>
                          <a:rPr lang="en-US" i="1">
                            <a:solidFill>
                              <a:schemeClr val="tx2"/>
                            </a:solidFill>
                            <a:latin typeface="Cambria Math" panose="02040503050406030204" pitchFamily="18" charset="0"/>
                          </a:rPr>
                          <m:t>𝑖</m:t>
                        </m:r>
                      </m:sub>
                    </m:sSub>
                  </m:oMath>
                </a14:m>
                <a:r>
                  <a:rPr lang="el-GR" dirty="0">
                    <a:solidFill>
                      <a:schemeClr val="tx2"/>
                    </a:solidFill>
                    <a:latin typeface="Garamond" panose="02020404030301010803" pitchFamily="18" charset="0"/>
                  </a:rPr>
                  <a:t> είναι ίδια με την καθαρότητά της: </a:t>
                </a:r>
                <a:endParaRPr lang="en-US" dirty="0">
                  <a:solidFill>
                    <a:schemeClr val="tx2"/>
                  </a:solidFill>
                  <a:latin typeface="Garamond" panose="02020404030301010803" pitchFamily="18" charset="0"/>
                </a:endParaRPr>
              </a:p>
              <a:p>
                <a:pPr marL="342900" indent="-342900" algn="just">
                  <a:buFont typeface="Garamond" panose="02020404030301010803" pitchFamily="18" charset="0"/>
                  <a:buChar char="–"/>
                </a:pPr>
                <a:endParaRPr lang="en-US" dirty="0">
                  <a:solidFill>
                    <a:schemeClr val="tx2"/>
                  </a:solidFill>
                  <a:latin typeface="Garamond" panose="02020404030301010803" pitchFamily="18" charset="0"/>
                </a:endParaRPr>
              </a:p>
              <a:p>
                <a:pPr marL="342900" indent="-342900" algn="just">
                  <a:buFont typeface="Garamond" panose="02020404030301010803" pitchFamily="18" charset="0"/>
                  <a:buChar char="–"/>
                </a:pPr>
                <a:endParaRPr lang="en-US" dirty="0">
                  <a:solidFill>
                    <a:schemeClr val="tx2"/>
                  </a:solidFill>
                  <a:latin typeface="Garamond" panose="02020404030301010803" pitchFamily="18" charset="0"/>
                </a:endParaRPr>
              </a:p>
              <a:p>
                <a:pPr marL="342900" indent="-342900" algn="just">
                  <a:buFont typeface="Garamond" panose="02020404030301010803" pitchFamily="18" charset="0"/>
                  <a:buChar char="–"/>
                </a:pPr>
                <a:endParaRPr lang="en-US" dirty="0">
                  <a:solidFill>
                    <a:schemeClr val="tx2"/>
                  </a:solidFill>
                  <a:latin typeface="Garamond" panose="02020404030301010803" pitchFamily="18" charset="0"/>
                </a:endParaRPr>
              </a:p>
              <a:p>
                <a:pPr marL="342900" indent="-342900" algn="just">
                  <a:buFont typeface="Garamond" panose="02020404030301010803" pitchFamily="18" charset="0"/>
                  <a:buChar char="–"/>
                </a:pPr>
                <a:endParaRPr lang="en-US" dirty="0">
                  <a:solidFill>
                    <a:schemeClr val="tx2"/>
                  </a:solidFill>
                  <a:latin typeface="Garamond" panose="02020404030301010803" pitchFamily="18" charset="0"/>
                </a:endParaRPr>
              </a:p>
              <a:p>
                <a:pPr marL="342900" indent="-342900" algn="just">
                  <a:buFont typeface="Garamond" panose="02020404030301010803" pitchFamily="18" charset="0"/>
                  <a:buChar char="–"/>
                </a:pPr>
                <a:endParaRPr lang="en-US" dirty="0">
                  <a:solidFill>
                    <a:schemeClr val="tx2"/>
                  </a:solidFill>
                  <a:latin typeface="Garamond" panose="02020404030301010803" pitchFamily="18" charset="0"/>
                </a:endParaRPr>
              </a:p>
              <a:p>
                <a:pPr marL="342900" indent="-342900" algn="just">
                  <a:buFont typeface="Garamond" panose="02020404030301010803" pitchFamily="18" charset="0"/>
                  <a:buChar char="–"/>
                </a:pPr>
                <a:r>
                  <a:rPr lang="el-GR" dirty="0">
                    <a:solidFill>
                      <a:schemeClr val="tx2"/>
                    </a:solidFill>
                    <a:latin typeface="Garamond" panose="02020404030301010803" pitchFamily="18" charset="0"/>
                  </a:rPr>
                  <a:t>Η ανάκληση της συστάδας Ci ορίζεται ως</a:t>
                </a:r>
              </a:p>
              <a:p>
                <a:pPr marL="342900" indent="-342900" algn="just">
                  <a:buFont typeface="Garamond" panose="02020404030301010803" pitchFamily="18" charset="0"/>
                  <a:buChar char="–"/>
                </a:pPr>
                <a:endParaRPr lang="el-GR" dirty="0">
                  <a:solidFill>
                    <a:schemeClr val="tx2"/>
                  </a:solidFill>
                  <a:latin typeface="Garamond" panose="02020404030301010803" pitchFamily="18" charset="0"/>
                </a:endParaRPr>
              </a:p>
              <a:p>
                <a:pPr marL="342900" indent="-342900" algn="just">
                  <a:buFont typeface="Garamond" panose="02020404030301010803" pitchFamily="18" charset="0"/>
                  <a:buChar char="–"/>
                </a:pPr>
                <a:endParaRPr lang="el-GR" dirty="0">
                  <a:solidFill>
                    <a:schemeClr val="tx2"/>
                  </a:solidFill>
                  <a:latin typeface="Garamond" panose="02020404030301010803" pitchFamily="18" charset="0"/>
                </a:endParaRPr>
              </a:p>
              <a:p>
                <a:pPr marL="342900" indent="-342900" algn="just">
                  <a:buFont typeface="Garamond" panose="02020404030301010803" pitchFamily="18" charset="0"/>
                  <a:buChar char="–"/>
                </a:pPr>
                <a:endParaRPr lang="en-US" dirty="0">
                  <a:solidFill>
                    <a:schemeClr val="tx2"/>
                  </a:solidFill>
                  <a:latin typeface="Garamond" panose="02020404030301010803" pitchFamily="18" charset="0"/>
                </a:endParaRPr>
              </a:p>
              <a:p>
                <a:pPr marL="342900" indent="-342900" algn="just">
                  <a:buFont typeface="Garamond" panose="02020404030301010803" pitchFamily="18" charset="0"/>
                  <a:buChar char="–"/>
                </a:pPr>
                <a:endParaRPr lang="en-US" dirty="0">
                  <a:solidFill>
                    <a:schemeClr val="tx2"/>
                  </a:solidFill>
                  <a:latin typeface="Garamond" panose="02020404030301010803" pitchFamily="18" charset="0"/>
                </a:endParaRPr>
              </a:p>
              <a:p>
                <a:pPr marL="342900" indent="-342900" algn="just">
                  <a:buFont typeface="Garamond" panose="02020404030301010803" pitchFamily="18" charset="0"/>
                  <a:buChar char="–"/>
                </a:pPr>
                <a:r>
                  <a:rPr lang="el-GR" dirty="0">
                    <a:latin typeface="Garamond" panose="02020404030301010803" pitchFamily="18" charset="0"/>
                  </a:rPr>
                  <a:t>όπου m</a:t>
                </a:r>
                <a:r>
                  <a:rPr lang="el-GR" baseline="-25000" dirty="0">
                    <a:latin typeface="Garamond" panose="02020404030301010803" pitchFamily="18" charset="0"/>
                  </a:rPr>
                  <a:t>ji</a:t>
                </a:r>
                <a:r>
                  <a:rPr lang="el-GR" dirty="0">
                    <a:latin typeface="Garamond" panose="02020404030301010803" pitchFamily="18" charset="0"/>
                  </a:rPr>
                  <a:t> = |T</a:t>
                </a:r>
                <a:r>
                  <a:rPr lang="el-GR" baseline="-25000" dirty="0">
                    <a:latin typeface="Garamond" panose="02020404030301010803" pitchFamily="18" charset="0"/>
                  </a:rPr>
                  <a:t>ji</a:t>
                </a:r>
                <a:r>
                  <a:rPr lang="el-GR" dirty="0">
                    <a:latin typeface="Garamond" panose="02020404030301010803" pitchFamily="18" charset="0"/>
                  </a:rPr>
                  <a:t>|.</a:t>
                </a:r>
                <a:endParaRPr lang="en-US" dirty="0">
                  <a:latin typeface="Garamond" panose="02020404030301010803" pitchFamily="18" charset="0"/>
                </a:endParaRPr>
              </a:p>
              <a:p>
                <a:pPr marL="342900" indent="-342900" algn="just">
                  <a:buFont typeface="Garamond" panose="02020404030301010803" pitchFamily="18" charset="0"/>
                  <a:buChar char="–"/>
                </a:pPr>
                <a:endParaRPr lang="el-GR" dirty="0">
                  <a:latin typeface="Garamond" panose="02020404030301010803" pitchFamily="18" charset="0"/>
                </a:endParaRPr>
              </a:p>
              <a:p>
                <a:pPr marL="342900" indent="-342900" algn="just">
                  <a:buFont typeface="Garamond" panose="02020404030301010803" pitchFamily="18" charset="0"/>
                  <a:buChar char="–"/>
                </a:pPr>
                <a:endParaRPr lang="el-GR" dirty="0">
                  <a:solidFill>
                    <a:schemeClr val="tx2"/>
                  </a:solidFill>
                  <a:latin typeface="Garamond" panose="02020404030301010803" pitchFamily="18" charset="0"/>
                </a:endParaRPr>
              </a:p>
            </p:txBody>
          </p:sp>
        </mc:Choice>
        <mc:Fallback xmlns="">
          <p:sp>
            <p:nvSpPr>
              <p:cNvPr id="3" name="TextBox 2">
                <a:extLst>
                  <a:ext uri="{FF2B5EF4-FFF2-40B4-BE49-F238E27FC236}">
                    <a16:creationId xmlns:a16="http://schemas.microsoft.com/office/drawing/2014/main" id="{E4708E3A-6E66-4410-92B1-FA16A2C1ED56}"/>
                  </a:ext>
                </a:extLst>
              </p:cNvPr>
              <p:cNvSpPr txBox="1">
                <a:spLocks noRot="1" noChangeAspect="1" noMove="1" noResize="1" noEditPoints="1" noAdjustHandles="1" noChangeArrowheads="1" noChangeShapeType="1" noTextEdit="1"/>
              </p:cNvSpPr>
              <p:nvPr/>
            </p:nvSpPr>
            <p:spPr>
              <a:xfrm>
                <a:off x="1125860" y="1176631"/>
                <a:ext cx="9649072" cy="5078313"/>
              </a:xfrm>
              <a:prstGeom prst="rect">
                <a:avLst/>
              </a:prstGeom>
              <a:blipFill>
                <a:blip r:embed="rId3"/>
                <a:stretch>
                  <a:fillRect l="-442" t="-480" r="-505"/>
                </a:stretch>
              </a:blipFill>
            </p:spPr>
            <p:txBody>
              <a:bodyPr/>
              <a:lstStyle/>
              <a:p>
                <a:r>
                  <a:rPr lang="el-GR">
                    <a:noFill/>
                  </a:rPr>
                  <a:t> </a:t>
                </a:r>
              </a:p>
            </p:txBody>
          </p:sp>
        </mc:Fallback>
      </mc:AlternateContent>
      <p:cxnSp>
        <p:nvCxnSpPr>
          <p:cNvPr id="5" name="Straight Connector 4">
            <a:extLst>
              <a:ext uri="{FF2B5EF4-FFF2-40B4-BE49-F238E27FC236}">
                <a16:creationId xmlns:a16="http://schemas.microsoft.com/office/drawing/2014/main" id="{9B171FFF-AB04-4EC9-9D27-B036A86D3156}"/>
              </a:ext>
            </a:extLst>
          </p:cNvPr>
          <p:cNvCxnSpPr/>
          <p:nvPr/>
        </p:nvCxnSpPr>
        <p:spPr>
          <a:xfrm>
            <a:off x="1125860" y="1030089"/>
            <a:ext cx="9612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AF4212FD-B564-44EA-93B8-1C5B57B346C3}"/>
              </a:ext>
            </a:extLst>
          </p:cNvPr>
          <p:cNvCxnSpPr/>
          <p:nvPr/>
        </p:nvCxnSpPr>
        <p:spPr>
          <a:xfrm>
            <a:off x="1090924" y="332656"/>
            <a:ext cx="9612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ECBAE21B-F77F-4846-BF1D-F353A20977D0}"/>
              </a:ext>
            </a:extLst>
          </p:cNvPr>
          <p:cNvSpPr txBox="1"/>
          <p:nvPr/>
        </p:nvSpPr>
        <p:spPr>
          <a:xfrm>
            <a:off x="1125860" y="375629"/>
            <a:ext cx="9577064" cy="646331"/>
          </a:xfrm>
          <a:prstGeom prst="rect">
            <a:avLst/>
          </a:prstGeom>
          <a:noFill/>
        </p:spPr>
        <p:txBody>
          <a:bodyPr wrap="square" rtlCol="0" anchor="ctr">
            <a:spAutoFit/>
          </a:bodyPr>
          <a:lstStyle/>
          <a:p>
            <a:r>
              <a:rPr lang="el-GR" sz="3600" dirty="0">
                <a:effectLst>
                  <a:outerShdw blurRad="38100" dist="38100" dir="2700000" algn="tl">
                    <a:srgbClr val="000000">
                      <a:alpha val="43137"/>
                    </a:srgbClr>
                  </a:outerShdw>
                </a:effectLst>
                <a:latin typeface="Garamond" panose="02020404030301010803" pitchFamily="18" charset="0"/>
              </a:rPr>
              <a:t>Μέτρα που βασίζονται στο ταίριασμα: F-μέτρο</a:t>
            </a:r>
          </a:p>
        </p:txBody>
      </p:sp>
      <p:graphicFrame>
        <p:nvGraphicFramePr>
          <p:cNvPr id="8" name="Αντικείμενο 5"/>
          <p:cNvGraphicFramePr>
            <a:graphicFrameLocks noChangeAspect="1"/>
          </p:cNvGraphicFramePr>
          <p:nvPr/>
        </p:nvGraphicFramePr>
        <p:xfrm>
          <a:off x="4377380" y="1711534"/>
          <a:ext cx="1554480" cy="410040"/>
        </p:xfrm>
        <a:graphic>
          <a:graphicData uri="http://schemas.openxmlformats.org/presentationml/2006/ole">
            <mc:AlternateContent xmlns:mc="http://schemas.openxmlformats.org/markup-compatibility/2006">
              <mc:Choice xmlns:v="urn:schemas-microsoft-com:vml" Requires="v">
                <p:oleObj name="Equation" r:id="rId4" imgW="914400" imgH="241200" progId="Equation.DSMT4">
                  <p:embed/>
                </p:oleObj>
              </mc:Choice>
              <mc:Fallback>
                <p:oleObj name="Equation" r:id="rId4" imgW="914400" imgH="241200" progId="Equation.DSMT4">
                  <p:embed/>
                  <p:pic>
                    <p:nvPicPr>
                      <p:cNvPr id="8" name="Αντικείμενο 5"/>
                      <p:cNvPicPr>
                        <a:picLocks noChangeAspect="1" noChangeArrowheads="1"/>
                      </p:cNvPicPr>
                      <p:nvPr/>
                    </p:nvPicPr>
                    <p:blipFill>
                      <a:blip r:embed="rId5"/>
                      <a:srcRect/>
                      <a:stretch>
                        <a:fillRect/>
                      </a:stretch>
                    </p:blipFill>
                    <p:spPr bwMode="auto">
                      <a:xfrm>
                        <a:off x="4377380" y="1711534"/>
                        <a:ext cx="1554480" cy="410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Αντικείμενο 3"/>
          <p:cNvGraphicFramePr>
            <a:graphicFrameLocks noChangeAspect="1"/>
          </p:cNvGraphicFramePr>
          <p:nvPr/>
        </p:nvGraphicFramePr>
        <p:xfrm>
          <a:off x="4377380" y="2841062"/>
          <a:ext cx="2460852" cy="733788"/>
        </p:xfrm>
        <a:graphic>
          <a:graphicData uri="http://schemas.openxmlformats.org/presentationml/2006/ole">
            <mc:AlternateContent xmlns:mc="http://schemas.openxmlformats.org/markup-compatibility/2006">
              <mc:Choice xmlns:v="urn:schemas-microsoft-com:vml" Requires="v">
                <p:oleObj name="Equation" r:id="rId6" imgW="1447560" imgH="431640" progId="Equation.DSMT4">
                  <p:embed/>
                </p:oleObj>
              </mc:Choice>
              <mc:Fallback>
                <p:oleObj name="Equation" r:id="rId6" imgW="1447560" imgH="431640" progId="Equation.DSMT4">
                  <p:embed/>
                  <p:pic>
                    <p:nvPicPr>
                      <p:cNvPr id="9" name="Αντικείμενο 3"/>
                      <p:cNvPicPr>
                        <a:picLocks noChangeAspect="1" noChangeArrowheads="1"/>
                      </p:cNvPicPr>
                      <p:nvPr/>
                    </p:nvPicPr>
                    <p:blipFill>
                      <a:blip r:embed="rId7"/>
                      <a:srcRect/>
                      <a:stretch>
                        <a:fillRect/>
                      </a:stretch>
                    </p:blipFill>
                    <p:spPr bwMode="auto">
                      <a:xfrm>
                        <a:off x="4377380" y="2841062"/>
                        <a:ext cx="2460852" cy="73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Αντικείμενο 6"/>
          <p:cNvGraphicFramePr>
            <a:graphicFrameLocks noChangeAspect="1"/>
          </p:cNvGraphicFramePr>
          <p:nvPr/>
        </p:nvGraphicFramePr>
        <p:xfrm>
          <a:off x="4183070" y="4462041"/>
          <a:ext cx="1943100" cy="777240"/>
        </p:xfrm>
        <a:graphic>
          <a:graphicData uri="http://schemas.openxmlformats.org/presentationml/2006/ole">
            <mc:AlternateContent xmlns:mc="http://schemas.openxmlformats.org/markup-compatibility/2006">
              <mc:Choice xmlns:v="urn:schemas-microsoft-com:vml" Requires="v">
                <p:oleObj name="Equation" r:id="rId8" imgW="1143000" imgH="457200" progId="Equation.DSMT4">
                  <p:embed/>
                </p:oleObj>
              </mc:Choice>
              <mc:Fallback>
                <p:oleObj name="Equation" r:id="rId8" imgW="1143000" imgH="457200" progId="Equation.DSMT4">
                  <p:embed/>
                  <p:pic>
                    <p:nvPicPr>
                      <p:cNvPr id="10" name="Αντικείμενο 6"/>
                      <p:cNvPicPr>
                        <a:picLocks noChangeAspect="1" noChangeArrowheads="1"/>
                      </p:cNvPicPr>
                      <p:nvPr/>
                    </p:nvPicPr>
                    <p:blipFill>
                      <a:blip r:embed="rId9"/>
                      <a:srcRect/>
                      <a:stretch>
                        <a:fillRect/>
                      </a:stretch>
                    </p:blipFill>
                    <p:spPr bwMode="auto">
                      <a:xfrm>
                        <a:off x="4183070" y="4462041"/>
                        <a:ext cx="1943100" cy="777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3006459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E4708E3A-6E66-4410-92B1-FA16A2C1ED56}"/>
                  </a:ext>
                </a:extLst>
              </p:cNvPr>
              <p:cNvSpPr txBox="1"/>
              <p:nvPr/>
            </p:nvSpPr>
            <p:spPr>
              <a:xfrm>
                <a:off x="1157256" y="1173759"/>
                <a:ext cx="9649072" cy="2862322"/>
              </a:xfrm>
              <a:prstGeom prst="rect">
                <a:avLst/>
              </a:prstGeom>
              <a:noFill/>
            </p:spPr>
            <p:txBody>
              <a:bodyPr wrap="square" rtlCol="0">
                <a:spAutoFit/>
              </a:bodyPr>
              <a:lstStyle/>
              <a:p>
                <a:pPr marL="342900" indent="-342900" algn="just">
                  <a:buFont typeface="Garamond" panose="02020404030301010803" pitchFamily="18" charset="0"/>
                  <a:buChar char="–"/>
                </a:pPr>
                <a:r>
                  <a:rPr lang="el-GR" dirty="0">
                    <a:solidFill>
                      <a:schemeClr val="tx2"/>
                    </a:solidFill>
                    <a:latin typeface="Garamond" panose="02020404030301010803" pitchFamily="18" charset="0"/>
                  </a:rPr>
                  <a:t>Το F-μέτρο είναι ο αρμονικός μέσος των τιμών ακρίβειας και ανάκλησης για κάθε συστάδα </a:t>
                </a:r>
                <a14:m>
                  <m:oMath xmlns:m="http://schemas.openxmlformats.org/officeDocument/2006/math">
                    <m:sSub>
                      <m:sSubPr>
                        <m:ctrlPr>
                          <a:rPr lang="el-GR" i="1">
                            <a:solidFill>
                              <a:schemeClr val="tx2"/>
                            </a:solidFill>
                            <a:latin typeface="Cambria Math" panose="02040503050406030204" pitchFamily="18" charset="0"/>
                          </a:rPr>
                        </m:ctrlPr>
                      </m:sSubPr>
                      <m:e>
                        <m:r>
                          <a:rPr lang="en-US" i="1">
                            <a:solidFill>
                              <a:schemeClr val="tx2"/>
                            </a:solidFill>
                            <a:latin typeface="Cambria Math" panose="02040503050406030204" pitchFamily="18" charset="0"/>
                          </a:rPr>
                          <m:t>𝐶</m:t>
                        </m:r>
                      </m:e>
                      <m:sub>
                        <m:r>
                          <a:rPr lang="en-US" i="1">
                            <a:solidFill>
                              <a:schemeClr val="tx2"/>
                            </a:solidFill>
                            <a:latin typeface="Cambria Math" panose="02040503050406030204" pitchFamily="18" charset="0"/>
                          </a:rPr>
                          <m:t>𝑖</m:t>
                        </m:r>
                      </m:sub>
                    </m:sSub>
                  </m:oMath>
                </a14:m>
                <a:endParaRPr lang="en-US" dirty="0">
                  <a:solidFill>
                    <a:schemeClr val="tx2"/>
                  </a:solidFill>
                  <a:latin typeface="Garamond" panose="02020404030301010803" pitchFamily="18" charset="0"/>
                </a:endParaRPr>
              </a:p>
              <a:p>
                <a:pPr marL="342900" indent="-342900" algn="just">
                  <a:buFont typeface="Garamond" panose="02020404030301010803" pitchFamily="18" charset="0"/>
                  <a:buChar char="–"/>
                </a:pPr>
                <a:endParaRPr lang="en-US" dirty="0">
                  <a:solidFill>
                    <a:schemeClr val="tx2"/>
                  </a:solidFill>
                  <a:latin typeface="Garamond" panose="02020404030301010803" pitchFamily="18" charset="0"/>
                </a:endParaRPr>
              </a:p>
              <a:p>
                <a:pPr marL="342900" indent="-342900" algn="just">
                  <a:buFont typeface="Garamond" panose="02020404030301010803" pitchFamily="18" charset="0"/>
                  <a:buChar char="–"/>
                </a:pPr>
                <a:endParaRPr lang="en-US" dirty="0">
                  <a:solidFill>
                    <a:schemeClr val="tx2"/>
                  </a:solidFill>
                  <a:latin typeface="Garamond" panose="02020404030301010803" pitchFamily="18" charset="0"/>
                </a:endParaRPr>
              </a:p>
              <a:p>
                <a:pPr marL="342900" indent="-342900" algn="just">
                  <a:buFont typeface="Garamond" panose="02020404030301010803" pitchFamily="18" charset="0"/>
                  <a:buChar char="–"/>
                </a:pPr>
                <a:endParaRPr lang="en-US" dirty="0">
                  <a:solidFill>
                    <a:schemeClr val="tx2"/>
                  </a:solidFill>
                  <a:latin typeface="Garamond" panose="02020404030301010803" pitchFamily="18" charset="0"/>
                </a:endParaRPr>
              </a:p>
              <a:p>
                <a:pPr marL="342900" indent="-342900" algn="just">
                  <a:buFont typeface="Garamond" panose="02020404030301010803" pitchFamily="18" charset="0"/>
                  <a:buChar char="–"/>
                </a:pPr>
                <a:endParaRPr lang="en-US" dirty="0">
                  <a:solidFill>
                    <a:schemeClr val="tx2"/>
                  </a:solidFill>
                  <a:latin typeface="Garamond" panose="02020404030301010803" pitchFamily="18" charset="0"/>
                </a:endParaRPr>
              </a:p>
              <a:p>
                <a:pPr marL="342900" indent="-342900" algn="just">
                  <a:buFont typeface="Garamond" panose="02020404030301010803" pitchFamily="18" charset="0"/>
                  <a:buChar char="–"/>
                </a:pPr>
                <a:endParaRPr lang="en-US" dirty="0">
                  <a:solidFill>
                    <a:schemeClr val="tx2"/>
                  </a:solidFill>
                  <a:latin typeface="Garamond" panose="02020404030301010803" pitchFamily="18" charset="0"/>
                </a:endParaRPr>
              </a:p>
              <a:p>
                <a:pPr marL="342900" indent="-342900" algn="just">
                  <a:buFont typeface="Garamond" panose="02020404030301010803" pitchFamily="18" charset="0"/>
                  <a:buChar char="–"/>
                </a:pPr>
                <a:endParaRPr lang="en-US" dirty="0">
                  <a:solidFill>
                    <a:schemeClr val="tx2"/>
                  </a:solidFill>
                  <a:latin typeface="Garamond" panose="02020404030301010803" pitchFamily="18" charset="0"/>
                </a:endParaRPr>
              </a:p>
              <a:p>
                <a:pPr marL="342900" indent="-342900" algn="just">
                  <a:buFont typeface="Garamond" panose="02020404030301010803" pitchFamily="18" charset="0"/>
                  <a:buChar char="–"/>
                </a:pPr>
                <a:r>
                  <a:rPr lang="el-GR" dirty="0">
                    <a:solidFill>
                      <a:schemeClr val="tx2"/>
                    </a:solidFill>
                    <a:latin typeface="Garamond" panose="02020404030301010803" pitchFamily="18" charset="0"/>
                  </a:rPr>
                  <a:t>Το F-μέτρο για τη συσταδοποίηση </a:t>
                </a:r>
                <a:r>
                  <a:rPr lang="en-US" dirty="0">
                    <a:solidFill>
                      <a:schemeClr val="tx2"/>
                    </a:solidFill>
                    <a:latin typeface="Garamond" panose="02020404030301010803" pitchFamily="18" charset="0"/>
                  </a:rPr>
                  <a:t>C</a:t>
                </a:r>
                <a:r>
                  <a:rPr lang="el-GR" dirty="0">
                    <a:solidFill>
                      <a:schemeClr val="tx2"/>
                    </a:solidFill>
                    <a:latin typeface="Garamond" panose="02020404030301010803" pitchFamily="18" charset="0"/>
                  </a:rPr>
                  <a:t> είναι ο μέσος των τιμών του F-μέτρου ανά συστάδα</a:t>
                </a:r>
              </a:p>
              <a:p>
                <a:pPr marL="342900" indent="-342900" algn="just">
                  <a:buFont typeface="Garamond" panose="02020404030301010803" pitchFamily="18" charset="0"/>
                  <a:buChar char="–"/>
                </a:pPr>
                <a:endParaRPr lang="el-GR" dirty="0">
                  <a:solidFill>
                    <a:schemeClr val="tx2"/>
                  </a:solidFill>
                  <a:latin typeface="Garamond" panose="02020404030301010803" pitchFamily="18" charset="0"/>
                </a:endParaRPr>
              </a:p>
              <a:p>
                <a:pPr marL="342900" indent="-342900" algn="just">
                  <a:buFont typeface="Garamond" panose="02020404030301010803" pitchFamily="18" charset="0"/>
                  <a:buChar char="–"/>
                </a:pPr>
                <a:endParaRPr lang="el-GR" dirty="0">
                  <a:solidFill>
                    <a:schemeClr val="tx2"/>
                  </a:solidFill>
                  <a:latin typeface="Garamond" panose="02020404030301010803" pitchFamily="18" charset="0"/>
                </a:endParaRPr>
              </a:p>
            </p:txBody>
          </p:sp>
        </mc:Choice>
        <mc:Fallback xmlns="">
          <p:sp>
            <p:nvSpPr>
              <p:cNvPr id="3" name="TextBox 2">
                <a:extLst>
                  <a:ext uri="{FF2B5EF4-FFF2-40B4-BE49-F238E27FC236}">
                    <a16:creationId xmlns:a16="http://schemas.microsoft.com/office/drawing/2014/main" id="{E4708E3A-6E66-4410-92B1-FA16A2C1ED56}"/>
                  </a:ext>
                </a:extLst>
              </p:cNvPr>
              <p:cNvSpPr txBox="1">
                <a:spLocks noRot="1" noChangeAspect="1" noMove="1" noResize="1" noEditPoints="1" noAdjustHandles="1" noChangeArrowheads="1" noChangeShapeType="1" noTextEdit="1"/>
              </p:cNvSpPr>
              <p:nvPr/>
            </p:nvSpPr>
            <p:spPr>
              <a:xfrm>
                <a:off x="1157256" y="1173759"/>
                <a:ext cx="9649072" cy="2862322"/>
              </a:xfrm>
              <a:prstGeom prst="rect">
                <a:avLst/>
              </a:prstGeom>
              <a:blipFill>
                <a:blip r:embed="rId3"/>
                <a:stretch>
                  <a:fillRect l="-442" t="-1066"/>
                </a:stretch>
              </a:blipFill>
            </p:spPr>
            <p:txBody>
              <a:bodyPr/>
              <a:lstStyle/>
              <a:p>
                <a:r>
                  <a:rPr lang="el-GR">
                    <a:noFill/>
                  </a:rPr>
                  <a:t> </a:t>
                </a:r>
              </a:p>
            </p:txBody>
          </p:sp>
        </mc:Fallback>
      </mc:AlternateContent>
      <p:cxnSp>
        <p:nvCxnSpPr>
          <p:cNvPr id="5" name="Straight Connector 4">
            <a:extLst>
              <a:ext uri="{FF2B5EF4-FFF2-40B4-BE49-F238E27FC236}">
                <a16:creationId xmlns:a16="http://schemas.microsoft.com/office/drawing/2014/main" id="{9B171FFF-AB04-4EC9-9D27-B036A86D3156}"/>
              </a:ext>
            </a:extLst>
          </p:cNvPr>
          <p:cNvCxnSpPr/>
          <p:nvPr/>
        </p:nvCxnSpPr>
        <p:spPr>
          <a:xfrm>
            <a:off x="1125860" y="1030089"/>
            <a:ext cx="9612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AF4212FD-B564-44EA-93B8-1C5B57B346C3}"/>
              </a:ext>
            </a:extLst>
          </p:cNvPr>
          <p:cNvCxnSpPr/>
          <p:nvPr/>
        </p:nvCxnSpPr>
        <p:spPr>
          <a:xfrm>
            <a:off x="1090924" y="332656"/>
            <a:ext cx="9612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ECBAE21B-F77F-4846-BF1D-F353A20977D0}"/>
              </a:ext>
            </a:extLst>
          </p:cNvPr>
          <p:cNvSpPr txBox="1"/>
          <p:nvPr/>
        </p:nvSpPr>
        <p:spPr>
          <a:xfrm>
            <a:off x="1125860" y="375629"/>
            <a:ext cx="9577064" cy="646331"/>
          </a:xfrm>
          <a:prstGeom prst="rect">
            <a:avLst/>
          </a:prstGeom>
          <a:noFill/>
        </p:spPr>
        <p:txBody>
          <a:bodyPr wrap="square" rtlCol="0" anchor="ctr">
            <a:spAutoFit/>
          </a:bodyPr>
          <a:lstStyle/>
          <a:p>
            <a:r>
              <a:rPr lang="el-GR" sz="3600" dirty="0">
                <a:effectLst>
                  <a:outerShdw blurRad="38100" dist="38100" dir="2700000" algn="tl">
                    <a:srgbClr val="000000">
                      <a:alpha val="43137"/>
                    </a:srgbClr>
                  </a:outerShdw>
                </a:effectLst>
                <a:latin typeface="Garamond" panose="02020404030301010803" pitchFamily="18" charset="0"/>
              </a:rPr>
              <a:t>Μέτρα που βασίζονται στο ταίριασμα: F-μέτρο</a:t>
            </a:r>
          </a:p>
        </p:txBody>
      </p:sp>
      <p:graphicFrame>
        <p:nvGraphicFramePr>
          <p:cNvPr id="11" name="Αντικείμενο 4"/>
          <p:cNvGraphicFramePr>
            <a:graphicFrameLocks noChangeAspect="1"/>
          </p:cNvGraphicFramePr>
          <p:nvPr/>
        </p:nvGraphicFramePr>
        <p:xfrm>
          <a:off x="3358108" y="1963759"/>
          <a:ext cx="4470336" cy="975168"/>
        </p:xfrm>
        <a:graphic>
          <a:graphicData uri="http://schemas.openxmlformats.org/presentationml/2006/ole">
            <mc:AlternateContent xmlns:mc="http://schemas.openxmlformats.org/markup-compatibility/2006">
              <mc:Choice xmlns:v="urn:schemas-microsoft-com:vml" Requires="v">
                <p:oleObj name="Equation" r:id="rId4" imgW="2793960" imgH="609480" progId="Equation.DSMT4">
                  <p:embed/>
                </p:oleObj>
              </mc:Choice>
              <mc:Fallback>
                <p:oleObj name="Equation" r:id="rId4" imgW="2793960" imgH="609480" progId="Equation.DSMT4">
                  <p:embed/>
                  <p:pic>
                    <p:nvPicPr>
                      <p:cNvPr id="11" name="Αντικείμενο 4"/>
                      <p:cNvPicPr>
                        <a:picLocks noChangeAspect="1" noChangeArrowheads="1"/>
                      </p:cNvPicPr>
                      <p:nvPr/>
                    </p:nvPicPr>
                    <p:blipFill>
                      <a:blip r:embed="rId5"/>
                      <a:srcRect/>
                      <a:stretch>
                        <a:fillRect/>
                      </a:stretch>
                    </p:blipFill>
                    <p:spPr bwMode="auto">
                      <a:xfrm>
                        <a:off x="3358108" y="1963759"/>
                        <a:ext cx="4470336" cy="975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 name="Αντικείμενο 8"/>
          <p:cNvGraphicFramePr>
            <a:graphicFrameLocks noChangeAspect="1"/>
          </p:cNvGraphicFramePr>
          <p:nvPr/>
        </p:nvGraphicFramePr>
        <p:xfrm>
          <a:off x="4726260" y="4111581"/>
          <a:ext cx="1100988" cy="690336"/>
        </p:xfrm>
        <a:graphic>
          <a:graphicData uri="http://schemas.openxmlformats.org/presentationml/2006/ole">
            <mc:AlternateContent xmlns:mc="http://schemas.openxmlformats.org/markup-compatibility/2006">
              <mc:Choice xmlns:v="urn:schemas-microsoft-com:vml" Requires="v">
                <p:oleObj name="Equation" r:id="rId6" imgW="647640" imgH="406080" progId="Equation.DSMT4">
                  <p:embed/>
                </p:oleObj>
              </mc:Choice>
              <mc:Fallback>
                <p:oleObj name="Equation" r:id="rId6" imgW="647640" imgH="406080" progId="Equation.DSMT4">
                  <p:embed/>
                  <p:pic>
                    <p:nvPicPr>
                      <p:cNvPr id="12" name="Αντικείμενο 8"/>
                      <p:cNvPicPr>
                        <a:picLocks noChangeAspect="1" noChangeArrowheads="1"/>
                      </p:cNvPicPr>
                      <p:nvPr/>
                    </p:nvPicPr>
                    <p:blipFill>
                      <a:blip r:embed="rId7"/>
                      <a:srcRect/>
                      <a:stretch>
                        <a:fillRect/>
                      </a:stretch>
                    </p:blipFill>
                    <p:spPr bwMode="auto">
                      <a:xfrm>
                        <a:off x="4726260" y="4111581"/>
                        <a:ext cx="1100988" cy="690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8" name="Straight Arrow Connector 7">
            <a:extLst>
              <a:ext uri="{FF2B5EF4-FFF2-40B4-BE49-F238E27FC236}">
                <a16:creationId xmlns:a16="http://schemas.microsoft.com/office/drawing/2014/main" id="{AB3BEBB4-56FA-4E37-8B21-519B1DEAA5CF}"/>
              </a:ext>
            </a:extLst>
          </p:cNvPr>
          <p:cNvCxnSpPr/>
          <p:nvPr/>
        </p:nvCxnSpPr>
        <p:spPr>
          <a:xfrm flipV="1">
            <a:off x="6094412" y="2780928"/>
            <a:ext cx="0" cy="10081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23510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4708E3A-6E66-4410-92B1-FA16A2C1ED56}"/>
              </a:ext>
            </a:extLst>
          </p:cNvPr>
          <p:cNvSpPr txBox="1"/>
          <p:nvPr/>
        </p:nvSpPr>
        <p:spPr>
          <a:xfrm>
            <a:off x="1125860" y="1176631"/>
            <a:ext cx="9649072" cy="4247317"/>
          </a:xfrm>
          <a:prstGeom prst="rect">
            <a:avLst/>
          </a:prstGeom>
          <a:noFill/>
        </p:spPr>
        <p:txBody>
          <a:bodyPr wrap="square" rtlCol="0">
            <a:spAutoFit/>
          </a:bodyPr>
          <a:lstStyle/>
          <a:p>
            <a:pPr marL="342900" indent="-342900" algn="just">
              <a:buFont typeface="Garamond" panose="02020404030301010803" pitchFamily="18" charset="0"/>
              <a:buChar char="–"/>
            </a:pPr>
            <a:endParaRPr lang="en-US" dirty="0">
              <a:solidFill>
                <a:schemeClr val="tx2"/>
              </a:solidFill>
              <a:latin typeface="Garamond" panose="02020404030301010803" pitchFamily="18" charset="0"/>
            </a:endParaRPr>
          </a:p>
          <a:p>
            <a:pPr marL="342900" indent="-342900" algn="just">
              <a:buFont typeface="Garamond" panose="02020404030301010803" pitchFamily="18" charset="0"/>
              <a:buChar char="–"/>
            </a:pPr>
            <a:endParaRPr lang="en-US" dirty="0">
              <a:solidFill>
                <a:schemeClr val="tx2"/>
              </a:solidFill>
              <a:latin typeface="Garamond" panose="02020404030301010803" pitchFamily="18" charset="0"/>
            </a:endParaRPr>
          </a:p>
          <a:p>
            <a:pPr marL="342900" indent="-342900" algn="just">
              <a:buFont typeface="Garamond" panose="02020404030301010803" pitchFamily="18" charset="0"/>
              <a:buChar char="–"/>
            </a:pPr>
            <a:endParaRPr lang="en-US" dirty="0">
              <a:solidFill>
                <a:schemeClr val="tx2"/>
              </a:solidFill>
              <a:latin typeface="Garamond" panose="02020404030301010803" pitchFamily="18" charset="0"/>
            </a:endParaRPr>
          </a:p>
          <a:p>
            <a:pPr marL="342900" indent="-342900" algn="just">
              <a:buFont typeface="Garamond" panose="02020404030301010803" pitchFamily="18" charset="0"/>
              <a:buChar char="–"/>
            </a:pPr>
            <a:endParaRPr lang="en-US" dirty="0">
              <a:solidFill>
                <a:schemeClr val="tx2"/>
              </a:solidFill>
              <a:latin typeface="Garamond" panose="02020404030301010803" pitchFamily="18" charset="0"/>
            </a:endParaRPr>
          </a:p>
          <a:p>
            <a:pPr marL="342900" indent="-342900" algn="just">
              <a:buFont typeface="Garamond" panose="02020404030301010803" pitchFamily="18" charset="0"/>
              <a:buChar char="–"/>
            </a:pPr>
            <a:endParaRPr lang="en-US" dirty="0">
              <a:solidFill>
                <a:schemeClr val="tx2"/>
              </a:solidFill>
              <a:latin typeface="Garamond" panose="02020404030301010803" pitchFamily="18" charset="0"/>
            </a:endParaRPr>
          </a:p>
          <a:p>
            <a:pPr marL="342900" indent="-342900" algn="just">
              <a:buFont typeface="Garamond" panose="02020404030301010803" pitchFamily="18" charset="0"/>
              <a:buChar char="–"/>
            </a:pPr>
            <a:endParaRPr lang="en-US" dirty="0">
              <a:solidFill>
                <a:schemeClr val="tx2"/>
              </a:solidFill>
              <a:latin typeface="Garamond" panose="02020404030301010803" pitchFamily="18" charset="0"/>
            </a:endParaRPr>
          </a:p>
          <a:p>
            <a:pPr marL="342900" indent="-342900" algn="just">
              <a:buFont typeface="Garamond" panose="02020404030301010803" pitchFamily="18" charset="0"/>
              <a:buChar char="–"/>
            </a:pPr>
            <a:endParaRPr lang="en-US" dirty="0">
              <a:solidFill>
                <a:schemeClr val="tx2"/>
              </a:solidFill>
              <a:latin typeface="Garamond" panose="02020404030301010803" pitchFamily="18" charset="0"/>
            </a:endParaRPr>
          </a:p>
          <a:p>
            <a:pPr marL="342900" indent="-342900" algn="just">
              <a:buFont typeface="Garamond" panose="02020404030301010803" pitchFamily="18" charset="0"/>
              <a:buChar char="–"/>
            </a:pPr>
            <a:endParaRPr lang="en-US" dirty="0">
              <a:solidFill>
                <a:schemeClr val="tx2"/>
              </a:solidFill>
              <a:latin typeface="Garamond" panose="02020404030301010803" pitchFamily="18" charset="0"/>
            </a:endParaRPr>
          </a:p>
          <a:p>
            <a:pPr marL="342900" indent="-342900" algn="just">
              <a:buFont typeface="Garamond" panose="02020404030301010803" pitchFamily="18" charset="0"/>
              <a:buChar char="–"/>
            </a:pPr>
            <a:endParaRPr lang="en-US" dirty="0">
              <a:solidFill>
                <a:schemeClr val="tx2"/>
              </a:solidFill>
              <a:latin typeface="Garamond" panose="02020404030301010803" pitchFamily="18" charset="0"/>
            </a:endParaRPr>
          </a:p>
          <a:p>
            <a:pPr marL="342900" indent="-342900" algn="just">
              <a:buFont typeface="Garamond" panose="02020404030301010803" pitchFamily="18" charset="0"/>
              <a:buChar char="–"/>
            </a:pPr>
            <a:endParaRPr lang="en-US" dirty="0">
              <a:solidFill>
                <a:schemeClr val="tx2"/>
              </a:solidFill>
              <a:latin typeface="Garamond" panose="02020404030301010803" pitchFamily="18" charset="0"/>
            </a:endParaRPr>
          </a:p>
          <a:p>
            <a:pPr marL="342900" indent="-342900" algn="just">
              <a:buFont typeface="Garamond" panose="02020404030301010803" pitchFamily="18" charset="0"/>
              <a:buChar char="–"/>
            </a:pPr>
            <a:endParaRPr lang="en-US" dirty="0">
              <a:solidFill>
                <a:schemeClr val="tx2"/>
              </a:solidFill>
              <a:latin typeface="Garamond" panose="02020404030301010803" pitchFamily="18" charset="0"/>
            </a:endParaRPr>
          </a:p>
          <a:p>
            <a:pPr marL="342900" indent="-342900" algn="just">
              <a:buFont typeface="Garamond" panose="02020404030301010803" pitchFamily="18" charset="0"/>
              <a:buChar char="–"/>
            </a:pPr>
            <a:r>
              <a:rPr lang="el-GR" dirty="0">
                <a:solidFill>
                  <a:schemeClr val="tx2"/>
                </a:solidFill>
                <a:latin typeface="Garamond" panose="02020404030301010803" pitchFamily="18" charset="0"/>
              </a:rPr>
              <a:t>Πίνακας συνάφειας:</a:t>
            </a:r>
          </a:p>
          <a:p>
            <a:pPr marL="342900" indent="-342900" algn="just">
              <a:buFont typeface="Garamond" panose="02020404030301010803" pitchFamily="18" charset="0"/>
              <a:buChar char="–"/>
            </a:pPr>
            <a:endParaRPr lang="el-GR" dirty="0">
              <a:solidFill>
                <a:schemeClr val="tx2"/>
              </a:solidFill>
              <a:latin typeface="Garamond" panose="02020404030301010803" pitchFamily="18" charset="0"/>
            </a:endParaRPr>
          </a:p>
          <a:p>
            <a:pPr marL="342900" indent="-342900" algn="just">
              <a:buFont typeface="Garamond" panose="02020404030301010803" pitchFamily="18" charset="0"/>
              <a:buChar char="–"/>
            </a:pPr>
            <a:endParaRPr lang="el-GR" dirty="0">
              <a:solidFill>
                <a:schemeClr val="tx2"/>
              </a:solidFill>
              <a:latin typeface="Garamond" panose="02020404030301010803" pitchFamily="18" charset="0"/>
            </a:endParaRPr>
          </a:p>
          <a:p>
            <a:pPr marL="342900" indent="-342900" algn="just">
              <a:buFont typeface="Garamond" panose="02020404030301010803" pitchFamily="18" charset="0"/>
              <a:buChar char="–"/>
            </a:pPr>
            <a:endParaRPr lang="el-GR" dirty="0">
              <a:solidFill>
                <a:schemeClr val="tx2"/>
              </a:solidFill>
              <a:latin typeface="Garamond" panose="02020404030301010803" pitchFamily="18" charset="0"/>
            </a:endParaRPr>
          </a:p>
        </p:txBody>
      </p:sp>
      <p:cxnSp>
        <p:nvCxnSpPr>
          <p:cNvPr id="5" name="Straight Connector 4">
            <a:extLst>
              <a:ext uri="{FF2B5EF4-FFF2-40B4-BE49-F238E27FC236}">
                <a16:creationId xmlns:a16="http://schemas.microsoft.com/office/drawing/2014/main" id="{9B171FFF-AB04-4EC9-9D27-B036A86D3156}"/>
              </a:ext>
            </a:extLst>
          </p:cNvPr>
          <p:cNvCxnSpPr/>
          <p:nvPr/>
        </p:nvCxnSpPr>
        <p:spPr>
          <a:xfrm>
            <a:off x="1125860" y="1030089"/>
            <a:ext cx="9612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AF4212FD-B564-44EA-93B8-1C5B57B346C3}"/>
              </a:ext>
            </a:extLst>
          </p:cNvPr>
          <p:cNvCxnSpPr/>
          <p:nvPr/>
        </p:nvCxnSpPr>
        <p:spPr>
          <a:xfrm>
            <a:off x="1090924" y="332656"/>
            <a:ext cx="9612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ECBAE21B-F77F-4846-BF1D-F353A20977D0}"/>
              </a:ext>
            </a:extLst>
          </p:cNvPr>
          <p:cNvSpPr txBox="1"/>
          <p:nvPr/>
        </p:nvSpPr>
        <p:spPr>
          <a:xfrm>
            <a:off x="1125860" y="375629"/>
            <a:ext cx="9577064" cy="646331"/>
          </a:xfrm>
          <a:prstGeom prst="rect">
            <a:avLst/>
          </a:prstGeom>
          <a:noFill/>
        </p:spPr>
        <p:txBody>
          <a:bodyPr wrap="square" rtlCol="0" anchor="ctr">
            <a:spAutoFit/>
          </a:bodyPr>
          <a:lstStyle/>
          <a:p>
            <a:r>
              <a:rPr lang="el-GR" sz="3600" dirty="0">
                <a:effectLst>
                  <a:outerShdw blurRad="38100" dist="38100" dir="2700000" algn="tl">
                    <a:srgbClr val="000000">
                      <a:alpha val="43137"/>
                    </a:srgbClr>
                  </a:outerShdw>
                </a:effectLst>
                <a:latin typeface="Garamond" panose="02020404030301010803" pitchFamily="18" charset="0"/>
              </a:rPr>
              <a:t>Αλγόριθμος K</a:t>
            </a:r>
            <a:r>
              <a:rPr lang="en-US" sz="3600" dirty="0">
                <a:effectLst>
                  <a:outerShdw blurRad="38100" dist="38100" dir="2700000" algn="tl">
                    <a:srgbClr val="000000">
                      <a:alpha val="43137"/>
                    </a:srgbClr>
                  </a:outerShdw>
                </a:effectLst>
                <a:latin typeface="Garamond" panose="02020404030301010803" pitchFamily="18" charset="0"/>
              </a:rPr>
              <a:t>-means</a:t>
            </a:r>
            <a:endParaRPr lang="el-GR" sz="3600" dirty="0">
              <a:effectLst>
                <a:outerShdw blurRad="38100" dist="38100" dir="2700000" algn="tl">
                  <a:srgbClr val="000000">
                    <a:alpha val="43137"/>
                  </a:srgbClr>
                </a:outerShdw>
              </a:effectLst>
              <a:latin typeface="Garamond" panose="02020404030301010803" pitchFamily="18" charset="0"/>
            </a:endParaRPr>
          </a:p>
        </p:txBody>
      </p:sp>
      <p:grpSp>
        <p:nvGrpSpPr>
          <p:cNvPr id="8" name="Ομάδα 9"/>
          <p:cNvGrpSpPr/>
          <p:nvPr/>
        </p:nvGrpSpPr>
        <p:grpSpPr>
          <a:xfrm>
            <a:off x="4034596" y="1277010"/>
            <a:ext cx="3724656" cy="2405360"/>
            <a:chOff x="2590800" y="1415047"/>
            <a:chExt cx="3724656" cy="2405360"/>
          </a:xfrm>
        </p:grpSpPr>
        <p:pic>
          <p:nvPicPr>
            <p:cNvPr id="9" name="Εικόνα 4"/>
            <p:cNvPicPr>
              <a:picLocks noChangeAspect="1"/>
            </p:cNvPicPr>
            <p:nvPr/>
          </p:nvPicPr>
          <p:blipFill rotWithShape="1">
            <a:blip r:embed="rId2"/>
            <a:srcRect b="48723"/>
            <a:stretch/>
          </p:blipFill>
          <p:spPr>
            <a:xfrm>
              <a:off x="2590800" y="1415047"/>
              <a:ext cx="3724656" cy="2405360"/>
            </a:xfrm>
            <a:prstGeom prst="rect">
              <a:avLst/>
            </a:prstGeom>
          </p:spPr>
        </p:pic>
        <p:sp>
          <p:nvSpPr>
            <p:cNvPr id="10" name="Ορθογώνιο 5"/>
            <p:cNvSpPr/>
            <p:nvPr/>
          </p:nvSpPr>
          <p:spPr>
            <a:xfrm>
              <a:off x="2827090" y="3711411"/>
              <a:ext cx="271217" cy="1089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aphicFrame>
        <p:nvGraphicFramePr>
          <p:cNvPr id="11" name="Πίνακας 6"/>
          <p:cNvGraphicFramePr>
            <a:graphicFrameLocks noGrp="1"/>
          </p:cNvGraphicFramePr>
          <p:nvPr>
            <p:extLst>
              <p:ext uri="{D42A27DB-BD31-4B8C-83A1-F6EECF244321}">
                <p14:modId xmlns:p14="http://schemas.microsoft.com/office/powerpoint/2010/main" val="4239499717"/>
              </p:ext>
            </p:extLst>
          </p:nvPr>
        </p:nvGraphicFramePr>
        <p:xfrm>
          <a:off x="2782044" y="4293096"/>
          <a:ext cx="5974524" cy="1728192"/>
        </p:xfrm>
        <a:graphic>
          <a:graphicData uri="http://schemas.openxmlformats.org/drawingml/2006/table">
            <a:tbl>
              <a:tblPr firstRow="1" firstCol="1" bandRow="1"/>
              <a:tblGrid>
                <a:gridCol w="1456372">
                  <a:extLst>
                    <a:ext uri="{9D8B030D-6E8A-4147-A177-3AD203B41FA5}">
                      <a16:colId xmlns:a16="http://schemas.microsoft.com/office/drawing/2014/main" val="20000"/>
                    </a:ext>
                  </a:extLst>
                </a:gridCol>
                <a:gridCol w="1091248">
                  <a:extLst>
                    <a:ext uri="{9D8B030D-6E8A-4147-A177-3AD203B41FA5}">
                      <a16:colId xmlns:a16="http://schemas.microsoft.com/office/drawing/2014/main" val="20001"/>
                    </a:ext>
                  </a:extLst>
                </a:gridCol>
                <a:gridCol w="1365186">
                  <a:extLst>
                    <a:ext uri="{9D8B030D-6E8A-4147-A177-3AD203B41FA5}">
                      <a16:colId xmlns:a16="http://schemas.microsoft.com/office/drawing/2014/main" val="20002"/>
                    </a:ext>
                  </a:extLst>
                </a:gridCol>
                <a:gridCol w="1251458">
                  <a:extLst>
                    <a:ext uri="{9D8B030D-6E8A-4147-A177-3AD203B41FA5}">
                      <a16:colId xmlns:a16="http://schemas.microsoft.com/office/drawing/2014/main" val="20003"/>
                    </a:ext>
                  </a:extLst>
                </a:gridCol>
                <a:gridCol w="810260">
                  <a:extLst>
                    <a:ext uri="{9D8B030D-6E8A-4147-A177-3AD203B41FA5}">
                      <a16:colId xmlns:a16="http://schemas.microsoft.com/office/drawing/2014/main" val="20004"/>
                    </a:ext>
                  </a:extLst>
                </a:gridCol>
              </a:tblGrid>
              <a:tr h="288000">
                <a:tc>
                  <a:txBody>
                    <a:bodyPr/>
                    <a:lstStyle/>
                    <a:p>
                      <a:pPr algn="ctr">
                        <a:lnSpc>
                          <a:spcPts val="1260"/>
                        </a:lnSpc>
                        <a:spcAft>
                          <a:spcPts val="0"/>
                        </a:spcAft>
                      </a:pPr>
                      <a:r>
                        <a:rPr lang="el-GR" sz="1600" dirty="0">
                          <a:effectLst/>
                          <a:latin typeface="Garamond" panose="02020404030301010803" pitchFamily="18" charset="0"/>
                          <a:ea typeface="Times New Roman"/>
                        </a:rPr>
                        <a:t> </a:t>
                      </a: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260"/>
                        </a:lnSpc>
                        <a:spcAft>
                          <a:spcPts val="0"/>
                        </a:spcAft>
                      </a:pPr>
                      <a:r>
                        <a:rPr lang="el-GR" sz="1600" dirty="0" err="1">
                          <a:effectLst/>
                          <a:latin typeface="Garamond" panose="02020404030301010803" pitchFamily="18" charset="0"/>
                          <a:ea typeface="Calibri"/>
                          <a:cs typeface="Times New Roman"/>
                        </a:rPr>
                        <a:t>iris</a:t>
                      </a:r>
                      <a:r>
                        <a:rPr lang="el-GR" sz="1600" dirty="0">
                          <a:effectLst/>
                          <a:latin typeface="Garamond" panose="02020404030301010803" pitchFamily="18" charset="0"/>
                          <a:ea typeface="Calibri"/>
                          <a:cs typeface="Times New Roman"/>
                        </a:rPr>
                        <a:t>-</a:t>
                      </a:r>
                      <a:r>
                        <a:rPr lang="el-GR" sz="1600" dirty="0" err="1">
                          <a:effectLst/>
                          <a:latin typeface="Garamond" panose="02020404030301010803" pitchFamily="18" charset="0"/>
                          <a:ea typeface="Calibri"/>
                          <a:cs typeface="Times New Roman"/>
                        </a:rPr>
                        <a:t>setosa</a:t>
                      </a:r>
                      <a:endParaRPr lang="el-GR" sz="1600" dirty="0">
                        <a:effectLst/>
                        <a:latin typeface="Garamond" panose="02020404030301010803" pitchFamily="18" charset="0"/>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260"/>
                        </a:lnSpc>
                        <a:spcAft>
                          <a:spcPts val="0"/>
                        </a:spcAft>
                      </a:pPr>
                      <a:r>
                        <a:rPr lang="el-GR" sz="1600" dirty="0" err="1">
                          <a:effectLst/>
                          <a:latin typeface="Garamond" panose="02020404030301010803" pitchFamily="18" charset="0"/>
                          <a:ea typeface="Times New Roman"/>
                          <a:cs typeface="Times New Roman"/>
                        </a:rPr>
                        <a:t>iris</a:t>
                      </a:r>
                      <a:r>
                        <a:rPr lang="el-GR" sz="1600" dirty="0">
                          <a:effectLst/>
                          <a:latin typeface="Garamond" panose="02020404030301010803" pitchFamily="18" charset="0"/>
                          <a:ea typeface="Times New Roman"/>
                          <a:cs typeface="Times New Roman"/>
                        </a:rPr>
                        <a:t>-</a:t>
                      </a:r>
                      <a:r>
                        <a:rPr lang="el-GR" sz="1600" dirty="0" err="1">
                          <a:effectLst/>
                          <a:latin typeface="Garamond" panose="02020404030301010803" pitchFamily="18" charset="0"/>
                          <a:ea typeface="Times New Roman"/>
                          <a:cs typeface="Times New Roman"/>
                        </a:rPr>
                        <a:t>versicolor</a:t>
                      </a:r>
                      <a:endParaRPr lang="el-GR" sz="1600" dirty="0">
                        <a:effectLst/>
                        <a:latin typeface="Garamond" panose="02020404030301010803" pitchFamily="18" charset="0"/>
                        <a:ea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260"/>
                        </a:lnSpc>
                        <a:spcAft>
                          <a:spcPts val="0"/>
                        </a:spcAft>
                      </a:pPr>
                      <a:r>
                        <a:rPr lang="el-GR" sz="1600" dirty="0" err="1">
                          <a:effectLst/>
                          <a:latin typeface="Garamond" panose="02020404030301010803" pitchFamily="18" charset="0"/>
                          <a:ea typeface="Calibri"/>
                          <a:cs typeface="Times New Roman"/>
                        </a:rPr>
                        <a:t>iris</a:t>
                      </a:r>
                      <a:r>
                        <a:rPr lang="el-GR" sz="1600" dirty="0">
                          <a:effectLst/>
                          <a:latin typeface="Garamond" panose="02020404030301010803" pitchFamily="18" charset="0"/>
                          <a:ea typeface="Calibri"/>
                          <a:cs typeface="Times New Roman"/>
                        </a:rPr>
                        <a:t>-</a:t>
                      </a:r>
                      <a:r>
                        <a:rPr lang="el-GR" sz="1600" dirty="0" err="1">
                          <a:effectLst/>
                          <a:latin typeface="Garamond" panose="02020404030301010803" pitchFamily="18" charset="0"/>
                          <a:ea typeface="Calibri"/>
                          <a:cs typeface="Times New Roman"/>
                        </a:rPr>
                        <a:t>virginica</a:t>
                      </a:r>
                      <a:endParaRPr lang="el-GR" sz="1600" dirty="0">
                        <a:effectLst/>
                        <a:latin typeface="Garamond" panose="02020404030301010803" pitchFamily="18" charset="0"/>
                        <a:ea typeface="Times New Roman"/>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260"/>
                        </a:lnSpc>
                        <a:spcAft>
                          <a:spcPts val="0"/>
                        </a:spcAft>
                      </a:pPr>
                      <a:r>
                        <a:rPr lang="en-US" sz="1600" dirty="0">
                          <a:effectLst/>
                          <a:latin typeface="Garamond" panose="02020404030301010803" pitchFamily="18" charset="0"/>
                          <a:ea typeface="Times New Roman"/>
                        </a:rPr>
                        <a:t> </a:t>
                      </a:r>
                      <a:endParaRPr lang="el-GR" sz="1600" dirty="0">
                        <a:effectLst/>
                        <a:latin typeface="Garamond" panose="02020404030301010803" pitchFamily="18" charset="0"/>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88000">
                <a:tc>
                  <a:txBody>
                    <a:bodyPr/>
                    <a:lstStyle/>
                    <a:p>
                      <a:pPr algn="ctr">
                        <a:lnSpc>
                          <a:spcPts val="1260"/>
                        </a:lnSpc>
                        <a:spcAft>
                          <a:spcPts val="0"/>
                        </a:spcAft>
                      </a:pPr>
                      <a:r>
                        <a:rPr lang="el-GR" sz="1600" i="1" dirty="0">
                          <a:effectLst/>
                          <a:latin typeface="Garamond" panose="02020404030301010803" pitchFamily="18" charset="0"/>
                          <a:ea typeface="Times New Roman"/>
                        </a:rPr>
                        <a:t> </a:t>
                      </a:r>
                      <a:endParaRPr lang="el-GR" sz="1600" dirty="0">
                        <a:effectLst/>
                        <a:latin typeface="Garamond" panose="02020404030301010803" pitchFamily="18" charset="0"/>
                        <a:ea typeface="Times New Roman"/>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260"/>
                        </a:lnSpc>
                        <a:spcAft>
                          <a:spcPts val="0"/>
                        </a:spcAft>
                      </a:pPr>
                      <a:r>
                        <a:rPr lang="el-GR" sz="1600" i="1" dirty="0">
                          <a:effectLst/>
                          <a:latin typeface="Garamond" panose="02020404030301010803" pitchFamily="18" charset="0"/>
                          <a:ea typeface="Times New Roman"/>
                        </a:rPr>
                        <a:t>T</a:t>
                      </a:r>
                      <a:r>
                        <a:rPr lang="el-GR" sz="1600" baseline="-25000" dirty="0">
                          <a:effectLst/>
                          <a:latin typeface="Garamond" panose="02020404030301010803" pitchFamily="18" charset="0"/>
                          <a:ea typeface="Times New Roman"/>
                        </a:rPr>
                        <a:t>1</a:t>
                      </a:r>
                      <a:endParaRPr lang="el-GR" sz="1600" dirty="0">
                        <a:effectLst/>
                        <a:latin typeface="Garamond" panose="02020404030301010803" pitchFamily="18" charset="0"/>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260"/>
                        </a:lnSpc>
                        <a:spcAft>
                          <a:spcPts val="0"/>
                        </a:spcAft>
                      </a:pPr>
                      <a:r>
                        <a:rPr lang="el-GR" sz="1600" i="1" dirty="0">
                          <a:effectLst/>
                          <a:latin typeface="Garamond" panose="02020404030301010803" pitchFamily="18" charset="0"/>
                          <a:ea typeface="Times New Roman"/>
                        </a:rPr>
                        <a:t>T</a:t>
                      </a:r>
                      <a:r>
                        <a:rPr lang="en-US" sz="1600" baseline="-25000" dirty="0">
                          <a:effectLst/>
                          <a:latin typeface="Garamond" panose="02020404030301010803" pitchFamily="18" charset="0"/>
                          <a:ea typeface="Times New Roman"/>
                        </a:rPr>
                        <a:t>2</a:t>
                      </a:r>
                      <a:endParaRPr lang="el-GR" sz="1600" dirty="0">
                        <a:effectLst/>
                        <a:latin typeface="Garamond" panose="02020404030301010803" pitchFamily="18" charset="0"/>
                        <a:ea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260"/>
                        </a:lnSpc>
                        <a:spcAft>
                          <a:spcPts val="0"/>
                        </a:spcAft>
                      </a:pPr>
                      <a:r>
                        <a:rPr lang="el-GR" sz="1600" i="1" dirty="0">
                          <a:effectLst/>
                          <a:latin typeface="Garamond" panose="02020404030301010803" pitchFamily="18" charset="0"/>
                          <a:ea typeface="Times New Roman"/>
                        </a:rPr>
                        <a:t>T</a:t>
                      </a:r>
                      <a:r>
                        <a:rPr lang="en-US" sz="1600" baseline="-25000" dirty="0">
                          <a:effectLst/>
                          <a:latin typeface="Garamond" panose="02020404030301010803" pitchFamily="18" charset="0"/>
                          <a:ea typeface="Times New Roman"/>
                        </a:rPr>
                        <a:t>3</a:t>
                      </a:r>
                      <a:endParaRPr lang="el-GR" sz="1600" dirty="0">
                        <a:effectLst/>
                        <a:latin typeface="Garamond" panose="02020404030301010803" pitchFamily="18" charset="0"/>
                        <a:ea typeface="Times New Roman"/>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260"/>
                        </a:lnSpc>
                        <a:spcAft>
                          <a:spcPts val="0"/>
                        </a:spcAft>
                      </a:pPr>
                      <a:r>
                        <a:rPr lang="el-GR" sz="1600" i="1" dirty="0" err="1">
                          <a:effectLst/>
                          <a:latin typeface="Garamond" panose="02020404030301010803" pitchFamily="18" charset="0"/>
                          <a:ea typeface="Times New Roman"/>
                        </a:rPr>
                        <a:t>n</a:t>
                      </a:r>
                      <a:r>
                        <a:rPr lang="el-GR" sz="1600" i="1" baseline="-25000" dirty="0" err="1">
                          <a:effectLst/>
                          <a:latin typeface="Garamond" panose="02020404030301010803" pitchFamily="18" charset="0"/>
                          <a:ea typeface="Times New Roman"/>
                        </a:rPr>
                        <a:t>i</a:t>
                      </a:r>
                      <a:endParaRPr lang="el-GR" sz="1600" dirty="0">
                        <a:effectLst/>
                        <a:latin typeface="Garamond" panose="02020404030301010803" pitchFamily="18" charset="0"/>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88000">
                <a:tc>
                  <a:txBody>
                    <a:bodyPr/>
                    <a:lstStyle/>
                    <a:p>
                      <a:pPr algn="ctr">
                        <a:lnSpc>
                          <a:spcPts val="1260"/>
                        </a:lnSpc>
                        <a:spcAft>
                          <a:spcPts val="0"/>
                        </a:spcAft>
                      </a:pPr>
                      <a:r>
                        <a:rPr lang="el-GR" sz="1600" i="1" dirty="0">
                          <a:effectLst/>
                          <a:latin typeface="Garamond" panose="02020404030301010803" pitchFamily="18" charset="0"/>
                          <a:ea typeface="Times New Roman"/>
                        </a:rPr>
                        <a:t>C</a:t>
                      </a:r>
                      <a:r>
                        <a:rPr lang="el-GR" sz="1600" baseline="-25000" dirty="0">
                          <a:effectLst/>
                          <a:latin typeface="Garamond" panose="02020404030301010803" pitchFamily="18" charset="0"/>
                          <a:ea typeface="Times New Roman"/>
                        </a:rPr>
                        <a:t>1</a:t>
                      </a:r>
                      <a:r>
                        <a:rPr lang="el-GR" sz="1600" dirty="0">
                          <a:effectLst/>
                          <a:latin typeface="Garamond" panose="02020404030301010803" pitchFamily="18" charset="0"/>
                          <a:ea typeface="Times New Roman"/>
                        </a:rPr>
                        <a:t> (τετράγωνα)</a:t>
                      </a: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260"/>
                        </a:lnSpc>
                        <a:spcAft>
                          <a:spcPts val="0"/>
                        </a:spcAft>
                      </a:pPr>
                      <a:r>
                        <a:rPr lang="en-US" sz="1600" dirty="0">
                          <a:effectLst/>
                          <a:latin typeface="Garamond" panose="02020404030301010803" pitchFamily="18" charset="0"/>
                          <a:ea typeface="Times New Roman"/>
                        </a:rPr>
                        <a:t>0</a:t>
                      </a:r>
                      <a:endParaRPr lang="el-GR" sz="1600" dirty="0">
                        <a:effectLst/>
                        <a:latin typeface="Garamond" panose="02020404030301010803" pitchFamily="18" charset="0"/>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260"/>
                        </a:lnSpc>
                        <a:spcAft>
                          <a:spcPts val="0"/>
                        </a:spcAft>
                      </a:pPr>
                      <a:r>
                        <a:rPr lang="en-US" sz="1600" dirty="0">
                          <a:effectLst/>
                          <a:latin typeface="Garamond" panose="02020404030301010803" pitchFamily="18" charset="0"/>
                          <a:ea typeface="Times New Roman"/>
                        </a:rPr>
                        <a:t>47</a:t>
                      </a:r>
                      <a:endParaRPr lang="el-GR" sz="1600" dirty="0">
                        <a:effectLst/>
                        <a:latin typeface="Garamond" panose="02020404030301010803" pitchFamily="18" charset="0"/>
                        <a:ea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260"/>
                        </a:lnSpc>
                        <a:spcAft>
                          <a:spcPts val="0"/>
                        </a:spcAft>
                      </a:pPr>
                      <a:r>
                        <a:rPr lang="en-US" sz="1600" dirty="0">
                          <a:effectLst/>
                          <a:latin typeface="Garamond" panose="02020404030301010803" pitchFamily="18" charset="0"/>
                          <a:ea typeface="Times New Roman"/>
                        </a:rPr>
                        <a:t>14</a:t>
                      </a:r>
                      <a:endParaRPr lang="el-GR" sz="1600" dirty="0">
                        <a:effectLst/>
                        <a:latin typeface="Garamond" panose="02020404030301010803" pitchFamily="18" charset="0"/>
                        <a:ea typeface="Times New Roman"/>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260"/>
                        </a:lnSpc>
                        <a:spcAft>
                          <a:spcPts val="0"/>
                        </a:spcAft>
                      </a:pPr>
                      <a:r>
                        <a:rPr lang="en-US" sz="1600" dirty="0">
                          <a:effectLst/>
                          <a:latin typeface="Garamond" panose="02020404030301010803" pitchFamily="18" charset="0"/>
                          <a:ea typeface="Times New Roman"/>
                        </a:rPr>
                        <a:t>61</a:t>
                      </a:r>
                      <a:endParaRPr lang="el-GR" sz="1600" dirty="0">
                        <a:effectLst/>
                        <a:latin typeface="Garamond" panose="02020404030301010803" pitchFamily="18" charset="0"/>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88000">
                <a:tc>
                  <a:txBody>
                    <a:bodyPr/>
                    <a:lstStyle/>
                    <a:p>
                      <a:pPr algn="ctr">
                        <a:lnSpc>
                          <a:spcPts val="1260"/>
                        </a:lnSpc>
                        <a:spcAft>
                          <a:spcPts val="0"/>
                        </a:spcAft>
                      </a:pPr>
                      <a:r>
                        <a:rPr lang="el-GR" sz="1600" i="1" dirty="0">
                          <a:effectLst/>
                          <a:latin typeface="Garamond" panose="02020404030301010803" pitchFamily="18" charset="0"/>
                          <a:ea typeface="Times New Roman"/>
                        </a:rPr>
                        <a:t>C</a:t>
                      </a:r>
                      <a:r>
                        <a:rPr lang="el-GR" sz="1600" baseline="-25000" dirty="0">
                          <a:effectLst/>
                          <a:latin typeface="Garamond" panose="02020404030301010803" pitchFamily="18" charset="0"/>
                          <a:ea typeface="Times New Roman"/>
                        </a:rPr>
                        <a:t>2</a:t>
                      </a:r>
                      <a:r>
                        <a:rPr lang="el-GR" sz="1600" dirty="0">
                          <a:effectLst/>
                          <a:latin typeface="Garamond" panose="02020404030301010803" pitchFamily="18" charset="0"/>
                          <a:ea typeface="Times New Roman"/>
                        </a:rPr>
                        <a:t> (κύκλοι)</a:t>
                      </a: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260"/>
                        </a:lnSpc>
                        <a:spcAft>
                          <a:spcPts val="0"/>
                        </a:spcAft>
                      </a:pPr>
                      <a:r>
                        <a:rPr lang="en-US" sz="1600" dirty="0">
                          <a:effectLst/>
                          <a:latin typeface="Garamond" panose="02020404030301010803" pitchFamily="18" charset="0"/>
                          <a:ea typeface="Times New Roman"/>
                        </a:rPr>
                        <a:t>50</a:t>
                      </a:r>
                      <a:endParaRPr lang="el-GR" sz="1600" dirty="0">
                        <a:effectLst/>
                        <a:latin typeface="Garamond" panose="02020404030301010803" pitchFamily="18" charset="0"/>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260"/>
                        </a:lnSpc>
                        <a:spcAft>
                          <a:spcPts val="0"/>
                        </a:spcAft>
                      </a:pPr>
                      <a:r>
                        <a:rPr lang="en-US" sz="1600" dirty="0">
                          <a:effectLst/>
                          <a:latin typeface="Garamond" panose="02020404030301010803" pitchFamily="18" charset="0"/>
                          <a:ea typeface="Times New Roman"/>
                        </a:rPr>
                        <a:t>0</a:t>
                      </a:r>
                      <a:endParaRPr lang="el-GR" sz="1600" dirty="0">
                        <a:effectLst/>
                        <a:latin typeface="Garamond" panose="02020404030301010803" pitchFamily="18" charset="0"/>
                        <a:ea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260"/>
                        </a:lnSpc>
                        <a:spcAft>
                          <a:spcPts val="0"/>
                        </a:spcAft>
                      </a:pPr>
                      <a:r>
                        <a:rPr lang="en-US" sz="1600" dirty="0">
                          <a:effectLst/>
                          <a:latin typeface="Garamond" panose="02020404030301010803" pitchFamily="18" charset="0"/>
                          <a:ea typeface="Times New Roman"/>
                        </a:rPr>
                        <a:t>0</a:t>
                      </a:r>
                      <a:endParaRPr lang="el-GR" sz="1600" dirty="0">
                        <a:effectLst/>
                        <a:latin typeface="Garamond" panose="02020404030301010803" pitchFamily="18" charset="0"/>
                        <a:ea typeface="Times New Roman"/>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260"/>
                        </a:lnSpc>
                        <a:spcAft>
                          <a:spcPts val="0"/>
                        </a:spcAft>
                      </a:pPr>
                      <a:r>
                        <a:rPr lang="en-US" sz="1600" dirty="0">
                          <a:effectLst/>
                          <a:latin typeface="Garamond" panose="02020404030301010803" pitchFamily="18" charset="0"/>
                          <a:ea typeface="Times New Roman"/>
                        </a:rPr>
                        <a:t>50</a:t>
                      </a:r>
                      <a:endParaRPr lang="el-GR" sz="1600" dirty="0">
                        <a:effectLst/>
                        <a:latin typeface="Garamond" panose="02020404030301010803" pitchFamily="18" charset="0"/>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88000">
                <a:tc>
                  <a:txBody>
                    <a:bodyPr/>
                    <a:lstStyle/>
                    <a:p>
                      <a:pPr algn="ctr">
                        <a:lnSpc>
                          <a:spcPts val="1260"/>
                        </a:lnSpc>
                        <a:spcAft>
                          <a:spcPts val="0"/>
                        </a:spcAft>
                      </a:pPr>
                      <a:r>
                        <a:rPr lang="el-GR" sz="1600" i="1" dirty="0">
                          <a:effectLst/>
                          <a:latin typeface="Garamond" panose="02020404030301010803" pitchFamily="18" charset="0"/>
                          <a:ea typeface="Times New Roman"/>
                        </a:rPr>
                        <a:t>C</a:t>
                      </a:r>
                      <a:r>
                        <a:rPr lang="el-GR" sz="1600" baseline="-25000" dirty="0">
                          <a:effectLst/>
                          <a:latin typeface="Garamond" panose="02020404030301010803" pitchFamily="18" charset="0"/>
                          <a:ea typeface="Times New Roman"/>
                        </a:rPr>
                        <a:t>3</a:t>
                      </a:r>
                      <a:r>
                        <a:rPr lang="el-GR" sz="1600" dirty="0">
                          <a:effectLst/>
                          <a:latin typeface="Garamond" panose="02020404030301010803" pitchFamily="18" charset="0"/>
                          <a:ea typeface="Times New Roman"/>
                        </a:rPr>
                        <a:t> (τρίγωνα)</a:t>
                      </a: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260"/>
                        </a:lnSpc>
                        <a:spcAft>
                          <a:spcPts val="0"/>
                        </a:spcAft>
                      </a:pPr>
                      <a:r>
                        <a:rPr lang="en-US" sz="1600" dirty="0">
                          <a:effectLst/>
                          <a:latin typeface="Garamond" panose="02020404030301010803" pitchFamily="18" charset="0"/>
                          <a:ea typeface="Times New Roman"/>
                        </a:rPr>
                        <a:t>0</a:t>
                      </a:r>
                      <a:endParaRPr lang="el-GR" sz="1600" dirty="0">
                        <a:effectLst/>
                        <a:latin typeface="Garamond" panose="02020404030301010803" pitchFamily="18" charset="0"/>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260"/>
                        </a:lnSpc>
                        <a:spcAft>
                          <a:spcPts val="0"/>
                        </a:spcAft>
                      </a:pPr>
                      <a:r>
                        <a:rPr lang="en-US" sz="1600" dirty="0">
                          <a:effectLst/>
                          <a:latin typeface="Garamond" panose="02020404030301010803" pitchFamily="18" charset="0"/>
                          <a:ea typeface="Times New Roman"/>
                        </a:rPr>
                        <a:t>3</a:t>
                      </a:r>
                      <a:endParaRPr lang="el-GR" sz="1600" dirty="0">
                        <a:effectLst/>
                        <a:latin typeface="Garamond" panose="02020404030301010803" pitchFamily="18" charset="0"/>
                        <a:ea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260"/>
                        </a:lnSpc>
                        <a:spcAft>
                          <a:spcPts val="0"/>
                        </a:spcAft>
                      </a:pPr>
                      <a:r>
                        <a:rPr lang="en-US" sz="1600" dirty="0">
                          <a:effectLst/>
                          <a:latin typeface="Garamond" panose="02020404030301010803" pitchFamily="18" charset="0"/>
                          <a:ea typeface="Times New Roman"/>
                        </a:rPr>
                        <a:t>36</a:t>
                      </a:r>
                      <a:endParaRPr lang="el-GR" sz="1600" dirty="0">
                        <a:effectLst/>
                        <a:latin typeface="Garamond" panose="02020404030301010803" pitchFamily="18" charset="0"/>
                        <a:ea typeface="Times New Roman"/>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260"/>
                        </a:lnSpc>
                        <a:spcAft>
                          <a:spcPts val="0"/>
                        </a:spcAft>
                      </a:pPr>
                      <a:r>
                        <a:rPr lang="en-US" sz="1600" dirty="0">
                          <a:effectLst/>
                          <a:latin typeface="Garamond" panose="02020404030301010803" pitchFamily="18" charset="0"/>
                          <a:ea typeface="Times New Roman"/>
                        </a:rPr>
                        <a:t>39</a:t>
                      </a:r>
                      <a:endParaRPr lang="el-GR" sz="1600" dirty="0">
                        <a:effectLst/>
                        <a:latin typeface="Garamond" panose="02020404030301010803" pitchFamily="18" charset="0"/>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288192">
                <a:tc>
                  <a:txBody>
                    <a:bodyPr/>
                    <a:lstStyle/>
                    <a:p>
                      <a:pPr algn="ctr">
                        <a:lnSpc>
                          <a:spcPts val="1260"/>
                        </a:lnSpc>
                        <a:spcAft>
                          <a:spcPts val="0"/>
                        </a:spcAft>
                      </a:pPr>
                      <a:r>
                        <a:rPr lang="el-GR" sz="1600" i="1" dirty="0" err="1">
                          <a:effectLst/>
                          <a:latin typeface="Garamond" panose="02020404030301010803" pitchFamily="18" charset="0"/>
                          <a:ea typeface="Times New Roman"/>
                        </a:rPr>
                        <a:t>m</a:t>
                      </a:r>
                      <a:r>
                        <a:rPr lang="el-GR" sz="1600" i="1" baseline="-25000" dirty="0" err="1">
                          <a:effectLst/>
                          <a:latin typeface="Garamond" panose="02020404030301010803" pitchFamily="18" charset="0"/>
                          <a:ea typeface="Times New Roman"/>
                        </a:rPr>
                        <a:t>j</a:t>
                      </a:r>
                      <a:endParaRPr lang="el-GR" sz="1600" dirty="0">
                        <a:effectLst/>
                        <a:latin typeface="Garamond" panose="02020404030301010803" pitchFamily="18" charset="0"/>
                        <a:ea typeface="Times New Roman"/>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260"/>
                        </a:lnSpc>
                        <a:spcAft>
                          <a:spcPts val="0"/>
                        </a:spcAft>
                      </a:pPr>
                      <a:r>
                        <a:rPr lang="en-US" sz="1600" dirty="0">
                          <a:effectLst/>
                          <a:latin typeface="Garamond" panose="02020404030301010803" pitchFamily="18" charset="0"/>
                          <a:ea typeface="Times New Roman"/>
                        </a:rPr>
                        <a:t>50</a:t>
                      </a:r>
                      <a:endParaRPr lang="el-GR" sz="1600" dirty="0">
                        <a:effectLst/>
                        <a:latin typeface="Garamond" panose="02020404030301010803" pitchFamily="18" charset="0"/>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260"/>
                        </a:lnSpc>
                        <a:spcAft>
                          <a:spcPts val="0"/>
                        </a:spcAft>
                      </a:pPr>
                      <a:r>
                        <a:rPr lang="en-US" sz="1600" dirty="0">
                          <a:effectLst/>
                          <a:latin typeface="Garamond" panose="02020404030301010803" pitchFamily="18" charset="0"/>
                          <a:ea typeface="Times New Roman"/>
                        </a:rPr>
                        <a:t>50</a:t>
                      </a:r>
                      <a:endParaRPr lang="el-GR" sz="1600" dirty="0">
                        <a:effectLst/>
                        <a:latin typeface="Garamond" panose="02020404030301010803" pitchFamily="18" charset="0"/>
                        <a:ea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260"/>
                        </a:lnSpc>
                        <a:spcAft>
                          <a:spcPts val="0"/>
                        </a:spcAft>
                      </a:pPr>
                      <a:r>
                        <a:rPr lang="en-US" sz="1600" dirty="0">
                          <a:effectLst/>
                          <a:latin typeface="Garamond" panose="02020404030301010803" pitchFamily="18" charset="0"/>
                          <a:ea typeface="Times New Roman"/>
                        </a:rPr>
                        <a:t>50</a:t>
                      </a:r>
                      <a:endParaRPr lang="el-GR" sz="1600" dirty="0">
                        <a:effectLst/>
                        <a:latin typeface="Garamond" panose="02020404030301010803" pitchFamily="18" charset="0"/>
                        <a:ea typeface="Times New Roman"/>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260"/>
                        </a:lnSpc>
                        <a:spcAft>
                          <a:spcPts val="0"/>
                        </a:spcAft>
                      </a:pPr>
                      <a:r>
                        <a:rPr lang="el-GR" sz="1600" i="1" dirty="0">
                          <a:effectLst/>
                          <a:latin typeface="Garamond" panose="02020404030301010803" pitchFamily="18" charset="0"/>
                          <a:ea typeface="Times New Roman"/>
                        </a:rPr>
                        <a:t>n </a:t>
                      </a:r>
                      <a:r>
                        <a:rPr lang="el-GR" sz="1600" dirty="0">
                          <a:effectLst/>
                          <a:latin typeface="Garamond" panose="02020404030301010803" pitchFamily="18" charset="0"/>
                          <a:ea typeface="Times New Roman"/>
                        </a:rPr>
                        <a:t>= 150</a:t>
                      </a: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2" name="Rectangle 1"/>
          <p:cNvSpPr/>
          <p:nvPr/>
        </p:nvSpPr>
        <p:spPr>
          <a:xfrm>
            <a:off x="4078188" y="6309320"/>
            <a:ext cx="3179268" cy="369332"/>
          </a:xfrm>
          <a:prstGeom prst="rect">
            <a:avLst/>
          </a:prstGeom>
        </p:spPr>
        <p:txBody>
          <a:bodyPr wrap="none">
            <a:spAutoFit/>
          </a:bodyPr>
          <a:lstStyle/>
          <a:p>
            <a:r>
              <a:rPr lang="en-US" dirty="0">
                <a:solidFill>
                  <a:prstClr val="black"/>
                </a:solidFill>
                <a:latin typeface="Garamond" panose="02020404030301010803" pitchFamily="18" charset="0"/>
              </a:rPr>
              <a:t>purity = ???, match = ???, F = ???</a:t>
            </a:r>
            <a:endParaRPr lang="el-GR" dirty="0">
              <a:latin typeface="Garamond" panose="02020404030301010803" pitchFamily="18" charset="0"/>
            </a:endParaRPr>
          </a:p>
        </p:txBody>
      </p:sp>
    </p:spTree>
    <p:extLst>
      <p:ext uri="{BB962C8B-B14F-4D97-AF65-F5344CB8AC3E}">
        <p14:creationId xmlns:p14="http://schemas.microsoft.com/office/powerpoint/2010/main" val="42075371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Math 16x9">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969696"/>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th education presentation with Pi  (widescreen).potx" id="{DF132673-7A8C-4FB7-A35E-0123B6C0D98B}" vid="{CCAAB50D-2EF2-4925-80C2-C83131AE58AC}"/>
    </a:ext>
  </a:extLst>
</a:theme>
</file>

<file path=ppt/theme/theme2.xml><?xml version="1.0" encoding="utf-8"?>
<a:theme xmlns:a="http://schemas.openxmlformats.org/drawingml/2006/main" name="Office Theme">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A97C96"/>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A97C96"/>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2107</TotalTime>
  <Words>2499</Words>
  <Application>Microsoft Office PowerPoint</Application>
  <PresentationFormat>Custom</PresentationFormat>
  <Paragraphs>539</Paragraphs>
  <Slides>30</Slides>
  <Notes>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39" baseType="lpstr">
      <vt:lpstr>Arial</vt:lpstr>
      <vt:lpstr>Cambria</vt:lpstr>
      <vt:lpstr>Cambria Math</vt:lpstr>
      <vt:lpstr>Euphemia</vt:lpstr>
      <vt:lpstr>Gabriola</vt:lpstr>
      <vt:lpstr>Garamond</vt:lpstr>
      <vt:lpstr>Wingdings</vt:lpstr>
      <vt:lpstr>Math 16x9</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e-mashine</cp:lastModifiedBy>
  <cp:revision>170</cp:revision>
  <dcterms:created xsi:type="dcterms:W3CDTF">2017-11-18T11:50:23Z</dcterms:created>
  <dcterms:modified xsi:type="dcterms:W3CDTF">2025-11-28T20:13:13Z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0x010100AA3F7D94069FF64A86F7DFF56D60E3BE</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