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70" r:id="rId8"/>
    <p:sldId id="261" r:id="rId9"/>
    <p:sldId id="262" r:id="rId10"/>
    <p:sldId id="263" r:id="rId11"/>
    <p:sldId id="264" r:id="rId12"/>
    <p:sldId id="265" r:id="rId13"/>
    <p:sldId id="271" r:id="rId14"/>
    <p:sldId id="266" r:id="rId15"/>
    <p:sldId id="267" r:id="rId16"/>
    <p:sldId id="273" r:id="rId17"/>
    <p:sldId id="272" r:id="rId18"/>
    <p:sldId id="268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10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6000" b="1" dirty="0"/>
              <a:t>ΕΠΙΧΕΙΡΗΜΑΤΙΚΟΤΗΤΑ</a:t>
            </a:r>
            <a:br>
              <a:rPr lang="el-GR" sz="6000" b="1" dirty="0"/>
            </a:br>
            <a:r>
              <a:rPr lang="el-GR" sz="2200" b="1" dirty="0">
                <a:solidFill>
                  <a:schemeClr val="bg1">
                    <a:lumMod val="65000"/>
                  </a:schemeClr>
                </a:solidFill>
              </a:rPr>
              <a:t>ΚΟΙΝΩΝΙΑ, ΨΗΦΙΑΚΟ ΠΕΡΙΒΑΛΛΟΝ, ΔΙΟΙΚΗΣΗ, ΤΟΥΡΙΣΜΟΣ</a:t>
            </a:r>
            <a:endParaRPr sz="2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Είδη &amp; μορφές επιχειρηματικότητας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Ευκαιρίας vs Ανάγκης</a:t>
            </a:r>
          </a:p>
          <a:p>
            <a:r>
              <a:t>Αμιγής vs Μικτή</a:t>
            </a:r>
          </a:p>
          <a:p>
            <a:r>
              <a:t>Ενδο- vs Εξωτερική</a:t>
            </a:r>
          </a:p>
          <a:p>
            <a:r>
              <a:t>Εμπορική, Κοινωνική, Πράσινη, Ψηφιακή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Τύποι επιχειρήσεων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96871"/>
          </a:xfrm>
        </p:spPr>
        <p:txBody>
          <a:bodyPr>
            <a:normAutofit fontScale="92500" lnSpcReduction="20000"/>
          </a:bodyPr>
          <a:lstStyle/>
          <a:p>
            <a:endParaRPr dirty="0"/>
          </a:p>
          <a:p>
            <a:r>
              <a:rPr dirty="0" err="1"/>
              <a:t>Νομική</a:t>
            </a:r>
            <a:r>
              <a:rPr dirty="0"/>
              <a:t> </a:t>
            </a:r>
            <a:r>
              <a:rPr dirty="0" err="1"/>
              <a:t>μορφή</a:t>
            </a:r>
            <a:r>
              <a:rPr dirty="0"/>
              <a:t>: </a:t>
            </a:r>
            <a:r>
              <a:rPr dirty="0" err="1"/>
              <a:t>Ατομική</a:t>
            </a:r>
            <a:r>
              <a:rPr dirty="0"/>
              <a:t>, Ο.Ε., Ε.Ε., Ε.Π.Ε., ΙΚΕ, Α.Ε.</a:t>
            </a:r>
          </a:p>
          <a:p>
            <a:r>
              <a:rPr dirty="0" err="1"/>
              <a:t>Μέγεθος</a:t>
            </a:r>
            <a:r>
              <a:rPr dirty="0"/>
              <a:t>: </a:t>
            </a:r>
            <a:r>
              <a:rPr dirty="0" err="1"/>
              <a:t>Μικρο</a:t>
            </a:r>
            <a:r>
              <a:rPr dirty="0"/>
              <a:t>, </a:t>
            </a:r>
            <a:r>
              <a:rPr dirty="0" err="1"/>
              <a:t>Μικρές</a:t>
            </a:r>
            <a:r>
              <a:rPr dirty="0"/>
              <a:t>, </a:t>
            </a:r>
            <a:r>
              <a:rPr dirty="0" err="1"/>
              <a:t>Μεσ</a:t>
            </a:r>
            <a:r>
              <a:rPr dirty="0"/>
              <a:t>αίες, Μεγάλες</a:t>
            </a:r>
          </a:p>
          <a:p>
            <a:r>
              <a:rPr dirty="0" err="1"/>
              <a:t>Δρ</a:t>
            </a:r>
            <a:r>
              <a:rPr dirty="0"/>
              <a:t>αστηριότητα: Παραγωγικές, Εμπορικές, Υπηρεσιών, Κοινωνικές, Ψηφιακές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4291509"/>
            <a:ext cx="4210050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Σύγχρονες τάσεις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 err="1"/>
              <a:t>Ψηφιο</a:t>
            </a:r>
            <a:r>
              <a:rPr dirty="0"/>
              <a:t>ποίηση (AI, Big Data, Blockchain, IoT)</a:t>
            </a:r>
          </a:p>
          <a:p>
            <a:r>
              <a:rPr dirty="0" err="1"/>
              <a:t>Βιωσιμότητ</a:t>
            </a:r>
            <a:r>
              <a:rPr dirty="0"/>
              <a:t>α / ESG</a:t>
            </a:r>
          </a:p>
          <a:p>
            <a:r>
              <a:rPr dirty="0" err="1"/>
              <a:t>Ποικιλομορφί</a:t>
            </a:r>
            <a:r>
              <a:rPr dirty="0"/>
              <a:t>α &amp; ένταξη</a:t>
            </a:r>
          </a:p>
          <a:p>
            <a:r>
              <a:rPr dirty="0" err="1"/>
              <a:t>Αγροτική</a:t>
            </a:r>
            <a:r>
              <a:rPr dirty="0"/>
              <a:t> &amp; π</a:t>
            </a:r>
            <a:r>
              <a:rPr dirty="0" err="1"/>
              <a:t>εριφερει</a:t>
            </a:r>
            <a:r>
              <a:rPr dirty="0"/>
              <a:t>ακή επιχειρηματικότητα</a:t>
            </a:r>
          </a:p>
          <a:p>
            <a:r>
              <a:rPr dirty="0" err="1"/>
              <a:t>Ανθεκτικότητ</a:t>
            </a:r>
            <a:r>
              <a:rPr dirty="0"/>
              <a:t>α (COVID-19, κρίσεις)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Σύγχρονες τάσεις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75688"/>
            <a:ext cx="82296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80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Business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/>
          </a:p>
          <a:p>
            <a:r>
              <a:t>Εκτελεστική σύνοψη</a:t>
            </a:r>
          </a:p>
          <a:p>
            <a:r>
              <a:t>Όραμα – Αποστολή – Ιδέα</a:t>
            </a:r>
          </a:p>
          <a:p>
            <a:r>
              <a:t>Ανάλυση αγοράς</a:t>
            </a:r>
          </a:p>
          <a:p>
            <a:r>
              <a:t>Marketing plan</a:t>
            </a:r>
          </a:p>
          <a:p>
            <a:r>
              <a:t>Οργανωτική δομή</a:t>
            </a:r>
          </a:p>
          <a:p>
            <a:r>
              <a:t>Χρηματοοικονομικά</a:t>
            </a:r>
          </a:p>
          <a:p>
            <a:r>
              <a:t>Ανάλυση κινδύνου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Business Model 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9 ενότητες: Πελάτες, Αξία, Κανάλια, Σχέσεις, Έσοδα, Πόροι, Δραστηριότητες, Συνεργασίες, Κόστη</a:t>
            </a:r>
          </a:p>
          <a:p>
            <a:r>
              <a:t>Πρακτικό εργαλείο για startups &amp; κοινωνικές επιχειρήσεις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8200"/>
          </a:xfrm>
        </p:spPr>
        <p:txBody>
          <a:bodyPr>
            <a:normAutofit fontScale="90000"/>
          </a:bodyPr>
          <a:lstStyle/>
          <a:p>
            <a:r>
              <a:rPr dirty="0"/>
              <a:t>Business Model Canvas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8" y="1124792"/>
            <a:ext cx="8831699" cy="513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39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8200"/>
          </a:xfrm>
        </p:spPr>
        <p:txBody>
          <a:bodyPr>
            <a:normAutofit fontScale="90000"/>
          </a:bodyPr>
          <a:lstStyle/>
          <a:p>
            <a:r>
              <a:rPr dirty="0"/>
              <a:t>Business Model Canvas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62262"/>
            <a:ext cx="6721295" cy="57644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783" y="2570825"/>
            <a:ext cx="21322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Business Model Canvas για την κοινωνική αγροτουριστική επιχείρηση TerraViva (υποθετικό παράδειγμα)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76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Σύνοψη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/>
              <a:t>Επ</a:t>
            </a:r>
            <a:r>
              <a:rPr dirty="0" err="1"/>
              <a:t>ιχειρημ</a:t>
            </a:r>
            <a:r>
              <a:rPr dirty="0"/>
              <a:t>ατικότητα = οικονομική + κοινωνική + πολιτισμική δύναμη</a:t>
            </a:r>
          </a:p>
          <a:p>
            <a:r>
              <a:rPr dirty="0" err="1"/>
              <a:t>Προφίλ</a:t>
            </a:r>
            <a:r>
              <a:rPr dirty="0"/>
              <a:t>: </a:t>
            </a:r>
            <a:r>
              <a:rPr dirty="0" err="1"/>
              <a:t>δεξιότητες</a:t>
            </a:r>
            <a:r>
              <a:rPr dirty="0"/>
              <a:t> + </a:t>
            </a:r>
            <a:r>
              <a:rPr dirty="0" err="1"/>
              <a:t>δίκτυ</a:t>
            </a:r>
            <a:r>
              <a:rPr dirty="0"/>
              <a:t>α + αξίες</a:t>
            </a:r>
          </a:p>
          <a:p>
            <a:r>
              <a:rPr dirty="0" err="1"/>
              <a:t>Πολλ</a:t>
            </a:r>
            <a:r>
              <a:rPr dirty="0"/>
              <a:t>απλές εφαρμογές &amp; μορφές</a:t>
            </a:r>
          </a:p>
          <a:p>
            <a:r>
              <a:rPr dirty="0" err="1"/>
              <a:t>Σύγχρονες</a:t>
            </a:r>
            <a:r>
              <a:rPr dirty="0"/>
              <a:t> </a:t>
            </a:r>
            <a:r>
              <a:rPr dirty="0" err="1"/>
              <a:t>τάσεις</a:t>
            </a:r>
            <a:r>
              <a:rPr dirty="0"/>
              <a:t> → </a:t>
            </a:r>
            <a:r>
              <a:rPr dirty="0" err="1"/>
              <a:t>νέ</a:t>
            </a:r>
            <a:r>
              <a:rPr dirty="0"/>
              <a:t>α επιχειρηματικά μοντέλα</a:t>
            </a:r>
          </a:p>
          <a:p>
            <a:r>
              <a:rPr dirty="0"/>
              <a:t>Business plan &amp; BMC = από </a:t>
            </a:r>
            <a:r>
              <a:rPr dirty="0" err="1"/>
              <a:t>θεωρί</a:t>
            </a:r>
            <a:r>
              <a:rPr dirty="0"/>
              <a:t>α σε πράξη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C3374212-9E95-E1A3-D0E0-9C9EB7224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32" y="1773452"/>
            <a:ext cx="2894095" cy="4084001"/>
          </a:xfrm>
          <a:prstGeom prst="rect">
            <a:avLst/>
          </a:prstGeom>
        </p:spPr>
      </p:pic>
      <p:pic>
        <p:nvPicPr>
          <p:cNvPr id="6" name="Εικόνα 5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2C214A2-8D3D-1458-1AD1-4D12FCB6A1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13" y="1773452"/>
            <a:ext cx="1514856" cy="576072"/>
          </a:xfrm>
          <a:prstGeom prst="rect">
            <a:avLst/>
          </a:prstGeom>
        </p:spPr>
      </p:pic>
      <p:sp>
        <p:nvSpPr>
          <p:cNvPr id="7" name="8 - TextBox">
            <a:extLst>
              <a:ext uri="{FF2B5EF4-FFF2-40B4-BE49-F238E27FC236}">
                <a16:creationId xmlns:a16="http://schemas.microsoft.com/office/drawing/2014/main" id="{67796937-0401-1D50-4047-9E31F7E61650}"/>
              </a:ext>
            </a:extLst>
          </p:cNvPr>
          <p:cNvSpPr txBox="1"/>
          <p:nvPr/>
        </p:nvSpPr>
        <p:spPr bwMode="auto">
          <a:xfrm>
            <a:off x="3829340" y="3756537"/>
            <a:ext cx="49803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l-GR" alt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παρόν αρχείο περιλαμβάνει υλικό από βιβλίο του συγγραφέα και επιτρέπεται να χρησιμοποιηθεί ολόκληρο ή μέρος του σε παρουσιάσεις στην τάξη για διδακτικό σκοπό.</a:t>
            </a: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alt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l-GR" alt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ΑΠΑΓΟΡΕΥΕΤΑΙ η εν γένει αναπαραγωγή του</a:t>
            </a:r>
            <a:r>
              <a:rPr lang="en-US" alt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 οποιονδήποτε άλλον τρόπο ή μορφή και για οποιονδήποτε άλλον σκοπό χωρίς γραπτή άδεια των Εκδόσεων ΔΙΣΙΓΜΑ (</a:t>
            </a:r>
            <a:r>
              <a:rPr lang="en-US" altLang="el-GR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www.disigma.gr</a:t>
            </a:r>
            <a:r>
              <a:rPr lang="el-GR" altLang="el-GR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l-GR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e-mail: info@disigma.gr</a:t>
            </a:r>
            <a:r>
              <a:rPr lang="el-GR" altLang="el-GR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alt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10 - Ορθογώνιο">
            <a:extLst>
              <a:ext uri="{FF2B5EF4-FFF2-40B4-BE49-F238E27FC236}">
                <a16:creationId xmlns:a16="http://schemas.microsoft.com/office/drawing/2014/main" id="{820907E4-BECF-9A78-8EDD-52B2E44D11EF}"/>
              </a:ext>
            </a:extLst>
          </p:cNvPr>
          <p:cNvSpPr/>
          <p:nvPr/>
        </p:nvSpPr>
        <p:spPr bwMode="auto">
          <a:xfrm>
            <a:off x="5286811" y="5273253"/>
            <a:ext cx="352289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l-GR" altLang="el-GR" sz="8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Άδεια χρήση </a:t>
            </a:r>
            <a:r>
              <a:rPr lang="el-GR" altLang="el-GR" sz="8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Creative</a:t>
            </a:r>
            <a:r>
              <a:rPr lang="el-GR" altLang="el-GR" sz="8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altLang="el-GR" sz="800" i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Commons</a:t>
            </a:r>
            <a:r>
              <a:rPr lang="el-GR" altLang="el-GR" sz="800" i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Αναφορά, Μη Εμπορική Χρήση, Μη παράγωγα έργα 4.0 [1] ή μεταγενέστερη, Διεθνής Έκδοση.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el-GR" altLang="el-GR" sz="800" i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el-GR" sz="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http://creativecommons.org/licenses/by-nc-nd/4.0/</a:t>
            </a:r>
            <a:endParaRPr lang="el-GR" altLang="el-GR" sz="800" i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AA4D4B8-35A6-C206-C61B-4B4A96FA132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31" y="5356596"/>
            <a:ext cx="11922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A3C253-6D2A-B841-3652-928C888A9C2F}"/>
              </a:ext>
            </a:extLst>
          </p:cNvPr>
          <p:cNvSpPr txBox="1"/>
          <p:nvPr/>
        </p:nvSpPr>
        <p:spPr>
          <a:xfrm>
            <a:off x="498932" y="315630"/>
            <a:ext cx="59390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/>
              <a:t>ΕΠΙΧΕΙΡΗΜΑΤΙΚΟΤΗΤΑ</a:t>
            </a:r>
          </a:p>
          <a:p>
            <a:r>
              <a:rPr lang="el-GR" dirty="0"/>
              <a:t>ΚΟΙΝΩΝΙΑ, ΨΗΦΙΑΚΟ ΠΕΡΙΒΑΛΛΟΝ, ΔΙΟΙΚΗΣΗ, ΤΟΥΡΙΣΜΟΣ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8C812-E3D3-B0F7-2FC0-E569815A3510}"/>
              </a:ext>
            </a:extLst>
          </p:cNvPr>
          <p:cNvSpPr txBox="1"/>
          <p:nvPr/>
        </p:nvSpPr>
        <p:spPr>
          <a:xfrm>
            <a:off x="3757353" y="1718791"/>
            <a:ext cx="34858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/>
              <a:t>ΙΟΥΛΙΑ ΠΟΥΛΑΚΗ, ΒΙΚΥ ΚΑΤΣΩΝΗ</a:t>
            </a:r>
          </a:p>
        </p:txBody>
      </p:sp>
    </p:spTree>
    <p:extLst>
      <p:ext uri="{BB962C8B-B14F-4D97-AF65-F5344CB8AC3E}">
        <p14:creationId xmlns:p14="http://schemas.microsoft.com/office/powerpoint/2010/main" val="335327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Μέρος 1</a:t>
            </a:r>
            <a:r>
              <a:rPr lang="el-GR" baseline="30000" dirty="0"/>
              <a:t>ο</a:t>
            </a:r>
            <a:r>
              <a:rPr lang="el-GR" dirty="0"/>
              <a:t> – Κεφάλαιο 1</a:t>
            </a:r>
            <a:r>
              <a:rPr lang="el-GR" baseline="30000" dirty="0"/>
              <a:t>ο</a:t>
            </a:r>
            <a:r>
              <a:rPr lang="el-GR" dirty="0"/>
              <a:t> </a:t>
            </a:r>
            <a:br>
              <a:rPr lang="en-US" dirty="0"/>
            </a:br>
            <a:r>
              <a:rPr b="1" i="1" dirty="0"/>
              <a:t>Επ</a:t>
            </a:r>
            <a:r>
              <a:rPr b="1" i="1" dirty="0" err="1"/>
              <a:t>ιχειρημ</a:t>
            </a:r>
            <a:r>
              <a:rPr b="1" i="1" dirty="0"/>
              <a:t>ατικότητα</a:t>
            </a:r>
          </a:p>
        </p:txBody>
      </p:sp>
    </p:spTree>
    <p:extLst>
      <p:ext uri="{BB962C8B-B14F-4D97-AF65-F5344CB8AC3E}">
        <p14:creationId xmlns:p14="http://schemas.microsoft.com/office/powerpoint/2010/main" val="88015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Μαθησιακά αποτελέσματα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/>
          </a:p>
          <a:p>
            <a:r>
              <a:t>Αναγνώριση βασικών εννοιών</a:t>
            </a:r>
          </a:p>
          <a:p>
            <a:r>
              <a:t>Κατανόηση θεωριών</a:t>
            </a:r>
          </a:p>
          <a:p>
            <a:r>
              <a:t>Σύγκριση μορφών επιχειρηματικότητας</a:t>
            </a:r>
          </a:p>
          <a:p>
            <a:r>
              <a:t>Ρόλος επιχειρηματία</a:t>
            </a:r>
          </a:p>
          <a:p>
            <a:r>
              <a:t>Ανάλυση εφαρμογών</a:t>
            </a:r>
          </a:p>
          <a:p>
            <a:r>
              <a:t>Σύγχρονες τάσεις</a:t>
            </a:r>
          </a:p>
          <a:p>
            <a:r>
              <a:t>Δημιουργία επιχειρηματικού σχεδίου &amp; BMC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Πολυδιάστατο φαινόμενο (οικονομία, κοινωνία, πολιτισμός)</a:t>
            </a:r>
          </a:p>
          <a:p>
            <a:r>
              <a:t>Δημιουργικότητα, αναγνώριση ευκαιριών, στρατηγική πόρων</a:t>
            </a:r>
          </a:p>
          <a:p>
            <a:r>
              <a:t>Σύνδεση με βιώσιμη ανάπτυξη και κοινωνική υπευθυνότητα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Θεωρητικό πλαίσιο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Κλασικοί: Cantillon, Say (ρίσκο, μεταφορά πόρων)</a:t>
            </a:r>
          </a:p>
          <a:p>
            <a:r>
              <a:t>Schumpeter: καινοτομία, δημιουργική καταστροφή</a:t>
            </a:r>
          </a:p>
          <a:p>
            <a:r>
              <a:t>Μεταγενέστερες προσεγγίσεις: ψυχολογική, στρατηγική, κοινωνιολογική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Θεωρητικές σχολές επιχειρηματικότητας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Οικονομική/Κλασική</a:t>
            </a:r>
          </a:p>
          <a:p>
            <a:r>
              <a:t>Καινοτομική</a:t>
            </a:r>
          </a:p>
          <a:p>
            <a:r>
              <a:t>Ψυχολογική</a:t>
            </a:r>
          </a:p>
          <a:p>
            <a:r>
              <a:t>Συμπεριφορική</a:t>
            </a:r>
          </a:p>
          <a:p>
            <a:r>
              <a:t>Αυστριακή</a:t>
            </a:r>
          </a:p>
          <a:p>
            <a:r>
              <a:t>Κοινωνιολογική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Θεωρητικές σχολές επιχειρηματικότητας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57" y="2243925"/>
            <a:ext cx="82010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70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Προφίλ επιχειρηματία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44456" cy="4490498"/>
          </a:xfrm>
        </p:spPr>
        <p:txBody>
          <a:bodyPr>
            <a:normAutofit fontScale="85000" lnSpcReduction="20000"/>
          </a:bodyPr>
          <a:lstStyle/>
          <a:p>
            <a:endParaRPr dirty="0"/>
          </a:p>
          <a:p>
            <a:r>
              <a:rPr dirty="0"/>
              <a:t>Χαρα</a:t>
            </a:r>
            <a:r>
              <a:rPr dirty="0" err="1"/>
              <a:t>κτηριστικά</a:t>
            </a:r>
            <a:r>
              <a:rPr dirty="0"/>
              <a:t>: </a:t>
            </a:r>
            <a:r>
              <a:rPr dirty="0" err="1"/>
              <a:t>κίνητρο</a:t>
            </a:r>
            <a:r>
              <a:rPr dirty="0"/>
              <a:t> επ</a:t>
            </a:r>
            <a:r>
              <a:rPr dirty="0" err="1"/>
              <a:t>ίτευξης</a:t>
            </a:r>
            <a:r>
              <a:rPr dirty="0"/>
              <a:t>, α</a:t>
            </a:r>
            <a:r>
              <a:rPr dirty="0" err="1"/>
              <a:t>υτο</a:t>
            </a:r>
            <a:r>
              <a:rPr dirty="0"/>
              <a:t>πεποίθηση, ρίσκο</a:t>
            </a:r>
          </a:p>
          <a:p>
            <a:r>
              <a:rPr dirty="0" err="1"/>
              <a:t>Γνωστικές</a:t>
            </a:r>
            <a:r>
              <a:rPr dirty="0"/>
              <a:t> </a:t>
            </a:r>
            <a:r>
              <a:rPr dirty="0" err="1"/>
              <a:t>ικ</a:t>
            </a:r>
            <a:r>
              <a:rPr dirty="0"/>
              <a:t>ανότητες: ανάλυση, αποφάσεις, προσαρμοστικότητα</a:t>
            </a:r>
          </a:p>
          <a:p>
            <a:r>
              <a:rPr dirty="0" err="1"/>
              <a:t>Κοινωνικές</a:t>
            </a:r>
            <a:r>
              <a:rPr dirty="0"/>
              <a:t> επ</a:t>
            </a:r>
            <a:r>
              <a:rPr dirty="0" err="1"/>
              <a:t>ιρροές</a:t>
            </a:r>
            <a:r>
              <a:rPr dirty="0"/>
              <a:t>: </a:t>
            </a:r>
            <a:r>
              <a:rPr dirty="0" err="1"/>
              <a:t>οικογένει</a:t>
            </a:r>
            <a:r>
              <a:rPr dirty="0"/>
              <a:t>α, δίκτυα, εκπαίδευση</a:t>
            </a:r>
          </a:p>
          <a:p>
            <a:r>
              <a:rPr dirty="0" err="1"/>
              <a:t>Έμφυλες</a:t>
            </a:r>
            <a:r>
              <a:rPr dirty="0"/>
              <a:t> και </a:t>
            </a:r>
            <a:r>
              <a:rPr dirty="0" err="1"/>
              <a:t>κοινωνικές</a:t>
            </a:r>
            <a:r>
              <a:rPr dirty="0"/>
              <a:t> </a:t>
            </a:r>
            <a:r>
              <a:rPr dirty="0" err="1"/>
              <a:t>δι</a:t>
            </a:r>
            <a:r>
              <a:rPr dirty="0"/>
              <a:t>αστάσεις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783" y="2369488"/>
            <a:ext cx="3950017" cy="26608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Εφαρμογές επιχειρηματικότητας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941736" cy="4013420"/>
          </a:xfrm>
        </p:spPr>
        <p:txBody>
          <a:bodyPr>
            <a:normAutofit fontScale="92500" lnSpcReduction="10000"/>
          </a:bodyPr>
          <a:lstStyle/>
          <a:p>
            <a:endParaRPr dirty="0"/>
          </a:p>
          <a:p>
            <a:r>
              <a:rPr dirty="0" err="1"/>
              <a:t>Οικονομική</a:t>
            </a:r>
            <a:r>
              <a:rPr dirty="0"/>
              <a:t> α</a:t>
            </a:r>
            <a:r>
              <a:rPr dirty="0" err="1"/>
              <a:t>νά</a:t>
            </a:r>
            <a:r>
              <a:rPr dirty="0"/>
              <a:t>πτυξη &amp; απασχόληση</a:t>
            </a:r>
          </a:p>
          <a:p>
            <a:r>
              <a:rPr dirty="0" err="1"/>
              <a:t>Κοινωνική</a:t>
            </a:r>
            <a:r>
              <a:rPr dirty="0"/>
              <a:t> κα</a:t>
            </a:r>
            <a:r>
              <a:rPr dirty="0" err="1"/>
              <a:t>ινοτομί</a:t>
            </a:r>
            <a:r>
              <a:rPr dirty="0"/>
              <a:t>α &amp; ένταξη</a:t>
            </a:r>
          </a:p>
          <a:p>
            <a:r>
              <a:rPr dirty="0" err="1"/>
              <a:t>Περιφερει</a:t>
            </a:r>
            <a:r>
              <a:rPr dirty="0"/>
              <a:t>ακή ανάπτυξη</a:t>
            </a:r>
          </a:p>
          <a:p>
            <a:r>
              <a:rPr dirty="0" err="1"/>
              <a:t>Εκ</a:t>
            </a:r>
            <a:r>
              <a:rPr dirty="0"/>
              <a:t>παίδευση &amp; δημόσια διοίκηση (intrapreneurship)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936" y="2855471"/>
            <a:ext cx="3390900" cy="24669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465</Words>
  <Application>Microsoft Office PowerPoint</Application>
  <PresentationFormat>Προβολή στην οθόνη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ΕΠΙΧΕΙΡΗΜΑΤΙΚΟΤΗΤΑ ΚΟΙΝΩΝΙΑ, ΨΗΦΙΑΚΟ ΠΕΡΙΒΑΛΛΟΝ, ΔΙΟΙΚΗΣΗ, ΤΟΥΡΙΣΜΟΣ</vt:lpstr>
      <vt:lpstr>Μέρος 1ο – Κεφάλαιο 1ο  Επιχειρηματικότητα</vt:lpstr>
      <vt:lpstr>Μαθησιακά αποτελέσματα</vt:lpstr>
      <vt:lpstr>Εισαγωγή</vt:lpstr>
      <vt:lpstr>Θεωρητικό πλαίσιο</vt:lpstr>
      <vt:lpstr>Θεωρητικές σχολές επιχειρηματικότητας</vt:lpstr>
      <vt:lpstr>Θεωρητικές σχολές επιχειρηματικότητας</vt:lpstr>
      <vt:lpstr>Προφίλ επιχειρηματία</vt:lpstr>
      <vt:lpstr>Εφαρμογές επιχειρηματικότητας</vt:lpstr>
      <vt:lpstr>Είδη &amp; μορφές επιχειρηματικότητας</vt:lpstr>
      <vt:lpstr>Τύποι επιχειρήσεων</vt:lpstr>
      <vt:lpstr>Σύγχρονες τάσεις</vt:lpstr>
      <vt:lpstr>Σύγχρονες τάσεις</vt:lpstr>
      <vt:lpstr>Business Plan</vt:lpstr>
      <vt:lpstr>Business Model Canvas</vt:lpstr>
      <vt:lpstr>Business Model Canvas</vt:lpstr>
      <vt:lpstr>Business Model Canvas</vt:lpstr>
      <vt:lpstr>Σύνοψη</vt:lpstr>
      <vt:lpstr>Παρουσίαση του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Επιχειρηματικότητα</dc:title>
  <dc:subject/>
  <dc:creator>Poulaki Ioulia</dc:creator>
  <cp:keywords/>
  <dc:description>generated using python-pptx</dc:description>
  <cp:lastModifiedBy>Giannis Mourgkos</cp:lastModifiedBy>
  <cp:revision>7</cp:revision>
  <dcterms:created xsi:type="dcterms:W3CDTF">2013-01-27T09:14:16Z</dcterms:created>
  <dcterms:modified xsi:type="dcterms:W3CDTF">2025-10-07T11:09:10Z</dcterms:modified>
  <cp:category/>
</cp:coreProperties>
</file>