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0"/>
  </p:notesMasterIdLst>
  <p:sldIdLst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9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E02DD-C8FD-4DC5-B000-EF133A62C7A6}" type="datetimeFigureOut">
              <a:rPr lang="el-GR" smtClean="0"/>
              <a:t>26/9/2024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FE85D-42DA-49D2-BBB0-D97DD0BE23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3108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26/9/2024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47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7B362C6-F695-4BF1-B3A4-4D2691C3CAF7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1907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85804" y="71414"/>
            <a:ext cx="822960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H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Coca-Cola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dirty="0">
                <a:latin typeface="Calibri" pitchFamily="34" charset="0"/>
                <a:ea typeface="Calibri" pitchFamily="34" charset="0"/>
                <a:cs typeface="Calibri" pitchFamily="34" charset="0"/>
              </a:rPr>
              <a:t>σε κρίση 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(1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από 2)</a:t>
            </a:r>
          </a:p>
        </p:txBody>
      </p:sp>
      <p:sp>
        <p:nvSpPr>
          <p:cNvPr id="194563" name="2 - Θέση περιεχομένου"/>
          <p:cNvSpPr>
            <a:spLocks noGrp="1"/>
          </p:cNvSpPr>
          <p:nvPr>
            <p:ph idx="1"/>
          </p:nvPr>
        </p:nvSpPr>
        <p:spPr>
          <a:xfrm>
            <a:off x="538190" y="1200168"/>
            <a:ext cx="7891462" cy="48006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l-GR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Το 1999 αρκετοί άνθρωποι αρρώστησαν στο Βέλγιο και στη βόρεια Γαλλία.</a:t>
            </a:r>
            <a:endParaRPr lang="en-US" sz="2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l-GR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Παραπονέθηκαν για συμπτώματα ναυτίας και ζαλάδας μετά από κατανάλωση </a:t>
            </a:r>
            <a:r>
              <a:rPr 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Coca-cola.</a:t>
            </a:r>
          </a:p>
          <a:p>
            <a:pPr eaLnBrk="1" hangingPunct="1">
              <a:lnSpc>
                <a:spcPct val="150000"/>
              </a:lnSpc>
            </a:pPr>
            <a:r>
              <a:rPr lang="el-GR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Πάνω από 100 νοσηλεύτηκαν , ανάμεσα τους πολλά παιδιά</a:t>
            </a:r>
            <a:r>
              <a:rPr 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endParaRPr lang="en-GB" sz="2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Font typeface="Wingdings 2" pitchFamily="18" charset="2"/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C9921E-1EF4-420C-9C7A-A8A9A9119588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pic>
        <p:nvPicPr>
          <p:cNvPr id="52226" name="Picture 2" descr="http://combocomunicacion.com/blog/wp-content/uploads/2015/04/9812512391355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2099" y="4643446"/>
            <a:ext cx="3107553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- TextBox"/>
          <p:cNvSpPr txBox="1"/>
          <p:nvPr/>
        </p:nvSpPr>
        <p:spPr>
          <a:xfrm>
            <a:off x="0" y="6611779"/>
            <a:ext cx="53206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dirty="0"/>
              <a:t>Πηγή</a:t>
            </a:r>
            <a:r>
              <a:rPr lang="en-US" sz="1000" dirty="0"/>
              <a:t>: http://combocomunicacion.com/blog/wp-content/uploads/2015/04/981251239135513.jpg</a:t>
            </a:r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4213791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el-GR" dirty="0"/>
              <a:t>Αποσύρθηκαν…</a:t>
            </a:r>
          </a:p>
        </p:txBody>
      </p:sp>
      <p:sp>
        <p:nvSpPr>
          <p:cNvPr id="203779" name="2 - Θέση περιεχομένου"/>
          <p:cNvSpPr>
            <a:spLocks noGrp="1"/>
          </p:cNvSpPr>
          <p:nvPr>
            <p:ph idx="1"/>
          </p:nvPr>
        </p:nvSpPr>
        <p:spPr>
          <a:xfrm>
            <a:off x="3000364" y="1285860"/>
            <a:ext cx="6143636" cy="2357454"/>
          </a:xfrm>
        </p:spPr>
        <p:txBody>
          <a:bodyPr numCol="2">
            <a:normAutofit fontScale="92500" lnSpcReduction="10000"/>
          </a:bodyPr>
          <a:lstStyle/>
          <a:p>
            <a:r>
              <a:rPr 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Coca-cola</a:t>
            </a:r>
          </a:p>
          <a:p>
            <a:r>
              <a:rPr 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Coca-cola light</a:t>
            </a:r>
          </a:p>
          <a:p>
            <a:r>
              <a:rPr lang="en-US" sz="28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Fanta</a:t>
            </a:r>
            <a:endParaRPr lang="en-US" sz="2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Sprite</a:t>
            </a:r>
          </a:p>
          <a:p>
            <a:r>
              <a:rPr 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Nestea</a:t>
            </a:r>
          </a:p>
          <a:p>
            <a:r>
              <a:rPr 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Aquarius lemon</a:t>
            </a:r>
          </a:p>
          <a:p>
            <a:r>
              <a:rPr 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Bon Aqua</a:t>
            </a:r>
          </a:p>
          <a:p>
            <a:r>
              <a:rPr lang="en-US" sz="28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Kinley</a:t>
            </a:r>
            <a:r>
              <a:rPr 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 tonic</a:t>
            </a:r>
          </a:p>
          <a:p>
            <a:r>
              <a:rPr 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Lilt</a:t>
            </a:r>
            <a:endParaRPr lang="el-GR" sz="2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Περίπου 500 προϊόντα παγκοσμίως</a:t>
            </a:r>
            <a:endParaRPr lang="en-US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9EE54-1E04-48E0-B842-7B50E805B3B9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sp>
        <p:nvSpPr>
          <p:cNvPr id="203781" name="2 - Θέση περιεχομένου"/>
          <p:cNvSpPr txBox="1">
            <a:spLocks/>
          </p:cNvSpPr>
          <p:nvPr/>
        </p:nvSpPr>
        <p:spPr bwMode="auto">
          <a:xfrm rot="-2309264">
            <a:off x="-108557" y="2018089"/>
            <a:ext cx="30638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15 </a:t>
            </a:r>
            <a:r>
              <a:rPr lang="el-GR" sz="2800" dirty="0">
                <a:solidFill>
                  <a:srgbClr val="FF0000"/>
                </a:solidFill>
                <a:latin typeface="Calibri" pitchFamily="34" charset="0"/>
              </a:rPr>
              <a:t>εκ. μπουκάλια!!</a:t>
            </a:r>
            <a:endParaRPr 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3010" name="Picture 2" descr="http://vignette3.wikia.nocookie.net/creepypasta/images/f/f8/Bottles-of-Coca-Cola-on-t-016.jpg/revision/latest?cb=201409162022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810002"/>
            <a:ext cx="4572032" cy="30480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7 - TextBox"/>
          <p:cNvSpPr txBox="1"/>
          <p:nvPr/>
        </p:nvSpPr>
        <p:spPr>
          <a:xfrm>
            <a:off x="5000628" y="6304002"/>
            <a:ext cx="35004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/>
              <a:t>Πηγή</a:t>
            </a:r>
            <a:r>
              <a:rPr lang="en-US" sz="1000" dirty="0"/>
              <a:t>:http://vignette3.wikia.nocookie.net/creepypasta/images/f/f8/Bottles-of-Coca-Cola-on-t-016.jpg/revision/latest?cb=20140916202212</a:t>
            </a:r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3779714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txBody>
          <a:bodyPr/>
          <a:lstStyle/>
          <a:p>
            <a:pPr>
              <a:defRPr/>
            </a:pPr>
            <a:r>
              <a:rPr lang="el-GR" dirty="0"/>
              <a:t>Άρση του αποκλεισμού</a:t>
            </a:r>
          </a:p>
        </p:txBody>
      </p:sp>
      <p:sp>
        <p:nvSpPr>
          <p:cNvPr id="204803" name="2 - Θέση περιεχομένου"/>
          <p:cNvSpPr>
            <a:spLocks noGrp="1"/>
          </p:cNvSpPr>
          <p:nvPr>
            <p:ph idx="1"/>
          </p:nvPr>
        </p:nvSpPr>
        <p:spPr>
          <a:ln>
            <a:solidFill>
              <a:srgbClr val="00B050"/>
            </a:solidFill>
          </a:ln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l-GR" dirty="0">
                <a:latin typeface="Calibri" pitchFamily="34" charset="0"/>
                <a:ea typeface="Calibri" pitchFamily="34" charset="0"/>
                <a:cs typeface="Calibri" pitchFamily="34" charset="0"/>
              </a:rPr>
              <a:t>22 Ιουνίου 1999</a:t>
            </a:r>
            <a:endParaRPr lang="en-US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buFont typeface="Wingdings 2" pitchFamily="18" charset="2"/>
              <a:buNone/>
            </a:pPr>
            <a:endParaRPr lang="el-GR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l-GR" dirty="0">
                <a:latin typeface="Calibri" pitchFamily="34" charset="0"/>
                <a:ea typeface="Calibri" pitchFamily="34" charset="0"/>
                <a:cs typeface="Calibri" pitchFamily="34" charset="0"/>
              </a:rPr>
              <a:t>Άρση αποκλεισμού για όλα τα προϊόντα της 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Coca-cola </a:t>
            </a:r>
            <a:r>
              <a:rPr lang="el-GR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πλην</a:t>
            </a:r>
            <a:r>
              <a:rPr lang="el-GR" dirty="0">
                <a:latin typeface="Calibri" pitchFamily="34" charset="0"/>
                <a:ea typeface="Calibri" pitchFamily="34" charset="0"/>
                <a:cs typeface="Calibri" pitchFamily="34" charset="0"/>
              </a:rPr>
              <a:t> των μπουκαλιών που διατίθενται στους αυτόματους πωλητές.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F2A89-1169-45CA-9967-5B1E7B635D4D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9261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pPr>
              <a:defRPr/>
            </a:pPr>
            <a:r>
              <a:rPr lang="el-GR" b="1" dirty="0"/>
              <a:t>Νέο Δ</a:t>
            </a:r>
            <a:r>
              <a:rPr lang="el-GR" dirty="0"/>
              <a:t>ελτίο Τύπου</a:t>
            </a:r>
          </a:p>
        </p:txBody>
      </p:sp>
      <p:sp>
        <p:nvSpPr>
          <p:cNvPr id="205827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557358"/>
            <a:ext cx="8286808" cy="4800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We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respect the Ministry’s 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obligation to the people in these times of deep sensitivity to public health issues.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Nothing is more important than protecting the public’s 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health, and we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have worked very closely and intensively with the Ministry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, providing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significant amounts of information 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confirming complete confidence in the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safety of our products 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and packages</a:t>
            </a:r>
            <a:r>
              <a:rPr lang="en-US" dirty="0"/>
              <a:t>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9F915-8F5C-4910-B7BA-CC251E7B4137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4125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inc.com/uploaded_files/image/970x450/mistake-pano_217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667020"/>
            <a:ext cx="9144001" cy="4191004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142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l-GR" b="1" dirty="0"/>
              <a:t>Αποδοχή</a:t>
            </a:r>
            <a:r>
              <a:rPr lang="el-GR" dirty="0"/>
              <a:t> του λάθους</a:t>
            </a:r>
          </a:p>
        </p:txBody>
      </p:sp>
      <p:sp>
        <p:nvSpPr>
          <p:cNvPr id="206851" name="2 - Θέση περιεχομένου"/>
          <p:cNvSpPr>
            <a:spLocks noGrp="1"/>
          </p:cNvSpPr>
          <p:nvPr>
            <p:ph idx="1"/>
          </p:nvPr>
        </p:nvSpPr>
        <p:spPr>
          <a:xfrm>
            <a:off x="857224" y="1500174"/>
            <a:ext cx="7499350" cy="2571768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“We let down the people of Belgium, and</a:t>
            </a:r>
            <a:r>
              <a:rPr lang="el-GR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we’re</a:t>
            </a:r>
            <a:r>
              <a:rPr lang="el-GR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sorry for that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, but now we’re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committed to do</a:t>
            </a:r>
            <a:r>
              <a:rPr lang="el-GR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what it takes 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to earn their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complete trust 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again”</a:t>
            </a:r>
            <a:endParaRPr lang="el-GR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0007C-6506-4A52-84C9-632C097C8FFE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0592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vignette3.wikia.nocookie.net/steamtradingcards/images/f/ff/Real_Boxing_Profile_Background_Gloves.jpg/revision/latest?cb=201409131006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1" y="1500175"/>
            <a:ext cx="9141249" cy="5357826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l-GR" b="1" dirty="0"/>
              <a:t>Επιθετική πολιτική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 2" pitchFamily="18" charset="2"/>
              <a:buNone/>
            </a:pPr>
            <a:r>
              <a:rPr lang="el-GR" b="1" dirty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Μέσα Ιουλίου</a:t>
            </a:r>
          </a:p>
          <a:p>
            <a:r>
              <a:rPr lang="en-US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Coca-cola beach party, 20 </a:t>
            </a:r>
            <a:r>
              <a:rPr lang="el-GR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τόνοι άμμου</a:t>
            </a:r>
            <a:endParaRPr lang="en-US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Coca-cola  summer tour (</a:t>
            </a:r>
            <a:r>
              <a:rPr lang="el-GR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πάνω από 90 τοποθεσίες σε όλο το Βέλγιο)</a:t>
            </a:r>
            <a:endParaRPr lang="en-US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Promotional campaigns (72.000 </a:t>
            </a:r>
            <a:r>
              <a:rPr lang="el-GR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καταναλωτές κέρδισαν προσφορές.</a:t>
            </a:r>
          </a:p>
          <a:p>
            <a:pPr>
              <a:buFont typeface="Wingdings 2" pitchFamily="18" charset="2"/>
              <a:buNone/>
            </a:pPr>
            <a:r>
              <a:rPr lang="el-GR" b="1" dirty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Μέσα Αυγούστου</a:t>
            </a:r>
          </a:p>
          <a:p>
            <a:r>
              <a:rPr lang="el-GR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Οι βασικοί χρήστες δήλωσαν ακριβώς την ίδια πρόθεση αγοράς του προϊόντος.</a:t>
            </a:r>
            <a:endParaRPr lang="en-US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AEF80-C9BF-4E29-9A1F-6565A08749E2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374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encrypted-tbn0.gstatic.com/images?q=tbn:ANd9GcSRtnfHgRAaKqYKl0ZU7R_Nm8HF9btOW1qWQgXxjlRcRi_KKayM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4786345" y="78732"/>
            <a:ext cx="4214811" cy="2035446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l-GR" dirty="0"/>
              <a:t>Λάθη που έγιναν…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2000240"/>
            <a:ext cx="8720168" cy="4572032"/>
          </a:xfrm>
        </p:spPr>
        <p:txBody>
          <a:bodyPr>
            <a:normAutofit lnSpcReduction="10000"/>
          </a:bodyPr>
          <a:lstStyle/>
          <a:p>
            <a:r>
              <a:rPr lang="el-GR" sz="2400" dirty="0"/>
              <a:t>Πέρασαν αρκετές μέρες για να γίνει το θέμα υψίστης προτεραιότητας.</a:t>
            </a:r>
          </a:p>
          <a:p>
            <a:r>
              <a:rPr lang="el-GR" sz="2400" dirty="0"/>
              <a:t>Η επιχείρηση παραδέχτηκε δημοσίων ότι υπήρξαν λάθη στην παραγωγή.</a:t>
            </a:r>
          </a:p>
          <a:p>
            <a:r>
              <a:rPr lang="el-GR" sz="2400" dirty="0"/>
              <a:t>Η πρώτη συγγνώμη έγινε μετά από μια βδομάδα από τα πρώτα κρούσματα.</a:t>
            </a:r>
          </a:p>
          <a:p>
            <a:r>
              <a:rPr lang="el-GR" sz="2400" dirty="0"/>
              <a:t>Μετά από 10 μέρες ήρθαν ανώτατα στελέχη στο Βέλγιο και επισκέφτηκαν τα θύματα.</a:t>
            </a:r>
          </a:p>
          <a:p>
            <a:r>
              <a:rPr lang="el-GR" sz="2400" dirty="0"/>
              <a:t>Ανώτερα στελέχη παραδέχτηκαν ότι η κρίση δεν διαχειρίστηκε σωστά, η επικοινωνία ήταν ανεπαρκής και ότι η επιχείρηση δεν ήταν σε καμιά περίπτωση έτοιμη για κρίση τέτοιου μεγέθους.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C44B4-5E7D-4B5E-893E-03A8E9B68099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229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l-GR" dirty="0"/>
              <a:t>Νέα έρευνα..</a:t>
            </a:r>
          </a:p>
        </p:txBody>
      </p:sp>
      <p:sp>
        <p:nvSpPr>
          <p:cNvPr id="20992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l-GR" sz="2800">
                <a:latin typeface="Calibri" pitchFamily="34" charset="0"/>
                <a:ea typeface="Calibri" pitchFamily="34" charset="0"/>
                <a:cs typeface="Calibri" pitchFamily="34" charset="0"/>
              </a:rPr>
              <a:t>Πειράματα που πραγματοποιήθηκαν απέδειξαν πως τα συγκεκριμένα προϊόντα δεν προκάλεσαν ασθένεια!</a:t>
            </a:r>
          </a:p>
          <a:p>
            <a:pPr>
              <a:lnSpc>
                <a:spcPct val="150000"/>
              </a:lnSpc>
            </a:pPr>
            <a:r>
              <a:rPr lang="el-GR" sz="2800">
                <a:latin typeface="Calibri" pitchFamily="34" charset="0"/>
                <a:ea typeface="Calibri" pitchFamily="34" charset="0"/>
                <a:cs typeface="Calibri" pitchFamily="34" charset="0"/>
              </a:rPr>
              <a:t>Τα συμπτώματα ήταν ψυχοσωματικά!</a:t>
            </a:r>
          </a:p>
          <a:p>
            <a:pPr>
              <a:lnSpc>
                <a:spcPct val="150000"/>
              </a:lnSpc>
            </a:pPr>
            <a:r>
              <a:rPr lang="el-GR" sz="2800">
                <a:latin typeface="Calibri" pitchFamily="34" charset="0"/>
                <a:ea typeface="Calibri" pitchFamily="34" charset="0"/>
                <a:cs typeface="Calibri" pitchFamily="34" charset="0"/>
              </a:rPr>
              <a:t>Ο </a:t>
            </a:r>
            <a:r>
              <a:rPr lang="en-US" sz="2800">
                <a:latin typeface="Calibri" pitchFamily="34" charset="0"/>
                <a:ea typeface="Calibri" pitchFamily="34" charset="0"/>
                <a:cs typeface="Calibri" pitchFamily="34" charset="0"/>
              </a:rPr>
              <a:t>CEO </a:t>
            </a:r>
            <a:r>
              <a:rPr lang="el-GR" sz="2800">
                <a:latin typeface="Calibri" pitchFamily="34" charset="0"/>
                <a:ea typeface="Calibri" pitchFamily="34" charset="0"/>
                <a:cs typeface="Calibri" pitchFamily="34" charset="0"/>
              </a:rPr>
              <a:t>δήλωσε ότι αυτή η έρευνα πρόσφερε  ένα κλείσιμο στα γεγονότα, Ωστόσο η κρίση ήταν μια «αφύπνιση» της επιχείρησης..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2F6F7-4197-48E3-9DB6-9B1203E5C60D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2502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1142984"/>
            <a:ext cx="7788275" cy="3000396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l-GR" dirty="0"/>
              <a:t>Διαχείριση κρίσης</a:t>
            </a:r>
            <a:br>
              <a:rPr lang="el-GR" dirty="0"/>
            </a:br>
            <a:br>
              <a:rPr lang="en-US" dirty="0"/>
            </a:br>
            <a:br>
              <a:rPr lang="en-US" dirty="0"/>
            </a:br>
            <a:br>
              <a:rPr lang="el-GR" dirty="0"/>
            </a:br>
            <a:r>
              <a:rPr lang="el-GR" dirty="0"/>
              <a:t>Μελέτη περίπτωσης: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43E45-6791-4813-852A-869AD7CE6407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sp>
        <p:nvSpPr>
          <p:cNvPr id="35842" name="AutoShape 2" descr="data:image/jpeg;base64,/9j/4AAQSkZJRgABAQAAAQABAAD/2wCEAAkGBxQTEhQSEhQVFhUXGB8aGBYYFxodHBsYGhkaGBwhFx0eHCghIBwlHBcXITEhJSkrLi4uHB8zODMtNygtLiwBCgoKDg0OGhAQGywkICQsLCwsLCwsLCwsLCwsLCwsLCwsLCwtLCwsLCwsLCwsLCwsLCwsLCwsLywsLCwsLCwsLP/AABEIALkBEAMBEQACEQEDEQH/xAAcAAEAAgMBAQEAAAAAAAAAAAAABQYDBAcIAgH/xABPEAACAAQBCAUGCQkFCAMAAAABAgADBBEhBQYSMUFRYXEHEyKBkTJCUmKhsRQWI1RygpLB0TNTc5OisrPC0jQ1Q4PwFyREY6PD0/EVVXT/xAAbAQEAAgMBAQAAAAAAAAAAAAAAAQIDBAUGB//EADwRAAIBAgMEBwUHAwUBAQAAAAABAgMRBCExBRJBURMyYXGBkbEUIlOh0QYzNFKSwfAVcuEjQoKy8cJD/9oADAMBAAIRAxEAPwDuMAIAQAgBACAEAIAQAgDHUVCopZ2VFGtmIAHMmAIt85JJwlCZOP8AykJB5ObIftRZQbI3kYzlOqb8nShRvmzbH7KK370W3FxZG8RtblWemE6so5HAAaX7cw+6FocxmRdVl+Ut+sypMPCXKHsKSvvifc5MZ8yJq86snKflK+uPI1KjwAEQ5xX+0lRb4n6Mt0BGlbKjr6XV1JB7yYtd/lIt2msuduSb266tU/5w1a9TXiu+vyk7vabC5x5ONiK2uS+q71Qv3Y38Inej+Uiz5kjIy1JIvKypNX9ID7etl2ifc5P5kZ8yUosoVTfkK2mqOao38Jl3QtTfEn3jc/8AnquX+VpVcbWlTMe5WH80Oi5Mbxmp88aY4TS8g7pqFQObi6D7UUdOS4DeROyJ6uoZGVlOplIIPIiKFjJACAEAIAQAgBACAEAIAQAgBACAEAIAQAgCPr8ry5TaGLzCLiVLGk/MjUo9ZiBxiUrg0p0ypdSzulLLGJIKs4G9mbsL4NzibJakFZrMu0MptJEaqmD/ABZjEqOTvfD6CkReKk9FYq2lqYhlvKNT/Z5RRTqKSx/Em9g9wEGorVkJvgj9OZtbP/tE5bHY7vM/YwQdxiN6K0RNpPiSFJ0cy1HbnzOUtUQeBDRPSy4DcRIpmPRKLujNbWWmN7bECK9JLmTuor0zNWRNmCZKkJKlL+TwOk/rNfUNw3YnE2GanaOb1IfYZ6rIJ2CMyqIixA1ObaiYs15CTdHWrDyl2i4xB3HYd4uDE4qa7SFdMt2Tc0Mmz5SzJUjRU7mdWBviGs17g3Fo1Lyi7GTJn23R7SbDOXk9/wB4GHSS5kbiI+q6M0Pkz2P6WWj+7RielfEbpgGaVfJ/IVFxuExh4I4ZInehxXkLPmalVlOrk4VlMHXaxXR8XXSlk8LCMkX+V+ZXvR9ZOl081tKkmvTzjjoA6DG3AHRmAcNIDbEuSeU0LciXk5x1VObVMsT0/OSwFmDmvkN3aPIxR0b5xJUuZZ8kZYk1K6Ulw1vKGIZTudTip5iMLTWpe5vxAEAIAQAgBACAEAIAQAgBACAEAY6ieqKXdgqqLlibADiYAiWmzqjyNKRJ9Ii01x6oI+TXiRpcF1xNuYMGUqqTk+TpKmLHsqD2nfaXY3PEsbnmSAZzeSBV6PJVVlJhNnPoSb3XDD/KT/uNc44XGAtdR7WVzZcMlZr00ixWWGcee/aa+8XwH1QIq5N6hRSJmKlhACANHKC9YVk+ae1M+gPNP0jhxAYQQMOWcoSqWUZs02UYADWzHUFG0n8SbAExbeFigz+kSYSWSVK0F1qdInhdwQB9nxi+6+ZW6LPm/laRXSy8saLr5cs61J1c1ONm9xwiFNp2ZLRmoU+DVAA/JTzokbBNA7J+sBonedCJqZq5CLLGIsIAQB+EQBWMvZlSJ4LSwJUzXdR2SRiLrsN8dIWN8cYvGbWTIaITItZNWaaKrBLjyHOJNgTZj5wIBIfXhY468ids1oQZMoZB7YmyWMqavkumB5HYRhipuDtEZbqStIixMZDznJYSKsCXNOCuMEmHZb0X9U69h2DBUpOOa0JUizxiLCAEAIAQAgBACAEAIAQAgDXrqxZS6b33AAXLMdQUbSd0ARFUyopq61gqy+0qXukvcfXmnVfZeyjEljaigs8icEAUrPGh62uopb36p7qeYOmy/WAUf+olO1xwLuqgAACwGAA2DhEA/YAQAgBAGnQ9ozJnpMVH0U7I7tLTb60AUmvoDlSvdGJFJSnQaxtpzPOAO+4sTrAXC2leJWRJe6SkSUgly0VEGAVQAPCIIKnl3Ia0k1coUq6Oj/aJSjBpR8pgNhHlW22vrGMkom8r0vWyWCEaRGlLbYHFmQ9zBTF08ipI0FUJsqXNXU6hhyYA4+MYyTPACAEAIAq2c1IJlZSaPlJd3I2S1IK6XNgVHNtxi8dLA3pixkRUq71UipnVFGwAmSrdk27ctlU6S8i1iNmB2xeNS0t1kOOVzcyLl16V1p6pi0pjoy5zHFTqCzTtB1BziNu8UqUrLejoSnwZd4wFhACAEAIAQAgBACAEAfE6aFUsxAVQSSdQAFyTwtAEXRSzNb4RMBGHySHzEO0j02GJ3Cy7ybaEHKs6q2oyzUvT0mNPIDMDc2cqD2jvLHsoNxvvjE1val+qdUzVystVSSZ41soDDc4wYHvv3WiyIaszerqNJq6LjUQwIwKsMQynYR/rCJIMS1EyXhNBcfnEW/20GIPFbjb2dUAbUioVxdGVhvBB90AZYAQBiqZugjOfNUnwF4A0auo+DUrOceqlEniVX7z74E8THmrkv4PTS5beWRpzDtMxu019+JtyAgQS8AfjKCCDiDrEARWR5ehL6r80xlj6IsU/6bJEoM+838EeX+bmuvIFusUdyOsQwScAIAxzpyqLsQOe3lvPCANKfWO2EsaI9Nhj9Vf6rW3GLKJFzXkyAl7XJY3Zibsx3sfYBqAwAAwi6ViLmKsqVlo0yYQqKCWY6gBFiDjsvJNbUzKnLNN2TKmXRCCS6qLMBvCpogjHSuwGIjBK+9cyq1rF8kVUuupVmgDRmL2lOOiwwZTyN+YsdsbdKd1cxSVsiWzGys3aopzEvKF5TE4vKvaxO1kJAJ2gqcTeMNanuvLQmLLdGIsIAQAgBACAEAIAQBEZT+VmpI8xbTJvHH5NeRZSx4JY4NEoMhOkzK5p6JlQkTJx6pbawCCXP2QRfYSIPPIR5m50fZvCjpFUi0yZZ5h23IwH1RhbfffBgh8pUk3JtQ9TTrpU003mytisdo9Hg2rzT5pEpX7xctWRstyaldKU1yPKQ4Ot/SXxxxB2ExAJEGAMM6iludJlGl6QwbuYWPtiAfHwRh5E1xwazDxI0v2oADrh+af7Sf18YA+J4mOhRkA0sCQ1xa+OtRfC+yBJgziks8nRVS3ykssotcos1Ge1yPNBwiSDYGVFwuk4cOpmH91SIgGT/wCQTc/6qZ/TAH78OXc/6uZ/TAGGnN3dgGCnR8oWuRcE216tEY7olAxy5by3mMgRhMIY6TlSGCqhtZDcWRfbCwM/XP6g7ifvELEXPxmO1j7vdj7Ytui5iCAYgY7TtPM6zFkiATEgj8rZVlU6dZOcIuy+tjuUDFjwAgCkyxUZZmhVDSaNG7R3kb9jTNyi6prNzo3hu3eLHUKCiSTLSVKUKiCygbvvJ1k7TGIsc8OTxRV82QotIqh1sobFmKO2o+qD3KgjNTfEhmtlWe0mYlRLF3lNpAekNTL9ZSw7wdkbUo70LGO9nc6dR1SzZaTZZ0kdQynerC4PgY55lM0AIAQAgBACAEAIAh8inTVp351y4PqeTL/6aqeZMWIKtnDK+FZVppBF0lAFuZ+UcHmqyh3xKyTYfBHQYoSfjqCCCAQcCDqI4wBRsuZklW66iJVhiE0tEj9G9xa/ok242wjIpJ5SKtPgaFHnnUyG6upTTI1hh1cwDfq0W4YLziejv1WRv8yyUOetJM8pzKO0TRogc3F0/aiji1qWuifkVCuNJGVlO1SCPERUkyXgD8MSD8JgQfBMSQfl4A/LwAvAk/CYA+CYtYg1a2tlyhpTZiSxvdgo8SYZElfyhnxSS76LNNO6WuH2m0VPcTFrPkVuitVGe1XUt1VHJ0W9UdY+OokkBVHMEcYWtqxe+hJZE6O5k1+vylMLMf8ADDkkjc77B6qYcdkUc+Ra3M6LTU6y1VJahUUWVVFgBwAihJlgCo9JEi0iXUjyqear39UmxHedGLwfAhldy0NcdCmY2TXRVXFqebIJxkTSq/Qf5RR3aTAcAI0a0bSZeLui7RiLCAEAIAQAgBAGnlip6unnTPQlu32VJ+6ANfJCaMmUo1LLUeCgRcgrmbqaWVquYfNUj+GvuT2wfVHEu8UJEAIA1a/J8qcujNlq42aQvbkdYPEQBVsodHspsZE15R3N219pDeLGMiqMpuLgV6fmNWSiWlhHOwy30HPMto2+1E78XqiN2S0Y67KknC1WPq9b7SHELQZN5ExmxnFVTKhJM9SFYMbtKKHsrfA4DutFWktGWTvqjcz5zrahEnRlLM6wte7FbaOjqsD6XsiM+AK9K6Tph/4ZP1zf+KLqDZRzRl/2kP8AN5Y/zm/8QiejZHSIf7Q5h1SJYP6Rj/IInonzHSI382M75tTUCS8uWoKsbrpX7Nt54xSUXFl00xn9lyokPTyqckNND+SgdyU0CAoIOwtshZXD0K38FyrPHkVR+k/VDvBZB7IteCI942aPo2qnOlMeTKvtF3bvFlH7UR0iWiG6+JZMm9G1KmM5pk47mOivgtj3EmKupJkqKLbRUUuSoSUiS1HmooA8BFCxngBACAITPVAaGoB9C/gQfui0OsgyiZQfsDZgPcI6FLqoxSNnoomf7zWLvWW3hpCNXEdYmmzpsa5kEAIAQAgBACAI7OSQXpKlBraTMA5lCIA18h1ImU8lwbhpaMORUH74yFSIzbGjlGtXfY+IRv54h6ElwihIgBACAEAIAQBE5XPy9J9Nx39U/wCEAamVsny51TTCdLSYujNGi6hhchCMCLXsp9sSyEZ2zSoT/wALIHJAPdC7FkfHxPovm0vwP4w3nzG6j6GaFD81knmt/fDefMWRiXJEiTUSuokSpZMuYSURVJAMoYkD1oLNgiMrC+V8m8FnnxlEfdFpIJ8C7xQkQAgBACAEAIAgs92/3KaBrfRQc2YCLQ1BzzKs4XNtVzblfD2R0oK0UYJMkOh9dKfWvu0F9hP4xpV3dl6eh1CMBkEAIAQAgBACAPwiAKbmPN0ZLUp8qlmvIt6qN8me+WUMZlmir1M1QepylJm+bPlmWT6wOHjeWPqmKPRkltihIgBACAEAIAQBC5wm0ykbDCfbH15cxfviUQz7rh8pTtsWbY8mlzEH7RWJYJeKkiAEAR043nt6ssD7bMT+4sWiQysT20ss0w9CSx+0Jo/CLtZFeJeIxFxACAEAIAQAgCnZ+1uMqUPN+WbmOxL/AGze25TGalG7IehzfKlVZTjG/J2RgZf+h+gKURmsLGc5bjojVfkSwjnVHdmaKyL1GMsIAQAgBACAEAIAoGcLmiymk/8AwaxQj7hPljsn6yYfVEZqWeTKS5kvlqk+ESCE8tSHln1xqx2XBK32Xvsg1ZhMls38piokLM87U41Wca7jZvtxjE1YuSUQBACAEAIAQBB54toyFmfm5stzyDi/sMWjqQz7ymxMttEXZbOo3shDgd5UCLNEXJeVMDAMpuCLg7wcRGMsfUAIAhZk+2m3pMSOS2QeOjfvjLTjcrJlYzem9blea2yXKIHhL++YYtUyRWOp0GMBkEAIAQAgBAGOfOVFZ2ICqCSTsAxMAchziyoZkx3OBZrkbgBZF+qpx9Z3GyN+hCyuYpvgVbqGqqiVSpiZjWPBfOJ4W9hO6IqzKxVz0JQ0qypaSk8lFCjkBbHjGi3czmeAEAIAQAgBACAEAQ2d+QhWUsyQcG8qW3ozFxUjv98SnYMouZ2czY09R2Zss6Lg7xtHA/iNkba99dph0LGZ/wAGnGpTGTMsJ6jzTsmAbsced9pIwSiZEy3I4IBBBBFwRtB3RiLH1ACAEAIAQBGZzU3WUk9N6H2Y/dFo6kPQhMlZXDy5bk+UoPeQDGzuXRiuSmblSAGp9svFOMpvJt9HFPqg7Y1pxszKncmoqSauUqjQQ2NmPZX6R28hix4AwQKNlfLCjsoeyosOQwHujfp07Iwylc+OilNOZVTztNgd92Y/uqka1Z3ZeB0aMJcQAgBACAEAUPP7OIKOpQ3se1uZhs4qhxO9tFdj2zUobzKydkcqynlOwJJPvJ+8knxjblNRRhtc6F0O5tMqtXzls8zsywfNUaz7xf6ewiNKpLgZYo6fGMuIAQAgBACAEAIAQAgDmvShmm5Pw+lwmoO2NjLx4bzs1+lGWnJ37eBWSIDNfPUMNCZgR2WRtYOogg+6NlONTLiYXeJc8h5aWR2b6VMcd5k337TL4+bt3nBUpNGWMrl1RgQCCCDiCNRHCMBc/YAQAgBAH4y3BB1GAON/CjTzJsgnGVMZcd19Id1iPCOjTacTXlkzeo8vWZW0tF1PZfXa+sMNqNYXHAHWIipTUlkIzsXahzpVku8tgw9AqyH6LaQAH0rGNN02mZ0yqZ0Z3BiQrC9iAFNwgOvHUznUSMAMATcmM1KnZ3ZjnPgii1+V+ybYnZz2RnlOyMSuzrfRnk7qaGXfXMJfuwVfFVB740aj942I6FrihYQAgBACAKhnrnelMhRGvMOGBx3Gx2W1FtmoXbCLwg5MhuxxXKuWCxZ3YcTqAA1ADYB/q5JJ2t5QVjFm2S/R5mk+UJ4mzQyyJZBOy51gfSIOrzQb6ysYJTt3lkr5Hf5UsKoVQAqgAAYAAYADhGEyH3ACAEAIAQAgBACAEAIAEQByPpI6OCSaui7LDFlA+4a05YrsuPJyKV9deZRqxz3JedE2S4lzbo42E6+KnaIzqq17sym7xidFzUz3CWUEBTrlkgLzlnUh9U9g+ptpOmnnEsp8GdNydlOXOF5bYjylODLf0h7jqOwmMDVjIbkQBACAEAce6ZsnmTOSrXyZgCOdzL5JPdhGaE7IxyjdnNzlc74ydIzHuoxPlo+l7YdIybIxHKwO32xXfYsiSzVpmrauVTptYFjuAxv3WLfVMRvceRax6dp5KoqoosqgKBuAFh7IwGUyQAgBAGOfPVBpMQB/rVvPCAOaZ5dJirpSqUhjqL3wHeNfIHmcCpvGNyG7HIcpZXZmu7M7tqGtmOoAAeAAwGoRl3kskVtfNllzEzAn1zibP7EpTr1gW1hb4PM2X8ldtz2Yo3bXX0Cz0O/ZNyfLkS1kyVCoowHtJJOJJNyScSTeMRc2oAQAgBACAEAIAQAgBACAEAIApGevRzT1qllVUma9yk77jFG4jA7QYup5WeaKuPFHEcuZq1tA+jos67FPlW9W2DDit+IEXSesHf1IbX+4+8g59PKKjSI0TgrEjRxx0WBBXkDY7QYhzT1J3WtDqubvSlLcBZxHNrKftC0tuZ6vkYo0Ll9ostSJoBWYMdQOF/o3wbmtxFbFiQgBAERnXkNK2lmU7jyh2TubYf8AW+LRdmQ0eSc4cmTqWe8mbcFSRzANv/YiZJxGTIssYrdk2P1ASQBck6hDNg9K9CuZZo6f4ROHy00YA+ahsfbYdwG8iJk+BC5nS4qSIAj63LUiUDpzFw1gY2+lbyeZsIWBRMv9LEmXdZA023gg+LeSOa6fKJGmpy3OXPqdU362ZZT5ik2I3HaRw8ncBEqyIvyIrJ1BU1TqkmWw0tRKksRvRBiRxwA2kRez1eRW6Ou5kdEqSbTavtMfMvcn9I4wt6iYb2YYRDnbqjdvqdSlSwoCqAqgWAAsABqAA1CMZc+4AQAgBACAEAIAQAgBACAEAIAQAgDDV0iTVKTEV1OtWAI9u2F7A59nR0S01RdpfZbc1z4OO0PrafKMnSX6yv6lN22hy3LfRbW0tzL0iv2hb6Sg/tKsN2L6r8yd5rVEBIra6luQswDa0snRP0ihKnkYOE1wJUosn8kdLdVKsNIEDYVw8EKjvIMY7lrFtyf04jVNl9+B9nYA8TAWJ6R0y0rDYD65Zf3Fme+GRBVs+MpUeU7HTpJb7XM2fci3/wCUWYYY44YEGwjKmt2zKtZ3KWMwZf8A9lRfaYe9YpurmWuSma+SqWhnLOnzqKp0cQvXTgL7L2pmuBu27TbAz7qWpXO50Wd0zU4GuXf1DMf9+XKimRexA5Q6cMCJak7iFVD7TNB9kLk2KllfpYqp1wCADvu3irEp4IIXYsivT8oVtViRMcDUWvoDlfsr3WiyhJ8CHOK4kvkTo/rqqxAbRO1RcfbJVPBjyi26lqym/wAkdNzY6GJUsh6hxfcvab7bCw+qgPrQ30uqhZvU6ZkrI8mmXRkS1QHWRizcXY9pjxJMUbb1JSS0N6IJEAIAQAgBACAEAIAQAgBACAEAIAQAgBACAEAR2UMhU843myUZvStZvtCze2JTa0IaT1KxlTotopuI014HQceMxS37UX6WXHMruLgVau6EJZuUeUdwKzE9omMP2Yb8eMRuy5kHVdCE4eSAfoVA/nkj3xN6fJj3+wjp3Q3UjVJnHlMkH+cQtT7ReZrHojqvzNT/ANH/AMkRanzYvMzSuh6pP+BP73kD+cw/0+0Xmb9N0JzzrS306hf5JTQvDkx75N0XQeMNN5K902Z73QeyG9H8otLmWfJnRPSSjdmYncqy0HiF0/2odI+GQ3FxLRk/NakkkFJCaQ1M93YcmclvbFXJvVllFLQmIqSIAQAgBACAEAIAQAgBACAIj40UXzun/XJ+MY+lhzXmbfsGK+HL9LHxpovndP8Ark/GHSw5rzHsGK+HL9LHxpovndP+uT8YdLDmvMewYr4cv0sfGmi+d0/65Pxh0sOa8x7Bivhy/SzJT5w0kxgkupkMzGwVZqEk8ADjEqpB5JorPB4iEXKVOSS4tMk4uax+M1hc4CA1K9XZ8UEo2apQncgZ/wBwERidemuJ0KWysXUV1B+OXrYwU/SFk9zbr9E+sjqPErb2xCxFN8TJPY2Mir7l+5p/uWKkq5c1Q8p1dT5ysGHiIypp5o51SnOm92aafbkZ4koR1Zl2mlMUm1EmW41q8xVOOIwJvFHUinZs2KeEr1I70ISa5pNn5SZfpZriXLqJLudSrMQk2FzYA31AmCqQbsmhPB4inHenCSXNpklFzXEAatflKTJAM6bLlgmwLuFueFzFZSUdWZaVCpVdqcW+5XNL400Xzun/AFyfjFelhzXmZvYMV8OX6WSwMZDUDsACSQANZMCUm8kV2uz6oJRs1ShPqBn9qAiMTr01xOhT2TjKiuoPxsvWxipukHJ7m3wgKfXR1HiVt7YhYim+Jaex8ZFX3L9zT/csVLVJMUPLdXU6mUgg94jKmnmjnzhKD3Zpp9pmiSho1+WKeSQs6dKlki4DuqkjVcXOqKynGOrM1LDVqqvTg33Js1vjTRfO6f8AXJ+MV6WHNeZl9gxXw5fpY+NNF87p/wBcn4w6WHNeY9gxXw5fpY+NNF87p/1yfjDpYc15j2DFfDl+lj400Xzun/XJ+MOlhzXmPYMV8OX6WSNLUpMQPLdXQ6mUgg2NsCMNYMXTTV0a84ShLdmrPkzNElCLnZyUisVaqp1ZSQQZqAgjAgi+BBijqwXFG1HBYmSTVOVn2M+qTL9LNcS5dRJdzqVZikmwubAG+oEwVSDdk0VnhK9OO9OEkubTJKLmuIA89/Eyv+azf2fxjmdFPkfQP6nhPiL5mtX5tVclDNm08xEW12IFhcgC+O8gRDpySu0ZKWOw9WShCabfAijFDbJxczq44ilm+A/GL9FPkaD2nhF/+iJnNDNSsl1tPMmU8xUWYCzG1gLHjGSnSmpptGnj9oYaeGnGM020dcy/lqVSSWnzjZRgANbMdSqNpP4nUI3ZzUFdnk8LhamJqKnT19FzZw3OfO2orWPWNoSvNkqTogbNL0jxPcBHPqVZT1PcYLZ1HCr3VeX5nr4cv5e5q5HzbqqkaUiQ7r6WCr3MxAPdERpylojJiMdh6DtUmk+Wr8kbtbmNXylLNTsQNegyufBST7Is6M1wMNPa2DqOyn5pr1yIjJeU51O/WSJjS32kbeDA4EcCDGOMnF3Rt1qFOvHdqRTX80fDwO1ZiZ5rXKUcBKhRdlGphq0k4bxsvG/Rrb+T1PF7T2ZLCS3o5wej5dj/AJma/SXmr8Kk9dKX5eUMLa3TWV5jEjjcbYivS3ldaoybH2h7PU6Ob9yXyfP6/wCDi1NUMjLMlsVdSGVhrBGIMaCds0eznCM4uMldPJnoPM/OBa2mWcLBx2Zi+i419x1jgY6dKpvxueAx+Dlhazg9NU+a/mpL1E9UVnchVUFmY6gALkmLt2V2akIuclGKu2efs8s4mragzMRLXsylOxL6yPSbWe4bI5tSo5yue+2fgo4SiocXm32/RcPPiWDotzU6+Z8Lmj5KU3YB1PMH8q6+dtxEZMPS3nvPRHP21tDoYdDB+9LXsX1fp4HUc48uyqOSZ008FUa2bYB+OwRuVJqCuzzOEwlTE1FTh4vkuZwzOXOmorWJmtaXfsylNkG64848T3W1RzqlSU9T2+D2fRwsfcWfN6/47kY8k5sVdSNKRIdl2MbKp5FiAe6EacpaItXx+HoO1SaT5av5XNqvzIr5Kl3p2KjWUKvbuUk+yJlRmuBipbVwlR2jPPtuvXIi8j5XnUz9ZTzGQ7bHstwZdTDnFIzcXeJtYjDUq8d2rG/qu58DtmY2eCVyFWASegu6DURq0kvjo32bL8iehSqqa7Txe0tmywkrrOD0f7Pt9Ss9KuQamoqJTyJLzFEqxK2wOmTbE7ow4iEpSVkdLYmMoUaMo1JJNv8AYpPxMr/ms32fjGDop8jtf1PCfEXzIapkNLdkdSrKbMp1gjWDGNq2TNyE4zipRd09DcyXkOoqAxkSXmBTYlbYE47TFowlLRGGti6NBpVJJXN34mV/zWb7Pxi3RT5GH+p4T4i+Z2TMCimSaCRKmqUddO6nWLzHI9hEb1FNQSZ4/alWFXFznB3Ttn4I2c7ssikpJs/zgLIN7tgvtxPAGJqz3ItmPAYb2mvGnw49y1POzNe5JuTiSdp2kxzD6ElwRmoKxpM1J0s2eWwZeYN7HgdR4GJTad0Uq041YOEtGrHpDJVes+TLnJ5MxQw4XGo8QcO6OpGSkro+c16MqNSVOWqdjbixiEAVXpQ/uyo/y/40uMOI+7fh6nU2L+Nh4/8AVnBm1GOa9D3a1PUEnyV5D3R2EfMZas+4EHEelbLBnVhkg/JyBogb3IDMfaF7jvjn4ie9O3I9rsPDKlh+k4yz8OH1NTo7zdFZVWmC8qUNNx6WNlXvNyeCkbYrRp78s9DNtbGvDUPd60sl2c3/ADmd3loFAVQAALAAWAA2Abo6R4Vtt3Z9QIOXdLmbShRWylsdILOA1HSwV+d7A77jdGniaa668T0+wcdJv2eb7Y/uv3Oc5Jyi9POlz5flS20hxG0HgRcd8asZOLuj0VejGvTlTlo/5fw1PSVNPDorrirKGB4EXHsMdVO6ufOJxcJOL1WRyDpSzV6iZ8LlD5Ka3bA1JMO36La+d94EaOIpbr3loz12xNodLDoJ9aOnavqvTuZBZj5yGhqA5v1T2WaPV2MOKk35XG2MdKpuSvwN7aWBWLo7q6yzj9PEtHSpnaJlqOncFMGmspwa4DKoO0DBjxsNhjNiKt/dRzNibOcP9eqs9Irlwb/Zf+FOzVyA9bULJS4XXMf0UGs8zqA3nnGCnBzlZHYx2MjhaTqPXgub/mp6CoKJJMtJUpdFEAVRwHvPHbHTjFRVkeAq1ZVZuc3dvNnEuk7LBn1rpfsSPk1Hreeeelh9URz6896fce02NhlRwylxlm+7h8s/E+ujTNxaupZpovKkgMy7GYk6IPDBieVtsKFPflnohtjGyw1FKHWlkuxcX3nclUAAAWA1Abo6J4du+bP2AOT9LmbSy9GtlLo6baM1QMNI3IfmbWO8223vpYmml7yPVbBx0p3w83orx7uX7rxKJkHKrUtRLqEv2GuQPOXUw7xf2RrwlutSO7isPHEUpUpcfXgz0jLcEAjEEXHIx1T5y1Z2Z9QIPO2eY/3+r/TN745dXrs+hbO/CU/7UdB6FPyNT+kX92NnCaM4H2j+8p9z9TpEbZ5wQBx7pgy31k9KVT2ZI0n4zGGH2VP7R3Ro4md5bvI9fsDC7lJ1nrLJdy+r9CO6LsiCorNNxeXIGmb6i5wQHvBb6sUw8N6fcbG2sU6OH3Y6yy8OP08SJzxyN8Eq5sm3YvpS/wBG2K+GK/VMUqQ3JNG3s/E+04eNTjo+9a+eviXvoby3dZlGxxX5SX9EmzgcmIP1jujZws9YnC+0GFtKNdccn38Pll4HTY2zzQgCq9KH92VH+X/GlxhxH3b8PU6mxfxsPH/qzgz6jHNeh7tanqCT5I5COwfMZas+4EHnXPBSK6rvr65z3Frj2ERy6nXfefQ9ntPC07flReOhEj/ext+S8PlPvv4xsYXj4HD+0d/9L/l+x1KNw8wIAq/SbMAybUX2hQOZmLbw190Ya7/02dPYybxsLdvozgsc492ejM0VIoaQHX1Ev9xY6dLqLuPnmPaeKqW/NL1N7KFEk6W8qaukjqVYcD7jx2ReSUlZmClVlSmpwdms0efM6cgvRVDSXxGuW/pIdR57CN4McypBwlZnv8Fi44qkqkdeK5P+aEXTyWdlRAWZiFVRrJJsAO+KJXNqclGLlJ5LU79mTm0tDThMDNezTWG1tw9VdQ7ztjpUqe5G3E8FtHHPF1d7/askuz6ssMZTnnm3OIEVdSDr6+Zf9Y0cqfWfez6NhPw9O35Y+iOkdCbL1VSPO01J5FTb2ho2sLozzn2jT6Sm+Fn6/wDh0qNs84IAqHStMAybNB1s0sDn1it7gYwYn7tnW2Gm8ZG3BP0ZwttRjnnuVqelcgqRTSA2sSkB56AvHVh1UfN8S0602ub9TeixgPO+en9vq/0zRy6vXfefQtnfhKf9qOgdCn5Gp/SL+7GzhNGcD7R/e0+5+p0iNs84aOW8pLTSJs99UtSbbzqAHEkgd8VnLdi2Z8NQlXqxpx1b/j8DzhVVLTHeY5u7sWY8WNzHKbbd2fRYQjTioR0SsjsfRr8HpqJNOfJEyb8o4MxLi/kg47FthsJMb1DdjDXU8ftjpq+Je7CVo5LJ+Pz+RE9LcqROlS6iVNlM8s6LBXUko5wwBubNbuZopibNJpm1sGVWlUlSnFpSzV09V9V6I57m/lVqWolVC+Y1yBtU4MO9Se+0a0Jbskz0OKw6xFGVJ8V8+HzPR1PPV1V0IZWAZSNRBFwR3GOondXR86lFwk4y1WRkiSpVelD+7Kj/AC/40uMOI+7fh6nU2L+Nh4/9WcGfUY5r0PdrU9QSfJHIe6OwfMZas+4EHG+l3IZl1AqlHyc6wY7pii3tUA9zRoYmFpb3M9hsHFKdF0XrHTuf0fqiv5lZwmiqRNIJlsNCYo16JINxxBAPiNsY6VTclc6G0cEsXRcOKzXf/k7zkzKUqoQTJMxXQ7VPsI1g8DjHRjJSV0eErUKlGW5UVmbM2YFBZiABiSTYAcTFjGk27I450nZ3pVFaanOlKRtJnGp3FwAu9Rc47SeFzoV6qlktD2Gxtmyw6dWqrSeSXJdva/kVfNjIjVlSkhb2Ju7ejLB7R+4cSIxQhvysdPG4qOGouo/DtfD+cj0XLQKAoFgBYDcBHUPnjbbuz6gQcr6bvKpOU3/tRp4vVeP7HqPs5pV/4/8A0VXo5/vKm+k38J4wUfvEdXa/4Kp4eqO/R0zwQgDivSvkMyar4QB8nPxvsEwCzA8wA3Htbo5+IhuyvzPZ7Dxaq0OiesfTh9PIisxM5PgNRptcynGjMA12vcMOKm+G4mKUqm5K5tbTwPtdHdXWWa+nid2yfXy56CZJdXQ6mU38dx4GOlGSkro8NVozpS3Zpp9pmnzlRSzsFUYlmIAA4k6oluxWMXJ2irs4v0mZ2rVusmQbyZRJLbHe1rj1QCQDtudlo59eqpuy0PZbG2dLDRdSp1pcOS+rILNDITVlSkoA6AOlNO6WDj3nyRz4Rjpw35WN7H4tYWg58dF3/wCNT0OBHUPnp+wB52zz/t9X+mb3xy6vXZ9C2d+Ep/2o6D0Kfkan9Iv7sbOE0ZwPtH97T7n6nSI2zzhy3ply3+To1P8AzJntCA+1rcFjTxU9Inp/s/hetXfcv3+nmc6yXkybUP1chC72J0RbUNZJJA2jxjVjFydkeirV6dGO/UdkS/xDr/mrfal/1RfoanI1P6vg/ifJ/QfEOv8Amrfal/1Q6GpyH9XwfxPk/oQdZSvKdpUxSrobMp1gxRpp2Zu06kakVODunodf6Ist9bTNTMe3IOHGW1yvgbjloxu4ad47vI8jt7C9HWVVaS9Vr56+ZfY2ThFZ6SZDPk6eiKzsersqgkm01CbAY6gYw103Tdv5mdLZE4wxkJSdlnr/AGs4i2Q6q39mqP1Mz+mOe4S5PyParF0PiR/UvqekZQ7I5COsfOZan3Ag1spUEufLaTOUMjixB+7cQcQRqiJRUlZmSjWnRmpwdmjjec/RzUU5LU4M+VssPlF+ko8rmvgI0KmHlHTNHsMFtujWVqvuy+T8eHj5lPlzXlOdFnluMDYlWHPUYwXszsOMKkc0mvNH1V5QmTMJs2Y9tQd2b3mDk3qyKdGFPqRS7kl6E1m/mZV1ZGjLKS9s2YCq29UHFu7DiIyQpTnojSxW1MPh1nK75LP/AMOzZq5syaGVoSu0zYvMPlMfuUbF2cSSTv06agrI8djcdUxc96ei0XBf55sm4yGkIA5p0yUE2aaXqpcyZYTL6CM1r9Va9gbaj4RqYqLbVlzPSfZ+tTpqpvyS6urS5lZ6Pskz0yhTs8icqgtdmluAPk3GJItrIjDRjLfWR09q4ijLCTjGaby0a5o7jHRPECANPK2TJdTKaTOXSRtY2g7CDsI3xWUVJWZloV50JqpTdmjjWc3R5U05LSVM+VsKjtgesgxPNb90aM6Eo6Zo9jg9tUKySqPdl26eD+vzKnJqHlMdBnlvqOixVu+1jGBOzyOtKEKkfeSa80ftXXzJlutmu9tWm7NblcmDberIp0YQ6kUu5JehPZvZkVdUQRLMqXtmTAQLequtu7DiIywoymaOL2rh8Otd58l+70Xr2HZ82s3pNFK6uUMTi7nynbeeG4ah4xvU6agrI8bjMZUxVTfn4LgiXjIaggDged+R6hq6pZZE5lM1iCJTkEX2EDERzasZb7yZ7zAYmisLTTnFOy4ovfQ9RTJUmoE2W8smYCA6lbjR2XEbGFTSdzhbfqwqVIbkk8uDvxL9OmBVLG9gCTYXOAvgBrPCNpnBit5pI8+ZapaupnzZ701ReYxNuqfAalHk7FAHdHLkpSbdn5H0DDVMNQpRpxqRyX5l48eLOi9Eeb7SZUyomoyTJh0VDAghF4HEaTX+yI2sNCybZ53buMjVnGlB3Szy5v6L1Z0GNo4AgDlfS1m27TZdVIlu+mNCYEUsdJfJYgC+K3F/VEaeJpu+8j1GwsdCNOVGpJK2au7a6rzz8WV3MpaqkrJU009QEJ0JnyMzyGsD5uw2b6sYaW9Gadn5HR2i8PiMPKG/G+q95arx46eJ3aOkeGEAIAQAgBACAKT0k/kxyjXr6HZ2R1yr9HH5Yc4w0NTp7X+7OvRvHkxACAEAIAQAgBACAEAUHpM8nujWxB3Nj9YhujT8qOcY6GpubY6h1eN08uIAQAgBACAEAIAQAgBACAEAf//Z"/>
          <p:cNvSpPr>
            <a:spLocks noChangeAspect="1" noChangeArrowheads="1"/>
          </p:cNvSpPr>
          <p:nvPr/>
        </p:nvSpPr>
        <p:spPr bwMode="auto">
          <a:xfrm>
            <a:off x="155575" y="-1881188"/>
            <a:ext cx="5772150" cy="3924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5844" name="AutoShape 4" descr="data:image/jpeg;base64,/9j/4AAQSkZJRgABAQAAAQABAAD/2wCEAAkGBxQTEhQSEhQVFhUXGB8aGBYYFxodHBsYGhkaGBwhFx0eHCghIBwlHBcXITEhJSkrLi4uHB8zODMtNygtLiwBCgoKDg0OGhAQGywkICQsLCwsLCwsLCwsLCwsLCwsLCwsLCwtLCwsLCwsLCwsLCwsLCwsLCwsLywsLCwsLCwsLP/AABEIALkBEAMBEQACEQEDEQH/xAAcAAEAAgMBAQEAAAAAAAAAAAAABQYDBAcIAgH/xABPEAACAAQBCAUGCQkFCAMAAAABAgADBBEhBQYSMUFRYXEHEyKBkTJCUmKhsRQWI1RygpLB0TNTc5OisrPC0jQ1Q4PwFyREY6PD0/EVVXT/xAAbAQEAAgMBAQAAAAAAAAAAAAAAAQIDBAUGB//EADwRAAIBAgMEBwUHAwUBAQAAAAABAgMRBCExBRJBURMyYXGBkbEUIlOh0QYzNFKSwfAVcuEjQoKy8cJD/9oADAMBAAIRAxEAPwDuMAIAQAgBACAEAIAQAgDHUVCopZ2VFGtmIAHMmAIt85JJwlCZOP8AykJB5ObIftRZQbI3kYzlOqb8nShRvmzbH7KK370W3FxZG8RtblWemE6so5HAAaX7cw+6FocxmRdVl+Ut+sypMPCXKHsKSvvifc5MZ8yJq86snKflK+uPI1KjwAEQ5xX+0lRb4n6Mt0BGlbKjr6XV1JB7yYtd/lIt2msuduSb266tU/5w1a9TXiu+vyk7vabC5x5ONiK2uS+q71Qv3Y38Inej+Uiz5kjIy1JIvKypNX9ID7etl2ifc5P5kZ8yUosoVTfkK2mqOao38Jl3QtTfEn3jc/8AnquX+VpVcbWlTMe5WH80Oi5Mbxmp88aY4TS8g7pqFQObi6D7UUdOS4DeROyJ6uoZGVlOplIIPIiKFjJACAEAIAQAgBACAEAIAQAgBACAEAIAQAgCPr8ry5TaGLzCLiVLGk/MjUo9ZiBxiUrg0p0ypdSzulLLGJIKs4G9mbsL4NzibJakFZrMu0MptJEaqmD/ABZjEqOTvfD6CkReKk9FYq2lqYhlvKNT/Z5RRTqKSx/Em9g9wEGorVkJvgj9OZtbP/tE5bHY7vM/YwQdxiN6K0RNpPiSFJ0cy1HbnzOUtUQeBDRPSy4DcRIpmPRKLujNbWWmN7bECK9JLmTuor0zNWRNmCZKkJKlL+TwOk/rNfUNw3YnE2GanaOb1IfYZ6rIJ2CMyqIixA1ObaiYs15CTdHWrDyl2i4xB3HYd4uDE4qa7SFdMt2Tc0Mmz5SzJUjRU7mdWBviGs17g3Fo1Lyi7GTJn23R7SbDOXk9/wB4GHSS5kbiI+q6M0Pkz2P6WWj+7RielfEbpgGaVfJ/IVFxuExh4I4ZInehxXkLPmalVlOrk4VlMHXaxXR8XXSlk8LCMkX+V+ZXvR9ZOl081tKkmvTzjjoA6DG3AHRmAcNIDbEuSeU0LciXk5x1VObVMsT0/OSwFmDmvkN3aPIxR0b5xJUuZZ8kZYk1K6Ulw1vKGIZTudTip5iMLTWpe5vxAEAIAQAgBACAEAIAQAgBACAEAY6ieqKXdgqqLlibADiYAiWmzqjyNKRJ9Ii01x6oI+TXiRpcF1xNuYMGUqqTk+TpKmLHsqD2nfaXY3PEsbnmSAZzeSBV6PJVVlJhNnPoSb3XDD/KT/uNc44XGAtdR7WVzZcMlZr00ixWWGcee/aa+8XwH1QIq5N6hRSJmKlhACANHKC9YVk+ae1M+gPNP0jhxAYQQMOWcoSqWUZs02UYADWzHUFG0n8SbAExbeFigz+kSYSWSVK0F1qdInhdwQB9nxi+6+ZW6LPm/laRXSy8saLr5cs61J1c1ONm9xwiFNp2ZLRmoU+DVAA/JTzokbBNA7J+sBonedCJqZq5CLLGIsIAQB+EQBWMvZlSJ4LSwJUzXdR2SRiLrsN8dIWN8cYvGbWTIaITItZNWaaKrBLjyHOJNgTZj5wIBIfXhY468ids1oQZMoZB7YmyWMqavkumB5HYRhipuDtEZbqStIixMZDznJYSKsCXNOCuMEmHZb0X9U69h2DBUpOOa0JUizxiLCAEAIAQAgBACAEAIAQAgDXrqxZS6b33AAXLMdQUbSd0ARFUyopq61gqy+0qXukvcfXmnVfZeyjEljaigs8icEAUrPGh62uopb36p7qeYOmy/WAUf+olO1xwLuqgAACwGAA2DhEA/YAQAgBAGnQ9ozJnpMVH0U7I7tLTb60AUmvoDlSvdGJFJSnQaxtpzPOAO+4sTrAXC2leJWRJe6SkSUgly0VEGAVQAPCIIKnl3Ia0k1coUq6Oj/aJSjBpR8pgNhHlW22vrGMkom8r0vWyWCEaRGlLbYHFmQ9zBTF08ipI0FUJsqXNXU6hhyYA4+MYyTPACAEAIAq2c1IJlZSaPlJd3I2S1IK6XNgVHNtxi8dLA3pixkRUq71UipnVFGwAmSrdk27ctlU6S8i1iNmB2xeNS0t1kOOVzcyLl16V1p6pi0pjoy5zHFTqCzTtB1BziNu8UqUrLejoSnwZd4wFhACAEAIAQAgBACAEAfE6aFUsxAVQSSdQAFyTwtAEXRSzNb4RMBGHySHzEO0j02GJ3Cy7ybaEHKs6q2oyzUvT0mNPIDMDc2cqD2jvLHsoNxvvjE1val+qdUzVystVSSZ41soDDc4wYHvv3WiyIaszerqNJq6LjUQwIwKsMQynYR/rCJIMS1EyXhNBcfnEW/20GIPFbjb2dUAbUioVxdGVhvBB90AZYAQBiqZugjOfNUnwF4A0auo+DUrOceqlEniVX7z74E8THmrkv4PTS5beWRpzDtMxu019+JtyAgQS8AfjKCCDiDrEARWR5ehL6r80xlj6IsU/6bJEoM+838EeX+bmuvIFusUdyOsQwScAIAxzpyqLsQOe3lvPCANKfWO2EsaI9Nhj9Vf6rW3GLKJFzXkyAl7XJY3Zibsx3sfYBqAwAAwi6ViLmKsqVlo0yYQqKCWY6gBFiDjsvJNbUzKnLNN2TKmXRCCS6qLMBvCpogjHSuwGIjBK+9cyq1rF8kVUuupVmgDRmL2lOOiwwZTyN+YsdsbdKd1cxSVsiWzGys3aopzEvKF5TE4vKvaxO1kJAJ2gqcTeMNanuvLQmLLdGIsIAQAgBACAEAIAQBEZT+VmpI8xbTJvHH5NeRZSx4JY4NEoMhOkzK5p6JlQkTJx6pbawCCXP2QRfYSIPPIR5m50fZvCjpFUi0yZZ5h23IwH1RhbfffBgh8pUk3JtQ9TTrpU003mytisdo9Hg2rzT5pEpX7xctWRstyaldKU1yPKQ4Ot/SXxxxB2ExAJEGAMM6iludJlGl6QwbuYWPtiAfHwRh5E1xwazDxI0v2oADrh+af7Sf18YA+J4mOhRkA0sCQ1xa+OtRfC+yBJgziks8nRVS3ykssotcos1Ge1yPNBwiSDYGVFwuk4cOpmH91SIgGT/wCQTc/6qZ/TAH78OXc/6uZ/TAGGnN3dgGCnR8oWuRcE216tEY7olAxy5by3mMgRhMIY6TlSGCqhtZDcWRfbCwM/XP6g7ifvELEXPxmO1j7vdj7Ytui5iCAYgY7TtPM6zFkiATEgj8rZVlU6dZOcIuy+tjuUDFjwAgCkyxUZZmhVDSaNG7R3kb9jTNyi6prNzo3hu3eLHUKCiSTLSVKUKiCygbvvJ1k7TGIsc8OTxRV82QotIqh1sobFmKO2o+qD3KgjNTfEhmtlWe0mYlRLF3lNpAekNTL9ZSw7wdkbUo70LGO9nc6dR1SzZaTZZ0kdQynerC4PgY55lM0AIAQAgBACAEAIAh8inTVp351y4PqeTL/6aqeZMWIKtnDK+FZVppBF0lAFuZ+UcHmqyh3xKyTYfBHQYoSfjqCCCAQcCDqI4wBRsuZklW66iJVhiE0tEj9G9xa/ok242wjIpJ5SKtPgaFHnnUyG6upTTI1hh1cwDfq0W4YLziejv1WRv8yyUOetJM8pzKO0TRogc3F0/aiji1qWuifkVCuNJGVlO1SCPERUkyXgD8MSD8JgQfBMSQfl4A/LwAvAk/CYA+CYtYg1a2tlyhpTZiSxvdgo8SYZElfyhnxSS76LNNO6WuH2m0VPcTFrPkVuitVGe1XUt1VHJ0W9UdY+OokkBVHMEcYWtqxe+hJZE6O5k1+vylMLMf8ADDkkjc77B6qYcdkUc+Ra3M6LTU6y1VJahUUWVVFgBwAihJlgCo9JEi0iXUjyqear39UmxHedGLwfAhldy0NcdCmY2TXRVXFqebIJxkTSq/Qf5RR3aTAcAI0a0bSZeLui7RiLCAEAIAQAgBAGnlip6unnTPQlu32VJ+6ANfJCaMmUo1LLUeCgRcgrmbqaWVquYfNUj+GvuT2wfVHEu8UJEAIA1a/J8qcujNlq42aQvbkdYPEQBVsodHspsZE15R3N219pDeLGMiqMpuLgV6fmNWSiWlhHOwy30HPMto2+1E78XqiN2S0Y67KknC1WPq9b7SHELQZN5ExmxnFVTKhJM9SFYMbtKKHsrfA4DutFWktGWTvqjcz5zrahEnRlLM6wte7FbaOjqsD6XsiM+AK9K6Tph/4ZP1zf+KLqDZRzRl/2kP8AN5Y/zm/8QiejZHSIf7Q5h1SJYP6Rj/IInonzHSI382M75tTUCS8uWoKsbrpX7Nt54xSUXFl00xn9lyokPTyqckNND+SgdyU0CAoIOwtshZXD0K38FyrPHkVR+k/VDvBZB7IteCI942aPo2qnOlMeTKvtF3bvFlH7UR0iWiG6+JZMm9G1KmM5pk47mOivgtj3EmKupJkqKLbRUUuSoSUiS1HmooA8BFCxngBACAITPVAaGoB9C/gQfui0OsgyiZQfsDZgPcI6FLqoxSNnoomf7zWLvWW3hpCNXEdYmmzpsa5kEAIAQAgBACAI7OSQXpKlBraTMA5lCIA18h1ImU8lwbhpaMORUH74yFSIzbGjlGtXfY+IRv54h6ElwihIgBACAEAIAQBE5XPy9J9Nx39U/wCEAamVsny51TTCdLSYujNGi6hhchCMCLXsp9sSyEZ2zSoT/wALIHJAPdC7FkfHxPovm0vwP4w3nzG6j6GaFD81knmt/fDefMWRiXJEiTUSuokSpZMuYSURVJAMoYkD1oLNgiMrC+V8m8FnnxlEfdFpIJ8C7xQkQAgBACAEAIAgs92/3KaBrfRQc2YCLQ1BzzKs4XNtVzblfD2R0oK0UYJMkOh9dKfWvu0F9hP4xpV3dl6eh1CMBkEAIAQAgBACAPwiAKbmPN0ZLUp8qlmvIt6qN8me+WUMZlmir1M1QepylJm+bPlmWT6wOHjeWPqmKPRkltihIgBACAEAIAQBC5wm0ykbDCfbH15cxfviUQz7rh8pTtsWbY8mlzEH7RWJYJeKkiAEAR043nt6ssD7bMT+4sWiQysT20ss0w9CSx+0Jo/CLtZFeJeIxFxACAEAIAQAgCnZ+1uMqUPN+WbmOxL/AGze25TGalG7IehzfKlVZTjG/J2RgZf+h+gKURmsLGc5bjojVfkSwjnVHdmaKyL1GMsIAQAgBACAEAIAoGcLmiymk/8AwaxQj7hPljsn6yYfVEZqWeTKS5kvlqk+ESCE8tSHln1xqx2XBK32Xvsg1ZhMls38piokLM87U41Wca7jZvtxjE1YuSUQBACAEAIAQBB54toyFmfm5stzyDi/sMWjqQz7ymxMttEXZbOo3shDgd5UCLNEXJeVMDAMpuCLg7wcRGMsfUAIAhZk+2m3pMSOS2QeOjfvjLTjcrJlYzem9blea2yXKIHhL++YYtUyRWOp0GMBkEAIAQAgBAGOfOVFZ2ICqCSTsAxMAchziyoZkx3OBZrkbgBZF+qpx9Z3GyN+hCyuYpvgVbqGqqiVSpiZjWPBfOJ4W9hO6IqzKxVz0JQ0qypaSk8lFCjkBbHjGi3czmeAEAIAQAgBACAEAQ2d+QhWUsyQcG8qW3ozFxUjv98SnYMouZ2czY09R2Zss6Lg7xtHA/iNkba99dph0LGZ/wAGnGpTGTMsJ6jzTsmAbsced9pIwSiZEy3I4IBBBBFwRtB3RiLH1ACAEAIAQBGZzU3WUk9N6H2Y/dFo6kPQhMlZXDy5bk+UoPeQDGzuXRiuSmblSAGp9svFOMpvJt9HFPqg7Y1pxszKncmoqSauUqjQQ2NmPZX6R28hix4AwQKNlfLCjsoeyosOQwHujfp07Iwylc+OilNOZVTztNgd92Y/uqka1Z3ZeB0aMJcQAgBACAEAUPP7OIKOpQ3se1uZhs4qhxO9tFdj2zUobzKydkcqynlOwJJPvJ+8knxjblNRRhtc6F0O5tMqtXzls8zsywfNUaz7xf6ewiNKpLgZYo6fGMuIAQAgBACAEAIAQAgDmvShmm5Pw+lwmoO2NjLx4bzs1+lGWnJ37eBWSIDNfPUMNCZgR2WRtYOogg+6NlONTLiYXeJc8h5aWR2b6VMcd5k337TL4+bt3nBUpNGWMrl1RgQCCCDiCNRHCMBc/YAQAgBAH4y3BB1GAON/CjTzJsgnGVMZcd19Id1iPCOjTacTXlkzeo8vWZW0tF1PZfXa+sMNqNYXHAHWIipTUlkIzsXahzpVku8tgw9AqyH6LaQAH0rGNN02mZ0yqZ0Z3BiQrC9iAFNwgOvHUznUSMAMATcmM1KnZ3ZjnPgii1+V+ybYnZz2RnlOyMSuzrfRnk7qaGXfXMJfuwVfFVB740aj942I6FrihYQAgBACAKhnrnelMhRGvMOGBx3Gx2W1FtmoXbCLwg5MhuxxXKuWCxZ3YcTqAA1ADYB/q5JJ2t5QVjFm2S/R5mk+UJ4mzQyyJZBOy51gfSIOrzQb6ysYJTt3lkr5Hf5UsKoVQAqgAAYAAYADhGEyH3ACAEAIAQAgBACAEAIAEQByPpI6OCSaui7LDFlA+4a05YrsuPJyKV9deZRqxz3JedE2S4lzbo42E6+KnaIzqq17sym7xidFzUz3CWUEBTrlkgLzlnUh9U9g+ptpOmnnEsp8GdNydlOXOF5bYjylODLf0h7jqOwmMDVjIbkQBACAEAce6ZsnmTOSrXyZgCOdzL5JPdhGaE7IxyjdnNzlc74ydIzHuoxPlo+l7YdIybIxHKwO32xXfYsiSzVpmrauVTptYFjuAxv3WLfVMRvceRax6dp5KoqoosqgKBuAFh7IwGUyQAgBAGOfPVBpMQB/rVvPCAOaZ5dJirpSqUhjqL3wHeNfIHmcCpvGNyG7HIcpZXZmu7M7tqGtmOoAAeAAwGoRl3kskVtfNllzEzAn1zibP7EpTr1gW1hb4PM2X8ldtz2Yo3bXX0Cz0O/ZNyfLkS1kyVCoowHtJJOJJNyScSTeMRc2oAQAgBACAEAIAQAgBACAEAIApGevRzT1qllVUma9yk77jFG4jA7QYup5WeaKuPFHEcuZq1tA+jos67FPlW9W2DDit+IEXSesHf1IbX+4+8g59PKKjSI0TgrEjRxx0WBBXkDY7QYhzT1J3WtDqubvSlLcBZxHNrKftC0tuZ6vkYo0Ll9ostSJoBWYMdQOF/o3wbmtxFbFiQgBAERnXkNK2lmU7jyh2TubYf8AW+LRdmQ0eSc4cmTqWe8mbcFSRzANv/YiZJxGTIssYrdk2P1ASQBck6hDNg9K9CuZZo6f4ROHy00YA+ahsfbYdwG8iJk+BC5nS4qSIAj63LUiUDpzFw1gY2+lbyeZsIWBRMv9LEmXdZA023gg+LeSOa6fKJGmpy3OXPqdU362ZZT5ik2I3HaRw8ncBEqyIvyIrJ1BU1TqkmWw0tRKksRvRBiRxwA2kRez1eRW6Ou5kdEqSbTavtMfMvcn9I4wt6iYb2YYRDnbqjdvqdSlSwoCqAqgWAAsABqAA1CMZc+4AQAgBACAEAIAQAgBACAEAIAQAgDDV0iTVKTEV1OtWAI9u2F7A59nR0S01RdpfZbc1z4OO0PrafKMnSX6yv6lN22hy3LfRbW0tzL0iv2hb6Sg/tKsN2L6r8yd5rVEBIra6luQswDa0snRP0ihKnkYOE1wJUosn8kdLdVKsNIEDYVw8EKjvIMY7lrFtyf04jVNl9+B9nYA8TAWJ6R0y0rDYD65Zf3Fme+GRBVs+MpUeU7HTpJb7XM2fci3/wCUWYYY44YEGwjKmt2zKtZ3KWMwZf8A9lRfaYe9YpurmWuSma+SqWhnLOnzqKp0cQvXTgL7L2pmuBu27TbAz7qWpXO50Wd0zU4GuXf1DMf9+XKimRexA5Q6cMCJak7iFVD7TNB9kLk2KllfpYqp1wCADvu3irEp4IIXYsivT8oVtViRMcDUWvoDlfsr3WiyhJ8CHOK4kvkTo/rqqxAbRO1RcfbJVPBjyi26lqym/wAkdNzY6GJUsh6hxfcvab7bCw+qgPrQ30uqhZvU6ZkrI8mmXRkS1QHWRizcXY9pjxJMUbb1JSS0N6IJEAIAQAgBACAEAIAQAgBACAEAIAQAgBACAEAR2UMhU843myUZvStZvtCze2JTa0IaT1KxlTotopuI014HQceMxS37UX6WXHMruLgVau6EJZuUeUdwKzE9omMP2Yb8eMRuy5kHVdCE4eSAfoVA/nkj3xN6fJj3+wjp3Q3UjVJnHlMkH+cQtT7ReZrHojqvzNT/ANH/AMkRanzYvMzSuh6pP+BP73kD+cw/0+0Xmb9N0JzzrS306hf5JTQvDkx75N0XQeMNN5K902Z73QeyG9H8otLmWfJnRPSSjdmYncqy0HiF0/2odI+GQ3FxLRk/NakkkFJCaQ1M93YcmclvbFXJvVllFLQmIqSIAQAgBACAEAIAQAgBACAIj40UXzun/XJ+MY+lhzXmbfsGK+HL9LHxpovndP8Ark/GHSw5rzHsGK+HL9LHxpovndP+uT8YdLDmvMewYr4cv0sfGmi+d0/65Pxh0sOa8x7Bivhy/SzJT5w0kxgkupkMzGwVZqEk8ADjEqpB5JorPB4iEXKVOSS4tMk4uax+M1hc4CA1K9XZ8UEo2apQncgZ/wBwERidemuJ0KWysXUV1B+OXrYwU/SFk9zbr9E+sjqPErb2xCxFN8TJPY2Mir7l+5p/uWKkq5c1Q8p1dT5ysGHiIypp5o51SnOm92aafbkZ4koR1Zl2mlMUm1EmW41q8xVOOIwJvFHUinZs2KeEr1I70ISa5pNn5SZfpZriXLqJLudSrMQk2FzYA31AmCqQbsmhPB4inHenCSXNpklFzXEAatflKTJAM6bLlgmwLuFueFzFZSUdWZaVCpVdqcW+5XNL400Xzun/AFyfjFelhzXmZvYMV8OX6WSwMZDUDsACSQANZMCUm8kV2uz6oJRs1ShPqBn9qAiMTr01xOhT2TjKiuoPxsvWxipukHJ7m3wgKfXR1HiVt7YhYim+Jaex8ZFX3L9zT/csVLVJMUPLdXU6mUgg94jKmnmjnzhKD3Zpp9pmiSho1+WKeSQs6dKlki4DuqkjVcXOqKynGOrM1LDVqqvTg33Js1vjTRfO6f8AXJ+MV6WHNeZl9gxXw5fpY+NNF87p/wBcn4w6WHNeY9gxXw5fpY+NNF87p/1yfjDpYc15j2DFfDl+lj400Xzun/XJ+MOlhzXmPYMV8OX6WSNLUpMQPLdXQ6mUgg2NsCMNYMXTTV0a84ShLdmrPkzNElCLnZyUisVaqp1ZSQQZqAgjAgi+BBijqwXFG1HBYmSTVOVn2M+qTL9LNcS5dRJdzqVZikmwubAG+oEwVSDdk0VnhK9OO9OEkubTJKLmuIA89/Eyv+azf2fxjmdFPkfQP6nhPiL5mtX5tVclDNm08xEW12IFhcgC+O8gRDpySu0ZKWOw9WShCabfAijFDbJxczq44ilm+A/GL9FPkaD2nhF/+iJnNDNSsl1tPMmU8xUWYCzG1gLHjGSnSmpptGnj9oYaeGnGM020dcy/lqVSSWnzjZRgANbMdSqNpP4nUI3ZzUFdnk8LhamJqKnT19FzZw3OfO2orWPWNoSvNkqTogbNL0jxPcBHPqVZT1PcYLZ1HCr3VeX5nr4cv5e5q5HzbqqkaUiQ7r6WCr3MxAPdERpylojJiMdh6DtUmk+Wr8kbtbmNXylLNTsQNegyufBST7Is6M1wMNPa2DqOyn5pr1yIjJeU51O/WSJjS32kbeDA4EcCDGOMnF3Rt1qFOvHdqRTX80fDwO1ZiZ5rXKUcBKhRdlGphq0k4bxsvG/Rrb+T1PF7T2ZLCS3o5wej5dj/AJma/SXmr8Kk9dKX5eUMLa3TWV5jEjjcbYivS3ldaoybH2h7PU6Ob9yXyfP6/wCDi1NUMjLMlsVdSGVhrBGIMaCds0eznCM4uMldPJnoPM/OBa2mWcLBx2Zi+i419x1jgY6dKpvxueAx+Dlhazg9NU+a/mpL1E9UVnchVUFmY6gALkmLt2V2akIuclGKu2efs8s4mragzMRLXsylOxL6yPSbWe4bI5tSo5yue+2fgo4SiocXm32/RcPPiWDotzU6+Z8Lmj5KU3YB1PMH8q6+dtxEZMPS3nvPRHP21tDoYdDB+9LXsX1fp4HUc48uyqOSZ008FUa2bYB+OwRuVJqCuzzOEwlTE1FTh4vkuZwzOXOmorWJmtaXfsylNkG64848T3W1RzqlSU9T2+D2fRwsfcWfN6/47kY8k5sVdSNKRIdl2MbKp5FiAe6EacpaItXx+HoO1SaT5av5XNqvzIr5Kl3p2KjWUKvbuUk+yJlRmuBipbVwlR2jPPtuvXIi8j5XnUz9ZTzGQ7bHstwZdTDnFIzcXeJtYjDUq8d2rG/qu58DtmY2eCVyFWASegu6DURq0kvjo32bL8iehSqqa7Txe0tmywkrrOD0f7Pt9Ss9KuQamoqJTyJLzFEqxK2wOmTbE7ow4iEpSVkdLYmMoUaMo1JJNv8AYpPxMr/ms32fjGDop8jtf1PCfEXzIapkNLdkdSrKbMp1gjWDGNq2TNyE4zipRd09DcyXkOoqAxkSXmBTYlbYE47TFowlLRGGti6NBpVJJXN34mV/zWb7Pxi3RT5GH+p4T4i+Z2TMCimSaCRKmqUddO6nWLzHI9hEb1FNQSZ4/alWFXFznB3Ttn4I2c7ssikpJs/zgLIN7tgvtxPAGJqz3ItmPAYb2mvGnw49y1POzNe5JuTiSdp2kxzD6ElwRmoKxpM1J0s2eWwZeYN7HgdR4GJTad0Uq041YOEtGrHpDJVes+TLnJ5MxQw4XGo8QcO6OpGSkro+c16MqNSVOWqdjbixiEAVXpQ/uyo/y/40uMOI+7fh6nU2L+Nh4/8AVnBm1GOa9D3a1PUEnyV5D3R2EfMZas+4EHEelbLBnVhkg/JyBogb3IDMfaF7jvjn4ie9O3I9rsPDKlh+k4yz8OH1NTo7zdFZVWmC8qUNNx6WNlXvNyeCkbYrRp78s9DNtbGvDUPd60sl2c3/ADmd3loFAVQAALAAWAA2Abo6R4Vtt3Z9QIOXdLmbShRWylsdILOA1HSwV+d7A77jdGniaa668T0+wcdJv2eb7Y/uv3Oc5Jyi9POlz5flS20hxG0HgRcd8asZOLuj0VejGvTlTlo/5fw1PSVNPDorrirKGB4EXHsMdVO6ufOJxcJOL1WRyDpSzV6iZ8LlD5Ka3bA1JMO36La+d94EaOIpbr3loz12xNodLDoJ9aOnavqvTuZBZj5yGhqA5v1T2WaPV2MOKk35XG2MdKpuSvwN7aWBWLo7q6yzj9PEtHSpnaJlqOncFMGmspwa4DKoO0DBjxsNhjNiKt/dRzNibOcP9eqs9Irlwb/Zf+FOzVyA9bULJS4XXMf0UGs8zqA3nnGCnBzlZHYx2MjhaTqPXgub/mp6CoKJJMtJUpdFEAVRwHvPHbHTjFRVkeAq1ZVZuc3dvNnEuk7LBn1rpfsSPk1Hreeeelh9URz6896fce02NhlRwylxlm+7h8s/E+ujTNxaupZpovKkgMy7GYk6IPDBieVtsKFPflnohtjGyw1FKHWlkuxcX3nclUAAAWA1Abo6J4du+bP2AOT9LmbSy9GtlLo6baM1QMNI3IfmbWO8223vpYmml7yPVbBx0p3w83orx7uX7rxKJkHKrUtRLqEv2GuQPOXUw7xf2RrwlutSO7isPHEUpUpcfXgz0jLcEAjEEXHIx1T5y1Z2Z9QIPO2eY/3+r/TN745dXrs+hbO/CU/7UdB6FPyNT+kX92NnCaM4H2j+8p9z9TpEbZ5wQBx7pgy31k9KVT2ZI0n4zGGH2VP7R3Ro4md5bvI9fsDC7lJ1nrLJdy+r9CO6LsiCorNNxeXIGmb6i5wQHvBb6sUw8N6fcbG2sU6OH3Y6yy8OP08SJzxyN8Eq5sm3YvpS/wBG2K+GK/VMUqQ3JNG3s/E+04eNTjo+9a+eviXvoby3dZlGxxX5SX9EmzgcmIP1jujZws9YnC+0GFtKNdccn38Pll4HTY2zzQgCq9KH92VH+X/GlxhxH3b8PU6mxfxsPH/qzgz6jHNeh7tanqCT5I5COwfMZas+4EHnXPBSK6rvr65z3Frj2ERy6nXfefQ9ntPC07flReOhEj/ext+S8PlPvv4xsYXj4HD+0d/9L/l+x1KNw8wIAq/SbMAybUX2hQOZmLbw190Ya7/02dPYybxsLdvozgsc492ejM0VIoaQHX1Ev9xY6dLqLuPnmPaeKqW/NL1N7KFEk6W8qaukjqVYcD7jx2ReSUlZmClVlSmpwdms0efM6cgvRVDSXxGuW/pIdR57CN4McypBwlZnv8Fi44qkqkdeK5P+aEXTyWdlRAWZiFVRrJJsAO+KJXNqclGLlJ5LU79mTm0tDThMDNezTWG1tw9VdQ7ztjpUqe5G3E8FtHHPF1d7/askuz6ssMZTnnm3OIEVdSDr6+Zf9Y0cqfWfez6NhPw9O35Y+iOkdCbL1VSPO01J5FTb2ho2sLozzn2jT6Sm+Fn6/wDh0qNs84IAqHStMAybNB1s0sDn1it7gYwYn7tnW2Gm8ZG3BP0ZwttRjnnuVqelcgqRTSA2sSkB56AvHVh1UfN8S0602ub9TeixgPO+en9vq/0zRy6vXfefQtnfhKf9qOgdCn5Gp/SL+7GzhNGcD7R/e0+5+p0iNs84aOW8pLTSJs99UtSbbzqAHEkgd8VnLdi2Z8NQlXqxpx1b/j8DzhVVLTHeY5u7sWY8WNzHKbbd2fRYQjTioR0SsjsfRr8HpqJNOfJEyb8o4MxLi/kg47FthsJMb1DdjDXU8ftjpq+Je7CVo5LJ+Pz+RE9LcqROlS6iVNlM8s6LBXUko5wwBubNbuZopibNJpm1sGVWlUlSnFpSzV09V9V6I57m/lVqWolVC+Y1yBtU4MO9Se+0a0Jbskz0OKw6xFGVJ8V8+HzPR1PPV1V0IZWAZSNRBFwR3GOondXR86lFwk4y1WRkiSpVelD+7Kj/AC/40uMOI+7fh6nU2L+Nh4/9WcGfUY5r0PdrU9QSfJHIe6OwfMZas+4EHG+l3IZl1AqlHyc6wY7pii3tUA9zRoYmFpb3M9hsHFKdF0XrHTuf0fqiv5lZwmiqRNIJlsNCYo16JINxxBAPiNsY6VTclc6G0cEsXRcOKzXf/k7zkzKUqoQTJMxXQ7VPsI1g8DjHRjJSV0eErUKlGW5UVmbM2YFBZiABiSTYAcTFjGk27I450nZ3pVFaanOlKRtJnGp3FwAu9Rc47SeFzoV6qlktD2Gxtmyw6dWqrSeSXJdva/kVfNjIjVlSkhb2Ju7ejLB7R+4cSIxQhvysdPG4qOGouo/DtfD+cj0XLQKAoFgBYDcBHUPnjbbuz6gQcr6bvKpOU3/tRp4vVeP7HqPs5pV/4/8A0VXo5/vKm+k38J4wUfvEdXa/4Kp4eqO/R0zwQgDivSvkMyar4QB8nPxvsEwCzA8wA3Htbo5+IhuyvzPZ7Dxaq0OiesfTh9PIisxM5PgNRptcynGjMA12vcMOKm+G4mKUqm5K5tbTwPtdHdXWWa+nid2yfXy56CZJdXQ6mU38dx4GOlGSkro8NVozpS3Zpp9pmnzlRSzsFUYlmIAA4k6oluxWMXJ2irs4v0mZ2rVusmQbyZRJLbHe1rj1QCQDtudlo59eqpuy0PZbG2dLDRdSp1pcOS+rILNDITVlSkoA6AOlNO6WDj3nyRz4Rjpw35WN7H4tYWg58dF3/wCNT0OBHUPnp+wB52zz/t9X+mb3xy6vXZ9C2d+Ep/2o6D0Kfkan9Iv7sbOE0ZwPtH97T7n6nSI2zzhy3ply3+To1P8AzJntCA+1rcFjTxU9Inp/s/hetXfcv3+nmc6yXkybUP1chC72J0RbUNZJJA2jxjVjFydkeirV6dGO/UdkS/xDr/mrfal/1RfoanI1P6vg/ifJ/QfEOv8Amrfal/1Q6GpyH9XwfxPk/oQdZSvKdpUxSrobMp1gxRpp2Zu06kakVODunodf6Ist9bTNTMe3IOHGW1yvgbjloxu4ad47vI8jt7C9HWVVaS9Vr56+ZfY2ThFZ6SZDPk6eiKzsersqgkm01CbAY6gYw103Tdv5mdLZE4wxkJSdlnr/AGs4i2Q6q39mqP1Mz+mOe4S5PyParF0PiR/UvqekZQ7I5COsfOZan3Ag1spUEufLaTOUMjixB+7cQcQRqiJRUlZmSjWnRmpwdmjjec/RzUU5LU4M+VssPlF+ko8rmvgI0KmHlHTNHsMFtujWVqvuy+T8eHj5lPlzXlOdFnluMDYlWHPUYwXszsOMKkc0mvNH1V5QmTMJs2Y9tQd2b3mDk3qyKdGFPqRS7kl6E1m/mZV1ZGjLKS9s2YCq29UHFu7DiIyQpTnojSxW1MPh1nK75LP/AMOzZq5syaGVoSu0zYvMPlMfuUbF2cSSTv06agrI8djcdUxc96ei0XBf55sm4yGkIA5p0yUE2aaXqpcyZYTL6CM1r9Va9gbaj4RqYqLbVlzPSfZ+tTpqpvyS6urS5lZ6Pskz0yhTs8icqgtdmluAPk3GJItrIjDRjLfWR09q4ijLCTjGaby0a5o7jHRPECANPK2TJdTKaTOXSRtY2g7CDsI3xWUVJWZloV50JqpTdmjjWc3R5U05LSVM+VsKjtgesgxPNb90aM6Eo6Zo9jg9tUKySqPdl26eD+vzKnJqHlMdBnlvqOixVu+1jGBOzyOtKEKkfeSa80ftXXzJlutmu9tWm7NblcmDberIp0YQ6kUu5JehPZvZkVdUQRLMqXtmTAQLequtu7DiIywoymaOL2rh8Otd58l+70Xr2HZ82s3pNFK6uUMTi7nynbeeG4ah4xvU6agrI8bjMZUxVTfn4LgiXjIaggDged+R6hq6pZZE5lM1iCJTkEX2EDERzasZb7yZ7zAYmisLTTnFOy4ovfQ9RTJUmoE2W8smYCA6lbjR2XEbGFTSdzhbfqwqVIbkk8uDvxL9OmBVLG9gCTYXOAvgBrPCNpnBit5pI8+ZapaupnzZ701ReYxNuqfAalHk7FAHdHLkpSbdn5H0DDVMNQpRpxqRyX5l48eLOi9Eeb7SZUyomoyTJh0VDAghF4HEaTX+yI2sNCybZ53buMjVnGlB3Szy5v6L1Z0GNo4AgDlfS1m27TZdVIlu+mNCYEUsdJfJYgC+K3F/VEaeJpu+8j1GwsdCNOVGpJK2au7a6rzz8WV3MpaqkrJU009QEJ0JnyMzyGsD5uw2b6sYaW9Gadn5HR2i8PiMPKG/G+q95arx46eJ3aOkeGEAIAQAgBACAKT0k/kxyjXr6HZ2R1yr9HH5Yc4w0NTp7X+7OvRvHkxACAEAIAQAgBACAEAUHpM8nujWxB3Nj9YhujT8qOcY6GpubY6h1eN08uIAQAgBACAEAIAQAgBACAEAf//Z"/>
          <p:cNvSpPr>
            <a:spLocks noChangeAspect="1" noChangeArrowheads="1"/>
          </p:cNvSpPr>
          <p:nvPr/>
        </p:nvSpPr>
        <p:spPr bwMode="auto">
          <a:xfrm>
            <a:off x="155575" y="-1881188"/>
            <a:ext cx="5772150" cy="3924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5846" name="Picture 6" descr="http://wemakeitsafer.com/nhtsa_images/toyo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857496"/>
            <a:ext cx="3572593" cy="2428892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0" y="6611779"/>
            <a:ext cx="32544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dirty="0"/>
              <a:t>Πηγή</a:t>
            </a:r>
            <a:r>
              <a:rPr lang="en-US" sz="1000" dirty="0"/>
              <a:t>: http://wemakeitsafer.com/nhtsa_images/toyota.jpg</a:t>
            </a:r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3138585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>
              <a:defRPr/>
            </a:pPr>
            <a:r>
              <a:rPr lang="en-US" dirty="0"/>
              <a:t>TOYOTA</a:t>
            </a:r>
            <a:endParaRPr lang="el-GR" dirty="0"/>
          </a:p>
        </p:txBody>
      </p:sp>
      <p:sp>
        <p:nvSpPr>
          <p:cNvPr id="211971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525963"/>
          </a:xfrm>
        </p:spPr>
        <p:txBody>
          <a:bodyPr/>
          <a:lstStyle/>
          <a:p>
            <a:endParaRPr lang="el-GR" sz="2800" dirty="0"/>
          </a:p>
          <a:p>
            <a:r>
              <a:rPr lang="el-GR" sz="2800" dirty="0"/>
              <a:t>Αύγουστος 2009: Ατύχημα 4 νεκροί </a:t>
            </a:r>
          </a:p>
          <a:p>
            <a:r>
              <a:rPr lang="el-GR" sz="2800" dirty="0"/>
              <a:t>Ανάκληση 5.4 εκ. αυτοκινήτων </a:t>
            </a:r>
          </a:p>
          <a:p>
            <a:r>
              <a:rPr lang="el-GR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52 εκ. $ ημερησίως</a:t>
            </a:r>
            <a:endParaRPr lang="el-GR" sz="2800" dirty="0"/>
          </a:p>
          <a:p>
            <a:r>
              <a:rPr 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1/8 </a:t>
            </a:r>
            <a:r>
              <a:rPr lang="el-GR" sz="2800" dirty="0"/>
              <a:t>αυτοκίνητα ΤΟΥΟΤΑ.</a:t>
            </a:r>
          </a:p>
          <a:p>
            <a:r>
              <a:rPr lang="el-GR" sz="2800" dirty="0"/>
              <a:t>Πρόβλημα στο γκάζι</a:t>
            </a:r>
            <a:r>
              <a:rPr lang="en-US" sz="2800" dirty="0"/>
              <a:t>. </a:t>
            </a:r>
            <a:endParaRPr lang="el-GR" sz="2800" dirty="0"/>
          </a:p>
          <a:p>
            <a:pPr>
              <a:buFont typeface="Wingdings 2" pitchFamily="18" charset="2"/>
              <a:buNone/>
            </a:pPr>
            <a:b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endParaRPr lang="el-GR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65124-1B67-46C7-8352-E09DF9F2797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pic>
        <p:nvPicPr>
          <p:cNvPr id="2058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643314"/>
            <a:ext cx="3929090" cy="2392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6 - TextBox"/>
          <p:cNvSpPr txBox="1"/>
          <p:nvPr/>
        </p:nvSpPr>
        <p:spPr>
          <a:xfrm>
            <a:off x="2643174" y="6611779"/>
            <a:ext cx="65008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/>
              <a:t>Πηγή</a:t>
            </a:r>
            <a:r>
              <a:rPr lang="en-US" sz="1000" dirty="0"/>
              <a:t>: http://blog.caranddriver.com/wp-content/uploads/2010/02/The-Toyota-Recall-Fiasco-Place.jpg</a:t>
            </a:r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4035527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l-GR" dirty="0"/>
              <a:t>Διαχείριση της κρίσης </a:t>
            </a:r>
            <a:r>
              <a:rPr lang="el-GR" sz="2000" dirty="0"/>
              <a:t>(1 από </a:t>
            </a:r>
            <a:r>
              <a:rPr lang="en-US" sz="2000" dirty="0"/>
              <a:t>3</a:t>
            </a:r>
            <a:r>
              <a:rPr lang="el-GR" sz="2000" dirty="0"/>
              <a:t>)</a:t>
            </a:r>
            <a:endParaRPr lang="el-GR" dirty="0"/>
          </a:p>
        </p:txBody>
      </p:sp>
      <p:sp>
        <p:nvSpPr>
          <p:cNvPr id="212995" name="2 - Θέση περιεχομένου"/>
          <p:cNvSpPr>
            <a:spLocks noGrp="1"/>
          </p:cNvSpPr>
          <p:nvPr>
            <p:ph idx="1"/>
          </p:nvPr>
        </p:nvSpPr>
        <p:spPr>
          <a:xfrm>
            <a:off x="714348" y="2214554"/>
            <a:ext cx="3173407" cy="2436822"/>
          </a:xfrm>
        </p:spPr>
        <p:txBody>
          <a:bodyPr>
            <a:noAutofit/>
          </a:bodyPr>
          <a:lstStyle/>
          <a:p>
            <a:pPr>
              <a:buFont typeface="Wingdings 2" pitchFamily="18" charset="2"/>
              <a:buNone/>
            </a:pPr>
            <a:r>
              <a:rPr lang="el-GR" dirty="0"/>
              <a:t>	</a:t>
            </a:r>
            <a:r>
              <a:rPr lang="en-US" dirty="0"/>
              <a:t>H Toyota </a:t>
            </a:r>
            <a:r>
              <a:rPr lang="el-GR" dirty="0"/>
              <a:t>σταματάει προσωρινά την παραγωγή σε κάποια εργοστάσια.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D83BBB-AFC4-4707-BE6A-2FA341DF5B54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  <p:pic>
        <p:nvPicPr>
          <p:cNvPr id="2129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357298"/>
            <a:ext cx="3171825" cy="4991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- TextBox"/>
          <p:cNvSpPr txBox="1"/>
          <p:nvPr/>
        </p:nvSpPr>
        <p:spPr>
          <a:xfrm>
            <a:off x="0" y="6611779"/>
            <a:ext cx="5968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dirty="0"/>
              <a:t>Πηγή</a:t>
            </a:r>
            <a:r>
              <a:rPr lang="en-US" sz="1000" dirty="0"/>
              <a:t>: http://i2.wp.com/infotainmentnews.net/wp-content/uploads/2010/01/Recall_Messaging_B_and_W.jpg</a:t>
            </a:r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498935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85804" y="7141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H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Coca-Cola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dirty="0">
                <a:latin typeface="Calibri" pitchFamily="34" charset="0"/>
                <a:ea typeface="Calibri" pitchFamily="34" charset="0"/>
                <a:cs typeface="Calibri" pitchFamily="34" charset="0"/>
              </a:rPr>
              <a:t>σε κρίση 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2 </a:t>
            </a:r>
            <a:r>
              <a:rPr lang="el-G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από 2)</a:t>
            </a:r>
            <a:endParaRPr lang="el-GR" dirty="0"/>
          </a:p>
        </p:txBody>
      </p:sp>
      <p:sp>
        <p:nvSpPr>
          <p:cNvPr id="195587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1428736"/>
            <a:ext cx="8572560" cy="4786346"/>
          </a:xfrm>
          <a:solidFill>
            <a:schemeClr val="bg1">
              <a:lumMod val="85000"/>
            </a:schemeClr>
          </a:solidFill>
        </p:spPr>
        <p:txBody>
          <a:bodyPr>
            <a:normAutofit fontScale="85000" lnSpcReduction="20000"/>
          </a:bodyPr>
          <a:lstStyle/>
          <a:p>
            <a:pPr algn="ctr">
              <a:buFont typeface="Wingdings 2" pitchFamily="18" charset="2"/>
              <a:buNone/>
            </a:pPr>
            <a:r>
              <a:rPr lang="el-GR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14 Ιουνίου 1999</a:t>
            </a:r>
          </a:p>
          <a:p>
            <a:pPr>
              <a:lnSpc>
                <a:spcPct val="160000"/>
              </a:lnSpc>
            </a:pPr>
            <a:r>
              <a:rPr lang="el-GR" dirty="0">
                <a:latin typeface="Calibri" pitchFamily="34" charset="0"/>
                <a:ea typeface="Calibri" pitchFamily="34" charset="0"/>
                <a:cs typeface="Calibri" pitchFamily="34" charset="0"/>
              </a:rPr>
              <a:t>Το Βελγικό υπουργείο υγείας ανακοινώνει πως όλα τα προϊόντα με το σήμα της 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Coca-Cola </a:t>
            </a:r>
            <a:r>
              <a:rPr lang="el-GR" dirty="0">
                <a:latin typeface="Calibri" pitchFamily="34" charset="0"/>
                <a:ea typeface="Calibri" pitchFamily="34" charset="0"/>
                <a:cs typeface="Calibri" pitchFamily="34" charset="0"/>
              </a:rPr>
              <a:t>είναι ακατάλληλα προς χρήση.</a:t>
            </a:r>
          </a:p>
          <a:p>
            <a:pPr>
              <a:lnSpc>
                <a:spcPct val="160000"/>
              </a:lnSpc>
            </a:pPr>
            <a:r>
              <a:rPr lang="el-GR" dirty="0">
                <a:latin typeface="Calibri" pitchFamily="34" charset="0"/>
                <a:ea typeface="Calibri" pitchFamily="34" charset="0"/>
                <a:cs typeface="Calibri" pitchFamily="34" charset="0"/>
              </a:rPr>
              <a:t>200 εκ $ - Απώλεια κερδών </a:t>
            </a:r>
            <a:endParaRPr lang="en-US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60000"/>
              </a:lnSpc>
            </a:pPr>
            <a:r>
              <a:rPr lang="el-GR" dirty="0">
                <a:latin typeface="Calibri" pitchFamily="34" charset="0"/>
                <a:ea typeface="Calibri" pitchFamily="34" charset="0"/>
                <a:cs typeface="Calibri" pitchFamily="34" charset="0"/>
              </a:rPr>
              <a:t>Ακολούθησε η Γαλλία, η Ελβετία, η Ισπανία, Γερμανία, το Λουξεμβούργο και η Ολλανδία.</a:t>
            </a:r>
          </a:p>
          <a:p>
            <a:pPr>
              <a:lnSpc>
                <a:spcPct val="160000"/>
              </a:lnSpc>
            </a:pPr>
            <a:r>
              <a:rPr lang="el-GR" dirty="0">
                <a:latin typeface="Calibri" pitchFamily="34" charset="0"/>
                <a:ea typeface="Calibri" pitchFamily="34" charset="0"/>
                <a:cs typeface="Calibri" pitchFamily="34" charset="0"/>
              </a:rPr>
              <a:t>Η Ευρώπη συνιστά το 23% των παγκόσμιων πωλήσεων.</a:t>
            </a:r>
          </a:p>
          <a:p>
            <a:endParaRPr lang="el-GR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Font typeface="Wingdings 2" pitchFamily="18" charset="2"/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84D22D-EAF3-4091-BBBA-473E28E4FEBE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1719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Διαχείριση της κρίσης </a:t>
            </a:r>
            <a:r>
              <a:rPr lang="el-GR" sz="2000" dirty="0"/>
              <a:t>(2 από </a:t>
            </a:r>
            <a:r>
              <a:rPr lang="en-US" sz="2000" dirty="0"/>
              <a:t>3</a:t>
            </a:r>
            <a:r>
              <a:rPr lang="el-GR" sz="2000" dirty="0"/>
              <a:t>)</a:t>
            </a:r>
            <a:endParaRPr lang="el-GR" dirty="0"/>
          </a:p>
        </p:txBody>
      </p:sp>
      <p:sp>
        <p:nvSpPr>
          <p:cNvPr id="214019" name="2 - Θέση περιεχομένου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/>
              <a:t>Δεν κάνει τίποτα</a:t>
            </a:r>
          </a:p>
          <a:p>
            <a:pPr lvl="1"/>
            <a:r>
              <a:rPr lang="el-GR" dirty="0"/>
              <a:t>Οι άλλοι μιλάνε για εμάς</a:t>
            </a:r>
            <a:endParaRPr lang="en-US" sz="2400" dirty="0"/>
          </a:p>
          <a:p>
            <a:pPr lvl="1">
              <a:buFont typeface="Verdana" pitchFamily="34" charset="0"/>
              <a:buNone/>
            </a:pPr>
            <a:endParaRPr lang="el-GR" sz="2400" dirty="0"/>
          </a:p>
          <a:p>
            <a:r>
              <a:rPr lang="el-GR" dirty="0"/>
              <a:t>Απάντηση </a:t>
            </a:r>
            <a:r>
              <a:rPr lang="en-US" dirty="0"/>
              <a:t>CEO</a:t>
            </a:r>
            <a:endParaRPr lang="en-US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EFE6CC-C7A3-487D-97E7-EE09FCC37815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9279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l-GR" dirty="0"/>
              <a:t>Διαχείριση της κρίσης </a:t>
            </a:r>
            <a:r>
              <a:rPr lang="el-GR" sz="2000" dirty="0"/>
              <a:t>(</a:t>
            </a:r>
            <a:r>
              <a:rPr lang="en-US" sz="2000" dirty="0"/>
              <a:t>3</a:t>
            </a:r>
            <a:r>
              <a:rPr lang="el-GR" sz="2000" dirty="0"/>
              <a:t> από </a:t>
            </a:r>
            <a:r>
              <a:rPr lang="en-US" sz="2000" dirty="0"/>
              <a:t>3</a:t>
            </a:r>
            <a:r>
              <a:rPr lang="el-GR" sz="2000" dirty="0"/>
              <a:t>)</a:t>
            </a:r>
            <a:endParaRPr lang="el-GR" dirty="0"/>
          </a:p>
        </p:txBody>
      </p:sp>
      <p:sp>
        <p:nvSpPr>
          <p:cNvPr id="21504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1428736"/>
            <a:ext cx="8358246" cy="4819664"/>
          </a:xfr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'I drive a Toyota. My family and friends drive Toyotas, and I would not allow my loved ones to drive our cars if I did not believe they were safe.‘</a:t>
            </a:r>
            <a:endParaRPr lang="el-GR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n-US" dirty="0"/>
              <a:t>‘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truly sorry for letting customers down’, adding: ‘Nothing is more important to us than our customer safety and satisfaction.’</a:t>
            </a:r>
          </a:p>
          <a:p>
            <a:r>
              <a:rPr lang="el-GR" sz="2400" dirty="0"/>
              <a:t>Απάντηση κυβέρνησης στα προβλήματα της ΤΟΥΟΤΑ</a:t>
            </a:r>
            <a:endParaRPr lang="el-GR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l-GR" sz="2400" dirty="0"/>
              <a:t>Απάντηση κυβέρνησης στην απολογία του </a:t>
            </a:r>
            <a:r>
              <a:rPr lang="en-US" sz="2400" dirty="0"/>
              <a:t>CEO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263A8-749E-4230-98F3-F4229918ED95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5497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l-GR" dirty="0"/>
              <a:t>Απάντηση επιχείρησης</a:t>
            </a:r>
          </a:p>
        </p:txBody>
      </p:sp>
      <p:sp>
        <p:nvSpPr>
          <p:cNvPr id="217091" name="2 - Θέση περιεχομένου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el-GR" sz="2400" dirty="0"/>
              <a:t>Αργοπορημένη αντίδραση.</a:t>
            </a:r>
          </a:p>
          <a:p>
            <a:pPr>
              <a:lnSpc>
                <a:spcPct val="150000"/>
              </a:lnSpc>
            </a:pPr>
            <a:r>
              <a:rPr lang="el-GR" sz="2400" dirty="0"/>
              <a:t>Άφησαν τα ΜΜΕ να κάνουν το πρώτο βήμα και απλά ακολουθούν.</a:t>
            </a:r>
          </a:p>
          <a:p>
            <a:pPr>
              <a:lnSpc>
                <a:spcPct val="150000"/>
              </a:lnSpc>
            </a:pPr>
            <a:r>
              <a:rPr lang="el-GR" sz="2400" dirty="0"/>
              <a:t>Είχαν την εικόνα της πλέον αξιόπιστης βιομηχανίας αυτοκινήτων … κάθε πρόβλημα είναι «μεγάλο πρόβλημα».</a:t>
            </a:r>
          </a:p>
          <a:p>
            <a:pPr>
              <a:lnSpc>
                <a:spcPct val="150000"/>
              </a:lnSpc>
            </a:pPr>
            <a:r>
              <a:rPr lang="el-GR" sz="2400" dirty="0"/>
              <a:t>Επηρεάζουν όλη την αγορά των υβριδικών μοντέλων, καθώς και τα υπόλοιπα υβριδικά της επιχείρησης. </a:t>
            </a:r>
          </a:p>
          <a:p>
            <a:pPr algn="ctr">
              <a:buFont typeface="Wingdings 2" pitchFamily="18" charset="2"/>
              <a:buNone/>
            </a:pPr>
            <a:endParaRPr lang="el-GR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34217-F9BA-41AC-BC19-B3EE6EE620C9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0287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l-GR" dirty="0"/>
              <a:t>Δημιουργία </a:t>
            </a:r>
            <a:r>
              <a:rPr lang="en-US" dirty="0"/>
              <a:t>Recall site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10F2B-4532-4AE1-9082-8AD3BEAF661D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  <p:pic>
        <p:nvPicPr>
          <p:cNvPr id="2181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00108"/>
            <a:ext cx="7386637" cy="530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2687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Social Influential Marketing (SIM) score</a:t>
            </a:r>
            <a:endParaRPr lang="el-GR" dirty="0"/>
          </a:p>
        </p:txBody>
      </p:sp>
      <p:sp>
        <p:nvSpPr>
          <p:cNvPr id="219139" name="2 - Θέση περιεχομένου"/>
          <p:cNvSpPr>
            <a:spLocks noGrp="1"/>
          </p:cNvSpPr>
          <p:nvPr>
            <p:ph idx="1"/>
          </p:nvPr>
        </p:nvSpPr>
        <p:spPr>
          <a:xfrm>
            <a:off x="1284288" y="1484313"/>
            <a:ext cx="7859712" cy="612775"/>
          </a:xfrm>
        </p:spPr>
        <p:txBody>
          <a:bodyPr>
            <a:normAutofit fontScale="85000" lnSpcReduction="20000"/>
          </a:bodyPr>
          <a:lstStyle/>
          <a:p>
            <a:pPr>
              <a:buFont typeface="Wingdings 2" pitchFamily="18" charset="2"/>
              <a:buNone/>
            </a:pPr>
            <a:r>
              <a:rPr lang="en-US" sz="2400"/>
              <a:t>SIM = </a:t>
            </a:r>
            <a:r>
              <a:rPr lang="el-GR" sz="2400"/>
              <a:t>Θετικά – αρνητικά συναισθήματα</a:t>
            </a:r>
            <a:r>
              <a:rPr lang="en-US" sz="2400"/>
              <a:t> </a:t>
            </a:r>
            <a:r>
              <a:rPr lang="el-GR" sz="2400"/>
              <a:t>στο διαδίκτυο</a:t>
            </a:r>
          </a:p>
          <a:p>
            <a:pPr lvl="1"/>
            <a:r>
              <a:rPr lang="el-GR" sz="2000"/>
              <a:t>Μετράει την «υγεία» της μάρκας στο διαδίκτυο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BB939-4E01-4FF2-9FB4-8AF3AC436B51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  <p:pic>
        <p:nvPicPr>
          <p:cNvPr id="2478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3116"/>
            <a:ext cx="6948488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815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dirty="0"/>
              <a:t>SIM score</a:t>
            </a:r>
            <a:endParaRPr lang="el-GR" dirty="0"/>
          </a:p>
        </p:txBody>
      </p:sp>
      <p:sp>
        <p:nvSpPr>
          <p:cNvPr id="220163" name="2 - Θέση περιεχομένου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el-GR" sz="2800" dirty="0"/>
              <a:t>Η μάρκα σχολιάζεται συνεχώς </a:t>
            </a:r>
          </a:p>
          <a:p>
            <a:pPr lvl="1">
              <a:lnSpc>
                <a:spcPct val="150000"/>
              </a:lnSpc>
            </a:pPr>
            <a:r>
              <a:rPr lang="el-GR" sz="2400" dirty="0" err="1"/>
              <a:t>Αρνητικά…ουδέτερα…θετικά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800" dirty="0"/>
              <a:t>Οι πωλήσεις στα </a:t>
            </a:r>
            <a:r>
              <a:rPr lang="en-US" sz="2800" dirty="0" err="1"/>
              <a:t>Prius</a:t>
            </a:r>
            <a:r>
              <a:rPr lang="el-GR" sz="2800" dirty="0"/>
              <a:t>;</a:t>
            </a:r>
          </a:p>
          <a:p>
            <a:pPr lvl="1">
              <a:lnSpc>
                <a:spcPct val="150000"/>
              </a:lnSpc>
            </a:pPr>
            <a:r>
              <a:rPr lang="el-GR" sz="2400" dirty="0"/>
              <a:t>Ανέβηκαν από 7,4% σε 8,7%</a:t>
            </a:r>
          </a:p>
          <a:p>
            <a:pPr>
              <a:lnSpc>
                <a:spcPct val="150000"/>
              </a:lnSpc>
            </a:pPr>
            <a:r>
              <a:rPr lang="el-GR" sz="2800" dirty="0"/>
              <a:t>Βραχυπρόθεσμα μάλλον η </a:t>
            </a:r>
            <a:r>
              <a:rPr lang="en-US" sz="2800" dirty="0"/>
              <a:t>TOYOTA </a:t>
            </a:r>
            <a:r>
              <a:rPr lang="el-GR" sz="2800" dirty="0"/>
              <a:t>ωφελήθηκε αλλά θα υπάρξουν και άλλες ανακλήσεις…</a:t>
            </a:r>
          </a:p>
          <a:p>
            <a:pPr lvl="1">
              <a:buFont typeface="Verdana" pitchFamily="34" charset="0"/>
              <a:buNone/>
            </a:pPr>
            <a:endParaRPr lang="el-GR" dirty="0"/>
          </a:p>
          <a:p>
            <a:pPr lvl="1">
              <a:buFont typeface="Verdana" pitchFamily="34" charset="0"/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175E9-0AA3-48C8-918E-CA5864C6CC5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6898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encrypted-tbn3.gstatic.com/images?q=tbn:ANd9GcT83-Lqf4jBs9DDJWRyYzO-i1I6ctQ38TD5SyPjuivTDGJ1cUMZkg"/>
          <p:cNvPicPr>
            <a:picLocks noChangeAspect="1" noChangeArrowheads="1"/>
          </p:cNvPicPr>
          <p:nvPr/>
        </p:nvPicPr>
        <p:blipFill>
          <a:blip r:embed="rId2">
            <a:lum bright="45000" contrast="-31000"/>
          </a:blip>
          <a:srcRect/>
          <a:stretch>
            <a:fillRect/>
          </a:stretch>
        </p:blipFill>
        <p:spPr bwMode="auto">
          <a:xfrm>
            <a:off x="1214414" y="1714488"/>
            <a:ext cx="6572296" cy="4284472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l-GR" dirty="0">
                <a:solidFill>
                  <a:srgbClr val="FFC000"/>
                </a:solidFill>
              </a:rPr>
              <a:t>Τι θα έπρεπε να κάνουν</a:t>
            </a:r>
          </a:p>
        </p:txBody>
      </p:sp>
      <p:sp>
        <p:nvSpPr>
          <p:cNvPr id="221187" name="2 - Θέση περιεχομένου"/>
          <p:cNvSpPr>
            <a:spLocks noGrp="1"/>
          </p:cNvSpPr>
          <p:nvPr>
            <p:ph idx="1"/>
          </p:nvPr>
        </p:nvSpPr>
        <p:spPr>
          <a:xfrm>
            <a:off x="571472" y="1428736"/>
            <a:ext cx="7962900" cy="48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800" dirty="0"/>
              <a:t>Να το συζητάνε περισσότερο στο διαδίκτυο (κοινωνικά μέσα δικτύωσης).</a:t>
            </a:r>
          </a:p>
          <a:p>
            <a:pPr>
              <a:lnSpc>
                <a:spcPct val="150000"/>
              </a:lnSpc>
            </a:pPr>
            <a:r>
              <a:rPr lang="el-GR" sz="2800" dirty="0"/>
              <a:t>Πιο γρήγορες απαντήσεις.</a:t>
            </a:r>
          </a:p>
          <a:p>
            <a:pPr>
              <a:lnSpc>
                <a:spcPct val="150000"/>
              </a:lnSpc>
            </a:pPr>
            <a:r>
              <a:rPr lang="el-GR" sz="2800" dirty="0"/>
              <a:t>Να εξηγούν ακριβώς τι είναι αυτό που κάνουν, χωρίς πολύπλοκες τεχνικές λεπτομέρειες.</a:t>
            </a:r>
          </a:p>
          <a:p>
            <a:pPr>
              <a:lnSpc>
                <a:spcPct val="150000"/>
              </a:lnSpc>
            </a:pPr>
            <a:r>
              <a:rPr lang="el-GR" sz="2800" dirty="0"/>
              <a:t>Μετά από όλα αυτά να κάνουν πολύ μεγάλες προσφορές.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9195C-1BCB-4303-8324-9F8896C1F663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2000232" y="6611779"/>
            <a:ext cx="5208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dirty="0"/>
              <a:t>Πηγή</a:t>
            </a:r>
            <a:r>
              <a:rPr lang="en-US" sz="1000" dirty="0"/>
              <a:t>: https://consumeraffairs.global.ssl.fastly.net/files/cache/news/Toyota-logo-large_large.jpg</a:t>
            </a:r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176095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l-GR" sz="4000" dirty="0"/>
              <a:t>Χρήσιμες αρχές αντιμετώπισης         κρίσης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707188" cy="4829196"/>
          </a:xfrm>
          <a:ln>
            <a:solidFill>
              <a:srgbClr val="00B050"/>
            </a:solidFill>
          </a:ln>
        </p:spPr>
        <p:txBody>
          <a:bodyPr/>
          <a:lstStyle/>
          <a:p>
            <a:r>
              <a:rPr lang="el-GR" dirty="0"/>
              <a:t>Πρόβλεψε το απρόβλεπτο.</a:t>
            </a:r>
          </a:p>
          <a:p>
            <a:r>
              <a:rPr lang="el-GR" dirty="0"/>
              <a:t>Κατάστρωσε πρακτικό σχέδιο επικοινωνίας.</a:t>
            </a:r>
          </a:p>
          <a:p>
            <a:r>
              <a:rPr lang="el-GR" dirty="0"/>
              <a:t>Εκπαίδευσε το προσωπικό.</a:t>
            </a:r>
          </a:p>
          <a:p>
            <a:r>
              <a:rPr lang="el-GR" dirty="0"/>
              <a:t>Χρησιμοποίησε τον ίδιο επικοινωνιακό αντιπρόσωπο.</a:t>
            </a:r>
          </a:p>
          <a:p>
            <a:r>
              <a:rPr lang="el-GR" dirty="0"/>
              <a:t>Απόφευγε τις υποθέσεις για τα αίτια, το κόστος κλπ.</a:t>
            </a:r>
          </a:p>
        </p:txBody>
      </p:sp>
      <p:pic>
        <p:nvPicPr>
          <p:cNvPr id="41988" name="Picture 4" descr="j025254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357951" y="2714620"/>
            <a:ext cx="2786050" cy="414338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401165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l-GR" dirty="0">
                <a:cs typeface="Times New Roman" pitchFamily="18" charset="0"/>
              </a:rPr>
              <a:t>Πρώτη αντίδραση…</a:t>
            </a:r>
            <a:endParaRPr lang="en-GB" dirty="0">
              <a:cs typeface="Times New Roman" pitchFamily="18" charset="0"/>
            </a:endParaRPr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484313"/>
            <a:ext cx="8215370" cy="480060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l-GR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Η πρώτη αντίδραση της </a:t>
            </a:r>
            <a:r>
              <a:rPr 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Coca-cola</a:t>
            </a:r>
            <a:r>
              <a:rPr lang="el-GR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 είναι η </a:t>
            </a:r>
            <a:r>
              <a:rPr lang="el-GR" sz="2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άρνηση</a:t>
            </a:r>
            <a:r>
              <a:rPr lang="el-GR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 ότι τα προϊόντα της μπορεί να είναι η αίτια των αναφερθέντων ασθενειών</a:t>
            </a:r>
            <a:r>
              <a:rPr 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 .</a:t>
            </a:r>
          </a:p>
          <a:p>
            <a:pPr eaLnBrk="1" hangingPunct="1">
              <a:lnSpc>
                <a:spcPct val="150000"/>
              </a:lnSpc>
            </a:pPr>
            <a:r>
              <a:rPr lang="el-GR" sz="2800" b="1" dirty="0">
                <a:cs typeface="Times New Roman" pitchFamily="18" charset="0"/>
              </a:rPr>
              <a:t>Παραδέχτηκαν</a:t>
            </a:r>
            <a:r>
              <a:rPr lang="el-GR" sz="2800" dirty="0">
                <a:cs typeface="Times New Roman" pitchFamily="18" charset="0"/>
              </a:rPr>
              <a:t> ότι δεν υπάρχουν λόγοι υγιεινής, ωστόσο υπήρχε ένα πρόβλημα με κακής ποιότητας διοξειδίου του άνθρακα που χρησιμοποίησε ένας εμφιαλωτής της. </a:t>
            </a:r>
            <a:endParaRPr lang="en-US" sz="2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859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66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66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chemeClr val="bg1">
              <a:lumMod val="75000"/>
            </a:schemeClr>
          </a:solidFill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dirty="0">
                <a:effectLst/>
                <a:cs typeface="Times New Roman" pitchFamily="18" charset="0"/>
              </a:rPr>
              <a:t>Η κρίση κλιμακώνετ</a:t>
            </a:r>
            <a:r>
              <a:rPr lang="el-GR" dirty="0">
                <a:cs typeface="Times New Roman" pitchFamily="18" charset="0"/>
              </a:rPr>
              <a:t>αι…</a:t>
            </a:r>
            <a:r>
              <a:rPr lang="el-GR" sz="2400" dirty="0">
                <a:effectLst/>
                <a:cs typeface="Times New Roman" pitchFamily="18" charset="0"/>
              </a:rPr>
              <a:t>(1</a:t>
            </a:r>
            <a:r>
              <a:rPr lang="en-US" sz="2400" dirty="0">
                <a:effectLst/>
                <a:cs typeface="Times New Roman" pitchFamily="18" charset="0"/>
              </a:rPr>
              <a:t> </a:t>
            </a:r>
            <a:r>
              <a:rPr lang="el-GR" sz="2400" dirty="0">
                <a:effectLst/>
                <a:cs typeface="Times New Roman" pitchFamily="18" charset="0"/>
              </a:rPr>
              <a:t>από 2)</a:t>
            </a:r>
            <a:endParaRPr lang="en-GB" dirty="0">
              <a:effectLst/>
              <a:cs typeface="Times New Roman" pitchFamily="18" charset="0"/>
            </a:endParaRP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52" y="1557358"/>
            <a:ext cx="7891462" cy="48006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l-GR" sz="2400" dirty="0">
                <a:cs typeface="Times New Roman" pitchFamily="18" charset="0"/>
              </a:rPr>
              <a:t>Την 8</a:t>
            </a:r>
            <a:r>
              <a:rPr lang="el-GR" sz="2400" baseline="30000" dirty="0">
                <a:cs typeface="Times New Roman" pitchFamily="18" charset="0"/>
              </a:rPr>
              <a:t>η</a:t>
            </a:r>
            <a:r>
              <a:rPr lang="el-GR" sz="2400" dirty="0">
                <a:cs typeface="Times New Roman" pitchFamily="18" charset="0"/>
              </a:rPr>
              <a:t> μέρα της κρίσης το πρόβλημα κλιμακώθηκε όταν </a:t>
            </a:r>
            <a:r>
              <a:rPr lang="en-US" sz="2400" dirty="0">
                <a:cs typeface="Times New Roman" pitchFamily="18" charset="0"/>
              </a:rPr>
              <a:t>80</a:t>
            </a:r>
            <a:r>
              <a:rPr lang="el-GR" sz="2400" dirty="0">
                <a:cs typeface="Times New Roman" pitchFamily="18" charset="0"/>
              </a:rPr>
              <a:t> άτομα στην Γαλλία, κοντά στα βελγικά σύνορα, αρρώστησαν. </a:t>
            </a:r>
            <a:endParaRPr lang="en-US" sz="2400" dirty="0"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l-GR" sz="2400" dirty="0">
                <a:cs typeface="Times New Roman" pitchFamily="18" charset="0"/>
              </a:rPr>
              <a:t>Η αρχική εξήγηση που έδωσε η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Coca cola </a:t>
            </a:r>
            <a:r>
              <a:rPr lang="el-GR" sz="2400" dirty="0">
                <a:cs typeface="Times New Roman" pitchFamily="18" charset="0"/>
              </a:rPr>
              <a:t>σχετικά με την περίεργη γεύση δεν έγινε πιστευτή.</a:t>
            </a:r>
          </a:p>
          <a:p>
            <a:pPr eaLnBrk="1" hangingPunct="1">
              <a:lnSpc>
                <a:spcPct val="150000"/>
              </a:lnSpc>
            </a:pPr>
            <a:r>
              <a:rPr lang="el-GR" sz="2400" dirty="0">
                <a:cs typeface="Times New Roman" pitchFamily="18" charset="0"/>
              </a:rPr>
              <a:t>Η γαλλική κυβέρνηση διέταξε όλο το απόθεμα της επιχείρησης, είτε προέρχεται από το Βέλγιο είτε εκτός από αυτό να απομακρυνθεί.</a:t>
            </a:r>
            <a:endParaRPr lang="en-US" sz="2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184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7" y="1484312"/>
            <a:ext cx="8215370" cy="480220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Μέχρι τη 10</a:t>
            </a:r>
            <a:r>
              <a:rPr lang="el-GR" sz="2800" baseline="30000" dirty="0">
                <a:latin typeface="Calibri" pitchFamily="34" charset="0"/>
                <a:ea typeface="Calibri" pitchFamily="34" charset="0"/>
                <a:cs typeface="Calibri" pitchFamily="34" charset="0"/>
              </a:rPr>
              <a:t>η</a:t>
            </a:r>
            <a:r>
              <a:rPr lang="el-GR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 μέρα το πρόβλημα επεκτάθηκε στην Ελβετία, Γερμανία, Ισπανία, όπου τα προϊόντα απαγορευτήκαν. </a:t>
            </a:r>
          </a:p>
          <a:p>
            <a:pPr eaLnBrk="1" hangingPunct="1">
              <a:lnSpc>
                <a:spcPct val="90000"/>
              </a:lnSpc>
            </a:pPr>
            <a:endParaRPr lang="el-GR" sz="2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Τα επιστημονικά πειράματα και έρευνες ακόμα δεν μπορούσαν να προσδιορίσουν την αιτία.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Παρόλη την απουσία οποιασδήποτε απόδειξης ότι η επιχείρηση ευθύνεται για τα περιστατικά, η </a:t>
            </a:r>
            <a:r>
              <a:rPr 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Coca-Cola </a:t>
            </a:r>
            <a:r>
              <a:rPr lang="el-GR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Βελγίου προσφέρθηκε να πληρώσει όλα τα έξοδα νοσηλείας. </a:t>
            </a:r>
            <a:endParaRPr lang="en-US" sz="2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8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28596" y="142852"/>
            <a:ext cx="8229600" cy="1143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Η κρίση κλιμακώνεται…</a:t>
            </a:r>
            <a:r>
              <a:rPr kumimoji="0" lang="el-G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(1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el-G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από 2)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886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crisiscomms.files.wordpress.com/2012/07/crushed-cola.jpg"/>
          <p:cNvPicPr>
            <a:picLocks noChangeAspect="1" noChangeArrowheads="1"/>
          </p:cNvPicPr>
          <p:nvPr/>
        </p:nvPicPr>
        <p:blipFill>
          <a:blip r:embed="rId2">
            <a:lum bright="39000" contrast="-50000"/>
          </a:blip>
          <a:srcRect/>
          <a:stretch>
            <a:fillRect/>
          </a:stretch>
        </p:blipFill>
        <p:spPr bwMode="auto">
          <a:xfrm>
            <a:off x="1857356" y="1571612"/>
            <a:ext cx="5072078" cy="5072078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l-GR" dirty="0"/>
              <a:t>Διαχείριση κρίσεως στο Βέλγιο</a:t>
            </a:r>
          </a:p>
        </p:txBody>
      </p:sp>
      <p:sp>
        <p:nvSpPr>
          <p:cNvPr id="199683" name="2 - Θέση περιεχομένου"/>
          <p:cNvSpPr>
            <a:spLocks noGrp="1"/>
          </p:cNvSpPr>
          <p:nvPr>
            <p:ph idx="1"/>
          </p:nvPr>
        </p:nvSpPr>
        <p:spPr>
          <a:xfrm>
            <a:off x="571472" y="1727207"/>
            <a:ext cx="7891462" cy="270192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l-GR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Δελτίο τύπου </a:t>
            </a:r>
            <a:r>
              <a:rPr lang="el-GR" dirty="0">
                <a:latin typeface="Calibri" pitchFamily="34" charset="0"/>
                <a:ea typeface="Calibri" pitchFamily="34" charset="0"/>
                <a:cs typeface="Calibri" pitchFamily="34" charset="0"/>
              </a:rPr>
              <a:t>από τον πρόεδρο 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Doug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Ivester</a:t>
            </a:r>
            <a:r>
              <a:rPr lang="el-GR" dirty="0">
                <a:latin typeface="Calibri" pitchFamily="34" charset="0"/>
                <a:ea typeface="Calibri" pitchFamily="34" charset="0"/>
                <a:cs typeface="Calibri" pitchFamily="34" charset="0"/>
              </a:rPr>
              <a:t> στο οποίο ανακοινώνει πως η 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Coca-Cola </a:t>
            </a:r>
            <a:r>
              <a:rPr lang="el-GR" dirty="0">
                <a:latin typeface="Calibri" pitchFamily="34" charset="0"/>
                <a:ea typeface="Calibri" pitchFamily="34" charset="0"/>
                <a:cs typeface="Calibri" pitchFamily="34" charset="0"/>
              </a:rPr>
              <a:t>σε συνεργασία με το Υπουργείο Υγείας </a:t>
            </a:r>
            <a:r>
              <a:rPr lang="el-GR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αποσύρει</a:t>
            </a:r>
            <a:r>
              <a:rPr lang="el-GR" dirty="0">
                <a:latin typeface="Calibri" pitchFamily="34" charset="0"/>
                <a:ea typeface="Calibri" pitchFamily="34" charset="0"/>
                <a:cs typeface="Calibri" pitchFamily="34" charset="0"/>
              </a:rPr>
              <a:t> όλα τα προϊόντα με το σήμα της εταιρείας από το </a:t>
            </a:r>
            <a:r>
              <a:rPr lang="el-GR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Βελγική αγορά</a:t>
            </a:r>
            <a:r>
              <a:rPr lang="el-GR" dirty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  <a:p>
            <a:endParaRPr lang="el-GR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0B8F1-46FD-4E5D-92B7-485DC7C4B626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0" y="6611779"/>
            <a:ext cx="4036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dirty="0"/>
              <a:t>Πηγή</a:t>
            </a:r>
            <a:r>
              <a:rPr lang="en-US" sz="1000" dirty="0"/>
              <a:t>: https://crisiscomms.files.wordpress.com/2012/07/crushed-cola.jpg</a:t>
            </a:r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1639848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57224" y="150795"/>
            <a:ext cx="7499350" cy="777875"/>
          </a:xfrm>
        </p:spPr>
        <p:txBody>
          <a:bodyPr/>
          <a:lstStyle/>
          <a:p>
            <a:pPr>
              <a:defRPr/>
            </a:pPr>
            <a:r>
              <a:rPr lang="en-US" b="1" dirty="0"/>
              <a:t>To </a:t>
            </a:r>
            <a:r>
              <a:rPr lang="el-GR" b="1" dirty="0"/>
              <a:t>Δελτίο </a:t>
            </a:r>
            <a:r>
              <a:rPr lang="en-US" b="1" dirty="0"/>
              <a:t>T</a:t>
            </a:r>
            <a:r>
              <a:rPr lang="el-GR" b="1" dirty="0" err="1"/>
              <a:t>ύπου</a:t>
            </a:r>
            <a:endParaRPr lang="el-GR" b="1" dirty="0"/>
          </a:p>
        </p:txBody>
      </p:sp>
      <p:sp>
        <p:nvSpPr>
          <p:cNvPr id="200707" name="2 - Θέση περιεχομένου"/>
          <p:cNvSpPr>
            <a:spLocks noGrp="1"/>
          </p:cNvSpPr>
          <p:nvPr>
            <p:ph idx="1"/>
          </p:nvPr>
        </p:nvSpPr>
        <p:spPr>
          <a:xfrm>
            <a:off x="285752" y="1285860"/>
            <a:ext cx="8643966" cy="514353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lnSpc>
                <a:spcPct val="150000"/>
              </a:lnSpc>
              <a:buFont typeface="Wingdings 2" pitchFamily="18" charset="2"/>
              <a:buNone/>
            </a:pPr>
            <a:r>
              <a:rPr lang="en-US" sz="2400" dirty="0"/>
              <a:t>The Coca-Cola Company’s highest priority is</a:t>
            </a:r>
            <a:r>
              <a:rPr lang="el-GR" sz="2400" dirty="0"/>
              <a:t> </a:t>
            </a:r>
            <a:r>
              <a:rPr lang="en-US" sz="2400" dirty="0"/>
              <a:t>the quality of our products. For 113 years our</a:t>
            </a:r>
            <a:r>
              <a:rPr lang="el-GR" sz="2400" dirty="0"/>
              <a:t> </a:t>
            </a:r>
            <a:r>
              <a:rPr lang="en-US" sz="2400" dirty="0"/>
              <a:t>success has been based on the </a:t>
            </a:r>
            <a:r>
              <a:rPr lang="en-US" sz="2400" dirty="0">
                <a:solidFill>
                  <a:srgbClr val="FF0000"/>
                </a:solidFill>
              </a:rPr>
              <a:t>trust</a:t>
            </a:r>
            <a:r>
              <a:rPr lang="en-US" sz="2400" dirty="0"/>
              <a:t> that</a:t>
            </a:r>
            <a:r>
              <a:rPr lang="el-GR" sz="2400" dirty="0"/>
              <a:t> </a:t>
            </a:r>
            <a:r>
              <a:rPr lang="en-US" sz="2400" dirty="0"/>
              <a:t>consumers have in that quality. That </a:t>
            </a:r>
            <a:r>
              <a:rPr lang="en-US" sz="2400" dirty="0">
                <a:solidFill>
                  <a:srgbClr val="FF0000"/>
                </a:solidFill>
              </a:rPr>
              <a:t>trust is</a:t>
            </a:r>
            <a:r>
              <a:rPr lang="el-GR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sacred to us</a:t>
            </a:r>
            <a:r>
              <a:rPr lang="en-US" sz="2400" dirty="0"/>
              <a:t>. I want to </a:t>
            </a:r>
            <a:r>
              <a:rPr lang="en-US" sz="2400" dirty="0">
                <a:solidFill>
                  <a:srgbClr val="FF0000"/>
                </a:solidFill>
              </a:rPr>
              <a:t>reassure</a:t>
            </a:r>
            <a:r>
              <a:rPr lang="en-US" sz="2400" dirty="0"/>
              <a:t> our consumers,</a:t>
            </a:r>
            <a:r>
              <a:rPr lang="el-GR" sz="2400" dirty="0"/>
              <a:t> </a:t>
            </a:r>
            <a:r>
              <a:rPr lang="en-US" sz="2400" dirty="0"/>
              <a:t>customers, and government officials in Europe</a:t>
            </a:r>
            <a:r>
              <a:rPr lang="el-GR" sz="2400" dirty="0"/>
              <a:t> </a:t>
            </a:r>
            <a:r>
              <a:rPr lang="en-US" sz="2400" dirty="0"/>
              <a:t>that The Coca-Cola Company </a:t>
            </a:r>
            <a:r>
              <a:rPr lang="en-US" sz="2400" dirty="0">
                <a:solidFill>
                  <a:srgbClr val="FF0000"/>
                </a:solidFill>
              </a:rPr>
              <a:t>is taking all</a:t>
            </a:r>
            <a:r>
              <a:rPr lang="el-GR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necessary steps </a:t>
            </a:r>
            <a:r>
              <a:rPr lang="en-US" sz="2400" dirty="0"/>
              <a:t>to ensure that all our products</a:t>
            </a:r>
            <a:r>
              <a:rPr lang="el-GR" sz="2400" dirty="0"/>
              <a:t> </a:t>
            </a:r>
            <a:r>
              <a:rPr lang="en-US" sz="2400" dirty="0"/>
              <a:t>meet the highest quality standards. </a:t>
            </a:r>
            <a:r>
              <a:rPr lang="en-US" sz="2400" dirty="0">
                <a:solidFill>
                  <a:srgbClr val="FF0000"/>
                </a:solidFill>
              </a:rPr>
              <a:t>Nothing less</a:t>
            </a:r>
            <a:r>
              <a:rPr lang="el-GR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is acceptable </a:t>
            </a:r>
            <a:r>
              <a:rPr lang="en-US" sz="2400" dirty="0"/>
              <a:t>to us and we will not rest until </a:t>
            </a:r>
            <a:r>
              <a:rPr lang="en-US" sz="2400" dirty="0">
                <a:solidFill>
                  <a:srgbClr val="FF0000"/>
                </a:solidFill>
              </a:rPr>
              <a:t>we</a:t>
            </a:r>
            <a:r>
              <a:rPr lang="el-GR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ensure </a:t>
            </a:r>
            <a:r>
              <a:rPr lang="en-US" sz="2400" dirty="0"/>
              <a:t>that this job is complete. We </a:t>
            </a:r>
            <a:r>
              <a:rPr lang="en-US" sz="2400" dirty="0">
                <a:solidFill>
                  <a:srgbClr val="FF0000"/>
                </a:solidFill>
              </a:rPr>
              <a:t>deeply</a:t>
            </a:r>
            <a:r>
              <a:rPr lang="el-GR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regret </a:t>
            </a:r>
            <a:r>
              <a:rPr lang="en-US" sz="2400" dirty="0"/>
              <a:t>any problems encountered by our</a:t>
            </a:r>
            <a:r>
              <a:rPr lang="el-GR" sz="2400" dirty="0"/>
              <a:t> </a:t>
            </a:r>
            <a:r>
              <a:rPr lang="en-US" sz="2400" dirty="0"/>
              <a:t>European consumers in the past few days</a:t>
            </a:r>
            <a:r>
              <a:rPr lang="el-GR" sz="2400" dirty="0"/>
              <a:t>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A20B7-1363-4872-BC69-E7A0A9F358E5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9539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txBody>
          <a:bodyPr/>
          <a:lstStyle/>
          <a:p>
            <a:pPr>
              <a:defRPr/>
            </a:pPr>
            <a:r>
              <a:rPr lang="el-GR" dirty="0"/>
              <a:t>Λόγοι απόσυρσης </a:t>
            </a:r>
            <a:r>
              <a:rPr lang="el-GR" sz="2400" dirty="0"/>
              <a:t>(1</a:t>
            </a:r>
            <a:r>
              <a:rPr lang="en-US" sz="2400" dirty="0"/>
              <a:t> </a:t>
            </a:r>
            <a:r>
              <a:rPr lang="el-GR" sz="2400" dirty="0"/>
              <a:t>από 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  <a:defRPr/>
            </a:pPr>
            <a:r>
              <a:rPr lang="el-GR" sz="2800" b="1" dirty="0"/>
              <a:t>Δυο μη συσχετιζόμενοι λόγοι</a:t>
            </a:r>
          </a:p>
          <a:p>
            <a:pPr algn="ctr">
              <a:buNone/>
              <a:defRPr/>
            </a:pPr>
            <a:endParaRPr lang="el-GR" sz="2800" b="1" dirty="0"/>
          </a:p>
          <a:p>
            <a:pPr marL="596900" indent="-514350">
              <a:buFont typeface="Wingdings 2" pitchFamily="18" charset="2"/>
              <a:buAutoNum type="arabicPeriod"/>
              <a:defRPr/>
            </a:pPr>
            <a:r>
              <a:rPr lang="el-GR" sz="2800" dirty="0"/>
              <a:t>Κάποιοι καταναλωτές παραπονέθηκαν για μια ασυνήθιστη γεύση και μυρωδιά στο προϊόν. </a:t>
            </a:r>
          </a:p>
          <a:p>
            <a:pPr marL="596900" indent="-514350">
              <a:defRPr/>
            </a:pPr>
            <a:r>
              <a:rPr lang="el-GR" dirty="0"/>
              <a:t>	</a:t>
            </a:r>
            <a:r>
              <a:rPr lang="el-GR" sz="2400" dirty="0"/>
              <a:t>Κακής ποιότητας διοξείδιο του άνθρακα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63832-5BAF-46CD-A29D-6D4D38A5DC41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pic>
        <p:nvPicPr>
          <p:cNvPr id="45058" name="Picture 2" descr="http://pngimg.com/upload/coca_cola_PNG89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494287"/>
            <a:ext cx="5461950" cy="3363713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-32" y="6611803"/>
            <a:ext cx="32480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dirty="0"/>
              <a:t>Πηγή</a:t>
            </a:r>
            <a:r>
              <a:rPr lang="en-US" sz="1000" dirty="0"/>
              <a:t>:http://pngimg.com/upload/coca_cola_PNG8915.png</a:t>
            </a:r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48181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1628775"/>
            <a:ext cx="5500726" cy="4800600"/>
          </a:xfrm>
        </p:spPr>
        <p:txBody>
          <a:bodyPr>
            <a:normAutofit/>
          </a:bodyPr>
          <a:lstStyle/>
          <a:p>
            <a:pPr marL="596900" indent="-514350">
              <a:buFont typeface="Wingdings 2" pitchFamily="18" charset="2"/>
              <a:buNone/>
              <a:defRPr/>
            </a:pPr>
            <a:r>
              <a:rPr lang="el-GR" sz="2800" dirty="0"/>
              <a:t>	Περισσότεροι από 100 καταναλωτές (μαθητές σε 6 σχολεία) αρρώστησαν</a:t>
            </a:r>
            <a:r>
              <a:rPr lang="en-US" sz="2800" dirty="0"/>
              <a:t> </a:t>
            </a:r>
            <a:r>
              <a:rPr lang="el-GR" sz="2800" dirty="0"/>
              <a:t>και ανάφεραν μια ασυνήθιστη</a:t>
            </a:r>
            <a:r>
              <a:rPr lang="en-US" sz="2800" dirty="0"/>
              <a:t> </a:t>
            </a:r>
            <a:r>
              <a:rPr lang="el-GR" sz="2800" dirty="0"/>
              <a:t>μυρωδιά στο εξωτερικό των συσκευασμένων μπουκαλιών.</a:t>
            </a:r>
            <a:endParaRPr lang="en-US" sz="2800" dirty="0"/>
          </a:p>
          <a:p>
            <a:pPr marL="596900" indent="-514350">
              <a:defRPr/>
            </a:pPr>
            <a:r>
              <a:rPr lang="el-GR" sz="2400" dirty="0"/>
              <a:t>Κακή συντήρηση αυτόματων</a:t>
            </a:r>
            <a:r>
              <a:rPr lang="en-US" sz="2400" dirty="0"/>
              <a:t> </a:t>
            </a:r>
            <a:r>
              <a:rPr lang="el-GR" sz="2400" dirty="0"/>
              <a:t>πωλητών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A18D7-97AF-44C1-9719-92B259CFB865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  <a:ln>
            <a:solidFill>
              <a:srgbClr val="00B050"/>
            </a:solidFill>
          </a:ln>
        </p:spPr>
        <p:txBody>
          <a:bodyPr/>
          <a:lstStyle/>
          <a:p>
            <a:pPr>
              <a:defRPr/>
            </a:pPr>
            <a:r>
              <a:rPr lang="el-GR" dirty="0"/>
              <a:t>Λόγοι απόσυρσης </a:t>
            </a:r>
            <a:r>
              <a:rPr lang="el-GR" sz="2400" dirty="0"/>
              <a:t>(2</a:t>
            </a:r>
            <a:r>
              <a:rPr lang="en-US" sz="2400" dirty="0"/>
              <a:t> </a:t>
            </a:r>
            <a:r>
              <a:rPr lang="el-GR" sz="2400" dirty="0"/>
              <a:t>από 2)</a:t>
            </a:r>
            <a:endParaRPr lang="el-GR" dirty="0"/>
          </a:p>
        </p:txBody>
      </p:sp>
      <p:pic>
        <p:nvPicPr>
          <p:cNvPr id="44034" name="Picture 2" descr="http://www.jaavending.com/images/coke-vending-machine-ny-n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3234" y="1428736"/>
            <a:ext cx="3350766" cy="4691072"/>
          </a:xfrm>
          <a:prstGeom prst="rect">
            <a:avLst/>
          </a:prstGeom>
          <a:noFill/>
        </p:spPr>
      </p:pic>
      <p:sp>
        <p:nvSpPr>
          <p:cNvPr id="9" name="8 - TextBox"/>
          <p:cNvSpPr txBox="1"/>
          <p:nvPr/>
        </p:nvSpPr>
        <p:spPr>
          <a:xfrm>
            <a:off x="0" y="6611779"/>
            <a:ext cx="41424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dirty="0"/>
              <a:t>Πηγή</a:t>
            </a:r>
            <a:r>
              <a:rPr lang="en-US" sz="1000" dirty="0"/>
              <a:t>: http://www.jaavending.com/images/coke-vending-machine-ny-nj.jpg</a:t>
            </a:r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923931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1359</Words>
  <Application>Microsoft Office PowerPoint</Application>
  <PresentationFormat>On-screen Show (4:3)</PresentationFormat>
  <Paragraphs>151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Times New Roman</vt:lpstr>
      <vt:lpstr>Verdana</vt:lpstr>
      <vt:lpstr>Wingdings 2</vt:lpstr>
      <vt:lpstr>Office Theme</vt:lpstr>
      <vt:lpstr>Custom Design</vt:lpstr>
      <vt:lpstr>H Coca-Cola σε κρίση (1 από 2)</vt:lpstr>
      <vt:lpstr>H Coca-Cola σε κρίση (2 από 2)</vt:lpstr>
      <vt:lpstr>Πρώτη αντίδραση…</vt:lpstr>
      <vt:lpstr>Η κρίση κλιμακώνεται…(1 από 2)</vt:lpstr>
      <vt:lpstr>PowerPoint Presentation</vt:lpstr>
      <vt:lpstr>Διαχείριση κρίσεως στο Βέλγιο</vt:lpstr>
      <vt:lpstr>To Δελτίο Tύπου</vt:lpstr>
      <vt:lpstr>Λόγοι απόσυρσης (1 από 2)</vt:lpstr>
      <vt:lpstr>Λόγοι απόσυρσης (2 από 2)</vt:lpstr>
      <vt:lpstr>Αποσύρθηκαν…</vt:lpstr>
      <vt:lpstr>Άρση του αποκλεισμού</vt:lpstr>
      <vt:lpstr>Νέο Δελτίο Τύπου</vt:lpstr>
      <vt:lpstr>Αποδοχή του λάθους</vt:lpstr>
      <vt:lpstr>Επιθετική πολιτική</vt:lpstr>
      <vt:lpstr>Λάθη που έγιναν…</vt:lpstr>
      <vt:lpstr>Νέα έρευνα..</vt:lpstr>
      <vt:lpstr>Διαχείριση κρίσης    Μελέτη περίπτωσης:</vt:lpstr>
      <vt:lpstr>TOYOTA</vt:lpstr>
      <vt:lpstr>Διαχείριση της κρίσης (1 από 3)</vt:lpstr>
      <vt:lpstr>Διαχείριση της κρίσης (2 από 3)</vt:lpstr>
      <vt:lpstr>Διαχείριση της κρίσης (3 από 3)</vt:lpstr>
      <vt:lpstr>Απάντηση επιχείρησης</vt:lpstr>
      <vt:lpstr>Δημιουργία Recall site</vt:lpstr>
      <vt:lpstr>Social Influential Marketing (SIM) score</vt:lpstr>
      <vt:lpstr>SIM score</vt:lpstr>
      <vt:lpstr>Τι θα έπρεπε να κάνουν</vt:lpstr>
      <vt:lpstr>Χρήσιμες αρχές αντιμετώπισης         κρίσης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Katerina Chryssanthopoulou</cp:lastModifiedBy>
  <cp:revision>55</cp:revision>
  <dcterms:created xsi:type="dcterms:W3CDTF">2014-04-01T16:35:38Z</dcterms:created>
  <dcterms:modified xsi:type="dcterms:W3CDTF">2024-09-26T10:24:46Z</dcterms:modified>
</cp:coreProperties>
</file>