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1" r:id="rId3"/>
    <p:sldId id="282" r:id="rId4"/>
    <p:sldId id="283" r:id="rId5"/>
    <p:sldId id="299" r:id="rId6"/>
    <p:sldId id="284" r:id="rId7"/>
    <p:sldId id="300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301" r:id="rId17"/>
    <p:sldId id="293" r:id="rId18"/>
    <p:sldId id="294" r:id="rId19"/>
    <p:sldId id="295" r:id="rId20"/>
    <p:sldId id="296" r:id="rId21"/>
    <p:sldId id="297" r:id="rId22"/>
    <p:sldId id="302" r:id="rId23"/>
    <p:sldId id="29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3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65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5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398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9626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48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917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35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03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92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48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141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17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23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286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05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49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529F-E9A4-42EB-9D52-330B8DD118A9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690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69A2AE-1AD5-7766-E9F9-BB1F97CDA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ΕΞΟΥΣΙΑ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DA6B59-78E9-6D36-AB03-1D32278A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4573" y="5311606"/>
            <a:ext cx="5529775" cy="101326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l-GR" dirty="0">
                <a:solidFill>
                  <a:schemeClr val="tx1"/>
                </a:solidFill>
              </a:rPr>
              <a:t>Εισαγωγή στην Πολιτική Επιστήμη </a:t>
            </a:r>
          </a:p>
          <a:p>
            <a:pPr algn="r"/>
            <a:r>
              <a:rPr lang="el-GR" dirty="0" err="1">
                <a:solidFill>
                  <a:schemeClr val="tx1"/>
                </a:solidFill>
              </a:rPr>
              <a:t>Χειμ</a:t>
            </a:r>
            <a:r>
              <a:rPr lang="el-GR" dirty="0">
                <a:solidFill>
                  <a:schemeClr val="tx1"/>
                </a:solidFill>
              </a:rPr>
              <a:t>. Εξάμηνο 2025-2026 - ΤΞΓΜΔ</a:t>
            </a:r>
          </a:p>
          <a:p>
            <a:pPr algn="r"/>
            <a:r>
              <a:rPr lang="el-GR" dirty="0">
                <a:solidFill>
                  <a:schemeClr val="tx1"/>
                </a:solidFill>
              </a:rPr>
              <a:t>Σταυρούλα </a:t>
            </a:r>
            <a:r>
              <a:rPr lang="el-GR" dirty="0" err="1">
                <a:solidFill>
                  <a:schemeClr val="tx1"/>
                </a:solidFill>
              </a:rPr>
              <a:t>Βράιλα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0683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9BABF-B6DD-0D56-E7A1-4FD994256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17B4E6-ECDB-A8D8-2EAB-4F3370B3F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Robert Dahl: </a:t>
            </a:r>
            <a:r>
              <a:rPr lang="el-GR" dirty="0"/>
              <a:t>Πλουραλιστική Προσέγγιση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612A36-4BD8-FBDA-476A-7B6DC0558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4. Συμβολική Εξουσία (</a:t>
            </a:r>
            <a:r>
              <a:rPr lang="el-GR" sz="1600" b="1" dirty="0" err="1"/>
              <a:t>Bourdieu</a:t>
            </a:r>
            <a:r>
              <a:rPr lang="el-GR" sz="1600" b="1" dirty="0"/>
              <a:t>)</a:t>
            </a:r>
          </a:p>
          <a:p>
            <a:r>
              <a:rPr lang="el-GR" sz="1600" dirty="0"/>
              <a:t>Η εξουσία να ορίζεις την πραγματικότητα</a:t>
            </a:r>
          </a:p>
          <a:p>
            <a:r>
              <a:rPr lang="el-GR" sz="1600" dirty="0"/>
              <a:t>Μέσα ενημέρωσης, εκπαίδευση, πολιτισμός</a:t>
            </a:r>
          </a:p>
          <a:p>
            <a:r>
              <a:rPr lang="el-GR" sz="1600" dirty="0"/>
              <a:t>Άυλη αλλά καθοριστική</a:t>
            </a:r>
          </a:p>
          <a:p>
            <a:pPr marL="0" indent="0">
              <a:buNone/>
            </a:pPr>
            <a:r>
              <a:rPr lang="el-GR" sz="1600" b="1" dirty="0"/>
              <a:t>5. Οικονομική Εξουσία</a:t>
            </a:r>
          </a:p>
          <a:p>
            <a:r>
              <a:rPr lang="el-GR" sz="1600" dirty="0"/>
              <a:t>Έλεγχος πόρων και παραγωγικών μέσων</a:t>
            </a:r>
          </a:p>
          <a:p>
            <a:r>
              <a:rPr lang="el-GR" sz="1600" dirty="0"/>
              <a:t>Επιχειρήσεις, τράπεζες, διεθνείς οργανισμοί</a:t>
            </a:r>
          </a:p>
          <a:p>
            <a:r>
              <a:rPr lang="el-GR" sz="1600" dirty="0"/>
              <a:t>Σχέση με πολιτική εξουσία (</a:t>
            </a:r>
            <a:r>
              <a:rPr lang="el-GR" sz="1600" dirty="0" err="1"/>
              <a:t>lobbying</a:t>
            </a:r>
            <a:r>
              <a:rPr lang="el-GR" sz="1600" dirty="0"/>
              <a:t>, χρηματοδότηση)</a:t>
            </a:r>
          </a:p>
          <a:p>
            <a:pPr marL="0" indent="0">
              <a:buNone/>
            </a:pPr>
            <a:r>
              <a:rPr lang="el-GR" sz="1600" b="1" dirty="0"/>
              <a:t>6. Στρατιωτική Εξουσία</a:t>
            </a:r>
          </a:p>
          <a:p>
            <a:r>
              <a:rPr lang="el-GR" sz="1600" dirty="0"/>
              <a:t>Μονοπώλιο της νόμιμης βίας (</a:t>
            </a:r>
            <a:r>
              <a:rPr lang="el-GR" sz="1600" dirty="0" err="1"/>
              <a:t>Weber</a:t>
            </a:r>
            <a:r>
              <a:rPr lang="el-GR" sz="1600" dirty="0"/>
              <a:t>)</a:t>
            </a:r>
          </a:p>
          <a:p>
            <a:r>
              <a:rPr lang="el-GR" sz="1600" dirty="0"/>
              <a:t>Στρατός, αστυνομία, μυστικές υπηρεσίες</a:t>
            </a:r>
          </a:p>
          <a:p>
            <a:r>
              <a:rPr lang="el-GR" sz="1600" dirty="0"/>
              <a:t>Τελική εγγύηση της κρατικής εξουσίας</a:t>
            </a:r>
          </a:p>
        </p:txBody>
      </p:sp>
    </p:spTree>
    <p:extLst>
      <p:ext uri="{BB962C8B-B14F-4D97-AF65-F5344CB8AC3E}">
        <p14:creationId xmlns:p14="http://schemas.microsoft.com/office/powerpoint/2010/main" val="1882244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BF613-80B6-5093-16AC-F54669082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8FF4CA-08C0-8B1E-6D90-6BD10395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Νομιμοποίηση της Εξουσίας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C1886F-2457-A66F-E7C2-3F4307015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b="1" dirty="0"/>
              <a:t>Τι είναι η Νομιμοποίηση;</a:t>
            </a:r>
          </a:p>
          <a:p>
            <a:r>
              <a:rPr lang="el-GR" sz="1800" dirty="0"/>
              <a:t>Η διαδικασία με την οποία η εξουσία γίνεται αποδεκτή ως δίκαιη και σωστή από τους υποτελείς.</a:t>
            </a:r>
          </a:p>
          <a:p>
            <a:pPr marL="0" indent="0">
              <a:buNone/>
            </a:pPr>
            <a:r>
              <a:rPr lang="el-GR" sz="1800" b="1" dirty="0"/>
              <a:t>Πηγές Νομιμοποίησης</a:t>
            </a:r>
          </a:p>
          <a:p>
            <a:pPr marL="0" indent="0">
              <a:buNone/>
            </a:pPr>
            <a:r>
              <a:rPr lang="el-GR" sz="1800" b="1" dirty="0"/>
              <a:t>1. Νομική </a:t>
            </a:r>
            <a:r>
              <a:rPr lang="el-GR" sz="1800" b="1" dirty="0" err="1"/>
              <a:t>Νομιμοποίηση</a:t>
            </a:r>
            <a:r>
              <a:rPr lang="el-GR" sz="1800" dirty="0" err="1"/>
              <a:t>Συμμόρφωση</a:t>
            </a:r>
            <a:r>
              <a:rPr lang="el-GR" sz="1800" dirty="0"/>
              <a:t> με το νομικό σύστημα</a:t>
            </a:r>
          </a:p>
          <a:p>
            <a:r>
              <a:rPr lang="el-GR" sz="1800" dirty="0"/>
              <a:t>Σύνταγμα και νόμοι</a:t>
            </a:r>
          </a:p>
          <a:p>
            <a:r>
              <a:rPr lang="el-GR" sz="1800" dirty="0"/>
              <a:t>Διαδικαστική ορθότητα</a:t>
            </a:r>
          </a:p>
          <a:p>
            <a:pPr marL="0" indent="0">
              <a:buNone/>
            </a:pPr>
            <a:r>
              <a:rPr lang="el-GR" sz="1800" b="1" dirty="0"/>
              <a:t>2. Δημοκρατική Νομιμοποίηση</a:t>
            </a:r>
            <a:endParaRPr lang="el-GR" sz="1800" dirty="0"/>
          </a:p>
          <a:p>
            <a:r>
              <a:rPr lang="el-GR" sz="1800" dirty="0"/>
              <a:t>Λαϊκή συναίνεση</a:t>
            </a:r>
          </a:p>
          <a:p>
            <a:r>
              <a:rPr lang="el-GR" sz="1800" dirty="0"/>
              <a:t>Εκλογές και δημοψηφίσματα</a:t>
            </a:r>
          </a:p>
          <a:p>
            <a:r>
              <a:rPr lang="el-GR" sz="1800" dirty="0"/>
              <a:t>Συμμετοχή των πολιτών</a:t>
            </a:r>
          </a:p>
        </p:txBody>
      </p:sp>
    </p:spTree>
    <p:extLst>
      <p:ext uri="{BB962C8B-B14F-4D97-AF65-F5344CB8AC3E}">
        <p14:creationId xmlns:p14="http://schemas.microsoft.com/office/powerpoint/2010/main" val="1622193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A2F71-0728-3AE7-AC2F-59FE66935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173292-E5A4-93ED-8B80-5D5F2F841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Νομιμοποίηση της Εξουσίας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80257D-D1BE-5581-AE16-56FC3AE4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3. Ιδεολογική Νομιμοποίηση</a:t>
            </a:r>
            <a:endParaRPr lang="el-GR" sz="1600" dirty="0"/>
          </a:p>
          <a:p>
            <a:r>
              <a:rPr lang="el-GR" sz="1600" dirty="0"/>
              <a:t>Απήχηση σε κυρίαρχες αξίες</a:t>
            </a:r>
          </a:p>
          <a:p>
            <a:r>
              <a:rPr lang="el-GR" sz="1600" dirty="0"/>
              <a:t>Εθνικισμός, θρησκεία, ιδεολογίες</a:t>
            </a:r>
          </a:p>
          <a:p>
            <a:r>
              <a:rPr lang="el-GR" sz="1600" dirty="0"/>
              <a:t>Κατασκευή κοινού καλού</a:t>
            </a:r>
          </a:p>
          <a:p>
            <a:pPr marL="0" indent="0">
              <a:buNone/>
            </a:pPr>
            <a:r>
              <a:rPr lang="el-GR" sz="1600" b="1" dirty="0"/>
              <a:t>4. </a:t>
            </a:r>
            <a:r>
              <a:rPr lang="el-GR" sz="1600" b="1" dirty="0" err="1"/>
              <a:t>Επιτελεστική</a:t>
            </a:r>
            <a:r>
              <a:rPr lang="el-GR" sz="1600" b="1" dirty="0"/>
              <a:t> Νομιμοποίηση (</a:t>
            </a:r>
            <a:r>
              <a:rPr lang="el-GR" sz="1600" b="1" dirty="0" err="1"/>
              <a:t>Performance</a:t>
            </a:r>
            <a:r>
              <a:rPr lang="el-GR" sz="1600" b="1" dirty="0"/>
              <a:t>)</a:t>
            </a:r>
            <a:endParaRPr lang="el-GR" sz="1600" dirty="0"/>
          </a:p>
          <a:p>
            <a:r>
              <a:rPr lang="el-GR" sz="1600" dirty="0"/>
              <a:t>Αποτελεσματικότητα στην εξουσία</a:t>
            </a:r>
          </a:p>
          <a:p>
            <a:r>
              <a:rPr lang="el-GR" sz="1600" dirty="0"/>
              <a:t>Οικονομική ανάπτυξη, ασφάλεια</a:t>
            </a:r>
          </a:p>
          <a:p>
            <a:r>
              <a:rPr lang="el-GR" sz="1600" dirty="0"/>
              <a:t>Παροχή υπηρεσιών</a:t>
            </a:r>
          </a:p>
          <a:p>
            <a:pPr marL="0" indent="0">
              <a:buNone/>
            </a:pPr>
            <a:r>
              <a:rPr lang="el-GR" sz="1600" b="1" dirty="0"/>
              <a:t>5. Χαρισματική Νομιμοποίηση</a:t>
            </a:r>
            <a:endParaRPr lang="el-GR" sz="1600" dirty="0"/>
          </a:p>
          <a:p>
            <a:r>
              <a:rPr lang="el-GR" sz="1600" dirty="0"/>
              <a:t>Προσωπικά χαρίσματα ηγέτη</a:t>
            </a:r>
          </a:p>
          <a:p>
            <a:r>
              <a:rPr lang="el-GR" sz="1600" dirty="0"/>
              <a:t>Συναισθηματική σύνδεση</a:t>
            </a:r>
          </a:p>
          <a:p>
            <a:r>
              <a:rPr lang="el-GR" sz="1600" dirty="0"/>
              <a:t>Όραμα και έμπνευση</a:t>
            </a:r>
          </a:p>
        </p:txBody>
      </p:sp>
    </p:spTree>
    <p:extLst>
      <p:ext uri="{BB962C8B-B14F-4D97-AF65-F5344CB8AC3E}">
        <p14:creationId xmlns:p14="http://schemas.microsoft.com/office/powerpoint/2010/main" val="3844981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37C7E-0DDE-06CD-66B6-DC448C62E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96EDB9-EE09-CFD0-BC68-262EAF81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Νομιμοποίηση της Εξουσίας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AEF6BA-F05F-C115-7163-29FCA1AFC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Κρίσεις Νομιμοποίησης</a:t>
            </a:r>
          </a:p>
          <a:p>
            <a:r>
              <a:rPr lang="el-GR" sz="1600" b="1" dirty="0"/>
              <a:t>Πότε η εξουσία χάνει τη νομιμότητά της;</a:t>
            </a:r>
            <a:endParaRPr lang="el-GR" sz="1600" dirty="0"/>
          </a:p>
          <a:p>
            <a:r>
              <a:rPr lang="el-GR" sz="1600" dirty="0"/>
              <a:t>Διαφθορά και σκάνδαλα</a:t>
            </a:r>
          </a:p>
          <a:p>
            <a:r>
              <a:rPr lang="el-GR" sz="1600" dirty="0"/>
              <a:t>Αποτυχία στην άσκηση εξουσίας</a:t>
            </a:r>
          </a:p>
          <a:p>
            <a:r>
              <a:rPr lang="el-GR" sz="1600" dirty="0"/>
              <a:t>Καταπάτηση βασικών δικαιωμάτων</a:t>
            </a:r>
          </a:p>
          <a:p>
            <a:r>
              <a:rPr lang="el-GR" sz="1600" dirty="0"/>
              <a:t>Αποκοπή από τις κοινωνικές ανάγκες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Ιστορικά Παραδείγματα</a:t>
            </a:r>
            <a:r>
              <a:rPr lang="el-GR" sz="1600" dirty="0"/>
              <a:t>:</a:t>
            </a:r>
          </a:p>
          <a:p>
            <a:r>
              <a:rPr lang="el-GR" sz="1600" dirty="0"/>
              <a:t>Πτώση μοναρχιών (Γαλλική Επανάσταση)</a:t>
            </a:r>
          </a:p>
          <a:p>
            <a:r>
              <a:rPr lang="el-GR" sz="1600" dirty="0"/>
              <a:t>Κατάρρευση δικτατοριών (Ελληνική Χούντα)</a:t>
            </a:r>
          </a:p>
          <a:p>
            <a:r>
              <a:rPr lang="el-GR" sz="1600" dirty="0"/>
              <a:t>Αραβική Άνοιξη</a:t>
            </a:r>
          </a:p>
        </p:txBody>
      </p:sp>
    </p:spTree>
    <p:extLst>
      <p:ext uri="{BB962C8B-B14F-4D97-AF65-F5344CB8AC3E}">
        <p14:creationId xmlns:p14="http://schemas.microsoft.com/office/powerpoint/2010/main" val="3498670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CC91A-3B43-E4D1-7611-F8EE96DEF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7D67DC-F8F3-B8E1-9252-CABA5478E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Ηγεμονία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29D746-47F8-3FFD-36D5-CB11F6D42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r>
              <a:rPr lang="el-GR" sz="1600" b="1" dirty="0" err="1"/>
              <a:t>Antonio</a:t>
            </a:r>
            <a:r>
              <a:rPr lang="el-GR" sz="1600" b="1" dirty="0"/>
              <a:t> </a:t>
            </a:r>
            <a:r>
              <a:rPr lang="el-GR" sz="1600" b="1" dirty="0" err="1"/>
              <a:t>Gramsci</a:t>
            </a:r>
            <a:r>
              <a:rPr lang="el-GR" sz="1600" b="1" dirty="0"/>
              <a:t>: Πολιτιστική Ηγεμονία</a:t>
            </a:r>
          </a:p>
          <a:p>
            <a:r>
              <a:rPr lang="el-GR" sz="1600" b="1" dirty="0"/>
              <a:t>Ορισμός</a:t>
            </a:r>
            <a:r>
              <a:rPr lang="el-GR" sz="1600" dirty="0"/>
              <a:t>: Η κυριαρχία που ασκείται όχι μέσω της βίας αλλά μέσω της συναίνεσης – η επικράτηση μιας κοσμοθεωρίας ως "κοινή λογική".</a:t>
            </a:r>
          </a:p>
          <a:p>
            <a:pPr marL="0" indent="0">
              <a:buNone/>
            </a:pPr>
            <a:r>
              <a:rPr lang="el-GR" sz="1600" b="1" dirty="0"/>
              <a:t>Διάκριση: Κυριαρχία </a:t>
            </a:r>
            <a:r>
              <a:rPr lang="el-GR" sz="1600" b="1" dirty="0" err="1"/>
              <a:t>vs</a:t>
            </a:r>
            <a:r>
              <a:rPr lang="el-GR" sz="1600" b="1" dirty="0"/>
              <a:t> Ηγεμονία</a:t>
            </a:r>
          </a:p>
          <a:p>
            <a:pPr marL="0" indent="0">
              <a:buNone/>
            </a:pPr>
            <a:r>
              <a:rPr lang="el-GR" sz="1600" b="1" dirty="0"/>
              <a:t>Κυριαρχία (</a:t>
            </a:r>
            <a:r>
              <a:rPr lang="el-GR" sz="1600" b="1" dirty="0" err="1"/>
              <a:t>Domination</a:t>
            </a:r>
            <a:r>
              <a:rPr lang="el-GR" sz="1600" b="1" dirty="0"/>
              <a:t>)</a:t>
            </a:r>
            <a:r>
              <a:rPr lang="el-GR" sz="1600" dirty="0"/>
              <a:t>:</a:t>
            </a:r>
          </a:p>
          <a:p>
            <a:r>
              <a:rPr lang="el-GR" sz="1600" dirty="0"/>
              <a:t>Επιβολή με βία και καταναγκασμό</a:t>
            </a:r>
          </a:p>
          <a:p>
            <a:r>
              <a:rPr lang="el-GR" sz="1600" dirty="0"/>
              <a:t>Κοινωνία πολιτική (στρατός, αστυνομία)</a:t>
            </a:r>
          </a:p>
          <a:p>
            <a:r>
              <a:rPr lang="el-GR" sz="1600" dirty="0"/>
              <a:t>Βραχυπρόθεσμη και ασταθής</a:t>
            </a:r>
          </a:p>
          <a:p>
            <a:pPr marL="0" indent="0">
              <a:buNone/>
            </a:pPr>
            <a:r>
              <a:rPr lang="el-GR" sz="1600" b="1" dirty="0"/>
              <a:t>Ηγεμονία (</a:t>
            </a:r>
            <a:r>
              <a:rPr lang="el-GR" sz="1600" b="1" dirty="0" err="1"/>
              <a:t>Hegemony</a:t>
            </a:r>
            <a:r>
              <a:rPr lang="el-GR" sz="1600" b="1" dirty="0"/>
              <a:t>)</a:t>
            </a:r>
            <a:r>
              <a:rPr lang="el-GR" sz="1600" dirty="0"/>
              <a:t>:</a:t>
            </a:r>
          </a:p>
          <a:p>
            <a:r>
              <a:rPr lang="el-GR" sz="1600" dirty="0"/>
              <a:t>Επικράτηση με συναίνεση</a:t>
            </a:r>
          </a:p>
          <a:p>
            <a:r>
              <a:rPr lang="el-GR" sz="1600" dirty="0"/>
              <a:t>Κοινωνία πολιτική (εκπαίδευση, μέσα, πολιτισμός)</a:t>
            </a:r>
          </a:p>
          <a:p>
            <a:r>
              <a:rPr lang="el-GR" sz="1600" dirty="0"/>
              <a:t>Μακροπρόθεσμη και σταθερή</a:t>
            </a:r>
          </a:p>
        </p:txBody>
      </p:sp>
    </p:spTree>
    <p:extLst>
      <p:ext uri="{BB962C8B-B14F-4D97-AF65-F5344CB8AC3E}">
        <p14:creationId xmlns:p14="http://schemas.microsoft.com/office/powerpoint/2010/main" val="3798527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8CFE9-1653-F34D-6AF8-7C3AD16B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15B39-DB77-73D7-A0A0-0325BA70D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Ηγεμονία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57CE19-3BE8-B5BA-8B27-EF8FF49F1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1. Ιδεολογική Κυριαρχία</a:t>
            </a:r>
            <a:endParaRPr lang="el-GR" sz="1600" dirty="0"/>
          </a:p>
          <a:p>
            <a:r>
              <a:rPr lang="el-GR" sz="1600" dirty="0"/>
              <a:t>Ιδεολογικοί μηχανισμοί κράτους (</a:t>
            </a:r>
            <a:r>
              <a:rPr lang="el-GR" sz="1600" dirty="0" err="1"/>
              <a:t>Althusser</a:t>
            </a:r>
            <a:r>
              <a:rPr lang="el-GR" sz="1600" dirty="0"/>
              <a:t>)</a:t>
            </a:r>
          </a:p>
          <a:p>
            <a:r>
              <a:rPr lang="el-GR" sz="1600" dirty="0"/>
              <a:t>Σχολεία, εκκλησίες, μέσα ενημέρωσης</a:t>
            </a:r>
          </a:p>
          <a:p>
            <a:r>
              <a:rPr lang="el-GR" sz="1600" dirty="0"/>
              <a:t>Παρουσίαση του ειδικού ως γενικού συμφέροντος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2. Ιστορικό Μπλοκ</a:t>
            </a:r>
            <a:endParaRPr lang="el-GR" sz="1600" dirty="0"/>
          </a:p>
          <a:p>
            <a:r>
              <a:rPr lang="el-GR" sz="1600" dirty="0"/>
              <a:t>Συμμαχία κοινωνικών τάξεων</a:t>
            </a:r>
          </a:p>
          <a:p>
            <a:r>
              <a:rPr lang="el-GR" sz="1600" dirty="0"/>
              <a:t>Υλική βάση + ιδεολογική υπερδομή</a:t>
            </a:r>
          </a:p>
          <a:p>
            <a:r>
              <a:rPr lang="el-GR" sz="1600" dirty="0"/>
              <a:t>Παραδείγματα: Νεοφιλελευθερισμός, κοινωνικό κράτος</a:t>
            </a:r>
          </a:p>
        </p:txBody>
      </p:sp>
    </p:spTree>
    <p:extLst>
      <p:ext uri="{BB962C8B-B14F-4D97-AF65-F5344CB8AC3E}">
        <p14:creationId xmlns:p14="http://schemas.microsoft.com/office/powerpoint/2010/main" val="3652725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22283-03E7-3BC8-BD81-1D5E33C0D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87ED39-7AC7-7315-B337-A920FE23F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Ηγεμονία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00B696-14F5-77CB-FB23-9F81EAD50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3. Οργανικοί Διανοούμενοι</a:t>
            </a:r>
            <a:endParaRPr lang="el-GR" sz="1600" dirty="0"/>
          </a:p>
          <a:p>
            <a:r>
              <a:rPr lang="el-GR" sz="1600" dirty="0"/>
              <a:t>Παραγωγοί ιδεολογίας</a:t>
            </a:r>
          </a:p>
          <a:p>
            <a:r>
              <a:rPr lang="el-GR" sz="1600" dirty="0"/>
              <a:t>Νομιμοποιούν την κυρίαρχη τάξη</a:t>
            </a:r>
          </a:p>
          <a:p>
            <a:r>
              <a:rPr lang="el-GR" sz="1600" dirty="0"/>
              <a:t>Παραδείγματα: Δημοσιογράφοι, καθηγητές, θρησκευτικοί ηγέτες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4. Παραχωρήσεις</a:t>
            </a:r>
            <a:endParaRPr lang="el-GR" sz="1600" dirty="0"/>
          </a:p>
          <a:p>
            <a:r>
              <a:rPr lang="el-GR" sz="1600" dirty="0"/>
              <a:t>Η κυρίαρχη τάξη κάνει υποχωρήσεις</a:t>
            </a:r>
          </a:p>
          <a:p>
            <a:r>
              <a:rPr lang="el-GR" sz="1600" dirty="0"/>
              <a:t>Διατηρεί την ηγεμονία με μερική ικανοποίηση αιτημάτων</a:t>
            </a:r>
          </a:p>
          <a:p>
            <a:r>
              <a:rPr lang="el-GR" sz="1600" dirty="0"/>
              <a:t>Παράδειγμα: Κοινωνικό κράτος πρόνοιας</a:t>
            </a:r>
          </a:p>
        </p:txBody>
      </p:sp>
    </p:spTree>
    <p:extLst>
      <p:ext uri="{BB962C8B-B14F-4D97-AF65-F5344CB8AC3E}">
        <p14:creationId xmlns:p14="http://schemas.microsoft.com/office/powerpoint/2010/main" val="2929264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40F93-5942-4D85-22CA-DBFB255A5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27952F-9B2B-E69E-D2B7-8ABADA139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Αντίσταση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20E4A9-485D-A262-7F57-123F30DC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50060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Τυπολογία Αντίστασης</a:t>
            </a:r>
          </a:p>
          <a:p>
            <a:r>
              <a:rPr lang="el-GR" sz="1600" b="1" dirty="0"/>
              <a:t>1. Οργανωμένη Αντίσταση</a:t>
            </a:r>
            <a:endParaRPr lang="el-GR" sz="1600" dirty="0"/>
          </a:p>
          <a:p>
            <a:r>
              <a:rPr lang="el-GR" sz="1600" dirty="0"/>
              <a:t>Κοινωνικά κινήματα</a:t>
            </a:r>
          </a:p>
          <a:p>
            <a:r>
              <a:rPr lang="el-GR" sz="1600" dirty="0"/>
              <a:t>Συνδικαλισμός</a:t>
            </a:r>
          </a:p>
          <a:p>
            <a:r>
              <a:rPr lang="el-GR" sz="1600" dirty="0"/>
              <a:t>Πολιτικά κόμματα</a:t>
            </a:r>
          </a:p>
          <a:p>
            <a:r>
              <a:rPr lang="el-GR" sz="1600" dirty="0"/>
              <a:t>Επαναστατικές οργανώσεις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2. Καθημερινή Αντίσταση (</a:t>
            </a:r>
            <a:r>
              <a:rPr lang="el-GR" sz="1600" b="1" dirty="0" err="1"/>
              <a:t>James</a:t>
            </a:r>
            <a:r>
              <a:rPr lang="el-GR" sz="1600" b="1" dirty="0"/>
              <a:t> </a:t>
            </a:r>
            <a:r>
              <a:rPr lang="el-GR" sz="1600" b="1" dirty="0" err="1"/>
              <a:t>Scott</a:t>
            </a:r>
            <a:r>
              <a:rPr lang="el-GR" sz="1600" b="1" dirty="0"/>
              <a:t>)</a:t>
            </a:r>
            <a:endParaRPr lang="el-GR" sz="1600" dirty="0"/>
          </a:p>
          <a:p>
            <a:r>
              <a:rPr lang="el-GR" sz="1600" dirty="0"/>
              <a:t>"Όπλα των αδυνάτων"</a:t>
            </a:r>
          </a:p>
          <a:p>
            <a:r>
              <a:rPr lang="el-GR" sz="1600" dirty="0"/>
              <a:t>Σαμποτάζ, αργοπορία, κρυφή ανυπακοή</a:t>
            </a:r>
          </a:p>
          <a:p>
            <a:r>
              <a:rPr lang="el-GR" sz="1600" dirty="0"/>
              <a:t>Δημόσια συμμόρφωση, ιδιωτική αντίσταση</a:t>
            </a:r>
          </a:p>
          <a:p>
            <a:r>
              <a:rPr lang="el-GR" sz="1600" dirty="0"/>
              <a:t>Παράδειγμα: Δουλοπάροικοι που "κλέβουν" χρόνο</a:t>
            </a:r>
          </a:p>
          <a:p>
            <a:r>
              <a:rPr lang="el-GR" sz="1600" b="1" dirty="0"/>
              <a:t>3. Συμβολική Αντίσταση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72494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9DE43-B656-5410-7CDE-AB8E02F39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2CE1E6-859B-5A5B-5BA7-F455C876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Αντίσταση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E56DCD-80E9-6AC2-9D58-5FC0C2C11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3. Συμβολική Αντίσταση</a:t>
            </a:r>
            <a:endParaRPr lang="el-GR" sz="1600" dirty="0"/>
          </a:p>
          <a:p>
            <a:r>
              <a:rPr lang="el-GR" sz="1600" dirty="0"/>
              <a:t>Τέχνη, μουσική, λογοτεχνία</a:t>
            </a:r>
          </a:p>
          <a:p>
            <a:r>
              <a:rPr lang="el-GR" sz="1600" dirty="0"/>
              <a:t>Γκράφιτι, εναλλακτικά μέσα</a:t>
            </a:r>
          </a:p>
          <a:p>
            <a:r>
              <a:rPr lang="el-GR" sz="1600" dirty="0"/>
              <a:t>Υποπολιτισμοί (</a:t>
            </a:r>
            <a:r>
              <a:rPr lang="el-GR" sz="1600" dirty="0" err="1"/>
              <a:t>subcultures</a:t>
            </a:r>
            <a:r>
              <a:rPr lang="el-GR" sz="1600" dirty="0"/>
              <a:t>)</a:t>
            </a:r>
          </a:p>
          <a:p>
            <a:r>
              <a:rPr lang="el-GR" sz="1600" dirty="0"/>
              <a:t>Παράδειγμα: </a:t>
            </a:r>
            <a:r>
              <a:rPr lang="el-GR" sz="1600" dirty="0" err="1"/>
              <a:t>Punk</a:t>
            </a:r>
            <a:r>
              <a:rPr lang="el-GR" sz="1600" dirty="0"/>
              <a:t>, </a:t>
            </a:r>
            <a:r>
              <a:rPr lang="el-GR" sz="1600" dirty="0" err="1"/>
              <a:t>Hip-Hop</a:t>
            </a:r>
            <a:r>
              <a:rPr lang="el-GR" sz="1600" dirty="0"/>
              <a:t> ως αντίσταση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4. Διαδικτυακή Αντίσταση</a:t>
            </a:r>
            <a:endParaRPr lang="el-GR" sz="1600" dirty="0"/>
          </a:p>
          <a:p>
            <a:r>
              <a:rPr lang="el-GR" sz="1600" dirty="0" err="1"/>
              <a:t>Hacktivism</a:t>
            </a:r>
            <a:endParaRPr lang="el-GR" sz="1600" dirty="0"/>
          </a:p>
          <a:p>
            <a:r>
              <a:rPr lang="el-GR" sz="1600" dirty="0"/>
              <a:t>Κοινωνικά δίκτυα και κινητοποιήσεις</a:t>
            </a:r>
          </a:p>
          <a:p>
            <a:r>
              <a:rPr lang="el-GR" sz="1600" dirty="0"/>
              <a:t>Διαρροές πληροφοριών</a:t>
            </a:r>
          </a:p>
          <a:p>
            <a:r>
              <a:rPr lang="el-GR" sz="1600" dirty="0"/>
              <a:t>Παράδειγμα: </a:t>
            </a:r>
            <a:r>
              <a:rPr lang="el-GR" sz="1600" dirty="0" err="1"/>
              <a:t>WikiLeaks</a:t>
            </a:r>
            <a:r>
              <a:rPr lang="el-GR" sz="1600" dirty="0"/>
              <a:t>, </a:t>
            </a:r>
            <a:r>
              <a:rPr lang="el-GR" sz="1600" dirty="0" err="1"/>
              <a:t>Anonymous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636980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C2CF0-DE37-D32F-4016-664B60C9C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D6700-D35E-ABDF-C714-584F22BD0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Αντίσταση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16022D-352C-A9F7-F151-8AEB0B59F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Θεωρίες Αντίστασης</a:t>
            </a:r>
          </a:p>
          <a:p>
            <a:pPr marL="0" indent="0">
              <a:buNone/>
            </a:pPr>
            <a:r>
              <a:rPr lang="el-GR" sz="1600" b="1" dirty="0" err="1"/>
              <a:t>Michel</a:t>
            </a:r>
            <a:r>
              <a:rPr lang="el-GR" sz="1600" b="1" dirty="0"/>
              <a:t> de </a:t>
            </a:r>
            <a:r>
              <a:rPr lang="el-GR" sz="1600" b="1" dirty="0" err="1"/>
              <a:t>Certeau</a:t>
            </a:r>
            <a:r>
              <a:rPr lang="el-GR" sz="1600" b="1" dirty="0"/>
              <a:t>: Τακτικές </a:t>
            </a:r>
            <a:r>
              <a:rPr lang="el-GR" sz="1600" b="1" dirty="0" err="1"/>
              <a:t>vs</a:t>
            </a:r>
            <a:r>
              <a:rPr lang="el-GR" sz="1600" b="1" dirty="0"/>
              <a:t> Στρατηγικές</a:t>
            </a:r>
            <a:endParaRPr lang="el-GR" sz="1600" dirty="0"/>
          </a:p>
          <a:p>
            <a:r>
              <a:rPr lang="el-GR" sz="1600" dirty="0"/>
              <a:t>Στρατηγικές: Μακροπρόθεσμος σχεδιασμός των ισχυρών</a:t>
            </a:r>
          </a:p>
          <a:p>
            <a:r>
              <a:rPr lang="el-GR" sz="1600" dirty="0"/>
              <a:t>Τακτικές: Ευκαιριακές ενέργειες των αδυνάτων</a:t>
            </a:r>
          </a:p>
          <a:p>
            <a:r>
              <a:rPr lang="el-GR" sz="1600" dirty="0"/>
              <a:t>Η αντίσταση ως δημιουργική χρήση του χώρου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 err="1"/>
              <a:t>Foucault</a:t>
            </a:r>
            <a:r>
              <a:rPr lang="el-GR" sz="1600" b="1" dirty="0"/>
              <a:t>: Όπου υπάρχει εξουσία, υπάρχει αντίσταση</a:t>
            </a:r>
            <a:endParaRPr lang="el-GR" sz="1600" dirty="0"/>
          </a:p>
          <a:p>
            <a:r>
              <a:rPr lang="el-GR" sz="1600" dirty="0"/>
              <a:t>Η αντίσταση είναι εγγενής στις σχέσεις εξουσίας</a:t>
            </a:r>
          </a:p>
          <a:p>
            <a:r>
              <a:rPr lang="el-GR" sz="1600" dirty="0"/>
              <a:t>Πολλαπλά σημεία αντίστασης</a:t>
            </a:r>
          </a:p>
          <a:p>
            <a:r>
              <a:rPr lang="el-GR" sz="1600" dirty="0"/>
              <a:t>Δεν υπάρχει μεγάλη Επανάσταση αλλά πολλές μικρές</a:t>
            </a:r>
          </a:p>
        </p:txBody>
      </p:sp>
    </p:spTree>
    <p:extLst>
      <p:ext uri="{BB962C8B-B14F-4D97-AF65-F5344CB8AC3E}">
        <p14:creationId xmlns:p14="http://schemas.microsoft.com/office/powerpoint/2010/main" val="385908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FE82F-E81D-FEFA-3983-8A385FC31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9DDCF6-DE37-D4B1-F588-C21E9B8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Εξουσίας	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381B1F-7986-A0A6-E1A3-4EB9A45BA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rmAutofit/>
          </a:bodyPr>
          <a:lstStyle/>
          <a:p>
            <a:r>
              <a:rPr lang="el-GR" b="1" dirty="0"/>
              <a:t>Γιατί υπακούμε;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7031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F310F-2A68-C559-D853-271A77D71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6F61A1-6EFA-F11A-76A4-CFB09B0A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Αντίσταση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397DDE-D4B8-8FAA-1CCD-B2C8C2E2A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b="1" dirty="0"/>
              <a:t>Επιτυχημένες και Αποτυχημένες Αντιστάσεις</a:t>
            </a:r>
          </a:p>
          <a:p>
            <a:pPr marL="0" indent="0">
              <a:buNone/>
            </a:pPr>
            <a:r>
              <a:rPr lang="el-GR" sz="1800" b="1" dirty="0"/>
              <a:t>Επιτυχημένες</a:t>
            </a:r>
            <a:r>
              <a:rPr lang="el-GR" sz="1800" dirty="0"/>
              <a:t>:</a:t>
            </a:r>
          </a:p>
          <a:p>
            <a:r>
              <a:rPr lang="el-GR" sz="1800" dirty="0"/>
              <a:t>Κίνημα Πολιτικών Δικαιωμάτων (ΗΠΑ)</a:t>
            </a:r>
          </a:p>
          <a:p>
            <a:r>
              <a:rPr lang="el-GR" sz="1800" dirty="0" err="1"/>
              <a:t>Αντι</a:t>
            </a:r>
            <a:r>
              <a:rPr lang="el-GR" sz="1800" dirty="0"/>
              <a:t>-απαρτχάιντ κίνημα (Ν. Αφρική)</a:t>
            </a:r>
          </a:p>
          <a:p>
            <a:r>
              <a:rPr lang="el-GR" sz="1800" dirty="0"/>
              <a:t>Φεμινιστικά κινήματα</a:t>
            </a:r>
          </a:p>
          <a:p>
            <a:pPr marL="0" indent="0">
              <a:buNone/>
            </a:pPr>
            <a:endParaRPr lang="el-GR" sz="1800" b="1" dirty="0"/>
          </a:p>
          <a:p>
            <a:pPr marL="0" indent="0">
              <a:buNone/>
            </a:pPr>
            <a:r>
              <a:rPr lang="el-GR" sz="1800" b="1" dirty="0"/>
              <a:t>Αποτυχημένες/Περιορισμένες</a:t>
            </a:r>
            <a:r>
              <a:rPr lang="el-GR" sz="1800" dirty="0"/>
              <a:t>:</a:t>
            </a:r>
          </a:p>
          <a:p>
            <a:r>
              <a:rPr lang="el-GR" sz="1800" dirty="0" err="1"/>
              <a:t>Occupy</a:t>
            </a:r>
            <a:r>
              <a:rPr lang="el-GR" sz="1800" dirty="0"/>
              <a:t> </a:t>
            </a:r>
            <a:r>
              <a:rPr lang="el-GR" sz="1800" dirty="0" err="1"/>
              <a:t>Wall</a:t>
            </a:r>
            <a:r>
              <a:rPr lang="el-GR" sz="1800" dirty="0"/>
              <a:t> </a:t>
            </a:r>
            <a:r>
              <a:rPr lang="el-GR" sz="1800" dirty="0" err="1"/>
              <a:t>Street</a:t>
            </a:r>
            <a:endParaRPr lang="el-GR" sz="1800" dirty="0"/>
          </a:p>
          <a:p>
            <a:r>
              <a:rPr lang="el-GR" sz="1800" dirty="0"/>
              <a:t>Κινήματα πλατείας (Ελλάδα)</a:t>
            </a:r>
          </a:p>
          <a:p>
            <a:r>
              <a:rPr lang="el-GR" sz="1800" dirty="0"/>
              <a:t>Αραβική Άνοιξη (εκτός Τυνησίας)</a:t>
            </a:r>
          </a:p>
        </p:txBody>
      </p:sp>
    </p:spTree>
    <p:extLst>
      <p:ext uri="{BB962C8B-B14F-4D97-AF65-F5344CB8AC3E}">
        <p14:creationId xmlns:p14="http://schemas.microsoft.com/office/powerpoint/2010/main" val="643720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2C6F1-EB91-9B37-7A77-AA68AE227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426EBF-62BC-B591-429D-121E1BB49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Διάλογος Ηγεμονίας – Αντίστασης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DED9F7-AFAD-FE2D-AD5B-3C13FCC2B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Δυναμική Σχέση</a:t>
            </a:r>
          </a:p>
          <a:p>
            <a:r>
              <a:rPr lang="el-GR" sz="1600" b="1" dirty="0" err="1"/>
              <a:t>Αντι</a:t>
            </a:r>
            <a:r>
              <a:rPr lang="el-GR" sz="1600" b="1" dirty="0"/>
              <a:t>-ηγεμονικές Στρατηγικές</a:t>
            </a:r>
            <a:r>
              <a:rPr lang="el-GR" sz="1600" dirty="0"/>
              <a:t>:</a:t>
            </a:r>
          </a:p>
          <a:p>
            <a:r>
              <a:rPr lang="el-GR" sz="1600" dirty="0"/>
              <a:t>Κατασκευή εναλλακτικού κοινωνικού φαντασιακού</a:t>
            </a:r>
          </a:p>
          <a:p>
            <a:r>
              <a:rPr lang="el-GR" sz="1600" dirty="0"/>
              <a:t>Συμμαχίες μεταξύ υφιστάμενων ομάδων</a:t>
            </a:r>
          </a:p>
          <a:p>
            <a:r>
              <a:rPr lang="el-GR" sz="1600" dirty="0"/>
              <a:t>Δημιουργία </a:t>
            </a:r>
            <a:r>
              <a:rPr lang="el-GR" sz="1600" dirty="0" err="1"/>
              <a:t>αντι</a:t>
            </a:r>
            <a:r>
              <a:rPr lang="el-GR" sz="1600" dirty="0"/>
              <a:t>-θεσμών</a:t>
            </a:r>
          </a:p>
          <a:p>
            <a:r>
              <a:rPr lang="el-GR" sz="1600" dirty="0"/>
              <a:t>Πολιτισμική παραγωγή</a:t>
            </a:r>
          </a:p>
          <a:p>
            <a:pPr marL="0" indent="0">
              <a:buNone/>
            </a:pPr>
            <a:endParaRPr lang="el-GR" sz="1600" b="1" dirty="0"/>
          </a:p>
        </p:txBody>
      </p:sp>
    </p:spTree>
    <p:extLst>
      <p:ext uri="{BB962C8B-B14F-4D97-AF65-F5344CB8AC3E}">
        <p14:creationId xmlns:p14="http://schemas.microsoft.com/office/powerpoint/2010/main" val="178669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562FB-7D9D-17BB-3880-2AF52EF6E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43FA88-F0AA-DE77-216F-F8DB6DE88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Διάλογος Ηγεμονίας – Αντίστασης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C9BC1A-E968-715C-CDB1-3459A2095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Απορρόφηση της Αντίστασης</a:t>
            </a:r>
            <a:r>
              <a:rPr lang="el-GR" sz="1600" dirty="0"/>
              <a:t>:</a:t>
            </a:r>
          </a:p>
          <a:p>
            <a:r>
              <a:rPr lang="el-GR" sz="1600" dirty="0"/>
              <a:t>Η κυρίαρχη τάξη εμπορευματοποιεί την αντίσταση</a:t>
            </a:r>
          </a:p>
          <a:p>
            <a:r>
              <a:rPr lang="el-GR" sz="1600" dirty="0"/>
              <a:t>Παράδειγμα: </a:t>
            </a:r>
            <a:r>
              <a:rPr lang="el-GR" sz="1600" dirty="0" err="1"/>
              <a:t>Punk</a:t>
            </a:r>
            <a:r>
              <a:rPr lang="el-GR" sz="1600" dirty="0"/>
              <a:t> αισθητική σε μεγάλες εταιρείες</a:t>
            </a:r>
          </a:p>
          <a:p>
            <a:r>
              <a:rPr lang="el-GR" sz="1600" dirty="0"/>
              <a:t>Η διαφορά γίνεται κοινότοπο</a:t>
            </a:r>
          </a:p>
          <a:p>
            <a:r>
              <a:rPr lang="el-GR" sz="1600" b="1" dirty="0"/>
              <a:t>Η Αντίσταση ως Μέρος του Συστήματος</a:t>
            </a:r>
            <a:r>
              <a:rPr lang="el-GR" sz="1600" dirty="0"/>
              <a:t>:</a:t>
            </a:r>
          </a:p>
          <a:p>
            <a:r>
              <a:rPr lang="el-GR" sz="1600" dirty="0"/>
              <a:t>Δίνει νομιμότητα (ελευθερία έκφρασης)</a:t>
            </a:r>
          </a:p>
          <a:p>
            <a:r>
              <a:rPr lang="el-GR" sz="1600" dirty="0"/>
              <a:t>Λειτουργεί ως βαλβίδα ασφαλείας</a:t>
            </a:r>
          </a:p>
          <a:p>
            <a:r>
              <a:rPr lang="el-GR" sz="1600" dirty="0"/>
              <a:t>Παράγει καινοτομία</a:t>
            </a:r>
          </a:p>
        </p:txBody>
      </p:sp>
    </p:spTree>
    <p:extLst>
      <p:ext uri="{BB962C8B-B14F-4D97-AF65-F5344CB8AC3E}">
        <p14:creationId xmlns:p14="http://schemas.microsoft.com/office/powerpoint/2010/main" val="4090720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8B5A2-E1CE-EFF8-0A2C-2F7ABBE39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EB68E7-96E5-51FA-CEAB-E9BCCD880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Διάλογος Ηγεμονίας – Αντίστασης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0FF3E6-F515-B8A0-2818-4589CC4D6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Η εξουσία είναι πολύπλοκη: Δεν είναι απλά καταπίεση, αλλά παραγωγική δύναμη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Πολλές μορφές: Από τη νομοθετική στη συμβολική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Η νομιμοποίηση είναι κρίσιμη: Χωρίς αυτήν, η εξουσία γίνεται ασταθής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Ηγεμονία = εξουσία + συναίνεση: Πιο σταθερή από την απλή κυριαρχία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Η αντίσταση είναι αναπόφευκτη: Συμβιώνει και συνδιαλέγεται με την εξουσία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D0DC3-463D-6E97-85BE-44C50F50A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0F0DDB-50F1-BC7A-57DF-F250B151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Max Weber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E60963-0FA3-555B-BD3B-B83B1703E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r>
              <a:rPr lang="el-GR" sz="1800" dirty="0"/>
              <a:t>Η πιθανότητα ενός δρώντα να επιβάλει τη θέλησή του σε μια κοινωνική σχέση, </a:t>
            </a:r>
          </a:p>
          <a:p>
            <a:r>
              <a:rPr lang="el-GR" sz="1800" dirty="0"/>
              <a:t>ακόμα και παρά την αντίσταση.</a:t>
            </a:r>
          </a:p>
          <a:p>
            <a:pPr marL="0" indent="0">
              <a:buNone/>
            </a:pPr>
            <a:r>
              <a:rPr lang="el-GR" sz="1800" b="1" dirty="0"/>
              <a:t>Οι Τρεις Τύποι Νόμιμης Κυριαρχίας</a:t>
            </a:r>
          </a:p>
          <a:p>
            <a:pPr marL="342900" indent="-342900">
              <a:buAutoNum type="arabicPeriod"/>
            </a:pPr>
            <a:r>
              <a:rPr lang="el-GR" sz="1800" b="1" dirty="0"/>
              <a:t>Παραδοσιακή Κυριαρχία</a:t>
            </a:r>
            <a:endParaRPr lang="el-GR" sz="1800" dirty="0"/>
          </a:p>
          <a:p>
            <a:pPr marL="342900" indent="-342900">
              <a:buAutoNum type="arabicPeriod"/>
            </a:pPr>
            <a:r>
              <a:rPr lang="el-GR" sz="1800" b="1" dirty="0"/>
              <a:t> Χαρισματική Κυριαρχία</a:t>
            </a:r>
            <a:endParaRPr lang="el-GR" sz="1800" dirty="0"/>
          </a:p>
          <a:p>
            <a:pPr marL="342900" indent="-342900">
              <a:buAutoNum type="arabicPeriod"/>
            </a:pPr>
            <a:r>
              <a:rPr lang="el-GR" sz="1800" b="1" dirty="0"/>
              <a:t> Νομική-Ορθολογική Κυριαρχία</a:t>
            </a:r>
            <a:endParaRPr lang="el-GR" sz="1800" dirty="0"/>
          </a:p>
          <a:p>
            <a:pPr marL="0" indent="0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31310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241F6-DA7F-5BFE-D1C7-4ABC7556E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C91D07-30C5-63F8-2FC7-DCE14B52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Michel</a:t>
            </a:r>
            <a:r>
              <a:rPr lang="el-GR" dirty="0"/>
              <a:t> </a:t>
            </a:r>
            <a:r>
              <a:rPr lang="el-GR" dirty="0" err="1"/>
              <a:t>Foucault</a:t>
            </a:r>
            <a:r>
              <a:rPr lang="el-GR" dirty="0"/>
              <a:t>: Εξουσία ως Σχέση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D93B1D-1977-8D33-6871-526241A76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r>
              <a:rPr lang="el-GR" sz="1800" b="1" dirty="0"/>
              <a:t>Βασικές Αρχές της </a:t>
            </a:r>
            <a:r>
              <a:rPr lang="el-GR" sz="1800" b="1" dirty="0" err="1"/>
              <a:t>Φουκωικής</a:t>
            </a:r>
            <a:r>
              <a:rPr lang="el-GR" sz="1800" b="1" dirty="0"/>
              <a:t> Εξουσίας</a:t>
            </a:r>
          </a:p>
          <a:p>
            <a:pPr marL="0" indent="0">
              <a:buNone/>
            </a:pPr>
            <a:r>
              <a:rPr lang="el-GR" sz="1800" b="1" dirty="0"/>
              <a:t>1. Η εξουσία είναι παντού</a:t>
            </a:r>
            <a:endParaRPr lang="el-GR" sz="1800" dirty="0"/>
          </a:p>
          <a:p>
            <a:r>
              <a:rPr lang="el-GR" sz="1800" dirty="0"/>
              <a:t>Δεν είναι κάτι που κατέχεται, αλλά κάτι που ασκείται</a:t>
            </a:r>
          </a:p>
          <a:p>
            <a:r>
              <a:rPr lang="el-GR" sz="1800" dirty="0"/>
              <a:t>Διαπερνά όλες τις κοινωνικές σχέσεις</a:t>
            </a:r>
          </a:p>
          <a:p>
            <a:r>
              <a:rPr lang="el-GR" sz="1800" dirty="0"/>
              <a:t>Δεν εντοπίζεται μόνο στο κράτος</a:t>
            </a:r>
          </a:p>
          <a:p>
            <a:pPr marL="0" indent="0">
              <a:buNone/>
            </a:pPr>
            <a:r>
              <a:rPr lang="el-GR" sz="1800" b="1" dirty="0"/>
              <a:t>2. Η εξουσία είναι παραγωγική</a:t>
            </a:r>
            <a:endParaRPr lang="el-GR" sz="1800" dirty="0"/>
          </a:p>
          <a:p>
            <a:r>
              <a:rPr lang="el-GR" sz="1800" dirty="0"/>
              <a:t>Δεν είναι μόνο καταπιεστική</a:t>
            </a:r>
          </a:p>
          <a:p>
            <a:r>
              <a:rPr lang="el-GR" sz="1800" dirty="0"/>
              <a:t>Παράγει γνώση, υποκειμενικότητες, αλήθειες</a:t>
            </a:r>
          </a:p>
          <a:p>
            <a:r>
              <a:rPr lang="el-GR" sz="1800" dirty="0"/>
              <a:t>Σχέση εξουσίας-γνώσης (</a:t>
            </a:r>
            <a:r>
              <a:rPr lang="el-GR" sz="1800" dirty="0" err="1"/>
              <a:t>power</a:t>
            </a:r>
            <a:r>
              <a:rPr lang="el-GR" sz="1800" dirty="0"/>
              <a:t>/</a:t>
            </a:r>
            <a:r>
              <a:rPr lang="el-GR" sz="1800" dirty="0" err="1"/>
              <a:t>knowledge</a:t>
            </a:r>
            <a:r>
              <a:rPr lang="el-GR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94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7EBBB-EA44-FB7A-90CF-99F6480F1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5BDC6F-BDB5-5012-9E2A-23C880735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Michel</a:t>
            </a:r>
            <a:r>
              <a:rPr lang="el-GR" dirty="0"/>
              <a:t> </a:t>
            </a:r>
            <a:r>
              <a:rPr lang="el-GR" dirty="0" err="1"/>
              <a:t>Foucault</a:t>
            </a:r>
            <a:r>
              <a:rPr lang="el-GR" dirty="0"/>
              <a:t>: Εξουσία ως Σχέση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08C3DE-FFCC-5B14-3A82-F6F8184F6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b="1" dirty="0"/>
              <a:t>3. </a:t>
            </a:r>
            <a:r>
              <a:rPr lang="el-GR" sz="1800" b="1" dirty="0" err="1"/>
              <a:t>Μικροφυσική</a:t>
            </a:r>
            <a:r>
              <a:rPr lang="el-GR" sz="1800" b="1" dirty="0"/>
              <a:t> της εξουσίας</a:t>
            </a:r>
            <a:endParaRPr lang="el-GR" sz="1800" dirty="0"/>
          </a:p>
          <a:p>
            <a:r>
              <a:rPr lang="el-GR" sz="1800" dirty="0"/>
              <a:t>Καθημερινές πρακτικές και </a:t>
            </a:r>
            <a:r>
              <a:rPr lang="el-GR" sz="1800" dirty="0" err="1"/>
              <a:t>μικροτεχνολογίες</a:t>
            </a:r>
            <a:endParaRPr lang="el-GR" sz="1800" dirty="0"/>
          </a:p>
          <a:p>
            <a:r>
              <a:rPr lang="el-GR" sz="1800" dirty="0"/>
              <a:t>Πειθαρχικοί μηχανισμοί (σχολεία, φυλακές, νοσοκομεία)</a:t>
            </a:r>
          </a:p>
          <a:p>
            <a:r>
              <a:rPr lang="el-GR" sz="1800" dirty="0"/>
              <a:t>Το </a:t>
            </a:r>
            <a:r>
              <a:rPr lang="el-GR" sz="1800" dirty="0" err="1"/>
              <a:t>Πανοπτικόν</a:t>
            </a:r>
            <a:r>
              <a:rPr lang="el-GR" sz="1800" dirty="0"/>
              <a:t> ως μεταφορά: η </a:t>
            </a:r>
            <a:r>
              <a:rPr lang="el-GR" sz="1800" dirty="0" err="1"/>
              <a:t>αυτοπαρακολούθηση</a:t>
            </a:r>
            <a:endParaRPr lang="el-GR" sz="1800" dirty="0"/>
          </a:p>
          <a:p>
            <a:pPr marL="0" indent="0">
              <a:buNone/>
            </a:pPr>
            <a:r>
              <a:rPr lang="el-GR" sz="1800" b="1" dirty="0"/>
              <a:t>4. </a:t>
            </a:r>
            <a:r>
              <a:rPr lang="el-GR" sz="1800" b="1" dirty="0" err="1"/>
              <a:t>Βιο</a:t>
            </a:r>
            <a:r>
              <a:rPr lang="el-GR" sz="1800" b="1" dirty="0"/>
              <a:t>-εξουσία</a:t>
            </a:r>
            <a:endParaRPr lang="el-GR" sz="1800" dirty="0"/>
          </a:p>
          <a:p>
            <a:r>
              <a:rPr lang="el-GR" sz="1800" dirty="0"/>
              <a:t>Έλεγχος των πληθυσμών</a:t>
            </a:r>
          </a:p>
          <a:p>
            <a:r>
              <a:rPr lang="el-GR" sz="1800" dirty="0"/>
              <a:t>Διαχείριση της ζωής (γεννήσεις, θάνατοι, υγεία)</a:t>
            </a:r>
          </a:p>
          <a:p>
            <a:r>
              <a:rPr lang="el-GR" sz="1800" dirty="0"/>
              <a:t>Παραδείγματα: Πολιτικές δημόσιας υγείας, δημογραφικές πολιτικές</a:t>
            </a:r>
          </a:p>
        </p:txBody>
      </p:sp>
    </p:spTree>
    <p:extLst>
      <p:ext uri="{BB962C8B-B14F-4D97-AF65-F5344CB8AC3E}">
        <p14:creationId xmlns:p14="http://schemas.microsoft.com/office/powerpoint/2010/main" val="309258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B8DAD-E06C-9042-306C-AFAB48830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BC9BD2-2BD4-63E0-3E3E-6BF840F56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Robert Dahl: </a:t>
            </a:r>
            <a:r>
              <a:rPr lang="el-GR" dirty="0"/>
              <a:t>Πλουραλιστική Προσέγγιση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42E0B3-6E6E-2C58-8B47-2D7838994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3781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b="1" dirty="0"/>
              <a:t>Ορισμός Εξουσίας</a:t>
            </a:r>
          </a:p>
          <a:p>
            <a:pPr marL="0" indent="0">
              <a:buNone/>
            </a:pPr>
            <a:r>
              <a:rPr lang="el-GR" sz="1800" dirty="0"/>
              <a:t>Ο A έχει εξουσία πάνω στον B στο βαθμό που μπορεί να κάνει τον B να κάνει κάτι που διαφορετικά δεν θα έκανε.</a:t>
            </a:r>
          </a:p>
          <a:p>
            <a:pPr marL="0" indent="0">
              <a:buNone/>
            </a:pPr>
            <a:r>
              <a:rPr lang="el-GR" sz="1800" b="1" dirty="0"/>
              <a:t>Πώς διαμορφώνεται η εξουσία; </a:t>
            </a:r>
            <a:endParaRPr lang="el-GR" sz="1800" dirty="0"/>
          </a:p>
          <a:p>
            <a:r>
              <a:rPr lang="el-GR" sz="1800" dirty="0" err="1"/>
              <a:t>Παρατηρήσιμες</a:t>
            </a:r>
            <a:r>
              <a:rPr lang="el-GR" sz="1800" dirty="0"/>
              <a:t> συγκρούσεις και αποφάσεις</a:t>
            </a:r>
          </a:p>
          <a:p>
            <a:r>
              <a:rPr lang="el-GR" sz="1800" dirty="0"/>
              <a:t>Ποιος επικρατεί σε συγκεκριμένα ζητήματα;</a:t>
            </a:r>
          </a:p>
          <a:p>
            <a:pPr marL="0" indent="0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2525011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73DC1-CFE8-E744-59AA-C9D011F4E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D20B30-41AC-885F-7FBF-1CB55285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Robert Dahl: </a:t>
            </a:r>
            <a:r>
              <a:rPr lang="el-GR" dirty="0"/>
              <a:t>Πλουραλιστική Προσέγγιση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25DFDE-06C5-B902-563C-0058D1BF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37813"/>
            <a:ext cx="11255005" cy="743211"/>
          </a:xfrm>
        </p:spPr>
        <p:txBody>
          <a:bodyPr>
            <a:noAutofit/>
          </a:bodyPr>
          <a:lstStyle/>
          <a:p>
            <a:r>
              <a:rPr lang="el-GR" sz="1800" b="1" dirty="0"/>
              <a:t>3. Τρίτη Διάσταση (</a:t>
            </a:r>
            <a:r>
              <a:rPr lang="el-GR" sz="1800" b="1" dirty="0" err="1"/>
              <a:t>Lukes</a:t>
            </a:r>
            <a:r>
              <a:rPr lang="el-GR" sz="1800" b="1" dirty="0"/>
              <a:t>)</a:t>
            </a:r>
            <a:endParaRPr lang="el-GR" sz="1800" dirty="0"/>
          </a:p>
          <a:p>
            <a:r>
              <a:rPr lang="el-GR" sz="1800" dirty="0"/>
              <a:t>Διαμόρφωση προτιμήσεων</a:t>
            </a:r>
          </a:p>
          <a:p>
            <a:r>
              <a:rPr lang="el-GR" sz="1800" dirty="0"/>
              <a:t>Πώς η εξουσία επηρεάζει τις επιθυμίες μας;</a:t>
            </a:r>
          </a:p>
        </p:txBody>
      </p:sp>
    </p:spTree>
    <p:extLst>
      <p:ext uri="{BB962C8B-B14F-4D97-AF65-F5344CB8AC3E}">
        <p14:creationId xmlns:p14="http://schemas.microsoft.com/office/powerpoint/2010/main" val="2372918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A2A7F-B782-8BBE-0313-299AEB29C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D01191-E0C6-901E-3469-BE0D472A0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Weber – Foucault – Dahl </a:t>
            </a:r>
            <a:endParaRPr lang="el-GR" dirty="0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CCB04E86-85E0-B305-FF65-00D6842B53F0}"/>
              </a:ext>
            </a:extLst>
          </p:cNvPr>
          <p:cNvGraphicFramePr>
            <a:graphicFrameLocks noGrp="1"/>
          </p:cNvGraphicFramePr>
          <p:nvPr/>
        </p:nvGraphicFramePr>
        <p:xfrm>
          <a:off x="681038" y="3404711"/>
          <a:ext cx="9613899" cy="1463040"/>
        </p:xfrm>
        <a:graphic>
          <a:graphicData uri="http://schemas.openxmlformats.org/drawingml/2006/table">
            <a:tbl>
              <a:tblPr/>
              <a:tblGrid>
                <a:gridCol w="3204633">
                  <a:extLst>
                    <a:ext uri="{9D8B030D-6E8A-4147-A177-3AD203B41FA5}">
                      <a16:colId xmlns:a16="http://schemas.microsoft.com/office/drawing/2014/main" val="3821005721"/>
                    </a:ext>
                  </a:extLst>
                </a:gridCol>
                <a:gridCol w="3204633">
                  <a:extLst>
                    <a:ext uri="{9D8B030D-6E8A-4147-A177-3AD203B41FA5}">
                      <a16:colId xmlns:a16="http://schemas.microsoft.com/office/drawing/2014/main" val="1473827092"/>
                    </a:ext>
                  </a:extLst>
                </a:gridCol>
                <a:gridCol w="3204633">
                  <a:extLst>
                    <a:ext uri="{9D8B030D-6E8A-4147-A177-3AD203B41FA5}">
                      <a16:colId xmlns:a16="http://schemas.microsoft.com/office/drawing/2014/main" val="21851691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/>
                        <a:t>Weber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/>
                        <a:t>Foucault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/>
                        <a:t>Dahl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662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Νομιμότητα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Σχέσεις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Λήψη αποφάσεων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643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Τοπ-νταουν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Διάχυτη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Πλουραλισμός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5108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Κυριαρχία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Παραγωγική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dirty="0"/>
                        <a:t>Συγκρουσιακή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003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5515F-D32C-14DD-73CB-FEC9902B3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B79FCB-8CC0-C533-BD4E-05D5D6345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Robert Dahl: </a:t>
            </a:r>
            <a:r>
              <a:rPr lang="el-GR" dirty="0"/>
              <a:t>Πλουραλιστική Προσέγγιση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89B3EC-B464-0E3E-78A0-06B2FC00D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743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1. Νομοθετική Εξουσία</a:t>
            </a:r>
          </a:p>
          <a:p>
            <a:r>
              <a:rPr lang="el-GR" sz="1600" dirty="0"/>
              <a:t>Η εξουσία δημιουργίας νόμων</a:t>
            </a:r>
          </a:p>
          <a:p>
            <a:r>
              <a:rPr lang="el-GR" sz="1600" dirty="0"/>
              <a:t>Παραδείγματα: Κοινοβούλια, Βουλές</a:t>
            </a:r>
          </a:p>
          <a:p>
            <a:r>
              <a:rPr lang="el-GR" sz="1600" dirty="0"/>
              <a:t>Αντιπροσωπευτικός χαρακτήρας</a:t>
            </a:r>
          </a:p>
          <a:p>
            <a:pPr marL="0" indent="0">
              <a:buNone/>
            </a:pPr>
            <a:r>
              <a:rPr lang="el-GR" sz="1600" b="1" dirty="0"/>
              <a:t>2. Εκτελεστική Εξουσία</a:t>
            </a:r>
          </a:p>
          <a:p>
            <a:r>
              <a:rPr lang="el-GR" sz="1600" dirty="0"/>
              <a:t>Η εξουσία εφαρμογής των νόμων</a:t>
            </a:r>
          </a:p>
          <a:p>
            <a:r>
              <a:rPr lang="el-GR" sz="1600" dirty="0"/>
              <a:t>Παραδείγματα: Κυβερνήσεις, Πρόεδροι, Πρωθυπουργοί</a:t>
            </a:r>
          </a:p>
          <a:p>
            <a:r>
              <a:rPr lang="el-GR" sz="1600" dirty="0"/>
              <a:t>Διοικητικός μηχανισμός</a:t>
            </a:r>
          </a:p>
          <a:p>
            <a:pPr marL="0" indent="0">
              <a:buNone/>
            </a:pPr>
            <a:r>
              <a:rPr lang="el-GR" sz="1600" b="1" dirty="0"/>
              <a:t>3. Δικαστική Εξουσία</a:t>
            </a:r>
          </a:p>
          <a:p>
            <a:r>
              <a:rPr lang="el-GR" sz="1600" dirty="0"/>
              <a:t>Η εξουσία ερμηνείας και εφαρμογής της δικαιοσύνης</a:t>
            </a:r>
          </a:p>
          <a:p>
            <a:r>
              <a:rPr lang="el-GR" sz="1600" dirty="0"/>
              <a:t>Παραδείγματα: Δικαστήρια, Ανώτατα Δικαστήρια</a:t>
            </a:r>
          </a:p>
          <a:p>
            <a:r>
              <a:rPr lang="el-GR" sz="1600" dirty="0"/>
              <a:t>Ανεξαρτησία από τις άλλες εξουσίες</a:t>
            </a:r>
          </a:p>
        </p:txBody>
      </p:sp>
    </p:spTree>
    <p:extLst>
      <p:ext uri="{BB962C8B-B14F-4D97-AF65-F5344CB8AC3E}">
        <p14:creationId xmlns:p14="http://schemas.microsoft.com/office/powerpoint/2010/main" val="2305591481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Πρασινοκίτρινο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Βερολίνο</Template>
  <TotalTime>53</TotalTime>
  <Words>995</Words>
  <Application>Microsoft Office PowerPoint</Application>
  <PresentationFormat>Ευρεία οθόνη</PresentationFormat>
  <Paragraphs>220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6" baseType="lpstr">
      <vt:lpstr>Arial</vt:lpstr>
      <vt:lpstr>Trebuchet MS</vt:lpstr>
      <vt:lpstr>Βερολίνο</vt:lpstr>
      <vt:lpstr>ΕΞΟΥΣΙΑ</vt:lpstr>
      <vt:lpstr>Θεωρίες Εξουσίας </vt:lpstr>
      <vt:lpstr>Max Weber</vt:lpstr>
      <vt:lpstr>Michel Foucault: Εξουσία ως Σχέση </vt:lpstr>
      <vt:lpstr>Michel Foucault: Εξουσία ως Σχέση </vt:lpstr>
      <vt:lpstr>Robert Dahl: Πλουραλιστική Προσέγγιση</vt:lpstr>
      <vt:lpstr>Robert Dahl: Πλουραλιστική Προσέγγιση</vt:lpstr>
      <vt:lpstr>Weber – Foucault – Dahl </vt:lpstr>
      <vt:lpstr>Robert Dahl: Πλουραλιστική Προσέγγιση</vt:lpstr>
      <vt:lpstr>Robert Dahl: Πλουραλιστική Προσέγγιση</vt:lpstr>
      <vt:lpstr>Νομιμοποίηση της Εξουσίας </vt:lpstr>
      <vt:lpstr>Νομιμοποίηση της Εξουσίας </vt:lpstr>
      <vt:lpstr>Νομιμοποίηση της Εξουσίας </vt:lpstr>
      <vt:lpstr>Ηγεμονία</vt:lpstr>
      <vt:lpstr>Ηγεμονία</vt:lpstr>
      <vt:lpstr>Ηγεμονία</vt:lpstr>
      <vt:lpstr>Αντίσταση </vt:lpstr>
      <vt:lpstr>Αντίσταση </vt:lpstr>
      <vt:lpstr>Αντίσταση </vt:lpstr>
      <vt:lpstr>Αντίσταση </vt:lpstr>
      <vt:lpstr>Διάλογος Ηγεμονίας – Αντίστασης </vt:lpstr>
      <vt:lpstr>Διάλογος Ηγεμονίας – Αντίστασης </vt:lpstr>
      <vt:lpstr>Διάλογος Ηγεμονίας – Αντίστασης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3</cp:revision>
  <dcterms:created xsi:type="dcterms:W3CDTF">2025-10-07T21:50:31Z</dcterms:created>
  <dcterms:modified xsi:type="dcterms:W3CDTF">2025-10-16T10:04:23Z</dcterms:modified>
</cp:coreProperties>
</file>