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04" r:id="rId3"/>
    <p:sldId id="262" r:id="rId4"/>
    <p:sldId id="294" r:id="rId5"/>
    <p:sldId id="287" r:id="rId6"/>
    <p:sldId id="263" r:id="rId7"/>
    <p:sldId id="257" r:id="rId8"/>
    <p:sldId id="261" r:id="rId9"/>
    <p:sldId id="295" r:id="rId10"/>
    <p:sldId id="275" r:id="rId11"/>
    <p:sldId id="276" r:id="rId12"/>
    <p:sldId id="277" r:id="rId13"/>
    <p:sldId id="296" r:id="rId14"/>
    <p:sldId id="258" r:id="rId15"/>
    <p:sldId id="260" r:id="rId16"/>
    <p:sldId id="269" r:id="rId17"/>
    <p:sldId id="297" r:id="rId18"/>
    <p:sldId id="289" r:id="rId19"/>
    <p:sldId id="278" r:id="rId20"/>
    <p:sldId id="302" r:id="rId21"/>
    <p:sldId id="264" r:id="rId22"/>
    <p:sldId id="298" r:id="rId23"/>
    <p:sldId id="265" r:id="rId24"/>
    <p:sldId id="267" r:id="rId25"/>
    <p:sldId id="303" r:id="rId26"/>
    <p:sldId id="280" r:id="rId27"/>
    <p:sldId id="270" r:id="rId28"/>
    <p:sldId id="286" r:id="rId29"/>
    <p:sldId id="271" r:id="rId30"/>
    <p:sldId id="272" r:id="rId31"/>
    <p:sldId id="273" r:id="rId32"/>
    <p:sldId id="281" r:id="rId33"/>
    <p:sldId id="282" r:id="rId34"/>
    <p:sldId id="283" r:id="rId35"/>
    <p:sldId id="292" r:id="rId36"/>
    <p:sldId id="307" r:id="rId37"/>
    <p:sldId id="299" r:id="rId38"/>
    <p:sldId id="300" r:id="rId39"/>
    <p:sldId id="301" r:id="rId40"/>
    <p:sldId id="293" r:id="rId41"/>
    <p:sldId id="308" r:id="rId42"/>
    <p:sldId id="309" r:id="rId43"/>
    <p:sldId id="310" r:id="rId44"/>
    <p:sldId id="311" r:id="rId45"/>
    <p:sldId id="274" r:id="rId46"/>
    <p:sldId id="288" r:id="rId47"/>
    <p:sldId id="290" r:id="rId48"/>
    <p:sldId id="291" r:id="rId4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46"/>
    <p:restoredTop sz="94691"/>
  </p:normalViewPr>
  <p:slideViewPr>
    <p:cSldViewPr snapToGrid="0">
      <p:cViewPr varScale="1">
        <p:scale>
          <a:sx n="118" d="100"/>
          <a:sy n="118" d="100"/>
        </p:scale>
        <p:origin x="91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chilleas%20Piliousis\Desktop\Mplus%20Renia\Auth%20Grou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l-GR"/>
              <a:t>Μοντέλο 3 κλάσεων</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l-GR"/>
        </a:p>
      </c:txPr>
    </c:title>
    <c:autoTitleDeleted val="0"/>
    <c:plotArea>
      <c:layout/>
      <c:lineChart>
        <c:grouping val="standard"/>
        <c:varyColors val="0"/>
        <c:ser>
          <c:idx val="0"/>
          <c:order val="0"/>
          <c:tx>
            <c:strRef>
              <c:f>Φύλλο1!$B$9</c:f>
              <c:strCache>
                <c:ptCount val="1"/>
                <c:pt idx="0">
                  <c:v>Προφίλ 1</c:v>
                </c:pt>
              </c:strCache>
            </c:strRef>
          </c:tx>
          <c:spPr>
            <a:ln w="22225" cap="rnd" cmpd="sng" algn="ctr">
              <a:solidFill>
                <a:schemeClr val="accent6"/>
              </a:solidFill>
              <a:round/>
            </a:ln>
            <a:effectLst/>
          </c:spPr>
          <c:marker>
            <c:symbol val="none"/>
          </c:marker>
          <c:val>
            <c:numRef>
              <c:f>Φύλλο1!$B$10:$B$18</c:f>
              <c:numCache>
                <c:formatCode>General</c:formatCode>
                <c:ptCount val="9"/>
                <c:pt idx="0">
                  <c:v>2.4016600000000001</c:v>
                </c:pt>
                <c:pt idx="1">
                  <c:v>2.1190600000000002</c:v>
                </c:pt>
                <c:pt idx="2">
                  <c:v>1.7844100000000001</c:v>
                </c:pt>
                <c:pt idx="3">
                  <c:v>2.02867</c:v>
                </c:pt>
                <c:pt idx="4">
                  <c:v>1.35216</c:v>
                </c:pt>
                <c:pt idx="5">
                  <c:v>1.9915799999999999</c:v>
                </c:pt>
                <c:pt idx="6">
                  <c:v>1.2586900000000001</c:v>
                </c:pt>
                <c:pt idx="7">
                  <c:v>2.4283700000000001</c:v>
                </c:pt>
                <c:pt idx="8">
                  <c:v>2.0080499999999999</c:v>
                </c:pt>
              </c:numCache>
            </c:numRef>
          </c:val>
          <c:smooth val="0"/>
          <c:extLst>
            <c:ext xmlns:c16="http://schemas.microsoft.com/office/drawing/2014/chart" uri="{C3380CC4-5D6E-409C-BE32-E72D297353CC}">
              <c16:uniqueId val="{00000000-0792-3341-9D40-BEB5FEE8E18C}"/>
            </c:ext>
          </c:extLst>
        </c:ser>
        <c:ser>
          <c:idx val="1"/>
          <c:order val="1"/>
          <c:tx>
            <c:strRef>
              <c:f>Φύλλο1!$C$9</c:f>
              <c:strCache>
                <c:ptCount val="1"/>
                <c:pt idx="0">
                  <c:v>Προφίλ 2</c:v>
                </c:pt>
              </c:strCache>
            </c:strRef>
          </c:tx>
          <c:spPr>
            <a:ln w="22225" cap="rnd" cmpd="sng" algn="ctr">
              <a:solidFill>
                <a:schemeClr val="accent5"/>
              </a:solidFill>
              <a:round/>
            </a:ln>
            <a:effectLst/>
          </c:spPr>
          <c:marker>
            <c:symbol val="none"/>
          </c:marker>
          <c:val>
            <c:numRef>
              <c:f>Φύλλο1!$C$10:$C$18</c:f>
              <c:numCache>
                <c:formatCode>General</c:formatCode>
                <c:ptCount val="9"/>
                <c:pt idx="0">
                  <c:v>2.8448000000000002</c:v>
                </c:pt>
                <c:pt idx="1">
                  <c:v>2.3343600000000002</c:v>
                </c:pt>
                <c:pt idx="2">
                  <c:v>2.4664799999999998</c:v>
                </c:pt>
                <c:pt idx="3">
                  <c:v>2.76694</c:v>
                </c:pt>
                <c:pt idx="4">
                  <c:v>2.6686700000000001</c:v>
                </c:pt>
                <c:pt idx="5">
                  <c:v>2.68167</c:v>
                </c:pt>
                <c:pt idx="6">
                  <c:v>2.4843899999999999</c:v>
                </c:pt>
                <c:pt idx="7">
                  <c:v>3.0989499999999999</c:v>
                </c:pt>
                <c:pt idx="8">
                  <c:v>2.4683000000000002</c:v>
                </c:pt>
              </c:numCache>
            </c:numRef>
          </c:val>
          <c:smooth val="0"/>
          <c:extLst>
            <c:ext xmlns:c16="http://schemas.microsoft.com/office/drawing/2014/chart" uri="{C3380CC4-5D6E-409C-BE32-E72D297353CC}">
              <c16:uniqueId val="{00000001-0792-3341-9D40-BEB5FEE8E18C}"/>
            </c:ext>
          </c:extLst>
        </c:ser>
        <c:ser>
          <c:idx val="2"/>
          <c:order val="2"/>
          <c:tx>
            <c:strRef>
              <c:f>Φύλλο1!$D$9</c:f>
              <c:strCache>
                <c:ptCount val="1"/>
                <c:pt idx="0">
                  <c:v>Προφίλ 3</c:v>
                </c:pt>
              </c:strCache>
            </c:strRef>
          </c:tx>
          <c:spPr>
            <a:ln w="22225" cap="rnd" cmpd="sng" algn="ctr">
              <a:solidFill>
                <a:schemeClr val="accent4"/>
              </a:solidFill>
              <a:round/>
            </a:ln>
            <a:effectLst/>
          </c:spPr>
          <c:marker>
            <c:symbol val="none"/>
          </c:marker>
          <c:val>
            <c:numRef>
              <c:f>Φύλλο1!$D$10:$D$18</c:f>
              <c:numCache>
                <c:formatCode>General</c:formatCode>
                <c:ptCount val="9"/>
                <c:pt idx="0">
                  <c:v>2.6278899999999998</c:v>
                </c:pt>
                <c:pt idx="1">
                  <c:v>2.8112300000000001</c:v>
                </c:pt>
                <c:pt idx="2">
                  <c:v>3.0940599999999998</c:v>
                </c:pt>
                <c:pt idx="3">
                  <c:v>3.1649400000000001</c:v>
                </c:pt>
                <c:pt idx="4">
                  <c:v>3.71536</c:v>
                </c:pt>
                <c:pt idx="5">
                  <c:v>3.2013400000000001</c:v>
                </c:pt>
                <c:pt idx="6">
                  <c:v>3.7279800000000001</c:v>
                </c:pt>
                <c:pt idx="7">
                  <c:v>3.0186500000000001</c:v>
                </c:pt>
                <c:pt idx="8">
                  <c:v>3.4096700000000002</c:v>
                </c:pt>
              </c:numCache>
            </c:numRef>
          </c:val>
          <c:smooth val="0"/>
          <c:extLst>
            <c:ext xmlns:c16="http://schemas.microsoft.com/office/drawing/2014/chart" uri="{C3380CC4-5D6E-409C-BE32-E72D297353CC}">
              <c16:uniqueId val="{00000002-0792-3341-9D40-BEB5FEE8E18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436416831"/>
        <c:axId val="1608886671"/>
      </c:lineChart>
      <c:catAx>
        <c:axId val="1436416831"/>
        <c:scaling>
          <c:orientation val="minMax"/>
        </c:scaling>
        <c:delete val="0"/>
        <c:axPos val="b"/>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l-GR"/>
          </a:p>
        </c:txPr>
        <c:crossAx val="1608886671"/>
        <c:crosses val="autoZero"/>
        <c:auto val="1"/>
        <c:lblAlgn val="ctr"/>
        <c:lblOffset val="100"/>
        <c:noMultiLvlLbl val="0"/>
      </c:catAx>
      <c:valAx>
        <c:axId val="160888667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l-GR"/>
          </a:p>
        </c:txPr>
        <c:crossAx val="143641683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D5C0E0-98AF-3542-B761-68D900E80737}" type="doc">
      <dgm:prSet loTypeId="urn:microsoft.com/office/officeart/2005/8/layout/vList3" loCatId="process" qsTypeId="urn:microsoft.com/office/officeart/2005/8/quickstyle/simple4" qsCatId="simple" csTypeId="urn:microsoft.com/office/officeart/2005/8/colors/accent1_2" csCatId="accent1" phldr="1"/>
      <dgm:spPr/>
      <dgm:t>
        <a:bodyPr/>
        <a:lstStyle/>
        <a:p>
          <a:endParaRPr lang="el-GR"/>
        </a:p>
      </dgm:t>
    </dgm:pt>
    <dgm:pt modelId="{F739057F-3DFD-4C40-B7FF-1FEE9D86406E}">
      <dgm:prSet custT="1"/>
      <dgm:spPr/>
      <dgm:t>
        <a:bodyPr/>
        <a:lstStyle/>
        <a:p>
          <a:r>
            <a:rPr lang="el-GR" sz="2400" dirty="0">
              <a:latin typeface="Times New Roman" panose="02020603050405020304" pitchFamily="18" charset="0"/>
              <a:cs typeface="Times New Roman" panose="02020603050405020304" pitchFamily="18" charset="0"/>
            </a:rPr>
            <a:t>Βιβλιογραφική επισκόπηση</a:t>
          </a:r>
          <a:endParaRPr lang="el-GR" sz="2400" dirty="0"/>
        </a:p>
      </dgm:t>
    </dgm:pt>
    <dgm:pt modelId="{9A02EF19-7F00-3347-B1AB-8E5CEFD69B2F}" type="parTrans" cxnId="{D8FE1148-02CF-CF4B-B1AB-5C1444755697}">
      <dgm:prSet/>
      <dgm:spPr/>
      <dgm:t>
        <a:bodyPr/>
        <a:lstStyle/>
        <a:p>
          <a:endParaRPr lang="el-GR"/>
        </a:p>
      </dgm:t>
    </dgm:pt>
    <dgm:pt modelId="{87694DEB-817A-F14C-9906-00C15E59BC4C}" type="sibTrans" cxnId="{D8FE1148-02CF-CF4B-B1AB-5C1444755697}">
      <dgm:prSet/>
      <dgm:spPr/>
      <dgm:t>
        <a:bodyPr/>
        <a:lstStyle/>
        <a:p>
          <a:endParaRPr lang="el-GR"/>
        </a:p>
      </dgm:t>
    </dgm:pt>
    <dgm:pt modelId="{5EBFFB97-85F1-014A-85A4-D5ED13DCC247}">
      <dgm:prSet custT="1"/>
      <dgm:spPr/>
      <dgm:t>
        <a:bodyPr/>
        <a:lstStyle/>
        <a:p>
          <a:r>
            <a:rPr lang="el-GR" sz="2200" dirty="0">
              <a:latin typeface="Times New Roman" panose="02020603050405020304" pitchFamily="18" charset="0"/>
              <a:cs typeface="Times New Roman" panose="02020603050405020304" pitchFamily="18" charset="0"/>
            </a:rPr>
            <a:t>Ποιοτική έρευνα, ομάδες εστίασης, θεματική ανάλυση</a:t>
          </a:r>
        </a:p>
      </dgm:t>
    </dgm:pt>
    <dgm:pt modelId="{6E796031-FB91-9444-ABA8-E2E91640BB06}" type="parTrans" cxnId="{6EFE4B01-EDB5-A843-AB83-292E030000DB}">
      <dgm:prSet/>
      <dgm:spPr/>
      <dgm:t>
        <a:bodyPr/>
        <a:lstStyle/>
        <a:p>
          <a:endParaRPr lang="el-GR"/>
        </a:p>
      </dgm:t>
    </dgm:pt>
    <dgm:pt modelId="{6E31976F-AB0B-804C-B0C4-E8548958B08A}" type="sibTrans" cxnId="{6EFE4B01-EDB5-A843-AB83-292E030000DB}">
      <dgm:prSet/>
      <dgm:spPr/>
      <dgm:t>
        <a:bodyPr/>
        <a:lstStyle/>
        <a:p>
          <a:endParaRPr lang="el-GR"/>
        </a:p>
      </dgm:t>
    </dgm:pt>
    <dgm:pt modelId="{EB20B1F2-D498-FB40-A66B-36D9CA05F5B8}">
      <dgm:prSet custT="1"/>
      <dgm:spPr/>
      <dgm:t>
        <a:bodyPr/>
        <a:lstStyle/>
        <a:p>
          <a:r>
            <a:rPr lang="el-GR" sz="2000" dirty="0">
              <a:latin typeface="Times New Roman" panose="02020603050405020304" pitchFamily="18" charset="0"/>
              <a:cs typeface="Times New Roman" panose="02020603050405020304" pitchFamily="18" charset="0"/>
            </a:rPr>
            <a:t>Βιβλιογραφική επισκόπηση, δημιουργία εργαλείου μέτρησης</a:t>
          </a:r>
        </a:p>
      </dgm:t>
    </dgm:pt>
    <dgm:pt modelId="{78ABE0B8-F050-104C-906C-F22440C267FA}" type="parTrans" cxnId="{7FCCA99A-BD5C-C547-9030-6ACED03796EC}">
      <dgm:prSet/>
      <dgm:spPr/>
      <dgm:t>
        <a:bodyPr/>
        <a:lstStyle/>
        <a:p>
          <a:endParaRPr lang="el-GR"/>
        </a:p>
      </dgm:t>
    </dgm:pt>
    <dgm:pt modelId="{D3D3BE80-45F6-2E48-8EBD-1C89D5CC5F72}" type="sibTrans" cxnId="{7FCCA99A-BD5C-C547-9030-6ACED03796EC}">
      <dgm:prSet/>
      <dgm:spPr/>
      <dgm:t>
        <a:bodyPr/>
        <a:lstStyle/>
        <a:p>
          <a:endParaRPr lang="el-GR"/>
        </a:p>
      </dgm:t>
    </dgm:pt>
    <dgm:pt modelId="{D1915DE7-4AC6-AF4D-84B9-846D63333574}">
      <dgm:prSet custT="1"/>
      <dgm:spPr/>
      <dgm:t>
        <a:bodyPr/>
        <a:lstStyle/>
        <a:p>
          <a:r>
            <a:rPr lang="el-GR" sz="2400" dirty="0">
              <a:latin typeface="Times New Roman" panose="02020603050405020304" pitchFamily="18" charset="0"/>
              <a:cs typeface="Times New Roman" panose="02020603050405020304" pitchFamily="18" charset="0"/>
            </a:rPr>
            <a:t>Πιλοτική έρευνα</a:t>
          </a:r>
        </a:p>
      </dgm:t>
    </dgm:pt>
    <dgm:pt modelId="{45EA1656-6493-B14A-AAFA-752C19481F26}" type="parTrans" cxnId="{D0206A81-19E0-FF49-B09C-A402263885AD}">
      <dgm:prSet/>
      <dgm:spPr/>
      <dgm:t>
        <a:bodyPr/>
        <a:lstStyle/>
        <a:p>
          <a:endParaRPr lang="el-GR"/>
        </a:p>
      </dgm:t>
    </dgm:pt>
    <dgm:pt modelId="{3A222D18-AAB2-924B-AA86-D77A6B56CF87}" type="sibTrans" cxnId="{D0206A81-19E0-FF49-B09C-A402263885AD}">
      <dgm:prSet/>
      <dgm:spPr/>
      <dgm:t>
        <a:bodyPr/>
        <a:lstStyle/>
        <a:p>
          <a:endParaRPr lang="el-GR"/>
        </a:p>
      </dgm:t>
    </dgm:pt>
    <dgm:pt modelId="{63EBE3CC-D663-5242-B454-E4361752B88C}">
      <dgm:prSet custT="1"/>
      <dgm:spPr/>
      <dgm:t>
        <a:bodyPr/>
        <a:lstStyle/>
        <a:p>
          <a:r>
            <a:rPr lang="el-GR" sz="2400" dirty="0">
              <a:latin typeface="Times New Roman" panose="02020603050405020304" pitchFamily="18" charset="0"/>
              <a:cs typeface="Times New Roman" panose="02020603050405020304" pitchFamily="18" charset="0"/>
            </a:rPr>
            <a:t>Πρώτο στάδιο ποσοτικής έρευνας</a:t>
          </a:r>
        </a:p>
      </dgm:t>
    </dgm:pt>
    <dgm:pt modelId="{8DA245AF-FF40-3046-8703-4098E782E93E}" type="parTrans" cxnId="{8E1BF961-76B2-9943-B026-66514C3E09C9}">
      <dgm:prSet/>
      <dgm:spPr/>
      <dgm:t>
        <a:bodyPr/>
        <a:lstStyle/>
        <a:p>
          <a:endParaRPr lang="el-GR"/>
        </a:p>
      </dgm:t>
    </dgm:pt>
    <dgm:pt modelId="{42737267-ACD4-BC4C-A680-301823D63B71}" type="sibTrans" cxnId="{8E1BF961-76B2-9943-B026-66514C3E09C9}">
      <dgm:prSet/>
      <dgm:spPr/>
      <dgm:t>
        <a:bodyPr/>
        <a:lstStyle/>
        <a:p>
          <a:endParaRPr lang="el-GR"/>
        </a:p>
      </dgm:t>
    </dgm:pt>
    <dgm:pt modelId="{DF0A902C-BA2D-6D45-AE34-406CD9CEA0A5}">
      <dgm:prSet custT="1"/>
      <dgm:spPr/>
      <dgm:t>
        <a:bodyPr/>
        <a:lstStyle/>
        <a:p>
          <a:r>
            <a:rPr lang="el-GR" sz="2400" dirty="0">
              <a:latin typeface="Times New Roman" panose="02020603050405020304" pitchFamily="18" charset="0"/>
              <a:cs typeface="Times New Roman" panose="02020603050405020304" pitchFamily="18" charset="0"/>
            </a:rPr>
            <a:t>Δεύτερο στάδιο ποσοτικής έρευνας</a:t>
          </a:r>
        </a:p>
      </dgm:t>
    </dgm:pt>
    <dgm:pt modelId="{51F9BF43-E6CE-A249-86CA-55338948257A}" type="parTrans" cxnId="{17ECB80B-EC7F-934D-A8B6-02C341950184}">
      <dgm:prSet/>
      <dgm:spPr/>
      <dgm:t>
        <a:bodyPr/>
        <a:lstStyle/>
        <a:p>
          <a:endParaRPr lang="el-GR"/>
        </a:p>
      </dgm:t>
    </dgm:pt>
    <dgm:pt modelId="{B66AEBC1-2CC1-0443-A024-A521FF453A25}" type="sibTrans" cxnId="{17ECB80B-EC7F-934D-A8B6-02C341950184}">
      <dgm:prSet/>
      <dgm:spPr/>
      <dgm:t>
        <a:bodyPr/>
        <a:lstStyle/>
        <a:p>
          <a:endParaRPr lang="el-GR"/>
        </a:p>
      </dgm:t>
    </dgm:pt>
    <dgm:pt modelId="{B20C6E09-477A-1442-91A7-0A5A07CA01B5}">
      <dgm:prSet custT="1"/>
      <dgm:spPr/>
      <dgm:t>
        <a:bodyPr/>
        <a:lstStyle/>
        <a:p>
          <a:r>
            <a:rPr lang="el-GR" sz="2400" dirty="0">
              <a:latin typeface="Times New Roman" panose="02020603050405020304" pitchFamily="18" charset="0"/>
              <a:cs typeface="Times New Roman" panose="02020603050405020304" pitchFamily="18" charset="0"/>
            </a:rPr>
            <a:t>Διαχρονική ανάλυση</a:t>
          </a:r>
        </a:p>
      </dgm:t>
    </dgm:pt>
    <dgm:pt modelId="{CEF8CF75-D199-C849-9F61-03998E6D246C}" type="parTrans" cxnId="{DF8C94D7-6C91-894F-8D33-C19E76F43BEE}">
      <dgm:prSet/>
      <dgm:spPr/>
      <dgm:t>
        <a:bodyPr/>
        <a:lstStyle/>
        <a:p>
          <a:endParaRPr lang="el-GR"/>
        </a:p>
      </dgm:t>
    </dgm:pt>
    <dgm:pt modelId="{10D85EDB-9478-3146-839C-15CC49A1CD60}" type="sibTrans" cxnId="{DF8C94D7-6C91-894F-8D33-C19E76F43BEE}">
      <dgm:prSet/>
      <dgm:spPr/>
      <dgm:t>
        <a:bodyPr/>
        <a:lstStyle/>
        <a:p>
          <a:endParaRPr lang="el-GR"/>
        </a:p>
      </dgm:t>
    </dgm:pt>
    <dgm:pt modelId="{D29F807D-9C36-054C-B07A-41606FD94C8E}">
      <dgm:prSet custT="1"/>
      <dgm:spPr/>
      <dgm:t>
        <a:bodyPr/>
        <a:lstStyle/>
        <a:p>
          <a:r>
            <a:rPr lang="el-GR" sz="2400" dirty="0">
              <a:latin typeface="Times New Roman" panose="02020603050405020304" pitchFamily="18" charset="0"/>
              <a:cs typeface="Times New Roman" panose="02020603050405020304" pitchFamily="18" charset="0"/>
            </a:rPr>
            <a:t>Συμπεράσματα</a:t>
          </a:r>
        </a:p>
      </dgm:t>
    </dgm:pt>
    <dgm:pt modelId="{3DA4D8B9-56D1-5B4E-9FA3-0FE1EAB7FF42}" type="parTrans" cxnId="{B06766EB-41C6-8D49-A1C3-31D43327628E}">
      <dgm:prSet/>
      <dgm:spPr/>
      <dgm:t>
        <a:bodyPr/>
        <a:lstStyle/>
        <a:p>
          <a:endParaRPr lang="el-GR"/>
        </a:p>
      </dgm:t>
    </dgm:pt>
    <dgm:pt modelId="{D4616909-3522-A343-9A21-1CC8DC947F8E}" type="sibTrans" cxnId="{B06766EB-41C6-8D49-A1C3-31D43327628E}">
      <dgm:prSet/>
      <dgm:spPr/>
      <dgm:t>
        <a:bodyPr/>
        <a:lstStyle/>
        <a:p>
          <a:endParaRPr lang="el-GR"/>
        </a:p>
      </dgm:t>
    </dgm:pt>
    <dgm:pt modelId="{E92240DF-AD28-7345-A2B0-94B05301C5E4}" type="pres">
      <dgm:prSet presAssocID="{2BD5C0E0-98AF-3542-B761-68D900E80737}" presName="linearFlow" presStyleCnt="0">
        <dgm:presLayoutVars>
          <dgm:dir/>
          <dgm:resizeHandles val="exact"/>
        </dgm:presLayoutVars>
      </dgm:prSet>
      <dgm:spPr/>
    </dgm:pt>
    <dgm:pt modelId="{5D328F4B-CA35-ED4F-AC1A-8AAFFEB8E4D5}" type="pres">
      <dgm:prSet presAssocID="{F739057F-3DFD-4C40-B7FF-1FEE9D86406E}" presName="composite" presStyleCnt="0"/>
      <dgm:spPr/>
    </dgm:pt>
    <dgm:pt modelId="{AF531BA8-CBF1-8644-AA5B-A0A9C6F3C125}" type="pres">
      <dgm:prSet presAssocID="{F739057F-3DFD-4C40-B7FF-1FEE9D86406E}" presName="imgShp" presStyleLbl="fgImgPlace1" presStyleIdx="0" presStyleCnt="8"/>
      <dgm:spPr>
        <a:pattFill prst="pct5">
          <a:fgClr>
            <a:schemeClr val="accent1">
              <a:tint val="50000"/>
              <a:hueOff val="0"/>
              <a:satOff val="0"/>
              <a:lumOff val="0"/>
            </a:schemeClr>
          </a:fgClr>
          <a:bgClr>
            <a:schemeClr val="bg1"/>
          </a:bgClr>
        </a:pattFill>
      </dgm:spPr>
    </dgm:pt>
    <dgm:pt modelId="{8BA80B65-7BFF-8E4C-A76D-A1D946427522}" type="pres">
      <dgm:prSet presAssocID="{F739057F-3DFD-4C40-B7FF-1FEE9D86406E}" presName="txShp" presStyleLbl="node1" presStyleIdx="0" presStyleCnt="8">
        <dgm:presLayoutVars>
          <dgm:bulletEnabled val="1"/>
        </dgm:presLayoutVars>
      </dgm:prSet>
      <dgm:spPr/>
    </dgm:pt>
    <dgm:pt modelId="{AFCC6327-73C0-7D48-8377-BE31110B3FB9}" type="pres">
      <dgm:prSet presAssocID="{87694DEB-817A-F14C-9906-00C15E59BC4C}" presName="spacing" presStyleCnt="0"/>
      <dgm:spPr/>
    </dgm:pt>
    <dgm:pt modelId="{5F4E752D-375D-CC47-A09C-BA034CB4A037}" type="pres">
      <dgm:prSet presAssocID="{5EBFFB97-85F1-014A-85A4-D5ED13DCC247}" presName="composite" presStyleCnt="0"/>
      <dgm:spPr/>
    </dgm:pt>
    <dgm:pt modelId="{00151D9F-8C5D-0442-957B-C61D886A09C7}" type="pres">
      <dgm:prSet presAssocID="{5EBFFB97-85F1-014A-85A4-D5ED13DCC247}" presName="imgShp" presStyleLbl="fgImgPlace1" presStyleIdx="1" presStyleCnt="8"/>
      <dgm:spPr>
        <a:pattFill prst="pct5">
          <a:fgClr>
            <a:schemeClr val="accent1">
              <a:tint val="50000"/>
              <a:hueOff val="0"/>
              <a:satOff val="0"/>
              <a:lumOff val="0"/>
            </a:schemeClr>
          </a:fgClr>
          <a:bgClr>
            <a:schemeClr val="bg1"/>
          </a:bgClr>
        </a:pattFill>
      </dgm:spPr>
    </dgm:pt>
    <dgm:pt modelId="{1E04BCEF-35B8-E649-8EE5-3041820070F8}" type="pres">
      <dgm:prSet presAssocID="{5EBFFB97-85F1-014A-85A4-D5ED13DCC247}" presName="txShp" presStyleLbl="node1" presStyleIdx="1" presStyleCnt="8">
        <dgm:presLayoutVars>
          <dgm:bulletEnabled val="1"/>
        </dgm:presLayoutVars>
      </dgm:prSet>
      <dgm:spPr/>
    </dgm:pt>
    <dgm:pt modelId="{FE8A18AA-5113-4A47-90D3-CF21816BC279}" type="pres">
      <dgm:prSet presAssocID="{6E31976F-AB0B-804C-B0C4-E8548958B08A}" presName="spacing" presStyleCnt="0"/>
      <dgm:spPr/>
    </dgm:pt>
    <dgm:pt modelId="{0C437F73-BFE0-E642-8B3B-07D5D13F38D4}" type="pres">
      <dgm:prSet presAssocID="{EB20B1F2-D498-FB40-A66B-36D9CA05F5B8}" presName="composite" presStyleCnt="0"/>
      <dgm:spPr/>
    </dgm:pt>
    <dgm:pt modelId="{9F455070-F4CE-2048-ACFD-BD164BF960E4}" type="pres">
      <dgm:prSet presAssocID="{EB20B1F2-D498-FB40-A66B-36D9CA05F5B8}" presName="imgShp" presStyleLbl="fgImgPlace1" presStyleIdx="2" presStyleCnt="8"/>
      <dgm:spPr>
        <a:pattFill prst="pct5">
          <a:fgClr>
            <a:schemeClr val="accent1">
              <a:tint val="50000"/>
              <a:hueOff val="0"/>
              <a:satOff val="0"/>
              <a:lumOff val="0"/>
            </a:schemeClr>
          </a:fgClr>
          <a:bgClr>
            <a:schemeClr val="bg1"/>
          </a:bgClr>
        </a:pattFill>
      </dgm:spPr>
    </dgm:pt>
    <dgm:pt modelId="{64AFD2D1-B074-4943-8F14-1066CFAF8E49}" type="pres">
      <dgm:prSet presAssocID="{EB20B1F2-D498-FB40-A66B-36D9CA05F5B8}" presName="txShp" presStyleLbl="node1" presStyleIdx="2" presStyleCnt="8">
        <dgm:presLayoutVars>
          <dgm:bulletEnabled val="1"/>
        </dgm:presLayoutVars>
      </dgm:prSet>
      <dgm:spPr/>
    </dgm:pt>
    <dgm:pt modelId="{5C5CEAB1-79FD-0241-8514-CE307D95458F}" type="pres">
      <dgm:prSet presAssocID="{D3D3BE80-45F6-2E48-8EBD-1C89D5CC5F72}" presName="spacing" presStyleCnt="0"/>
      <dgm:spPr/>
    </dgm:pt>
    <dgm:pt modelId="{55F3D9CD-F8D2-0340-876E-777DF4E33965}" type="pres">
      <dgm:prSet presAssocID="{D1915DE7-4AC6-AF4D-84B9-846D63333574}" presName="composite" presStyleCnt="0"/>
      <dgm:spPr/>
    </dgm:pt>
    <dgm:pt modelId="{954C7970-7E8F-7F47-8EB0-891910B4A2B5}" type="pres">
      <dgm:prSet presAssocID="{D1915DE7-4AC6-AF4D-84B9-846D63333574}" presName="imgShp" presStyleLbl="fgImgPlace1" presStyleIdx="3" presStyleCnt="8"/>
      <dgm:spPr>
        <a:pattFill prst="pct5">
          <a:fgClr>
            <a:schemeClr val="accent1">
              <a:tint val="50000"/>
              <a:hueOff val="0"/>
              <a:satOff val="0"/>
              <a:lumOff val="0"/>
            </a:schemeClr>
          </a:fgClr>
          <a:bgClr>
            <a:schemeClr val="bg1"/>
          </a:bgClr>
        </a:pattFill>
      </dgm:spPr>
    </dgm:pt>
    <dgm:pt modelId="{1AD03D0C-0F51-6545-8DB1-DB5CD04B60EB}" type="pres">
      <dgm:prSet presAssocID="{D1915DE7-4AC6-AF4D-84B9-846D63333574}" presName="txShp" presStyleLbl="node1" presStyleIdx="3" presStyleCnt="8">
        <dgm:presLayoutVars>
          <dgm:bulletEnabled val="1"/>
        </dgm:presLayoutVars>
      </dgm:prSet>
      <dgm:spPr/>
    </dgm:pt>
    <dgm:pt modelId="{DF9A3491-CA84-4E44-BB75-04D0268E0CF2}" type="pres">
      <dgm:prSet presAssocID="{3A222D18-AAB2-924B-AA86-D77A6B56CF87}" presName="spacing" presStyleCnt="0"/>
      <dgm:spPr/>
    </dgm:pt>
    <dgm:pt modelId="{E2B21201-63B5-4743-A46D-4C3BA4623FBD}" type="pres">
      <dgm:prSet presAssocID="{63EBE3CC-D663-5242-B454-E4361752B88C}" presName="composite" presStyleCnt="0"/>
      <dgm:spPr/>
    </dgm:pt>
    <dgm:pt modelId="{28D9B66C-7F15-A849-9335-AC0A2A07345F}" type="pres">
      <dgm:prSet presAssocID="{63EBE3CC-D663-5242-B454-E4361752B88C}" presName="imgShp" presStyleLbl="fgImgPlace1" presStyleIdx="4" presStyleCnt="8"/>
      <dgm:spPr>
        <a:pattFill prst="pct5">
          <a:fgClr>
            <a:schemeClr val="accent1">
              <a:tint val="50000"/>
              <a:hueOff val="0"/>
              <a:satOff val="0"/>
              <a:lumOff val="0"/>
            </a:schemeClr>
          </a:fgClr>
          <a:bgClr>
            <a:schemeClr val="bg1"/>
          </a:bgClr>
        </a:pattFill>
      </dgm:spPr>
    </dgm:pt>
    <dgm:pt modelId="{CA64590B-F968-D944-A104-E0DFF17584F7}" type="pres">
      <dgm:prSet presAssocID="{63EBE3CC-D663-5242-B454-E4361752B88C}" presName="txShp" presStyleLbl="node1" presStyleIdx="4" presStyleCnt="8">
        <dgm:presLayoutVars>
          <dgm:bulletEnabled val="1"/>
        </dgm:presLayoutVars>
      </dgm:prSet>
      <dgm:spPr/>
    </dgm:pt>
    <dgm:pt modelId="{B4E99188-2237-0741-BCEF-EE71FA6C0A02}" type="pres">
      <dgm:prSet presAssocID="{42737267-ACD4-BC4C-A680-301823D63B71}" presName="spacing" presStyleCnt="0"/>
      <dgm:spPr/>
    </dgm:pt>
    <dgm:pt modelId="{8E36B713-A7E4-7F4D-92ED-9DDF8987E137}" type="pres">
      <dgm:prSet presAssocID="{DF0A902C-BA2D-6D45-AE34-406CD9CEA0A5}" presName="composite" presStyleCnt="0"/>
      <dgm:spPr/>
    </dgm:pt>
    <dgm:pt modelId="{4E46662E-1DCC-1343-97D2-D22557482033}" type="pres">
      <dgm:prSet presAssocID="{DF0A902C-BA2D-6D45-AE34-406CD9CEA0A5}" presName="imgShp" presStyleLbl="fgImgPlace1" presStyleIdx="5" presStyleCnt="8"/>
      <dgm:spPr>
        <a:pattFill prst="pct5">
          <a:fgClr>
            <a:schemeClr val="accent1">
              <a:tint val="50000"/>
              <a:hueOff val="0"/>
              <a:satOff val="0"/>
              <a:lumOff val="0"/>
            </a:schemeClr>
          </a:fgClr>
          <a:bgClr>
            <a:schemeClr val="bg1"/>
          </a:bgClr>
        </a:pattFill>
      </dgm:spPr>
    </dgm:pt>
    <dgm:pt modelId="{2EE9CCFB-C076-5B41-81B9-0BB3DCAFEADA}" type="pres">
      <dgm:prSet presAssocID="{DF0A902C-BA2D-6D45-AE34-406CD9CEA0A5}" presName="txShp" presStyleLbl="node1" presStyleIdx="5" presStyleCnt="8">
        <dgm:presLayoutVars>
          <dgm:bulletEnabled val="1"/>
        </dgm:presLayoutVars>
      </dgm:prSet>
      <dgm:spPr/>
    </dgm:pt>
    <dgm:pt modelId="{2E62F3F1-FCD3-9B49-9309-494D6867AD35}" type="pres">
      <dgm:prSet presAssocID="{B66AEBC1-2CC1-0443-A024-A521FF453A25}" presName="spacing" presStyleCnt="0"/>
      <dgm:spPr/>
    </dgm:pt>
    <dgm:pt modelId="{93080F73-0A36-3B4F-BB6E-DAC41250E4A6}" type="pres">
      <dgm:prSet presAssocID="{B20C6E09-477A-1442-91A7-0A5A07CA01B5}" presName="composite" presStyleCnt="0"/>
      <dgm:spPr/>
    </dgm:pt>
    <dgm:pt modelId="{BEE26676-D6AA-B149-8151-E15364549A90}" type="pres">
      <dgm:prSet presAssocID="{B20C6E09-477A-1442-91A7-0A5A07CA01B5}" presName="imgShp" presStyleLbl="fgImgPlace1" presStyleIdx="6" presStyleCnt="8"/>
      <dgm:spPr>
        <a:pattFill prst="pct5">
          <a:fgClr>
            <a:schemeClr val="accent1">
              <a:tint val="50000"/>
              <a:hueOff val="0"/>
              <a:satOff val="0"/>
              <a:lumOff val="0"/>
            </a:schemeClr>
          </a:fgClr>
          <a:bgClr>
            <a:schemeClr val="bg1"/>
          </a:bgClr>
        </a:pattFill>
      </dgm:spPr>
    </dgm:pt>
    <dgm:pt modelId="{8892DC8E-D80D-F74B-954E-DA749FDDEA77}" type="pres">
      <dgm:prSet presAssocID="{B20C6E09-477A-1442-91A7-0A5A07CA01B5}" presName="txShp" presStyleLbl="node1" presStyleIdx="6" presStyleCnt="8">
        <dgm:presLayoutVars>
          <dgm:bulletEnabled val="1"/>
        </dgm:presLayoutVars>
      </dgm:prSet>
      <dgm:spPr/>
    </dgm:pt>
    <dgm:pt modelId="{DF5990D7-4197-374A-ADCA-742EACFDB4F7}" type="pres">
      <dgm:prSet presAssocID="{10D85EDB-9478-3146-839C-15CC49A1CD60}" presName="spacing" presStyleCnt="0"/>
      <dgm:spPr/>
    </dgm:pt>
    <dgm:pt modelId="{17A3C7A3-8A08-214B-94DA-A2F4C30F793D}" type="pres">
      <dgm:prSet presAssocID="{D29F807D-9C36-054C-B07A-41606FD94C8E}" presName="composite" presStyleCnt="0"/>
      <dgm:spPr/>
    </dgm:pt>
    <dgm:pt modelId="{5E45E318-2B13-7B47-9FA9-61EBCBAC3AF0}" type="pres">
      <dgm:prSet presAssocID="{D29F807D-9C36-054C-B07A-41606FD94C8E}" presName="imgShp" presStyleLbl="fgImgPlace1" presStyleIdx="7" presStyleCnt="8"/>
      <dgm:spPr>
        <a:pattFill prst="pct5">
          <a:fgClr>
            <a:schemeClr val="accent1">
              <a:tint val="50000"/>
              <a:hueOff val="0"/>
              <a:satOff val="0"/>
              <a:lumOff val="0"/>
            </a:schemeClr>
          </a:fgClr>
          <a:bgClr>
            <a:schemeClr val="bg1"/>
          </a:bgClr>
        </a:pattFill>
      </dgm:spPr>
    </dgm:pt>
    <dgm:pt modelId="{27AC5CC3-B141-2D43-AAC0-9B976EC06F24}" type="pres">
      <dgm:prSet presAssocID="{D29F807D-9C36-054C-B07A-41606FD94C8E}" presName="txShp" presStyleLbl="node1" presStyleIdx="7" presStyleCnt="8">
        <dgm:presLayoutVars>
          <dgm:bulletEnabled val="1"/>
        </dgm:presLayoutVars>
      </dgm:prSet>
      <dgm:spPr/>
    </dgm:pt>
  </dgm:ptLst>
  <dgm:cxnLst>
    <dgm:cxn modelId="{6EFE4B01-EDB5-A843-AB83-292E030000DB}" srcId="{2BD5C0E0-98AF-3542-B761-68D900E80737}" destId="{5EBFFB97-85F1-014A-85A4-D5ED13DCC247}" srcOrd="1" destOrd="0" parTransId="{6E796031-FB91-9444-ABA8-E2E91640BB06}" sibTransId="{6E31976F-AB0B-804C-B0C4-E8548958B08A}"/>
    <dgm:cxn modelId="{17ECB80B-EC7F-934D-A8B6-02C341950184}" srcId="{2BD5C0E0-98AF-3542-B761-68D900E80737}" destId="{DF0A902C-BA2D-6D45-AE34-406CD9CEA0A5}" srcOrd="5" destOrd="0" parTransId="{51F9BF43-E6CE-A249-86CA-55338948257A}" sibTransId="{B66AEBC1-2CC1-0443-A024-A521FF453A25}"/>
    <dgm:cxn modelId="{BF68B821-56AC-0C43-84E6-BCC101FE8B69}" type="presOf" srcId="{D1915DE7-4AC6-AF4D-84B9-846D63333574}" destId="{1AD03D0C-0F51-6545-8DB1-DB5CD04B60EB}" srcOrd="0" destOrd="0" presId="urn:microsoft.com/office/officeart/2005/8/layout/vList3"/>
    <dgm:cxn modelId="{4AC0D12F-AA37-434E-B3CA-B722F1462266}" type="presOf" srcId="{B20C6E09-477A-1442-91A7-0A5A07CA01B5}" destId="{8892DC8E-D80D-F74B-954E-DA749FDDEA77}" srcOrd="0" destOrd="0" presId="urn:microsoft.com/office/officeart/2005/8/layout/vList3"/>
    <dgm:cxn modelId="{6383A443-154C-0D4D-8757-5E7754508666}" type="presOf" srcId="{63EBE3CC-D663-5242-B454-E4361752B88C}" destId="{CA64590B-F968-D944-A104-E0DFF17584F7}" srcOrd="0" destOrd="0" presId="urn:microsoft.com/office/officeart/2005/8/layout/vList3"/>
    <dgm:cxn modelId="{D8FE1148-02CF-CF4B-B1AB-5C1444755697}" srcId="{2BD5C0E0-98AF-3542-B761-68D900E80737}" destId="{F739057F-3DFD-4C40-B7FF-1FEE9D86406E}" srcOrd="0" destOrd="0" parTransId="{9A02EF19-7F00-3347-B1AB-8E5CEFD69B2F}" sibTransId="{87694DEB-817A-F14C-9906-00C15E59BC4C}"/>
    <dgm:cxn modelId="{8E1BF961-76B2-9943-B026-66514C3E09C9}" srcId="{2BD5C0E0-98AF-3542-B761-68D900E80737}" destId="{63EBE3CC-D663-5242-B454-E4361752B88C}" srcOrd="4" destOrd="0" parTransId="{8DA245AF-FF40-3046-8703-4098E782E93E}" sibTransId="{42737267-ACD4-BC4C-A680-301823D63B71}"/>
    <dgm:cxn modelId="{933D5671-FB6B-6845-B3F0-F5F5AF394ABE}" type="presOf" srcId="{2BD5C0E0-98AF-3542-B761-68D900E80737}" destId="{E92240DF-AD28-7345-A2B0-94B05301C5E4}" srcOrd="0" destOrd="0" presId="urn:microsoft.com/office/officeart/2005/8/layout/vList3"/>
    <dgm:cxn modelId="{D0206A81-19E0-FF49-B09C-A402263885AD}" srcId="{2BD5C0E0-98AF-3542-B761-68D900E80737}" destId="{D1915DE7-4AC6-AF4D-84B9-846D63333574}" srcOrd="3" destOrd="0" parTransId="{45EA1656-6493-B14A-AAFA-752C19481F26}" sibTransId="{3A222D18-AAB2-924B-AA86-D77A6B56CF87}"/>
    <dgm:cxn modelId="{B1910795-6C7B-2B4E-B76C-214417941166}" type="presOf" srcId="{EB20B1F2-D498-FB40-A66B-36D9CA05F5B8}" destId="{64AFD2D1-B074-4943-8F14-1066CFAF8E49}" srcOrd="0" destOrd="0" presId="urn:microsoft.com/office/officeart/2005/8/layout/vList3"/>
    <dgm:cxn modelId="{C76D8596-2CBE-C943-9214-C408073D0C26}" type="presOf" srcId="{F739057F-3DFD-4C40-B7FF-1FEE9D86406E}" destId="{8BA80B65-7BFF-8E4C-A76D-A1D946427522}" srcOrd="0" destOrd="0" presId="urn:microsoft.com/office/officeart/2005/8/layout/vList3"/>
    <dgm:cxn modelId="{7FCCA99A-BD5C-C547-9030-6ACED03796EC}" srcId="{2BD5C0E0-98AF-3542-B761-68D900E80737}" destId="{EB20B1F2-D498-FB40-A66B-36D9CA05F5B8}" srcOrd="2" destOrd="0" parTransId="{78ABE0B8-F050-104C-906C-F22440C267FA}" sibTransId="{D3D3BE80-45F6-2E48-8EBD-1C89D5CC5F72}"/>
    <dgm:cxn modelId="{C307A5D6-A550-044E-A85E-A9F8DD4C520E}" type="presOf" srcId="{5EBFFB97-85F1-014A-85A4-D5ED13DCC247}" destId="{1E04BCEF-35B8-E649-8EE5-3041820070F8}" srcOrd="0" destOrd="0" presId="urn:microsoft.com/office/officeart/2005/8/layout/vList3"/>
    <dgm:cxn modelId="{DF8C94D7-6C91-894F-8D33-C19E76F43BEE}" srcId="{2BD5C0E0-98AF-3542-B761-68D900E80737}" destId="{B20C6E09-477A-1442-91A7-0A5A07CA01B5}" srcOrd="6" destOrd="0" parTransId="{CEF8CF75-D199-C849-9F61-03998E6D246C}" sibTransId="{10D85EDB-9478-3146-839C-15CC49A1CD60}"/>
    <dgm:cxn modelId="{C165FADC-36B2-1D49-A73B-000F64004016}" type="presOf" srcId="{DF0A902C-BA2D-6D45-AE34-406CD9CEA0A5}" destId="{2EE9CCFB-C076-5B41-81B9-0BB3DCAFEADA}" srcOrd="0" destOrd="0" presId="urn:microsoft.com/office/officeart/2005/8/layout/vList3"/>
    <dgm:cxn modelId="{B06766EB-41C6-8D49-A1C3-31D43327628E}" srcId="{2BD5C0E0-98AF-3542-B761-68D900E80737}" destId="{D29F807D-9C36-054C-B07A-41606FD94C8E}" srcOrd="7" destOrd="0" parTransId="{3DA4D8B9-56D1-5B4E-9FA3-0FE1EAB7FF42}" sibTransId="{D4616909-3522-A343-9A21-1CC8DC947F8E}"/>
    <dgm:cxn modelId="{801E61F0-67CC-EC44-8ADB-F98C1F7EA217}" type="presOf" srcId="{D29F807D-9C36-054C-B07A-41606FD94C8E}" destId="{27AC5CC3-B141-2D43-AAC0-9B976EC06F24}" srcOrd="0" destOrd="0" presId="urn:microsoft.com/office/officeart/2005/8/layout/vList3"/>
    <dgm:cxn modelId="{62C5824B-B3D1-0B45-875D-A2DB215C2669}" type="presParOf" srcId="{E92240DF-AD28-7345-A2B0-94B05301C5E4}" destId="{5D328F4B-CA35-ED4F-AC1A-8AAFFEB8E4D5}" srcOrd="0" destOrd="0" presId="urn:microsoft.com/office/officeart/2005/8/layout/vList3"/>
    <dgm:cxn modelId="{849E3CDC-D805-F644-A684-21219DB6608C}" type="presParOf" srcId="{5D328F4B-CA35-ED4F-AC1A-8AAFFEB8E4D5}" destId="{AF531BA8-CBF1-8644-AA5B-A0A9C6F3C125}" srcOrd="0" destOrd="0" presId="urn:microsoft.com/office/officeart/2005/8/layout/vList3"/>
    <dgm:cxn modelId="{F0114B64-3A09-304E-A847-94DC7090DA5D}" type="presParOf" srcId="{5D328F4B-CA35-ED4F-AC1A-8AAFFEB8E4D5}" destId="{8BA80B65-7BFF-8E4C-A76D-A1D946427522}" srcOrd="1" destOrd="0" presId="urn:microsoft.com/office/officeart/2005/8/layout/vList3"/>
    <dgm:cxn modelId="{780F09CE-CD84-9D46-B188-E3B001630B90}" type="presParOf" srcId="{E92240DF-AD28-7345-A2B0-94B05301C5E4}" destId="{AFCC6327-73C0-7D48-8377-BE31110B3FB9}" srcOrd="1" destOrd="0" presId="urn:microsoft.com/office/officeart/2005/8/layout/vList3"/>
    <dgm:cxn modelId="{4886AD26-7921-7C45-B0E4-C4F29311C983}" type="presParOf" srcId="{E92240DF-AD28-7345-A2B0-94B05301C5E4}" destId="{5F4E752D-375D-CC47-A09C-BA034CB4A037}" srcOrd="2" destOrd="0" presId="urn:microsoft.com/office/officeart/2005/8/layout/vList3"/>
    <dgm:cxn modelId="{C280D49F-FEA6-DB49-841E-B11936702AF1}" type="presParOf" srcId="{5F4E752D-375D-CC47-A09C-BA034CB4A037}" destId="{00151D9F-8C5D-0442-957B-C61D886A09C7}" srcOrd="0" destOrd="0" presId="urn:microsoft.com/office/officeart/2005/8/layout/vList3"/>
    <dgm:cxn modelId="{F486FB3C-766E-EF40-8BE6-1C52B20799B8}" type="presParOf" srcId="{5F4E752D-375D-CC47-A09C-BA034CB4A037}" destId="{1E04BCEF-35B8-E649-8EE5-3041820070F8}" srcOrd="1" destOrd="0" presId="urn:microsoft.com/office/officeart/2005/8/layout/vList3"/>
    <dgm:cxn modelId="{32148CFB-4979-4E48-B87D-6B2F57E554B6}" type="presParOf" srcId="{E92240DF-AD28-7345-A2B0-94B05301C5E4}" destId="{FE8A18AA-5113-4A47-90D3-CF21816BC279}" srcOrd="3" destOrd="0" presId="urn:microsoft.com/office/officeart/2005/8/layout/vList3"/>
    <dgm:cxn modelId="{AB6873A0-8C91-404E-B8B8-04E070367C8F}" type="presParOf" srcId="{E92240DF-AD28-7345-A2B0-94B05301C5E4}" destId="{0C437F73-BFE0-E642-8B3B-07D5D13F38D4}" srcOrd="4" destOrd="0" presId="urn:microsoft.com/office/officeart/2005/8/layout/vList3"/>
    <dgm:cxn modelId="{29FFB648-8ED3-2343-8F1F-C761FC342D8E}" type="presParOf" srcId="{0C437F73-BFE0-E642-8B3B-07D5D13F38D4}" destId="{9F455070-F4CE-2048-ACFD-BD164BF960E4}" srcOrd="0" destOrd="0" presId="urn:microsoft.com/office/officeart/2005/8/layout/vList3"/>
    <dgm:cxn modelId="{5E5DBA63-1842-1F44-AFD5-D1538046D837}" type="presParOf" srcId="{0C437F73-BFE0-E642-8B3B-07D5D13F38D4}" destId="{64AFD2D1-B074-4943-8F14-1066CFAF8E49}" srcOrd="1" destOrd="0" presId="urn:microsoft.com/office/officeart/2005/8/layout/vList3"/>
    <dgm:cxn modelId="{02DBDA15-D19D-7044-B6A2-A743E4C6BB72}" type="presParOf" srcId="{E92240DF-AD28-7345-A2B0-94B05301C5E4}" destId="{5C5CEAB1-79FD-0241-8514-CE307D95458F}" srcOrd="5" destOrd="0" presId="urn:microsoft.com/office/officeart/2005/8/layout/vList3"/>
    <dgm:cxn modelId="{364F5351-B890-224D-AAE4-CA0486F4C57E}" type="presParOf" srcId="{E92240DF-AD28-7345-A2B0-94B05301C5E4}" destId="{55F3D9CD-F8D2-0340-876E-777DF4E33965}" srcOrd="6" destOrd="0" presId="urn:microsoft.com/office/officeart/2005/8/layout/vList3"/>
    <dgm:cxn modelId="{48EEA1F9-0061-C644-9830-094164E7716C}" type="presParOf" srcId="{55F3D9CD-F8D2-0340-876E-777DF4E33965}" destId="{954C7970-7E8F-7F47-8EB0-891910B4A2B5}" srcOrd="0" destOrd="0" presId="urn:microsoft.com/office/officeart/2005/8/layout/vList3"/>
    <dgm:cxn modelId="{4EAAB691-9B3E-E448-88CF-5DAC6AB0D6ED}" type="presParOf" srcId="{55F3D9CD-F8D2-0340-876E-777DF4E33965}" destId="{1AD03D0C-0F51-6545-8DB1-DB5CD04B60EB}" srcOrd="1" destOrd="0" presId="urn:microsoft.com/office/officeart/2005/8/layout/vList3"/>
    <dgm:cxn modelId="{640086D7-7B78-6846-BB11-2DC7A9726626}" type="presParOf" srcId="{E92240DF-AD28-7345-A2B0-94B05301C5E4}" destId="{DF9A3491-CA84-4E44-BB75-04D0268E0CF2}" srcOrd="7" destOrd="0" presId="urn:microsoft.com/office/officeart/2005/8/layout/vList3"/>
    <dgm:cxn modelId="{B7416257-CE81-8843-BE82-BE87A9B66949}" type="presParOf" srcId="{E92240DF-AD28-7345-A2B0-94B05301C5E4}" destId="{E2B21201-63B5-4743-A46D-4C3BA4623FBD}" srcOrd="8" destOrd="0" presId="urn:microsoft.com/office/officeart/2005/8/layout/vList3"/>
    <dgm:cxn modelId="{AA981701-64B3-FD42-BD3C-A716E457B907}" type="presParOf" srcId="{E2B21201-63B5-4743-A46D-4C3BA4623FBD}" destId="{28D9B66C-7F15-A849-9335-AC0A2A07345F}" srcOrd="0" destOrd="0" presId="urn:microsoft.com/office/officeart/2005/8/layout/vList3"/>
    <dgm:cxn modelId="{20D80761-39CE-5644-8880-C3E62CA5130D}" type="presParOf" srcId="{E2B21201-63B5-4743-A46D-4C3BA4623FBD}" destId="{CA64590B-F968-D944-A104-E0DFF17584F7}" srcOrd="1" destOrd="0" presId="urn:microsoft.com/office/officeart/2005/8/layout/vList3"/>
    <dgm:cxn modelId="{C09EE71C-A49C-3547-A40B-BB9D9C781C98}" type="presParOf" srcId="{E92240DF-AD28-7345-A2B0-94B05301C5E4}" destId="{B4E99188-2237-0741-BCEF-EE71FA6C0A02}" srcOrd="9" destOrd="0" presId="urn:microsoft.com/office/officeart/2005/8/layout/vList3"/>
    <dgm:cxn modelId="{EE6B0138-0129-E042-9B65-7E7ADA8969EB}" type="presParOf" srcId="{E92240DF-AD28-7345-A2B0-94B05301C5E4}" destId="{8E36B713-A7E4-7F4D-92ED-9DDF8987E137}" srcOrd="10" destOrd="0" presId="urn:microsoft.com/office/officeart/2005/8/layout/vList3"/>
    <dgm:cxn modelId="{03C6F904-DAD5-7C4F-A286-5D75D6B84C9A}" type="presParOf" srcId="{8E36B713-A7E4-7F4D-92ED-9DDF8987E137}" destId="{4E46662E-1DCC-1343-97D2-D22557482033}" srcOrd="0" destOrd="0" presId="urn:microsoft.com/office/officeart/2005/8/layout/vList3"/>
    <dgm:cxn modelId="{41F71A80-0635-5549-9112-73B34F1FE93E}" type="presParOf" srcId="{8E36B713-A7E4-7F4D-92ED-9DDF8987E137}" destId="{2EE9CCFB-C076-5B41-81B9-0BB3DCAFEADA}" srcOrd="1" destOrd="0" presId="urn:microsoft.com/office/officeart/2005/8/layout/vList3"/>
    <dgm:cxn modelId="{FFA0EE77-5522-1144-8D7A-5076EB013623}" type="presParOf" srcId="{E92240DF-AD28-7345-A2B0-94B05301C5E4}" destId="{2E62F3F1-FCD3-9B49-9309-494D6867AD35}" srcOrd="11" destOrd="0" presId="urn:microsoft.com/office/officeart/2005/8/layout/vList3"/>
    <dgm:cxn modelId="{5875F3A9-7D0C-FA4F-8699-AD1583863365}" type="presParOf" srcId="{E92240DF-AD28-7345-A2B0-94B05301C5E4}" destId="{93080F73-0A36-3B4F-BB6E-DAC41250E4A6}" srcOrd="12" destOrd="0" presId="urn:microsoft.com/office/officeart/2005/8/layout/vList3"/>
    <dgm:cxn modelId="{FFFBFABC-F20F-4741-8100-D40026703E3B}" type="presParOf" srcId="{93080F73-0A36-3B4F-BB6E-DAC41250E4A6}" destId="{BEE26676-D6AA-B149-8151-E15364549A90}" srcOrd="0" destOrd="0" presId="urn:microsoft.com/office/officeart/2005/8/layout/vList3"/>
    <dgm:cxn modelId="{1CF42FF6-DDAE-234A-B7F0-E811F989022D}" type="presParOf" srcId="{93080F73-0A36-3B4F-BB6E-DAC41250E4A6}" destId="{8892DC8E-D80D-F74B-954E-DA749FDDEA77}" srcOrd="1" destOrd="0" presId="urn:microsoft.com/office/officeart/2005/8/layout/vList3"/>
    <dgm:cxn modelId="{47633B8F-612B-2540-B7B9-B90C82191758}" type="presParOf" srcId="{E92240DF-AD28-7345-A2B0-94B05301C5E4}" destId="{DF5990D7-4197-374A-ADCA-742EACFDB4F7}" srcOrd="13" destOrd="0" presId="urn:microsoft.com/office/officeart/2005/8/layout/vList3"/>
    <dgm:cxn modelId="{A566DAA2-82B9-9B44-B04D-8B7DC5C92367}" type="presParOf" srcId="{E92240DF-AD28-7345-A2B0-94B05301C5E4}" destId="{17A3C7A3-8A08-214B-94DA-A2F4C30F793D}" srcOrd="14" destOrd="0" presId="urn:microsoft.com/office/officeart/2005/8/layout/vList3"/>
    <dgm:cxn modelId="{F690E77C-931C-BC4B-A04C-F67587F1712D}" type="presParOf" srcId="{17A3C7A3-8A08-214B-94DA-A2F4C30F793D}" destId="{5E45E318-2B13-7B47-9FA9-61EBCBAC3AF0}" srcOrd="0" destOrd="0" presId="urn:microsoft.com/office/officeart/2005/8/layout/vList3"/>
    <dgm:cxn modelId="{38665957-7346-5742-8B41-969CC4F7E437}" type="presParOf" srcId="{17A3C7A3-8A08-214B-94DA-A2F4C30F793D}" destId="{27AC5CC3-B141-2D43-AAC0-9B976EC06F2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80B65-7BFF-8E4C-A76D-A1D946427522}">
      <dsp:nvSpPr>
        <dsp:cNvPr id="0" name=""/>
        <dsp:cNvSpPr/>
      </dsp:nvSpPr>
      <dsp:spPr>
        <a:xfrm rot="10800000">
          <a:off x="1881768" y="4175"/>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Βιβλιογραφική επισκόπηση</a:t>
          </a:r>
          <a:endParaRPr lang="el-GR" sz="2400" kern="1200" dirty="0"/>
        </a:p>
      </dsp:txBody>
      <dsp:txXfrm rot="10800000">
        <a:off x="2002173" y="4175"/>
        <a:ext cx="6872469" cy="481622"/>
      </dsp:txXfrm>
    </dsp:sp>
    <dsp:sp modelId="{AF531BA8-CBF1-8644-AA5B-A0A9C6F3C125}">
      <dsp:nvSpPr>
        <dsp:cNvPr id="0" name=""/>
        <dsp:cNvSpPr/>
      </dsp:nvSpPr>
      <dsp:spPr>
        <a:xfrm>
          <a:off x="1640957" y="4175"/>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1E04BCEF-35B8-E649-8EE5-3041820070F8}">
      <dsp:nvSpPr>
        <dsp:cNvPr id="0" name=""/>
        <dsp:cNvSpPr/>
      </dsp:nvSpPr>
      <dsp:spPr>
        <a:xfrm rot="10800000">
          <a:off x="1881768" y="629565"/>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83820" rIns="156464" bIns="83820" numCol="1" spcCol="1270" anchor="ctr" anchorCtr="0">
          <a:noAutofit/>
        </a:bodyPr>
        <a:lstStyle/>
        <a:p>
          <a:pPr marL="0" lvl="0" indent="0" algn="ctr" defTabSz="977900">
            <a:lnSpc>
              <a:spcPct val="90000"/>
            </a:lnSpc>
            <a:spcBef>
              <a:spcPct val="0"/>
            </a:spcBef>
            <a:spcAft>
              <a:spcPct val="35000"/>
            </a:spcAft>
            <a:buNone/>
          </a:pPr>
          <a:r>
            <a:rPr lang="el-GR" sz="2200" kern="1200" dirty="0">
              <a:latin typeface="Times New Roman" panose="02020603050405020304" pitchFamily="18" charset="0"/>
              <a:cs typeface="Times New Roman" panose="02020603050405020304" pitchFamily="18" charset="0"/>
            </a:rPr>
            <a:t>Ποιοτική έρευνα, ομάδες εστίασης, θεματική ανάλυση</a:t>
          </a:r>
        </a:p>
      </dsp:txBody>
      <dsp:txXfrm rot="10800000">
        <a:off x="2002173" y="629565"/>
        <a:ext cx="6872469" cy="481622"/>
      </dsp:txXfrm>
    </dsp:sp>
    <dsp:sp modelId="{00151D9F-8C5D-0442-957B-C61D886A09C7}">
      <dsp:nvSpPr>
        <dsp:cNvPr id="0" name=""/>
        <dsp:cNvSpPr/>
      </dsp:nvSpPr>
      <dsp:spPr>
        <a:xfrm>
          <a:off x="1640957" y="629565"/>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64AFD2D1-B074-4943-8F14-1066CFAF8E49}">
      <dsp:nvSpPr>
        <dsp:cNvPr id="0" name=""/>
        <dsp:cNvSpPr/>
      </dsp:nvSpPr>
      <dsp:spPr>
        <a:xfrm rot="10800000">
          <a:off x="1881768" y="1254956"/>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76200" rIns="142240" bIns="76200" numCol="1" spcCol="1270" anchor="ctr" anchorCtr="0">
          <a:noAutofit/>
        </a:bodyPr>
        <a:lstStyle/>
        <a:p>
          <a:pPr marL="0" lvl="0" indent="0" algn="ctr" defTabSz="889000">
            <a:lnSpc>
              <a:spcPct val="90000"/>
            </a:lnSpc>
            <a:spcBef>
              <a:spcPct val="0"/>
            </a:spcBef>
            <a:spcAft>
              <a:spcPct val="35000"/>
            </a:spcAft>
            <a:buNone/>
          </a:pPr>
          <a:r>
            <a:rPr lang="el-GR" sz="2000" kern="1200" dirty="0">
              <a:latin typeface="Times New Roman" panose="02020603050405020304" pitchFamily="18" charset="0"/>
              <a:cs typeface="Times New Roman" panose="02020603050405020304" pitchFamily="18" charset="0"/>
            </a:rPr>
            <a:t>Βιβλιογραφική επισκόπηση, δημιουργία εργαλείου μέτρησης</a:t>
          </a:r>
        </a:p>
      </dsp:txBody>
      <dsp:txXfrm rot="10800000">
        <a:off x="2002173" y="1254956"/>
        <a:ext cx="6872469" cy="481622"/>
      </dsp:txXfrm>
    </dsp:sp>
    <dsp:sp modelId="{9F455070-F4CE-2048-ACFD-BD164BF960E4}">
      <dsp:nvSpPr>
        <dsp:cNvPr id="0" name=""/>
        <dsp:cNvSpPr/>
      </dsp:nvSpPr>
      <dsp:spPr>
        <a:xfrm>
          <a:off x="1640957" y="1254956"/>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1AD03D0C-0F51-6545-8DB1-DB5CD04B60EB}">
      <dsp:nvSpPr>
        <dsp:cNvPr id="0" name=""/>
        <dsp:cNvSpPr/>
      </dsp:nvSpPr>
      <dsp:spPr>
        <a:xfrm rot="10800000">
          <a:off x="1881768" y="1880347"/>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Πιλοτική έρευνα</a:t>
          </a:r>
        </a:p>
      </dsp:txBody>
      <dsp:txXfrm rot="10800000">
        <a:off x="2002173" y="1880347"/>
        <a:ext cx="6872469" cy="481622"/>
      </dsp:txXfrm>
    </dsp:sp>
    <dsp:sp modelId="{954C7970-7E8F-7F47-8EB0-891910B4A2B5}">
      <dsp:nvSpPr>
        <dsp:cNvPr id="0" name=""/>
        <dsp:cNvSpPr/>
      </dsp:nvSpPr>
      <dsp:spPr>
        <a:xfrm>
          <a:off x="1640957" y="1880347"/>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CA64590B-F968-D944-A104-E0DFF17584F7}">
      <dsp:nvSpPr>
        <dsp:cNvPr id="0" name=""/>
        <dsp:cNvSpPr/>
      </dsp:nvSpPr>
      <dsp:spPr>
        <a:xfrm rot="10800000">
          <a:off x="1881768" y="2505737"/>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Πρώτο στάδιο ποσοτικής έρευνας</a:t>
          </a:r>
        </a:p>
      </dsp:txBody>
      <dsp:txXfrm rot="10800000">
        <a:off x="2002173" y="2505737"/>
        <a:ext cx="6872469" cy="481622"/>
      </dsp:txXfrm>
    </dsp:sp>
    <dsp:sp modelId="{28D9B66C-7F15-A849-9335-AC0A2A07345F}">
      <dsp:nvSpPr>
        <dsp:cNvPr id="0" name=""/>
        <dsp:cNvSpPr/>
      </dsp:nvSpPr>
      <dsp:spPr>
        <a:xfrm>
          <a:off x="1640957" y="2505737"/>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2EE9CCFB-C076-5B41-81B9-0BB3DCAFEADA}">
      <dsp:nvSpPr>
        <dsp:cNvPr id="0" name=""/>
        <dsp:cNvSpPr/>
      </dsp:nvSpPr>
      <dsp:spPr>
        <a:xfrm rot="10800000">
          <a:off x="1881768" y="3131128"/>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Δεύτερο στάδιο ποσοτικής έρευνας</a:t>
          </a:r>
        </a:p>
      </dsp:txBody>
      <dsp:txXfrm rot="10800000">
        <a:off x="2002173" y="3131128"/>
        <a:ext cx="6872469" cy="481622"/>
      </dsp:txXfrm>
    </dsp:sp>
    <dsp:sp modelId="{4E46662E-1DCC-1343-97D2-D22557482033}">
      <dsp:nvSpPr>
        <dsp:cNvPr id="0" name=""/>
        <dsp:cNvSpPr/>
      </dsp:nvSpPr>
      <dsp:spPr>
        <a:xfrm>
          <a:off x="1640957" y="3131128"/>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8892DC8E-D80D-F74B-954E-DA749FDDEA77}">
      <dsp:nvSpPr>
        <dsp:cNvPr id="0" name=""/>
        <dsp:cNvSpPr/>
      </dsp:nvSpPr>
      <dsp:spPr>
        <a:xfrm rot="10800000">
          <a:off x="1881768" y="3756519"/>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Διαχρονική ανάλυση</a:t>
          </a:r>
        </a:p>
      </dsp:txBody>
      <dsp:txXfrm rot="10800000">
        <a:off x="2002173" y="3756519"/>
        <a:ext cx="6872469" cy="481622"/>
      </dsp:txXfrm>
    </dsp:sp>
    <dsp:sp modelId="{BEE26676-D6AA-B149-8151-E15364549A90}">
      <dsp:nvSpPr>
        <dsp:cNvPr id="0" name=""/>
        <dsp:cNvSpPr/>
      </dsp:nvSpPr>
      <dsp:spPr>
        <a:xfrm>
          <a:off x="1640957" y="3756519"/>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 modelId="{27AC5CC3-B141-2D43-AAC0-9B976EC06F24}">
      <dsp:nvSpPr>
        <dsp:cNvPr id="0" name=""/>
        <dsp:cNvSpPr/>
      </dsp:nvSpPr>
      <dsp:spPr>
        <a:xfrm rot="10800000">
          <a:off x="1881768" y="4381909"/>
          <a:ext cx="6992874" cy="48162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382" tIns="91440" rIns="170688" bIns="91440" numCol="1" spcCol="1270" anchor="ctr" anchorCtr="0">
          <a:noAutofit/>
        </a:bodyPr>
        <a:lstStyle/>
        <a:p>
          <a:pPr marL="0" lvl="0" indent="0" algn="ctr" defTabSz="1066800">
            <a:lnSpc>
              <a:spcPct val="90000"/>
            </a:lnSpc>
            <a:spcBef>
              <a:spcPct val="0"/>
            </a:spcBef>
            <a:spcAft>
              <a:spcPct val="35000"/>
            </a:spcAft>
            <a:buNone/>
          </a:pPr>
          <a:r>
            <a:rPr lang="el-GR" sz="2400" kern="1200" dirty="0">
              <a:latin typeface="Times New Roman" panose="02020603050405020304" pitchFamily="18" charset="0"/>
              <a:cs typeface="Times New Roman" panose="02020603050405020304" pitchFamily="18" charset="0"/>
            </a:rPr>
            <a:t>Συμπεράσματα</a:t>
          </a:r>
        </a:p>
      </dsp:txBody>
      <dsp:txXfrm rot="10800000">
        <a:off x="2002173" y="4381909"/>
        <a:ext cx="6872469" cy="481622"/>
      </dsp:txXfrm>
    </dsp:sp>
    <dsp:sp modelId="{5E45E318-2B13-7B47-9FA9-61EBCBAC3AF0}">
      <dsp:nvSpPr>
        <dsp:cNvPr id="0" name=""/>
        <dsp:cNvSpPr/>
      </dsp:nvSpPr>
      <dsp:spPr>
        <a:xfrm>
          <a:off x="1640957" y="4381909"/>
          <a:ext cx="481622" cy="481622"/>
        </a:xfrm>
        <a:prstGeom prst="ellipse">
          <a:avLst/>
        </a:prstGeom>
        <a:pattFill prst="pct5">
          <a:fgClr>
            <a:schemeClr val="accent1">
              <a:tint val="50000"/>
              <a:hueOff val="0"/>
              <a:satOff val="0"/>
              <a:lumOff val="0"/>
            </a:schemeClr>
          </a:fgClr>
          <a:bgClr>
            <a:schemeClr val="bg1"/>
          </a:bgClr>
        </a:patt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C5DD0-D3C8-0D42-AB68-81DFE8549364}" type="datetimeFigureOut">
              <a:rPr lang="el-GR" smtClean="0"/>
              <a:t>13/1/25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4EC6-3D06-1349-982E-3228858CAD87}" type="slidenum">
              <a:rPr lang="el-GR" smtClean="0"/>
              <a:t>‹#›</a:t>
            </a:fld>
            <a:endParaRPr lang="el-GR"/>
          </a:p>
        </p:txBody>
      </p:sp>
    </p:spTree>
    <p:extLst>
      <p:ext uri="{BB962C8B-B14F-4D97-AF65-F5344CB8AC3E}">
        <p14:creationId xmlns:p14="http://schemas.microsoft.com/office/powerpoint/2010/main" val="250473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B04EC6-3D06-1349-982E-3228858CAD87}" type="slidenum">
              <a:rPr lang="el-GR" smtClean="0"/>
              <a:t>10</a:t>
            </a:fld>
            <a:endParaRPr lang="el-GR"/>
          </a:p>
        </p:txBody>
      </p:sp>
    </p:spTree>
    <p:extLst>
      <p:ext uri="{BB962C8B-B14F-4D97-AF65-F5344CB8AC3E}">
        <p14:creationId xmlns:p14="http://schemas.microsoft.com/office/powerpoint/2010/main" val="261027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B04EC6-3D06-1349-982E-3228858CAD87}" type="slidenum">
              <a:rPr lang="el-GR" smtClean="0"/>
              <a:t>11</a:t>
            </a:fld>
            <a:endParaRPr lang="el-GR"/>
          </a:p>
        </p:txBody>
      </p:sp>
    </p:spTree>
    <p:extLst>
      <p:ext uri="{BB962C8B-B14F-4D97-AF65-F5344CB8AC3E}">
        <p14:creationId xmlns:p14="http://schemas.microsoft.com/office/powerpoint/2010/main" val="1238609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B04EC6-3D06-1349-982E-3228858CAD87}" type="slidenum">
              <a:rPr lang="el-GR" smtClean="0"/>
              <a:t>35</a:t>
            </a:fld>
            <a:endParaRPr lang="el-GR"/>
          </a:p>
        </p:txBody>
      </p:sp>
    </p:spTree>
    <p:extLst>
      <p:ext uri="{BB962C8B-B14F-4D97-AF65-F5344CB8AC3E}">
        <p14:creationId xmlns:p14="http://schemas.microsoft.com/office/powerpoint/2010/main" val="3842749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094E86-A618-619B-681F-7EA923BC028E}"/>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73B59A82-849C-2F90-F006-287A67CB83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0898777-FBE3-81BE-37DE-5CB02D413F36}"/>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08FF703E-C059-B0FF-57C9-6B0BF7D8E53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5CD14B-650E-9F08-18B0-018809864BD9}"/>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305289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BCAF32-F796-37AE-733C-71A51A5A9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9FA3760-2494-F0E7-541E-F098025EA7A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0B5F7A0-2260-B34F-846C-C9D22D2288BC}"/>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F2923044-4314-DF6E-4516-CD8C8ADC147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0509885-9FC2-1B14-1B1F-E4248D5B8D4F}"/>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118775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D4FF117-FA8F-8435-E666-333D67686A7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7EE447C-2AC2-8F47-8CC0-A9F725B30E2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3D7DD8A-D1DE-0EB2-71B2-1481C96E1A9B}"/>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A4537552-80E9-681F-88DF-4AC7BB5E38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46F172A-3C2E-D90E-4559-CB3BBD85F295}"/>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3381305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25854B-F054-26FE-DE1F-DCDBA3A6AAE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182C9F1-0A91-8657-BAD1-E0C6FF26A3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9856F0D-3643-64F3-99EA-CEDBC9439BFB}"/>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DE9D48DF-82D6-10DC-E5F1-570DF7FC21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B4A192-E6CA-90A0-7D60-069CD1B78785}"/>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259828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63F06E-1977-8387-C09F-06C7F6E4FA7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01894D6-EFDA-6EC9-7EC5-B6937B7559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CAF5DAD-7338-9477-BB87-23AB5F77FED4}"/>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5B433590-FAD2-CF03-6178-F58B7CA8464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D28143CD-4B09-B61F-722E-AD5E41299C42}"/>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4047351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D7885C-0145-037E-4FBD-5D8D027EEA0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8A4AA80-840E-1F3A-73D2-166BEF304A8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B7B4E68C-B785-6F95-9281-D9958FD6E406}"/>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7CCE937D-9C45-ED6E-C69F-0420FBB511F1}"/>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6" name="Θέση υποσέλιδου 5">
            <a:extLst>
              <a:ext uri="{FF2B5EF4-FFF2-40B4-BE49-F238E27FC236}">
                <a16:creationId xmlns:a16="http://schemas.microsoft.com/office/drawing/2014/main" id="{EF01825E-F59C-8E6B-B59D-24EA337123C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705249F-808F-E8CD-CBC3-C2404BEBB78F}"/>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126466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3969BB7-D1BA-5E47-3152-CD078AA4818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E4131C-965B-A9EB-E432-266601CFEA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D178452-B65A-79CF-AD6F-C7E18F08F658}"/>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FCD23C7F-CF2F-F52B-A2FB-FCF3A9DADD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8C7CEB2-3259-5503-E48C-C7F453BDA3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04A5B69-6E2C-987A-EC9C-7DF416E53EDF}"/>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8" name="Θέση υποσέλιδου 7">
            <a:extLst>
              <a:ext uri="{FF2B5EF4-FFF2-40B4-BE49-F238E27FC236}">
                <a16:creationId xmlns:a16="http://schemas.microsoft.com/office/drawing/2014/main" id="{5DE8747C-984A-EFF8-C502-A1BD61A62A9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D291FAB-79FE-2C4B-C860-916096A39F35}"/>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16885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A2572E-543A-B3E9-E43C-79E04EB5857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BB45C8F-13B8-E0F1-105D-591228E0976A}"/>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4" name="Θέση υποσέλιδου 3">
            <a:extLst>
              <a:ext uri="{FF2B5EF4-FFF2-40B4-BE49-F238E27FC236}">
                <a16:creationId xmlns:a16="http://schemas.microsoft.com/office/drawing/2014/main" id="{EE679348-0C6E-14BE-AF70-FE3C862560E0}"/>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AF0AA7F-62E9-D583-CC86-7BDB0363E7D7}"/>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1851792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CCC327F7-C62C-D745-B308-B97938E6C00B}"/>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3" name="Θέση υποσέλιδου 2">
            <a:extLst>
              <a:ext uri="{FF2B5EF4-FFF2-40B4-BE49-F238E27FC236}">
                <a16:creationId xmlns:a16="http://schemas.microsoft.com/office/drawing/2014/main" id="{998930B9-418B-51D1-BF21-63D1F29272C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5D1316C-F14B-3936-8F8D-06BF056F2287}"/>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32041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6451B6-D042-480F-F4D0-D4B715F89D7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80C6C75-7AFE-33DA-04D0-582DFE459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96F53D94-4FD9-F045-A80E-12B9AC26B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B5C6DB1-3920-9447-6E55-C5FB26248C2F}"/>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6" name="Θέση υποσέλιδου 5">
            <a:extLst>
              <a:ext uri="{FF2B5EF4-FFF2-40B4-BE49-F238E27FC236}">
                <a16:creationId xmlns:a16="http://schemas.microsoft.com/office/drawing/2014/main" id="{E528FB4D-2251-6EF2-D72B-4C86B594E0D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348BA42-D979-E23B-CEF6-1AB6F4BE1EFB}"/>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46698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88AF08-742F-9277-7DAE-538553EEE05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2082A017-9346-5779-B87F-611109E42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BCC74EC7-6860-4959-C049-D63A5608F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486D2E67-293F-378F-D96B-F24A38D062AB}"/>
              </a:ext>
            </a:extLst>
          </p:cNvPr>
          <p:cNvSpPr>
            <a:spLocks noGrp="1"/>
          </p:cNvSpPr>
          <p:nvPr>
            <p:ph type="dt" sz="half" idx="10"/>
          </p:nvPr>
        </p:nvSpPr>
        <p:spPr/>
        <p:txBody>
          <a:bodyPr/>
          <a:lstStyle/>
          <a:p>
            <a:fld id="{B51E79BD-ADF7-5249-BD08-BB0A93848695}" type="datetimeFigureOut">
              <a:rPr lang="el-GR" smtClean="0"/>
              <a:t>13/1/25</a:t>
            </a:fld>
            <a:endParaRPr lang="el-GR"/>
          </a:p>
        </p:txBody>
      </p:sp>
      <p:sp>
        <p:nvSpPr>
          <p:cNvPr id="6" name="Θέση υποσέλιδου 5">
            <a:extLst>
              <a:ext uri="{FF2B5EF4-FFF2-40B4-BE49-F238E27FC236}">
                <a16:creationId xmlns:a16="http://schemas.microsoft.com/office/drawing/2014/main" id="{59234F50-265B-77E0-08C5-2A921C0442C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0872E1A-B9A1-D492-C80A-87DE1CAF4D6E}"/>
              </a:ext>
            </a:extLst>
          </p:cNvPr>
          <p:cNvSpPr>
            <a:spLocks noGrp="1"/>
          </p:cNvSpPr>
          <p:nvPr>
            <p:ph type="sldNum" sz="quarter" idx="12"/>
          </p:nvPr>
        </p:nvSpPr>
        <p:spPr/>
        <p:txBody>
          <a:bodyPr/>
          <a:lstStyle/>
          <a:p>
            <a:fld id="{DEB07989-B107-F941-9F0A-362912CDB6F1}" type="slidenum">
              <a:rPr lang="el-GR" smtClean="0"/>
              <a:t>‹#›</a:t>
            </a:fld>
            <a:endParaRPr lang="el-GR"/>
          </a:p>
        </p:txBody>
      </p:sp>
    </p:spTree>
    <p:extLst>
      <p:ext uri="{BB962C8B-B14F-4D97-AF65-F5344CB8AC3E}">
        <p14:creationId xmlns:p14="http://schemas.microsoft.com/office/powerpoint/2010/main" val="3551701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44B1463-1C0F-7E94-F0AB-69327CB22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68205B9-4C9F-8D32-9C6A-BA0AB2D08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20F6F006-4ADD-4414-6B7A-E0B46181C7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E79BD-ADF7-5249-BD08-BB0A93848695}" type="datetimeFigureOut">
              <a:rPr lang="el-GR" smtClean="0"/>
              <a:t>13/1/25</a:t>
            </a:fld>
            <a:endParaRPr lang="el-GR"/>
          </a:p>
        </p:txBody>
      </p:sp>
      <p:sp>
        <p:nvSpPr>
          <p:cNvPr id="5" name="Θέση υποσέλιδου 4">
            <a:extLst>
              <a:ext uri="{FF2B5EF4-FFF2-40B4-BE49-F238E27FC236}">
                <a16:creationId xmlns:a16="http://schemas.microsoft.com/office/drawing/2014/main" id="{98A547B9-860A-030F-98A4-7496E60018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EF77E0F-5D00-7074-7AD9-6BE22585A2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07989-B107-F941-9F0A-362912CDB6F1}" type="slidenum">
              <a:rPr lang="el-GR" smtClean="0"/>
              <a:t>‹#›</a:t>
            </a:fld>
            <a:endParaRPr lang="el-GR"/>
          </a:p>
        </p:txBody>
      </p:sp>
    </p:spTree>
    <p:extLst>
      <p:ext uri="{BB962C8B-B14F-4D97-AF65-F5344CB8AC3E}">
        <p14:creationId xmlns:p14="http://schemas.microsoft.com/office/powerpoint/2010/main" val="25582423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http://127.0.0.1:49385/d0fd8790-eb0f-4145-8c5a-e9f492759aec/24/res/24%20pca/resources/f888de7ad15270bf.p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doi.org/10.1080/13537121.2018.1429544" TargetMode="External"/><Relationship Id="rId7" Type="http://schemas.openxmlformats.org/officeDocument/2006/relationships/hyperlink" Target="https://doi.org/10.1177/000276488031003005" TargetMode="External"/><Relationship Id="rId2" Type="http://schemas.openxmlformats.org/officeDocument/2006/relationships/hyperlink" Target="https://psycnet.apa.org/doi/10.1037/0003-066X.41.12.1389" TargetMode="External"/><Relationship Id="rId1" Type="http://schemas.openxmlformats.org/officeDocument/2006/relationships/slideLayout" Target="../slideLayouts/slideLayout2.xml"/><Relationship Id="rId6" Type="http://schemas.openxmlformats.org/officeDocument/2006/relationships/hyperlink" Target="https://doi.org/10.1016/j.apmrv.2016.10.003" TargetMode="External"/><Relationship Id="rId5" Type="http://schemas.openxmlformats.org/officeDocument/2006/relationships/hyperlink" Target="https://doi.org/10.1177/053901847401300204" TargetMode="External"/><Relationship Id="rId4" Type="http://schemas.openxmlformats.org/officeDocument/2006/relationships/hyperlink" Target="https://doi.org/10.1111/j.1468-2885.2007.00296.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9738DD-4F54-334F-FBDF-A25087834F42}"/>
              </a:ext>
            </a:extLst>
          </p:cNvPr>
          <p:cNvSpPr>
            <a:spLocks noGrp="1"/>
          </p:cNvSpPr>
          <p:nvPr>
            <p:ph type="ctrTitle"/>
          </p:nvPr>
        </p:nvSpPr>
        <p:spPr>
          <a:xfrm>
            <a:off x="1541318" y="1465118"/>
            <a:ext cx="9144000" cy="1413164"/>
          </a:xfrm>
        </p:spPr>
        <p:txBody>
          <a:bodyPr>
            <a:normAutofit fontScale="90000"/>
          </a:bodyPr>
          <a:lstStyle/>
          <a:p>
            <a:pPr>
              <a:lnSpc>
                <a:spcPct val="150000"/>
              </a:lnSpc>
            </a:pPr>
            <a:br>
              <a:rPr lang="el-GR" sz="2800" dirty="0">
                <a:latin typeface="Times New Roman" panose="02020603050405020304" pitchFamily="18" charset="0"/>
                <a:cs typeface="Times New Roman" panose="02020603050405020304" pitchFamily="18" charset="0"/>
              </a:rPr>
            </a:br>
            <a:r>
              <a:rPr lang="el-GR" sz="2000" dirty="0">
                <a:latin typeface="Times New Roman" panose="02020603050405020304" pitchFamily="18" charset="0"/>
                <a:cs typeface="Times New Roman" panose="02020603050405020304" pitchFamily="18" charset="0"/>
              </a:rPr>
              <a:t>Διδακτορική διατριβή</a:t>
            </a:r>
            <a:br>
              <a:rPr lang="el-GR" sz="2000" dirty="0">
                <a:solidFill>
                  <a:srgbClr val="C00000"/>
                </a:solidFill>
                <a:latin typeface="Times New Roman" panose="02020603050405020304" pitchFamily="18" charset="0"/>
                <a:cs typeface="Times New Roman" panose="02020603050405020304" pitchFamily="18" charset="0"/>
              </a:rPr>
            </a:br>
            <a:r>
              <a:rPr lang="el-GR" sz="2000" b="1" dirty="0">
                <a:solidFill>
                  <a:srgbClr val="C00000"/>
                </a:solidFill>
                <a:latin typeface="Times New Roman" panose="02020603050405020304" pitchFamily="18" charset="0"/>
                <a:cs typeface="Times New Roman" panose="02020603050405020304" pitchFamily="18" charset="0"/>
              </a:rPr>
              <a:t>Ραδιόφωνο, μέσα κοινωνικής δικτύωσης και ακροαματικότητα: Διερεύνηση της μεταξύ τους σχέσης </a:t>
            </a:r>
          </a:p>
        </p:txBody>
      </p:sp>
      <p:sp>
        <p:nvSpPr>
          <p:cNvPr id="3" name="Υπότιτλος 2">
            <a:extLst>
              <a:ext uri="{FF2B5EF4-FFF2-40B4-BE49-F238E27FC236}">
                <a16:creationId xmlns:a16="http://schemas.microsoft.com/office/drawing/2014/main" id="{C567CABD-05C0-C5A3-8B1F-39B46B93C77A}"/>
              </a:ext>
            </a:extLst>
          </p:cNvPr>
          <p:cNvSpPr>
            <a:spLocks noGrp="1"/>
          </p:cNvSpPr>
          <p:nvPr>
            <p:ph type="subTitle" idx="1"/>
          </p:nvPr>
        </p:nvSpPr>
        <p:spPr>
          <a:xfrm>
            <a:off x="1541318" y="3184265"/>
            <a:ext cx="9144000" cy="1775010"/>
          </a:xfrm>
        </p:spPr>
        <p:txBody>
          <a:bodyPr>
            <a:normAutofit/>
          </a:bodyPr>
          <a:lstStyle/>
          <a:p>
            <a:r>
              <a:rPr lang="el-GR" sz="1800" dirty="0">
                <a:latin typeface="Times New Roman" panose="02020603050405020304" pitchFamily="18" charset="0"/>
                <a:cs typeface="Times New Roman" panose="02020603050405020304" pitchFamily="18" charset="0"/>
              </a:rPr>
              <a:t>Ζαχαρένια-Μαρία </a:t>
            </a:r>
            <a:r>
              <a:rPr lang="el-GR" sz="1800" dirty="0" err="1">
                <a:latin typeface="Times New Roman" panose="02020603050405020304" pitchFamily="18" charset="0"/>
                <a:cs typeface="Times New Roman" panose="02020603050405020304" pitchFamily="18" charset="0"/>
              </a:rPr>
              <a:t>Πιλιτσίδου</a:t>
            </a:r>
            <a:r>
              <a:rPr lang="el-GR" sz="1800" dirty="0">
                <a:latin typeface="Times New Roman" panose="02020603050405020304" pitchFamily="18" charset="0"/>
                <a:cs typeface="Times New Roman" panose="02020603050405020304" pitchFamily="18" charset="0"/>
              </a:rPr>
              <a:t> </a:t>
            </a:r>
          </a:p>
          <a:p>
            <a:endParaRPr lang="el-GR" sz="1800" dirty="0">
              <a:latin typeface="Times New Roman" panose="02020603050405020304" pitchFamily="18" charset="0"/>
              <a:cs typeface="Times New Roman" panose="02020603050405020304" pitchFamily="18" charset="0"/>
            </a:endParaRPr>
          </a:p>
          <a:p>
            <a:r>
              <a:rPr lang="el-GR" sz="1600" dirty="0">
                <a:latin typeface="Times New Roman" panose="02020603050405020304" pitchFamily="18" charset="0"/>
                <a:cs typeface="Times New Roman" panose="02020603050405020304" pitchFamily="18" charset="0"/>
              </a:rPr>
              <a:t>Επιβλέπων καθηγητής: Αναπληρωτής καθηγητής Νικόλαος </a:t>
            </a:r>
            <a:r>
              <a:rPr lang="el-GR" sz="1600" dirty="0" err="1">
                <a:latin typeface="Times New Roman" panose="02020603050405020304" pitchFamily="18" charset="0"/>
                <a:cs typeface="Times New Roman" panose="02020603050405020304" pitchFamily="18" charset="0"/>
              </a:rPr>
              <a:t>Τσιγγίλης</a:t>
            </a:r>
            <a:r>
              <a:rPr lang="en-US" sz="1600" dirty="0">
                <a:latin typeface="Times New Roman" panose="02020603050405020304" pitchFamily="18" charset="0"/>
                <a:cs typeface="Times New Roman" panose="02020603050405020304" pitchFamily="18" charset="0"/>
              </a:rPr>
              <a:t>, </a:t>
            </a:r>
            <a:r>
              <a:rPr lang="el-GR" sz="1600" dirty="0">
                <a:latin typeface="Times New Roman" panose="02020603050405020304" pitchFamily="18" charset="0"/>
                <a:cs typeface="Times New Roman" panose="02020603050405020304" pitchFamily="18" charset="0"/>
              </a:rPr>
              <a:t>αναπληρωτής Καθηγητής </a:t>
            </a:r>
          </a:p>
          <a:p>
            <a:r>
              <a:rPr lang="el-GR" sz="1600" dirty="0" err="1">
                <a:latin typeface="Times New Roman" panose="02020603050405020304" pitchFamily="18" charset="0"/>
                <a:cs typeface="Times New Roman" panose="02020603050405020304" pitchFamily="18" charset="0"/>
              </a:rPr>
              <a:t>Συνεπιβλέπων</a:t>
            </a:r>
            <a:r>
              <a:rPr lang="el-GR" sz="1600" dirty="0">
                <a:latin typeface="Times New Roman" panose="02020603050405020304" pitchFamily="18" charset="0"/>
                <a:cs typeface="Times New Roman" panose="02020603050405020304" pitchFamily="18" charset="0"/>
              </a:rPr>
              <a:t> καθηγητής: Καθηγητής Γεώργιος </a:t>
            </a:r>
            <a:r>
              <a:rPr lang="el-GR" sz="1600" dirty="0" err="1">
                <a:latin typeface="Times New Roman" panose="02020603050405020304" pitchFamily="18" charset="0"/>
                <a:cs typeface="Times New Roman" panose="02020603050405020304" pitchFamily="18" charset="0"/>
              </a:rPr>
              <a:t>Καλλίρης</a:t>
            </a:r>
            <a:r>
              <a:rPr lang="el-GR" sz="1600" dirty="0">
                <a:latin typeface="Times New Roman" panose="02020603050405020304" pitchFamily="18" charset="0"/>
                <a:cs typeface="Times New Roman" panose="02020603050405020304" pitchFamily="18" charset="0"/>
              </a:rPr>
              <a:t>, Καθηγητής </a:t>
            </a:r>
          </a:p>
          <a:p>
            <a:r>
              <a:rPr lang="el-GR" sz="1600" dirty="0" err="1">
                <a:latin typeface="Times New Roman" panose="02020603050405020304" pitchFamily="18" charset="0"/>
                <a:cs typeface="Times New Roman" panose="02020603050405020304" pitchFamily="18" charset="0"/>
              </a:rPr>
              <a:t>Συνεπιβλέπων</a:t>
            </a:r>
            <a:r>
              <a:rPr lang="el-GR" sz="1600" dirty="0">
                <a:latin typeface="Times New Roman" panose="02020603050405020304" pitchFamily="18" charset="0"/>
                <a:cs typeface="Times New Roman" panose="02020603050405020304" pitchFamily="18" charset="0"/>
              </a:rPr>
              <a:t> καθηγητής: Αλέξανδρος </a:t>
            </a:r>
            <a:r>
              <a:rPr lang="el-GR" sz="1600" dirty="0" err="1">
                <a:latin typeface="Times New Roman" panose="02020603050405020304" pitchFamily="18" charset="0"/>
                <a:cs typeface="Times New Roman" panose="02020603050405020304" pitchFamily="18" charset="0"/>
              </a:rPr>
              <a:t>Μπαλτζής</a:t>
            </a:r>
            <a:r>
              <a:rPr lang="el-GR" sz="1600" dirty="0">
                <a:latin typeface="Times New Roman" panose="02020603050405020304" pitchFamily="18" charset="0"/>
                <a:cs typeface="Times New Roman" panose="02020603050405020304" pitchFamily="18" charset="0"/>
              </a:rPr>
              <a:t>, αναπληρωτής Καθηγητής </a:t>
            </a:r>
          </a:p>
          <a:p>
            <a:endParaRPr lang="el-GR" sz="1800" dirty="0">
              <a:latin typeface="Times New Roman" panose="02020603050405020304" pitchFamily="18" charset="0"/>
              <a:cs typeface="Times New Roman" panose="02020603050405020304" pitchFamily="18" charset="0"/>
            </a:endParaRPr>
          </a:p>
          <a:p>
            <a:endParaRPr lang="el-GR" sz="1800" dirty="0">
              <a:latin typeface="Times New Roman" panose="02020603050405020304" pitchFamily="18" charset="0"/>
              <a:cs typeface="Times New Roman" panose="02020603050405020304" pitchFamily="18" charset="0"/>
            </a:endParaRPr>
          </a:p>
          <a:p>
            <a:endParaRPr lang="el-GR" dirty="0"/>
          </a:p>
          <a:p>
            <a:endParaRPr lang="el-GR" dirty="0"/>
          </a:p>
        </p:txBody>
      </p:sp>
      <p:sp>
        <p:nvSpPr>
          <p:cNvPr id="5" name="Τίτλος 1">
            <a:extLst>
              <a:ext uri="{FF2B5EF4-FFF2-40B4-BE49-F238E27FC236}">
                <a16:creationId xmlns:a16="http://schemas.microsoft.com/office/drawing/2014/main" id="{B87D4C3F-464B-AF6F-5779-C4B2FA29EE7D}"/>
              </a:ext>
            </a:extLst>
          </p:cNvPr>
          <p:cNvSpPr txBox="1">
            <a:spLocks/>
          </p:cNvSpPr>
          <p:nvPr/>
        </p:nvSpPr>
        <p:spPr>
          <a:xfrm>
            <a:off x="1652155" y="235670"/>
            <a:ext cx="9282545" cy="14131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br>
              <a:rPr lang="el-GR" sz="1400" dirty="0">
                <a:latin typeface="Times New Roman" panose="02020603050405020304" pitchFamily="18" charset="0"/>
                <a:cs typeface="Times New Roman" panose="02020603050405020304" pitchFamily="18" charset="0"/>
              </a:rPr>
            </a:br>
            <a:r>
              <a:rPr lang="el-GR" sz="1400" dirty="0">
                <a:latin typeface="Times New Roman" panose="02020603050405020304" pitchFamily="18" charset="0"/>
                <a:cs typeface="Times New Roman" panose="02020603050405020304" pitchFamily="18" charset="0"/>
              </a:rPr>
              <a:t>ΑΡΙΣΤΟΤΕΛΕΙΟ ΠΑΝΕΠΙΣΤΗΜΙΟ ΘΕΣΣΑΛΟΝΙΚΗΣ</a:t>
            </a:r>
          </a:p>
          <a:p>
            <a:pPr algn="ctr">
              <a:lnSpc>
                <a:spcPct val="150000"/>
              </a:lnSpc>
            </a:pPr>
            <a:r>
              <a:rPr lang="el-GR" sz="1400" dirty="0">
                <a:effectLst/>
                <a:latin typeface="Times New Roman" panose="02020603050405020304" pitchFamily="18" charset="0"/>
                <a:ea typeface="Times New Roman" panose="02020603050405020304" pitchFamily="18" charset="0"/>
              </a:rPr>
              <a:t>ΣΧΟΛΗ ΟΙΚΟΝΟΜΙΚΩΝ ΚΑΙ ΠΟΛΙΤΙΚΩΝ ΕΠΙΣΤΗΜΩΝ</a:t>
            </a:r>
          </a:p>
          <a:p>
            <a:pPr algn="ctr">
              <a:lnSpc>
                <a:spcPct val="150000"/>
              </a:lnSpc>
            </a:pPr>
            <a:r>
              <a:rPr lang="el-GR" sz="1400" dirty="0">
                <a:effectLst/>
                <a:latin typeface="Times New Roman" panose="02020603050405020304" pitchFamily="18" charset="0"/>
                <a:ea typeface="Times New Roman" panose="02020603050405020304" pitchFamily="18" charset="0"/>
              </a:rPr>
              <a:t>ΤΜΗΜΑ ΔΗΜΟΣΙΟΓΡΑΦΙΑΣ &amp; ΜΕΣΩΝ ΜΑΖΙΚΗΣ ΕΝΗΜΕΡΩΣΗΣ</a:t>
            </a:r>
          </a:p>
          <a:p>
            <a:pPr>
              <a:lnSpc>
                <a:spcPct val="150000"/>
              </a:lnSpc>
            </a:pPr>
            <a:endParaRPr lang="el-GR" sz="1400" dirty="0">
              <a:latin typeface="Times New Roman" panose="02020603050405020304" pitchFamily="18" charset="0"/>
              <a:cs typeface="Times New Roman" panose="02020603050405020304" pitchFamily="18" charset="0"/>
            </a:endParaRPr>
          </a:p>
        </p:txBody>
      </p:sp>
      <p:pic>
        <p:nvPicPr>
          <p:cNvPr id="6" name="Picture 2" descr="Εικόνα που περιέχει κείμενο, στιγμιότυπο οθόνης, γραμματοσειρά, Μπελ ηλεκτρίκ&#10;&#10;Περιγραφή που δημιουργήθηκε αυτόματα">
            <a:extLst>
              <a:ext uri="{FF2B5EF4-FFF2-40B4-BE49-F238E27FC236}">
                <a16:creationId xmlns:a16="http://schemas.microsoft.com/office/drawing/2014/main" id="{6209A4AF-0423-828E-4336-CB389BD44A68}"/>
              </a:ext>
            </a:extLst>
          </p:cNvPr>
          <p:cNvPicPr>
            <a:picLocks/>
          </p:cNvPicPr>
          <p:nvPr/>
        </p:nvPicPr>
        <p:blipFill>
          <a:blip r:embed="rId2"/>
          <a:stretch>
            <a:fillRect/>
          </a:stretch>
        </p:blipFill>
        <p:spPr>
          <a:xfrm>
            <a:off x="3470564" y="5531119"/>
            <a:ext cx="5663045" cy="859290"/>
          </a:xfrm>
          <a:prstGeom prst="rect">
            <a:avLst/>
          </a:prstGeom>
        </p:spPr>
      </p:pic>
      <p:sp>
        <p:nvSpPr>
          <p:cNvPr id="4" name="TextBox 3">
            <a:extLst>
              <a:ext uri="{FF2B5EF4-FFF2-40B4-BE49-F238E27FC236}">
                <a16:creationId xmlns:a16="http://schemas.microsoft.com/office/drawing/2014/main" id="{2910F206-EE23-35F7-417E-8DD12447DD47}"/>
              </a:ext>
            </a:extLst>
          </p:cNvPr>
          <p:cNvSpPr txBox="1"/>
          <p:nvPr/>
        </p:nvSpPr>
        <p:spPr>
          <a:xfrm>
            <a:off x="848412" y="235670"/>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val="365123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A8C535-B26E-AC08-03C4-BE0A1AE57377}"/>
              </a:ext>
            </a:extLst>
          </p:cNvPr>
          <p:cNvSpPr>
            <a:spLocks noGrp="1"/>
          </p:cNvSpPr>
          <p:nvPr>
            <p:ph type="title"/>
          </p:nvPr>
        </p:nvSpPr>
        <p:spPr>
          <a:xfrm>
            <a:off x="838200" y="365126"/>
            <a:ext cx="10515600" cy="497319"/>
          </a:xfrm>
        </p:spPr>
        <p:txBody>
          <a:bodyPr>
            <a:normAutofit fontScale="90000"/>
          </a:bodyPr>
          <a:lstStyle/>
          <a:p>
            <a:pPr algn="ctr"/>
            <a:r>
              <a:rPr lang="el-GR" sz="3200" dirty="0">
                <a:solidFill>
                  <a:srgbClr val="C00000"/>
                </a:solidFill>
                <a:latin typeface="Times New Roman" panose="02020603050405020304" pitchFamily="18" charset="0"/>
                <a:cs typeface="Times New Roman" panose="02020603050405020304" pitchFamily="18" charset="0"/>
              </a:rPr>
              <a:t>Ερευνητικές υποθέσεις ποσοτικής προσέγγισης (1/2)</a:t>
            </a:r>
            <a:endParaRPr lang="el-GR" sz="32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4FD89C76-F13F-069D-9864-7ABF009FD173}"/>
              </a:ext>
            </a:extLst>
          </p:cNvPr>
          <p:cNvSpPr>
            <a:spLocks noGrp="1"/>
          </p:cNvSpPr>
          <p:nvPr>
            <p:ph idx="1"/>
          </p:nvPr>
        </p:nvSpPr>
        <p:spPr>
          <a:xfrm>
            <a:off x="150607" y="862445"/>
            <a:ext cx="11919473" cy="5766955"/>
          </a:xfrm>
        </p:spPr>
        <p:txBody>
          <a:bodyPr>
            <a:noAutofit/>
          </a:bodyPr>
          <a:lstStyle/>
          <a:p>
            <a:pPr indent="457200">
              <a:lnSpc>
                <a:spcPct val="150000"/>
              </a:lnSpc>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Η1: Η χρήση των μέσων κοινωνικής δικτύωσης των ραδιοφωνικών σταθμών αλληλοεπιδρά με την ακροαματικότητα των ραδιοφωνικών σταθμών, και την κοινωνική ταυτότητα σε κάθε φάση της έρευνας</a:t>
            </a:r>
          </a:p>
          <a:p>
            <a:pPr indent="457200">
              <a:lnSpc>
                <a:spcPct val="150000"/>
              </a:lnSpc>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Η2: Η μειωμένη αυτορρύθμιση συνδέεται θετικά με τις ώρες ενασχόλησης των ακροατών και χρηστών στα μέσα κοινωνικής δικτύωσης των ραδιοφωνικών σταθμών</a:t>
            </a:r>
          </a:p>
          <a:p>
            <a:pPr indent="457200">
              <a:lnSpc>
                <a:spcPct val="150000"/>
              </a:lnSpc>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Η3: Η μειωμένη αυτορρύθμιση συνδέεται θετικά με τις διαστάσεις της Κοινωνικής Ταυτότητας των ακροατών των ραδιοφωνικών σταθμών και των χρηστών των μέσων κοινωνικής δικτύωσης των ραδιοφωνικών σταθμών.</a:t>
            </a:r>
          </a:p>
          <a:p>
            <a:pPr indent="457200">
              <a:lnSpc>
                <a:spcPct val="150000"/>
              </a:lnSpc>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Η4: Η μειωμένη αυτορρύθμιση επιδρά στη διάθεση για χρήση των μέσων κοινωνικής δικτύωσης των ραδιοφωνικών σταθμών</a:t>
            </a:r>
          </a:p>
          <a:p>
            <a:pPr indent="457200">
              <a:lnSpc>
                <a:spcPct val="150000"/>
              </a:lnSpc>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Η5: Οι διαστάσεις της Κοινωνικής Ταυτότητας των ακροατών του ραδιοφώνου, και των χρηστών των μέσων κοινωνικής δικτύωσης των ραδιοφωνικών σταθμών, συνδέονται θετικά με  την ακροαματικότητα</a:t>
            </a:r>
          </a:p>
          <a:p>
            <a:endParaRPr lang="el-GR" sz="1600" dirty="0"/>
          </a:p>
        </p:txBody>
      </p:sp>
    </p:spTree>
    <p:extLst>
      <p:ext uri="{BB962C8B-B14F-4D97-AF65-F5344CB8AC3E}">
        <p14:creationId xmlns:p14="http://schemas.microsoft.com/office/powerpoint/2010/main" val="417385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A90BEB-8103-95CA-E723-D3B7CE727736}"/>
              </a:ext>
            </a:extLst>
          </p:cNvPr>
          <p:cNvSpPr>
            <a:spLocks noGrp="1"/>
          </p:cNvSpPr>
          <p:nvPr>
            <p:ph type="title"/>
          </p:nvPr>
        </p:nvSpPr>
        <p:spPr>
          <a:xfrm>
            <a:off x="838200" y="365125"/>
            <a:ext cx="10515600" cy="892175"/>
          </a:xfrm>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Ερευνητικές υποθέσεις ποσοτικής προσέγγισης (2/2)</a:t>
            </a:r>
            <a:endParaRPr lang="el-GR" sz="3200" dirty="0"/>
          </a:p>
        </p:txBody>
      </p:sp>
      <p:sp>
        <p:nvSpPr>
          <p:cNvPr id="3" name="Θέση περιεχομένου 2">
            <a:extLst>
              <a:ext uri="{FF2B5EF4-FFF2-40B4-BE49-F238E27FC236}">
                <a16:creationId xmlns:a16="http://schemas.microsoft.com/office/drawing/2014/main" id="{EF64EDBB-A0AD-E703-F40E-5320A297410D}"/>
              </a:ext>
            </a:extLst>
          </p:cNvPr>
          <p:cNvSpPr>
            <a:spLocks noGrp="1"/>
          </p:cNvSpPr>
          <p:nvPr>
            <p:ph idx="1"/>
          </p:nvPr>
        </p:nvSpPr>
        <p:spPr>
          <a:xfrm>
            <a:off x="139849" y="1080656"/>
            <a:ext cx="11973262" cy="5632116"/>
          </a:xfrm>
        </p:spPr>
        <p:txBody>
          <a:bodyPr>
            <a:normAutofit fontScale="47500" lnSpcReduction="20000"/>
          </a:bodyPr>
          <a:lstStyle/>
          <a:p>
            <a:pPr indent="457200">
              <a:lnSpc>
                <a:spcPct val="170000"/>
              </a:lnSpc>
            </a:pPr>
            <a:r>
              <a:rPr lang="el-GR" sz="4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Η6: Η ρύθμιση της διάθεσης των ακροατών του ραδιοφώνου, και των χρηστών των μέσων κοινωνικής δικτύωσης των ραδιοφωνικών σταθμών, συνδέεται θετικά με τις διαστάσεις της Κοινωνικής Ταυτότητας σε όλες τις φάσεις της έρευνας </a:t>
            </a:r>
          </a:p>
          <a:p>
            <a:pPr indent="457200">
              <a:lnSpc>
                <a:spcPct val="170000"/>
              </a:lnSpc>
            </a:pPr>
            <a:r>
              <a:rPr lang="el-GR" sz="4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Η7: Η ρύθμιση της διάθεσης συνδέεται θετικά με τις ώρες ενασχόλησης των ακροατών, στα μέσα κοινωνικής δικτύωσης</a:t>
            </a:r>
          </a:p>
          <a:p>
            <a:pPr indent="457200">
              <a:lnSpc>
                <a:spcPct val="170000"/>
              </a:lnSpc>
            </a:pPr>
            <a:r>
              <a:rPr lang="el-GR" sz="4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Η8: Οι διαστάσεις της Κοινωνικής Ταυτότητας στο χρόνο 1 επιδρούν στη μελλοντική χρήση των μέσων κοινωνικής δικτύωσης των ραδιοφωνικών σταθμών στο χρόνο 2</a:t>
            </a:r>
          </a:p>
          <a:p>
            <a:pPr indent="457200">
              <a:lnSpc>
                <a:spcPct val="170000"/>
              </a:lnSpc>
            </a:pPr>
            <a:r>
              <a:rPr lang="el-GR" sz="4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Η9: Οι διαστάσεις της Κοινωνικής Ταυτότητας στο χρόνο 1 επιδρούν στις διαστάσεις της Κοινωνικής Ταυτότητας στο χρόνο 2</a:t>
            </a:r>
          </a:p>
          <a:p>
            <a:pPr indent="457200">
              <a:lnSpc>
                <a:spcPct val="170000"/>
              </a:lnSpc>
            </a:pPr>
            <a:r>
              <a:rPr lang="el-GR" sz="4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Ερ.Ερ.1: Ποιο είναι το προφίλ των ατόμων που χρησιμοποιούν τα μέσα κοινωνικής δικτύωσης των ραδιοφωνικών σταθμών και ακούνε ραδιόφωνο;</a:t>
            </a:r>
          </a:p>
          <a:p>
            <a:endParaRPr lang="el-GR" dirty="0"/>
          </a:p>
        </p:txBody>
      </p:sp>
    </p:spTree>
    <p:extLst>
      <p:ext uri="{BB962C8B-B14F-4D97-AF65-F5344CB8AC3E}">
        <p14:creationId xmlns:p14="http://schemas.microsoft.com/office/powerpoint/2010/main" val="2525524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19E637-1BF2-9146-FADD-B8E5F5878B43}"/>
              </a:ext>
            </a:extLst>
          </p:cNvPr>
          <p:cNvSpPr>
            <a:spLocks noGrp="1"/>
          </p:cNvSpPr>
          <p:nvPr>
            <p:ph type="title"/>
          </p:nvPr>
        </p:nvSpPr>
        <p:spPr>
          <a:xfrm>
            <a:off x="838200" y="365126"/>
            <a:ext cx="10515600" cy="1068820"/>
          </a:xfrm>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Κεντρικό ερευνητικό ερώτημα</a:t>
            </a:r>
          </a:p>
        </p:txBody>
      </p:sp>
      <p:sp>
        <p:nvSpPr>
          <p:cNvPr id="3" name="Θέση περιεχομένου 2">
            <a:extLst>
              <a:ext uri="{FF2B5EF4-FFF2-40B4-BE49-F238E27FC236}">
                <a16:creationId xmlns:a16="http://schemas.microsoft.com/office/drawing/2014/main" id="{D873319B-0183-6CB9-CC92-6C31236E6A10}"/>
              </a:ext>
            </a:extLst>
          </p:cNvPr>
          <p:cNvSpPr>
            <a:spLocks noGrp="1"/>
          </p:cNvSpPr>
          <p:nvPr>
            <p:ph idx="1"/>
          </p:nvPr>
        </p:nvSpPr>
        <p:spPr>
          <a:xfrm>
            <a:off x="838200" y="1690689"/>
            <a:ext cx="10515600" cy="2839748"/>
          </a:xfrm>
        </p:spPr>
        <p:txBody>
          <a:bodyPr>
            <a:normAutofit fontScale="92500" lnSpcReduction="10000"/>
          </a:bodyPr>
          <a:lstStyle/>
          <a:p>
            <a:pPr marL="0" indent="0" algn="ctr">
              <a:buNone/>
            </a:pPr>
            <a:endParaRPr lang="el-GR"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lgn="ctr">
              <a:lnSpc>
                <a:spcPct val="200000"/>
              </a:lnSpc>
              <a:buNone/>
            </a:pPr>
            <a:r>
              <a:rPr lang="el-GR"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t>Π</a:t>
            </a:r>
            <a:r>
              <a:rPr lang="el-GR"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ώς εξελίσσεται η έκθεση στα μέσα κοινωνικής δικτύωσης των ραδιοφωνικών σταθμών και η ακροαματικότητα των αντίστοιχων ραδιοφωνικών σταθμών με το πέρασμα του χρόνου;</a:t>
            </a:r>
          </a:p>
          <a:p>
            <a:pPr marL="0" indent="0" algn="ctr">
              <a:lnSpc>
                <a:spcPct val="200000"/>
              </a:lnSpc>
              <a:buNone/>
            </a:pPr>
            <a:endParaRPr lang="el-GR"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endParaRPr lang="el-GR" dirty="0"/>
          </a:p>
        </p:txBody>
      </p:sp>
    </p:spTree>
    <p:extLst>
      <p:ext uri="{BB962C8B-B14F-4D97-AF65-F5344CB8AC3E}">
        <p14:creationId xmlns:p14="http://schemas.microsoft.com/office/powerpoint/2010/main" val="3031575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339387-8A12-B5A8-259D-C1085A529871}"/>
              </a:ext>
            </a:extLst>
          </p:cNvPr>
          <p:cNvSpPr>
            <a:spLocks noGrp="1"/>
          </p:cNvSpPr>
          <p:nvPr>
            <p:ph type="title"/>
          </p:nvPr>
        </p:nvSpPr>
        <p:spPr>
          <a:xfrm>
            <a:off x="838200" y="365126"/>
            <a:ext cx="10515600" cy="1110384"/>
          </a:xfrm>
        </p:spPr>
        <p:txBody>
          <a:bodyPr>
            <a:normAutofit fontScale="90000"/>
          </a:bodyPr>
          <a:lstStyle/>
          <a:p>
            <a:pPr algn="ct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br>
              <a:rPr lang="el-GR" sz="4000" dirty="0">
                <a:solidFill>
                  <a:srgbClr val="C00000"/>
                </a:solidFill>
                <a:latin typeface="Times New Roman" panose="02020603050405020304" pitchFamily="18" charset="0"/>
                <a:cs typeface="Times New Roman" panose="02020603050405020304" pitchFamily="18" charset="0"/>
              </a:rPr>
            </a:br>
            <a:r>
              <a:rPr lang="el-GR" sz="6000" dirty="0">
                <a:solidFill>
                  <a:srgbClr val="C00000"/>
                </a:solidFill>
                <a:latin typeface="Times New Roman" panose="02020603050405020304" pitchFamily="18" charset="0"/>
                <a:cs typeface="Times New Roman" panose="02020603050405020304" pitchFamily="18" charset="0"/>
              </a:rPr>
              <a:t>Μεθοδολογία</a:t>
            </a:r>
            <a:endParaRPr lang="el-GR" sz="6000" dirty="0"/>
          </a:p>
        </p:txBody>
      </p:sp>
    </p:spTree>
    <p:extLst>
      <p:ext uri="{BB962C8B-B14F-4D97-AF65-F5344CB8AC3E}">
        <p14:creationId xmlns:p14="http://schemas.microsoft.com/office/powerpoint/2010/main" val="1203069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F4F5B-5899-2A8A-ED5C-DF38136918C5}"/>
              </a:ext>
            </a:extLst>
          </p:cNvPr>
          <p:cNvSpPr>
            <a:spLocks noGrp="1"/>
          </p:cNvSpPr>
          <p:nvPr>
            <p:ph type="title"/>
          </p:nvPr>
        </p:nvSpPr>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Μεικτή Μεθοδολογία </a:t>
            </a:r>
          </a:p>
        </p:txBody>
      </p:sp>
      <p:sp>
        <p:nvSpPr>
          <p:cNvPr id="3" name="Θέση περιεχομένου 2">
            <a:extLst>
              <a:ext uri="{FF2B5EF4-FFF2-40B4-BE49-F238E27FC236}">
                <a16:creationId xmlns:a16="http://schemas.microsoft.com/office/drawing/2014/main" id="{A819D95C-7CCF-B794-7BE0-61209C661092}"/>
              </a:ext>
            </a:extLst>
          </p:cNvPr>
          <p:cNvSpPr>
            <a:spLocks noGrp="1"/>
          </p:cNvSpPr>
          <p:nvPr>
            <p:ph idx="1"/>
          </p:nvPr>
        </p:nvSpPr>
        <p:spPr/>
        <p:txBody>
          <a:bodyPr>
            <a:noAutofit/>
          </a:bodyPr>
          <a:lstStyle/>
          <a:p>
            <a:pPr marL="0" indent="0" algn="ctr">
              <a:lnSpc>
                <a:spcPct val="160000"/>
              </a:lnSpc>
              <a:buNone/>
            </a:pPr>
            <a:r>
              <a:rPr lang="el-GR" sz="2400" dirty="0">
                <a:latin typeface="Times New Roman" panose="02020603050405020304" pitchFamily="18" charset="0"/>
                <a:cs typeface="Times New Roman" panose="02020603050405020304" pitchFamily="18" charset="0"/>
              </a:rPr>
              <a:t>Εφαρμόστηκε η μεικτή μεθοδολογία </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Creswell</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Clark</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2011),</a:t>
            </a:r>
            <a:r>
              <a:rPr lang="el-GR" sz="2000" dirty="0">
                <a:solidFill>
                  <a:srgbClr val="C00000"/>
                </a:solidFill>
                <a:effectLst/>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και συγκεκριμένα ο διερευνητικός διαδοχικός σχεδιασμός </a:t>
            </a:r>
            <a:r>
              <a:rPr lang="el-GR" sz="2000" dirty="0">
                <a:solidFill>
                  <a:srgbClr val="C00000"/>
                </a:solidFill>
                <a:latin typeface="Times New Roman" panose="02020603050405020304" pitchFamily="18" charset="0"/>
                <a:cs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Subedi</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2016)</a:t>
            </a:r>
            <a:endParaRPr lang="el-GR" sz="2000" dirty="0">
              <a:solidFill>
                <a:srgbClr val="C00000"/>
              </a:solidFill>
              <a:latin typeface="Times New Roman" panose="02020603050405020304" pitchFamily="18" charset="0"/>
              <a:cs typeface="Times New Roman" panose="02020603050405020304" pitchFamily="18" charset="0"/>
            </a:endParaRPr>
          </a:p>
          <a:p>
            <a:pPr marL="0" indent="0" algn="ctr">
              <a:lnSpc>
                <a:spcPct val="160000"/>
              </a:lnSpc>
              <a:buNone/>
            </a:pPr>
            <a:endParaRPr lang="el-GR" sz="2400" dirty="0">
              <a:latin typeface="Times New Roman" panose="02020603050405020304" pitchFamily="18" charset="0"/>
              <a:cs typeface="Times New Roman" panose="02020603050405020304" pitchFamily="18" charset="0"/>
            </a:endParaRPr>
          </a:p>
          <a:p>
            <a:pPr marL="0" indent="0" algn="ctr">
              <a:lnSpc>
                <a:spcPct val="160000"/>
              </a:lnSpc>
              <a:buNone/>
            </a:pPr>
            <a:r>
              <a:rPr lang="el-GR" sz="2400" dirty="0">
                <a:latin typeface="Times New Roman" panose="02020603050405020304" pitchFamily="18" charset="0"/>
                <a:cs typeface="Times New Roman" panose="02020603050405020304" pitchFamily="18" charset="0"/>
              </a:rPr>
              <a:t>Με βάση την ποιοτική προσέγγιση και την ανάλυση των ομάδων εστίασης δημιουργήθηκε το εργαλείο συλλογής ποσοτικών δεδομένων</a:t>
            </a:r>
          </a:p>
        </p:txBody>
      </p:sp>
    </p:spTree>
    <p:extLst>
      <p:ext uri="{BB962C8B-B14F-4D97-AF65-F5344CB8AC3E}">
        <p14:creationId xmlns:p14="http://schemas.microsoft.com/office/powerpoint/2010/main" val="3649023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C0054B-7A74-B65F-440D-ED496F0582BB}"/>
              </a:ext>
            </a:extLst>
          </p:cNvPr>
          <p:cNvSpPr>
            <a:spLocks noGrp="1"/>
          </p:cNvSpPr>
          <p:nvPr>
            <p:ph type="title"/>
          </p:nvPr>
        </p:nvSpPr>
        <p:spPr>
          <a:xfrm>
            <a:off x="838200" y="365126"/>
            <a:ext cx="10515600" cy="840219"/>
          </a:xfrm>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Πορεία της έρευνας</a:t>
            </a:r>
            <a:endParaRPr lang="el-GR" sz="3200" dirty="0">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id="{A1461728-72F5-6099-150B-3BA7557878B5}"/>
              </a:ext>
            </a:extLst>
          </p:cNvPr>
          <p:cNvGraphicFramePr>
            <a:graphicFrameLocks noGrp="1"/>
          </p:cNvGraphicFramePr>
          <p:nvPr>
            <p:ph idx="1"/>
            <p:extLst>
              <p:ext uri="{D42A27DB-BD31-4B8C-83A1-F6EECF244321}">
                <p14:modId xmlns:p14="http://schemas.microsoft.com/office/powerpoint/2010/main" val="3272191589"/>
              </p:ext>
            </p:extLst>
          </p:nvPr>
        </p:nvGraphicFramePr>
        <p:xfrm>
          <a:off x="838200" y="1309255"/>
          <a:ext cx="10515600" cy="48677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083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C6590-B197-2CAA-F696-29F6B0E6ADC9}"/>
              </a:ext>
            </a:extLst>
          </p:cNvPr>
          <p:cNvSpPr>
            <a:spLocks noGrp="1"/>
          </p:cNvSpPr>
          <p:nvPr>
            <p:ph type="title"/>
          </p:nvPr>
        </p:nvSpPr>
        <p:spPr>
          <a:xfrm>
            <a:off x="838200" y="365125"/>
            <a:ext cx="10515600" cy="871393"/>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Συμμετέχοντες</a:t>
            </a:r>
          </a:p>
        </p:txBody>
      </p:sp>
      <p:sp>
        <p:nvSpPr>
          <p:cNvPr id="6" name="Θέση περιεχομένου 5">
            <a:extLst>
              <a:ext uri="{FF2B5EF4-FFF2-40B4-BE49-F238E27FC236}">
                <a16:creationId xmlns:a16="http://schemas.microsoft.com/office/drawing/2014/main" id="{A9DEA844-05A0-43A7-ABC8-83B2C73DFB00}"/>
              </a:ext>
            </a:extLst>
          </p:cNvPr>
          <p:cNvSpPr>
            <a:spLocks noGrp="1"/>
          </p:cNvSpPr>
          <p:nvPr>
            <p:ph idx="1"/>
          </p:nvPr>
        </p:nvSpPr>
        <p:spPr>
          <a:xfrm>
            <a:off x="838200" y="1517073"/>
            <a:ext cx="10515600" cy="4031672"/>
          </a:xfrm>
        </p:spPr>
        <p:txBody>
          <a:bodyPr>
            <a:normAutofit/>
          </a:bodyPr>
          <a:lstStyle/>
          <a:p>
            <a:pPr>
              <a:lnSpc>
                <a:spcPct val="150000"/>
              </a:lnSpc>
            </a:pPr>
            <a:r>
              <a:rPr lang="el-GR" sz="2400" b="1" dirty="0">
                <a:latin typeface="Times New Roman" panose="02020603050405020304" pitchFamily="18" charset="0"/>
                <a:cs typeface="Times New Roman" panose="02020603050405020304" pitchFamily="18" charset="0"/>
              </a:rPr>
              <a:t>Ομάδες εστίασης: </a:t>
            </a:r>
            <a:r>
              <a:rPr lang="el-GR" sz="2400" dirty="0">
                <a:latin typeface="Times New Roman" panose="02020603050405020304" pitchFamily="18" charset="0"/>
                <a:cs typeface="Times New Roman" panose="02020603050405020304" pitchFamily="18" charset="0"/>
              </a:rPr>
              <a:t>συνολικά 20 άτομα, 16 γυναίκες και 4 άντρες </a:t>
            </a:r>
          </a:p>
          <a:p>
            <a:pPr>
              <a:lnSpc>
                <a:spcPct val="150000"/>
              </a:lnSpc>
            </a:pPr>
            <a:r>
              <a:rPr lang="el-GR" sz="2400" b="1" dirty="0">
                <a:latin typeface="Times New Roman" panose="02020603050405020304" pitchFamily="18" charset="0"/>
                <a:cs typeface="Times New Roman" panose="02020603050405020304" pitchFamily="18" charset="0"/>
              </a:rPr>
              <a:t>Πιλοτική έρευνα: </a:t>
            </a:r>
            <a:r>
              <a:rPr lang="el-GR" sz="2400" dirty="0">
                <a:latin typeface="Times New Roman" panose="02020603050405020304" pitchFamily="18" charset="0"/>
                <a:cs typeface="Times New Roman" panose="02020603050405020304" pitchFamily="18" charset="0"/>
              </a:rPr>
              <a:t>72 άτομα, </a:t>
            </a:r>
            <a:r>
              <a:rPr lang="el-GR" sz="2400" kern="0" dirty="0">
                <a:effectLst/>
                <a:latin typeface="Times New Roman" panose="02020603050405020304" pitchFamily="18" charset="0"/>
                <a:ea typeface="Times New Roman" panose="02020603050405020304" pitchFamily="18" charset="0"/>
                <a:cs typeface="Times New Roman" panose="02020603050405020304" pitchFamily="18" charset="0"/>
              </a:rPr>
              <a:t>28 (38,9%) άντρες και 44 (61,1%) γυναίκες</a:t>
            </a:r>
          </a:p>
          <a:p>
            <a:pPr>
              <a:lnSpc>
                <a:spcPct val="150000"/>
              </a:lnSpc>
            </a:pPr>
            <a:r>
              <a:rPr lang="el-GR" sz="2400" b="1" kern="0" dirty="0">
                <a:latin typeface="Times New Roman" panose="02020603050405020304" pitchFamily="18" charset="0"/>
                <a:cs typeface="Times New Roman" panose="02020603050405020304" pitchFamily="18" charset="0"/>
              </a:rPr>
              <a:t>Πρώτο στάδιο: </a:t>
            </a:r>
            <a:r>
              <a:rPr lang="el-GR" sz="2400" kern="0" dirty="0">
                <a:latin typeface="Times New Roman" panose="02020603050405020304" pitchFamily="18" charset="0"/>
                <a:cs typeface="Times New Roman" panose="02020603050405020304" pitchFamily="18" charset="0"/>
              </a:rPr>
              <a:t>1037 άτομα, </a:t>
            </a:r>
            <a:r>
              <a:rPr lang="el-GR" sz="2400" kern="0" dirty="0">
                <a:effectLst/>
                <a:latin typeface="Times New Roman" panose="02020603050405020304" pitchFamily="18" charset="0"/>
                <a:ea typeface="Times New Roman" panose="02020603050405020304" pitchFamily="18" charset="0"/>
              </a:rPr>
              <a:t>564 άντρες (54,4%) και 346 γυναίκες (33,4%) </a:t>
            </a:r>
          </a:p>
          <a:p>
            <a:pPr>
              <a:lnSpc>
                <a:spcPct val="150000"/>
              </a:lnSpc>
            </a:pPr>
            <a:r>
              <a:rPr lang="el-GR" sz="2400" b="1" kern="0" dirty="0">
                <a:latin typeface="Times New Roman" panose="02020603050405020304" pitchFamily="18" charset="0"/>
                <a:cs typeface="Times New Roman" panose="02020603050405020304" pitchFamily="18" charset="0"/>
              </a:rPr>
              <a:t>Δεύτερο στάδιο: </a:t>
            </a:r>
            <a:r>
              <a:rPr lang="el-GR" sz="2400" kern="0" dirty="0">
                <a:effectLst/>
                <a:latin typeface="Times New Roman" panose="02020603050405020304" pitchFamily="18" charset="0"/>
                <a:ea typeface="Times New Roman" panose="02020603050405020304" pitchFamily="18" charset="0"/>
              </a:rPr>
              <a:t>431 άτομα, 220 άντρες (51.0%) και 148 γυναίκες (34,3 %)</a:t>
            </a:r>
          </a:p>
          <a:p>
            <a:pPr>
              <a:lnSpc>
                <a:spcPct val="150000"/>
              </a:lnSpc>
            </a:pPr>
            <a:r>
              <a:rPr lang="el-GR" sz="2400" b="1" kern="0" dirty="0">
                <a:latin typeface="Times New Roman" panose="02020603050405020304" pitchFamily="18" charset="0"/>
                <a:cs typeface="Times New Roman" panose="02020603050405020304" pitchFamily="18" charset="0"/>
              </a:rPr>
              <a:t>Διαχρονική έρευνα</a:t>
            </a:r>
            <a:r>
              <a:rPr lang="el-GR" sz="2400" kern="0" dirty="0">
                <a:latin typeface="Times New Roman" panose="02020603050405020304" pitchFamily="18" charset="0"/>
                <a:cs typeface="Times New Roman" panose="02020603050405020304" pitchFamily="18" charset="0"/>
              </a:rPr>
              <a:t>: 156 άτομα, </a:t>
            </a:r>
            <a:r>
              <a:rPr lang="el-GR" sz="2400" kern="0" dirty="0">
                <a:effectLst/>
                <a:latin typeface="Times New Roman" panose="02020603050405020304" pitchFamily="18" charset="0"/>
                <a:ea typeface="Times New Roman" panose="02020603050405020304" pitchFamily="18" charset="0"/>
              </a:rPr>
              <a:t>58 άντρες (37,2%) και 98 γυναίκες (62,8%)</a:t>
            </a:r>
            <a:r>
              <a:rPr lang="el-GR" sz="2400" dirty="0">
                <a:effectLst/>
              </a:rPr>
              <a:t> </a:t>
            </a:r>
            <a:endParaRPr lang="el-GR" sz="2400" dirty="0">
              <a:latin typeface="Times New Roman" panose="02020603050405020304" pitchFamily="18" charset="0"/>
              <a:cs typeface="Times New Roman" panose="02020603050405020304" pitchFamily="18" charset="0"/>
            </a:endParaRPr>
          </a:p>
          <a:p>
            <a:pPr marL="0" indent="0">
              <a:lnSpc>
                <a:spcPct val="200000"/>
              </a:lnSpc>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2942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4ECCDB-3D7B-73B8-3D01-DDF346CA1B14}"/>
              </a:ext>
            </a:extLst>
          </p:cNvPr>
          <p:cNvSpPr>
            <a:spLocks noGrp="1"/>
          </p:cNvSpPr>
          <p:nvPr>
            <p:ph type="title"/>
          </p:nvPr>
        </p:nvSpPr>
        <p:spPr>
          <a:xfrm>
            <a:off x="838200" y="365125"/>
            <a:ext cx="10515600" cy="736311"/>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Ανάλυση εμπειρικών δεδομένων</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542327A1-94C3-C4D8-4600-F9D85F2B0E00}"/>
              </a:ext>
            </a:extLst>
          </p:cNvPr>
          <p:cNvSpPr>
            <a:spLocks noGrp="1"/>
          </p:cNvSpPr>
          <p:nvPr>
            <p:ph idx="1"/>
          </p:nvPr>
        </p:nvSpPr>
        <p:spPr>
          <a:xfrm>
            <a:off x="838200" y="1101436"/>
            <a:ext cx="10515600" cy="5548746"/>
          </a:xfrm>
        </p:spPr>
        <p:txBody>
          <a:bodyPr>
            <a:normAutofit fontScale="92500" lnSpcReduction="20000"/>
          </a:bodyPr>
          <a:lstStyle/>
          <a:p>
            <a:pPr>
              <a:lnSpc>
                <a:spcPct val="150000"/>
              </a:lnSpc>
            </a:pPr>
            <a:r>
              <a:rPr lang="el-GR" sz="2600" dirty="0">
                <a:latin typeface="Times New Roman" panose="02020603050405020304" pitchFamily="18" charset="0"/>
                <a:cs typeface="Times New Roman" panose="02020603050405020304" pitchFamily="18" charset="0"/>
              </a:rPr>
              <a:t>Θεματική ανάλυση - Ποιοτική έρευνα</a:t>
            </a:r>
          </a:p>
          <a:p>
            <a:pPr>
              <a:lnSpc>
                <a:spcPct val="150000"/>
              </a:lnSpc>
            </a:pPr>
            <a:r>
              <a:rPr lang="el-GR" sz="2600" dirty="0">
                <a:latin typeface="Times New Roman" panose="02020603050405020304" pitchFamily="18" charset="0"/>
                <a:cs typeface="Times New Roman" panose="02020603050405020304" pitchFamily="18" charset="0"/>
              </a:rPr>
              <a:t>Εξέταση ψυχομετρικών χαρακτηριστικών οργάνων μέτρησης</a:t>
            </a:r>
          </a:p>
          <a:p>
            <a:pPr lvl="1">
              <a:lnSpc>
                <a:spcPct val="150000"/>
              </a:lnSpc>
            </a:pPr>
            <a:r>
              <a:rPr lang="el-GR" sz="2200" dirty="0">
                <a:latin typeface="Times New Roman" panose="02020603050405020304" pitchFamily="18" charset="0"/>
                <a:cs typeface="Times New Roman" panose="02020603050405020304" pitchFamily="18" charset="0"/>
              </a:rPr>
              <a:t>Ανάλυση κυρίων συνιστωσών με Παράλληλη Ανάλυση</a:t>
            </a:r>
            <a:r>
              <a:rPr lang="en-US" sz="2200" dirty="0">
                <a:latin typeface="Times New Roman" panose="02020603050405020304" pitchFamily="18" charset="0"/>
                <a:cs typeface="Times New Roman" panose="02020603050405020304" pitchFamily="18" charset="0"/>
              </a:rPr>
              <a:t> (</a:t>
            </a:r>
            <a:r>
              <a:rPr lang="el-GR" sz="2200" dirty="0">
                <a:latin typeface="Times New Roman" panose="02020603050405020304" pitchFamily="18" charset="0"/>
                <a:cs typeface="Times New Roman" panose="02020603050405020304" pitchFamily="18" charset="0"/>
              </a:rPr>
              <a:t>χρόνος 1)</a:t>
            </a:r>
          </a:p>
          <a:p>
            <a:pPr lvl="1">
              <a:lnSpc>
                <a:spcPct val="150000"/>
              </a:lnSpc>
            </a:pPr>
            <a:r>
              <a:rPr lang="el-GR" sz="2200" dirty="0">
                <a:latin typeface="Times New Roman" panose="02020603050405020304" pitchFamily="18" charset="0"/>
                <a:cs typeface="Times New Roman" panose="02020603050405020304" pitchFamily="18" charset="0"/>
              </a:rPr>
              <a:t>Επιβεβαιωτική Παραγοντική Ανάλυση (χρόνος 2)</a:t>
            </a:r>
          </a:p>
          <a:p>
            <a:pPr lvl="1">
              <a:lnSpc>
                <a:spcPct val="150000"/>
              </a:lnSpc>
            </a:pPr>
            <a:r>
              <a:rPr lang="el-GR" sz="2200" dirty="0">
                <a:latin typeface="Times New Roman" panose="02020603050405020304" pitchFamily="18" charset="0"/>
                <a:cs typeface="Times New Roman" panose="02020603050405020304" pitchFamily="18" charset="0"/>
              </a:rPr>
              <a:t>Εσωτερική συνοχή (</a:t>
            </a:r>
            <a:r>
              <a:rPr lang="en-US" sz="2200" dirty="0">
                <a:latin typeface="Times New Roman" panose="02020603050405020304" pitchFamily="18" charset="0"/>
                <a:cs typeface="Times New Roman" panose="02020603050405020304" pitchFamily="18" charset="0"/>
              </a:rPr>
              <a:t>McDonald’s omega)</a:t>
            </a:r>
            <a:endParaRPr lang="el-GR" sz="2200" dirty="0">
              <a:latin typeface="Times New Roman" panose="02020603050405020304" pitchFamily="18" charset="0"/>
              <a:cs typeface="Times New Roman" panose="02020603050405020304" pitchFamily="18" charset="0"/>
            </a:endParaRPr>
          </a:p>
          <a:p>
            <a:pPr>
              <a:lnSpc>
                <a:spcPct val="150000"/>
              </a:lnSpc>
            </a:pPr>
            <a:r>
              <a:rPr lang="el-GR" sz="2600" dirty="0">
                <a:latin typeface="Times New Roman" panose="02020603050405020304" pitchFamily="18" charset="0"/>
                <a:cs typeface="Times New Roman" panose="02020603050405020304" pitchFamily="18" charset="0"/>
              </a:rPr>
              <a:t>Περιγραφική στατιστική</a:t>
            </a:r>
          </a:p>
          <a:p>
            <a:pPr lvl="1">
              <a:lnSpc>
                <a:spcPct val="150000"/>
              </a:lnSpc>
            </a:pPr>
            <a:r>
              <a:rPr lang="el-GR" sz="2200" dirty="0">
                <a:latin typeface="Times New Roman" panose="02020603050405020304" pitchFamily="18" charset="0"/>
                <a:cs typeface="Times New Roman" panose="02020603050405020304" pitchFamily="18" charset="0"/>
              </a:rPr>
              <a:t>Μέσες τιμές, τυπικές αποκλίσεις, συντελεστές συσχέτισης</a:t>
            </a:r>
          </a:p>
          <a:p>
            <a:pPr>
              <a:lnSpc>
                <a:spcPct val="150000"/>
              </a:lnSpc>
            </a:pPr>
            <a:r>
              <a:rPr lang="el-GR" sz="2600" dirty="0">
                <a:latin typeface="Times New Roman" panose="02020603050405020304" pitchFamily="18" charset="0"/>
                <a:cs typeface="Times New Roman" panose="02020603050405020304" pitchFamily="18" charset="0"/>
              </a:rPr>
              <a:t>Ιεραρχική γραμμική πολλαπλή παλινδρόμηση</a:t>
            </a:r>
          </a:p>
          <a:p>
            <a:pPr>
              <a:lnSpc>
                <a:spcPct val="150000"/>
              </a:lnSpc>
            </a:pPr>
            <a:r>
              <a:rPr lang="el-GR" sz="2600" dirty="0">
                <a:latin typeface="Times New Roman" panose="02020603050405020304" pitchFamily="18" charset="0"/>
                <a:cs typeface="Times New Roman" panose="02020603050405020304" pitchFamily="18" charset="0"/>
              </a:rPr>
              <a:t>Ανάλυση λανθανόντων προφίλ</a:t>
            </a:r>
            <a:r>
              <a:rPr lang="en-US" sz="2600" dirty="0">
                <a:latin typeface="Times New Roman" panose="02020603050405020304" pitchFamily="18" charset="0"/>
                <a:cs typeface="Times New Roman" panose="02020603050405020304" pitchFamily="18" charset="0"/>
              </a:rPr>
              <a:t> (Latent profile analysis)</a:t>
            </a:r>
            <a:endParaRPr lang="el-GR" sz="2600" dirty="0">
              <a:latin typeface="Times New Roman" panose="02020603050405020304" pitchFamily="18" charset="0"/>
              <a:cs typeface="Times New Roman" panose="02020603050405020304" pitchFamily="18" charset="0"/>
            </a:endParaRPr>
          </a:p>
          <a:p>
            <a:pPr>
              <a:lnSpc>
                <a:spcPct val="150000"/>
              </a:lnSpc>
            </a:pPr>
            <a:r>
              <a:rPr lang="el-GR" sz="2600" dirty="0">
                <a:latin typeface="Times New Roman" panose="02020603050405020304" pitchFamily="18" charset="0"/>
                <a:cs typeface="Times New Roman" panose="02020603050405020304" pitchFamily="18" charset="0"/>
              </a:rPr>
              <a:t>Ανάλυση διαδρομών </a:t>
            </a:r>
            <a:r>
              <a:rPr lang="en-US" sz="2600" dirty="0">
                <a:latin typeface="Times New Roman" panose="02020603050405020304" pitchFamily="18" charset="0"/>
                <a:cs typeface="Times New Roman" panose="02020603050405020304" pitchFamily="18" charset="0"/>
              </a:rPr>
              <a:t>(cross-lagged analysis) </a:t>
            </a:r>
            <a:r>
              <a:rPr lang="el-GR" sz="2600" dirty="0">
                <a:latin typeface="Times New Roman" panose="02020603050405020304" pitchFamily="18" charset="0"/>
                <a:cs typeface="Times New Roman" panose="02020603050405020304" pitchFamily="18" charset="0"/>
              </a:rPr>
              <a:t>για τα διαχρονικά δεδομένα</a:t>
            </a:r>
          </a:p>
          <a:p>
            <a:endParaRPr lang="el-GR" dirty="0"/>
          </a:p>
        </p:txBody>
      </p:sp>
    </p:spTree>
    <p:extLst>
      <p:ext uri="{BB962C8B-B14F-4D97-AF65-F5344CB8AC3E}">
        <p14:creationId xmlns:p14="http://schemas.microsoft.com/office/powerpoint/2010/main" val="3899203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9665DE-090C-2FBC-74BD-660DCFC200CF}"/>
              </a:ext>
            </a:extLst>
          </p:cNvPr>
          <p:cNvSpPr>
            <a:spLocks noGrp="1"/>
          </p:cNvSpPr>
          <p:nvPr>
            <p:ph type="title"/>
          </p:nvPr>
        </p:nvSpPr>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Ποιοτική προσέγγιση</a:t>
            </a:r>
          </a:p>
        </p:txBody>
      </p:sp>
      <p:sp>
        <p:nvSpPr>
          <p:cNvPr id="3" name="Θέση περιεχομένου 2">
            <a:extLst>
              <a:ext uri="{FF2B5EF4-FFF2-40B4-BE49-F238E27FC236}">
                <a16:creationId xmlns:a16="http://schemas.microsoft.com/office/drawing/2014/main" id="{B269AE45-24C2-1C51-545A-6F6872B1E6F6}"/>
              </a:ext>
            </a:extLst>
          </p:cNvPr>
          <p:cNvSpPr>
            <a:spLocks noGrp="1"/>
          </p:cNvSpPr>
          <p:nvPr>
            <p:ph idx="1"/>
          </p:nvPr>
        </p:nvSpPr>
        <p:spPr>
          <a:xfrm>
            <a:off x="838200" y="1589809"/>
            <a:ext cx="10515600" cy="4587154"/>
          </a:xfrm>
        </p:spPr>
        <p:txBody>
          <a:bodyPr>
            <a:normAutofit fontScale="92500" lnSpcReduction="20000"/>
          </a:bodyPr>
          <a:lstStyle/>
          <a:p>
            <a:pPr>
              <a:lnSpc>
                <a:spcPct val="150000"/>
              </a:lnSpc>
            </a:pPr>
            <a:r>
              <a:rPr lang="el-GR" sz="2600" dirty="0">
                <a:latin typeface="Times New Roman" panose="02020603050405020304" pitchFamily="18" charset="0"/>
                <a:cs typeface="Times New Roman" panose="02020603050405020304" pitchFamily="18" charset="0"/>
              </a:rPr>
              <a:t>Ο οδηγός συνέντευξης αποτελούνταν από 12 ερωτήσεις οι οποίες διαχωρίστηκαν σε ερωτήσεις έναρξης, μεταβατικές, ερωτήσεις κλειδιά, ερώτηση σύνοψης και τελική ερώτηση, και διαμορφώθηκαν βάση των ερευνητικών ερωτημάτων της ποιοτικής έρευνας και τη βιβλιογραφία</a:t>
            </a:r>
          </a:p>
          <a:p>
            <a:pPr>
              <a:lnSpc>
                <a:spcPct val="150000"/>
              </a:lnSpc>
            </a:pPr>
            <a:endParaRPr lang="el-GR" sz="2000" dirty="0">
              <a:latin typeface="Times New Roman" panose="02020603050405020304" pitchFamily="18" charset="0"/>
              <a:cs typeface="Times New Roman" panose="02020603050405020304" pitchFamily="18" charset="0"/>
            </a:endParaRPr>
          </a:p>
          <a:p>
            <a:pPr>
              <a:lnSpc>
                <a:spcPct val="150000"/>
              </a:lnSpc>
            </a:pPr>
            <a:r>
              <a:rPr lang="el-GR" sz="2600" kern="0" dirty="0">
                <a:effectLst/>
                <a:latin typeface="Times New Roman" panose="02020603050405020304" pitchFamily="18" charset="0"/>
                <a:ea typeface="Times New Roman" panose="02020603050405020304" pitchFamily="18" charset="0"/>
              </a:rPr>
              <a:t>Οι </a:t>
            </a:r>
            <a:r>
              <a:rPr lang="el-GR" sz="2600" kern="0" dirty="0">
                <a:latin typeface="Times New Roman" panose="02020603050405020304" pitchFamily="18" charset="0"/>
                <a:ea typeface="Times New Roman" panose="02020603050405020304" pitchFamily="18" charset="0"/>
              </a:rPr>
              <a:t>ομάδες εστίασης</a:t>
            </a:r>
            <a:r>
              <a:rPr lang="el-GR" sz="2600" kern="0" dirty="0">
                <a:effectLst/>
                <a:latin typeface="Times New Roman" panose="02020603050405020304" pitchFamily="18" charset="0"/>
                <a:ea typeface="Times New Roman" panose="02020603050405020304" pitchFamily="18" charset="0"/>
              </a:rPr>
              <a:t> διήρκησαν περίπου μία ώρα και τριάντα λεπτά, η συζήτηση πραγματοποιήθηκε με τη βοήθεια </a:t>
            </a:r>
            <a:r>
              <a:rPr lang="el-GR" sz="2600" kern="0" dirty="0" err="1">
                <a:effectLst/>
                <a:latin typeface="Times New Roman" panose="02020603050405020304" pitchFamily="18" charset="0"/>
                <a:ea typeface="Times New Roman" panose="02020603050405020304" pitchFamily="18" charset="0"/>
              </a:rPr>
              <a:t>ημιδομημένου</a:t>
            </a:r>
            <a:r>
              <a:rPr lang="el-GR" sz="2600" kern="0" dirty="0">
                <a:effectLst/>
                <a:latin typeface="Times New Roman" panose="02020603050405020304" pitchFamily="18" charset="0"/>
                <a:ea typeface="Times New Roman" panose="02020603050405020304" pitchFamily="18" charset="0"/>
              </a:rPr>
              <a:t> οδηγού συνεντεύξεων, ωστόσο οι συμμετέχοντες ενθαρρύνονταν να αναπτύξουν περεταίρω θεματικές και ιδέες που οι ίδιοι ανέδειξαν κατά τη διάρκεια της συζήτησης</a:t>
            </a:r>
            <a:endParaRPr lang="el-GR"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8443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15A63D-ED0D-122E-B38E-758051E518C6}"/>
              </a:ext>
            </a:extLst>
          </p:cNvPr>
          <p:cNvSpPr>
            <a:spLocks noGrp="1"/>
          </p:cNvSpPr>
          <p:nvPr>
            <p:ph type="title"/>
          </p:nvPr>
        </p:nvSpPr>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Εργαλείο μέτρησης ποσοτικών δεδομένων (1/2)</a:t>
            </a:r>
          </a:p>
        </p:txBody>
      </p:sp>
      <p:sp>
        <p:nvSpPr>
          <p:cNvPr id="3" name="Θέση περιεχομένου 2">
            <a:extLst>
              <a:ext uri="{FF2B5EF4-FFF2-40B4-BE49-F238E27FC236}">
                <a16:creationId xmlns:a16="http://schemas.microsoft.com/office/drawing/2014/main" id="{9B98D140-C4B0-DE4C-EFAE-50EF594BA4C9}"/>
              </a:ext>
            </a:extLst>
          </p:cNvPr>
          <p:cNvSpPr>
            <a:spLocks noGrp="1"/>
          </p:cNvSpPr>
          <p:nvPr>
            <p:ph idx="1"/>
          </p:nvPr>
        </p:nvSpPr>
        <p:spPr>
          <a:xfrm>
            <a:off x="685799" y="1579418"/>
            <a:ext cx="11139055" cy="4913457"/>
          </a:xfrm>
        </p:spPr>
        <p:txBody>
          <a:bodyPr>
            <a:normAutofit/>
          </a:bodyPr>
          <a:lstStyle/>
          <a:p>
            <a:pPr marL="0" indent="0">
              <a:lnSpc>
                <a:spcPct val="150000"/>
              </a:lnSpc>
              <a:buNone/>
            </a:pPr>
            <a:r>
              <a:rPr lang="el-GR" sz="2400" dirty="0">
                <a:latin typeface="Times New Roman" panose="02020603050405020304" pitchFamily="18" charset="0"/>
                <a:cs typeface="Times New Roman" panose="02020603050405020304" pitchFamily="18" charset="0"/>
              </a:rPr>
              <a:t>Το ερωτηματολόγιο αποτελούνταν από 67 ερωτήσεις, ομαδοποιημένες σε επτά (7) κλίμακες και μία ενότητα δημογραφικών στοιχείων</a:t>
            </a:r>
          </a:p>
          <a:p>
            <a:pPr marL="457200" indent="-457200">
              <a:lnSpc>
                <a:spcPct val="150000"/>
              </a:lnSpc>
              <a:buFont typeface="+mj-lt"/>
              <a:buAutoNum type="arabicPeriod"/>
            </a:pPr>
            <a:r>
              <a:rPr lang="el-GR" sz="2400" kern="0" dirty="0">
                <a:latin typeface="Times New Roman" panose="02020603050405020304" pitchFamily="18" charset="0"/>
                <a:ea typeface="Times New Roman" panose="02020603050405020304" pitchFamily="18" charset="0"/>
              </a:rPr>
              <a:t>Διάθεση όσον αφορά την ακρόαση του ραδιοφώνου (9 στοιχεία, </a:t>
            </a:r>
            <a:r>
              <a:rPr lang="el-GR" sz="2400" i="1" kern="0" dirty="0">
                <a:effectLst/>
                <a:latin typeface="Times New Roman" panose="02020603050405020304" pitchFamily="18" charset="0"/>
                <a:ea typeface="Times New Roman" panose="02020603050405020304" pitchFamily="18" charset="0"/>
              </a:rPr>
              <a:t>ω</a:t>
            </a:r>
            <a:r>
              <a:rPr lang="el-GR" sz="2400" kern="0" dirty="0">
                <a:effectLst/>
                <a:latin typeface="Times New Roman" panose="02020603050405020304" pitchFamily="18" charset="0"/>
                <a:ea typeface="Times New Roman" panose="02020603050405020304" pitchFamily="18" charset="0"/>
              </a:rPr>
              <a:t> = .889) </a:t>
            </a:r>
            <a:endParaRPr lang="el-GR" sz="2400" kern="0" dirty="0">
              <a:latin typeface="Times New Roman" panose="02020603050405020304" pitchFamily="18" charset="0"/>
              <a:ea typeface="Times New Roman" panose="02020603050405020304" pitchFamily="18" charset="0"/>
            </a:endParaRPr>
          </a:p>
          <a:p>
            <a:pPr marL="457200" indent="-457200">
              <a:lnSpc>
                <a:spcPct val="150000"/>
              </a:lnSpc>
              <a:buFont typeface="+mj-lt"/>
              <a:buAutoNum type="arabicPeriod"/>
            </a:pPr>
            <a:r>
              <a:rPr lang="el-GR" sz="2400" kern="0" dirty="0">
                <a:latin typeface="Times New Roman" panose="02020603050405020304" pitchFamily="18" charset="0"/>
                <a:ea typeface="Times New Roman" panose="02020603050405020304" pitchFamily="18" charset="0"/>
              </a:rPr>
              <a:t>Διάθεση όσον αφορά τα ΜΚΔ των ραδιοφωνικών σταθμών, (9 στοιχεία, </a:t>
            </a:r>
            <a:r>
              <a:rPr lang="el-GR" sz="2400" i="1" kern="0" dirty="0">
                <a:effectLst/>
                <a:latin typeface="Times New Roman" panose="02020603050405020304" pitchFamily="18" charset="0"/>
                <a:ea typeface="Times New Roman" panose="02020603050405020304" pitchFamily="18" charset="0"/>
              </a:rPr>
              <a:t>ω= </a:t>
            </a:r>
            <a:r>
              <a:rPr lang="el-GR" sz="2400" kern="0" dirty="0">
                <a:effectLst/>
                <a:latin typeface="Times New Roman" panose="02020603050405020304" pitchFamily="18" charset="0"/>
                <a:ea typeface="Times New Roman" panose="02020603050405020304" pitchFamily="18" charset="0"/>
              </a:rPr>
              <a:t>.894)</a:t>
            </a:r>
            <a:endParaRPr lang="el-GR" sz="2400" kern="0" dirty="0">
              <a:latin typeface="Times New Roman" panose="02020603050405020304" pitchFamily="18" charset="0"/>
              <a:ea typeface="Times New Roman" panose="02020603050405020304" pitchFamily="18" charset="0"/>
            </a:endParaRPr>
          </a:p>
          <a:p>
            <a:pPr marL="457200" indent="-457200">
              <a:lnSpc>
                <a:spcPct val="150000"/>
              </a:lnSpc>
              <a:buFont typeface="+mj-lt"/>
              <a:buAutoNum type="arabicPeriod"/>
            </a:pPr>
            <a:r>
              <a:rPr lang="el-GR" sz="2400" kern="0" dirty="0">
                <a:latin typeface="Times New Roman" panose="02020603050405020304" pitchFamily="18" charset="0"/>
                <a:ea typeface="Times New Roman" panose="02020603050405020304" pitchFamily="18" charset="0"/>
              </a:rPr>
              <a:t>Αυτορρύθμιση (7 στοιχεία, </a:t>
            </a:r>
            <a:r>
              <a:rPr lang="el-GR" sz="2400" i="1" kern="0" dirty="0">
                <a:effectLst/>
                <a:latin typeface="Times New Roman" panose="02020603050405020304" pitchFamily="18" charset="0"/>
                <a:ea typeface="Times New Roman" panose="02020603050405020304" pitchFamily="18" charset="0"/>
              </a:rPr>
              <a:t>ω= </a:t>
            </a:r>
            <a:r>
              <a:rPr lang="el-GR" sz="2400" kern="0" dirty="0">
                <a:effectLst/>
                <a:latin typeface="Times New Roman" panose="02020603050405020304" pitchFamily="18" charset="0"/>
                <a:ea typeface="Times New Roman" panose="02020603050405020304" pitchFamily="18" charset="0"/>
              </a:rPr>
              <a:t>.876)</a:t>
            </a:r>
            <a:r>
              <a:rPr lang="el-GR" sz="2400" dirty="0">
                <a:effectLst/>
              </a:rPr>
              <a:t> </a:t>
            </a:r>
            <a:endParaRPr lang="el-GR" sz="2400" kern="0" dirty="0">
              <a:latin typeface="Times New Roman" panose="02020603050405020304" pitchFamily="18" charset="0"/>
              <a:ea typeface="Times New Roman" panose="02020603050405020304" pitchFamily="18" charset="0"/>
            </a:endParaRPr>
          </a:p>
          <a:p>
            <a:pPr marL="457200" indent="-457200">
              <a:lnSpc>
                <a:spcPct val="150000"/>
              </a:lnSpc>
              <a:buFont typeface="+mj-lt"/>
              <a:buAutoNum type="arabicPeriod"/>
            </a:pPr>
            <a:r>
              <a:rPr lang="el-GR" sz="2400" kern="0" dirty="0">
                <a:latin typeface="Times New Roman" panose="02020603050405020304" pitchFamily="18" charset="0"/>
                <a:ea typeface="Times New Roman" panose="02020603050405020304" pitchFamily="18" charset="0"/>
              </a:rPr>
              <a:t>Γνωστική διάσταση της Κοινωνικής Ταυτότητας του ραδιοφώνου, (4 στοιχεία, </a:t>
            </a:r>
            <a:r>
              <a:rPr lang="el-GR" sz="2400" i="1" kern="0" dirty="0">
                <a:effectLst/>
                <a:latin typeface="Times New Roman" panose="02020603050405020304" pitchFamily="18" charset="0"/>
                <a:ea typeface="Times New Roman" panose="02020603050405020304" pitchFamily="18" charset="0"/>
              </a:rPr>
              <a:t>ω = </a:t>
            </a:r>
            <a:r>
              <a:rPr lang="el-GR" sz="2400" kern="0" dirty="0">
                <a:effectLst/>
                <a:latin typeface="Times New Roman" panose="02020603050405020304" pitchFamily="18" charset="0"/>
                <a:ea typeface="Times New Roman" panose="02020603050405020304" pitchFamily="18" charset="0"/>
              </a:rPr>
              <a:t>.881), και των μέσων κοινωνικής δικτύωσης, (4 στοιχεία, </a:t>
            </a:r>
            <a:r>
              <a:rPr lang="el-GR" sz="2400" i="1" kern="0" dirty="0">
                <a:effectLst/>
                <a:latin typeface="Times New Roman" panose="02020603050405020304" pitchFamily="18" charset="0"/>
                <a:ea typeface="Times New Roman" panose="02020603050405020304" pitchFamily="18" charset="0"/>
              </a:rPr>
              <a:t>ω= </a:t>
            </a:r>
            <a:r>
              <a:rPr lang="el-GR" sz="2400" kern="0" dirty="0">
                <a:effectLst/>
                <a:latin typeface="Times New Roman" panose="02020603050405020304" pitchFamily="18" charset="0"/>
                <a:ea typeface="Times New Roman" panose="02020603050405020304" pitchFamily="18" charset="0"/>
              </a:rPr>
              <a:t>.922)</a:t>
            </a:r>
            <a:r>
              <a:rPr lang="el-GR" sz="2400" dirty="0">
                <a:effectLst/>
              </a:rPr>
              <a:t> </a:t>
            </a:r>
          </a:p>
          <a:p>
            <a:pPr indent="0" algn="ctr">
              <a:lnSpc>
                <a:spcPct val="200000"/>
              </a:lnSpc>
              <a:buNone/>
            </a:pPr>
            <a:endParaRPr lang="el-GR" sz="2000" dirty="0"/>
          </a:p>
        </p:txBody>
      </p:sp>
    </p:spTree>
    <p:extLst>
      <p:ext uri="{BB962C8B-B14F-4D97-AF65-F5344CB8AC3E}">
        <p14:creationId xmlns:p14="http://schemas.microsoft.com/office/powerpoint/2010/main" val="480333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A9CA48-5B0B-1581-89E8-FB64D65245F3}"/>
              </a:ext>
            </a:extLst>
          </p:cNvPr>
          <p:cNvSpPr>
            <a:spLocks noGrp="1"/>
          </p:cNvSpPr>
          <p:nvPr>
            <p:ph type="title"/>
          </p:nvPr>
        </p:nvSpPr>
        <p:spPr>
          <a:xfrm>
            <a:off x="838200" y="365126"/>
            <a:ext cx="10515600" cy="667608"/>
          </a:xfrm>
        </p:spPr>
        <p:txBody>
          <a:bodyPr>
            <a:normAutofit fontScale="90000"/>
          </a:bodyPr>
          <a:lstStyle/>
          <a:p>
            <a:pPr algn="ctr"/>
            <a:r>
              <a:rPr lang="el-GR" sz="4400" dirty="0">
                <a:solidFill>
                  <a:srgbClr val="C00000"/>
                </a:solidFill>
                <a:latin typeface="Times New Roman" panose="02020603050405020304" pitchFamily="18" charset="0"/>
                <a:cs typeface="Times New Roman" panose="02020603050405020304" pitchFamily="18" charset="0"/>
              </a:rPr>
              <a:t>Βιβλιογραφική επισκόπηση</a:t>
            </a:r>
            <a:endParaRPr lang="el-GR" dirty="0"/>
          </a:p>
        </p:txBody>
      </p:sp>
      <p:sp>
        <p:nvSpPr>
          <p:cNvPr id="3" name="Θέση περιεχομένου 2">
            <a:extLst>
              <a:ext uri="{FF2B5EF4-FFF2-40B4-BE49-F238E27FC236}">
                <a16:creationId xmlns:a16="http://schemas.microsoft.com/office/drawing/2014/main" id="{9AAEDC1F-671E-135C-6CD3-BE3A6C20CC44}"/>
              </a:ext>
            </a:extLst>
          </p:cNvPr>
          <p:cNvSpPr>
            <a:spLocks noGrp="1"/>
          </p:cNvSpPr>
          <p:nvPr>
            <p:ph idx="1"/>
          </p:nvPr>
        </p:nvSpPr>
        <p:spPr>
          <a:xfrm>
            <a:off x="494852" y="1269402"/>
            <a:ext cx="11521440" cy="4356847"/>
          </a:xfrm>
        </p:spPr>
        <p:txBody>
          <a:bodyPr>
            <a:normAutofit/>
          </a:bodyPr>
          <a:lstStyle/>
          <a:p>
            <a:pPr>
              <a:lnSpc>
                <a:spcPct val="200000"/>
              </a:lnSpc>
            </a:pPr>
            <a:r>
              <a:rPr lang="el-GR" sz="2400" dirty="0">
                <a:latin typeface="Times New Roman" panose="02020603050405020304" pitchFamily="18" charset="0"/>
                <a:cs typeface="Times New Roman" panose="02020603050405020304" pitchFamily="18" charset="0"/>
              </a:rPr>
              <a:t>Μία από τις πρώτες έρευνες που εξέτασαν την ακρόαση του ραδιοφώνου</a:t>
            </a:r>
            <a:r>
              <a:rPr lang="en-US" sz="2400" dirty="0">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Lazarsfeld</a:t>
            </a:r>
            <a:r>
              <a:rPr lang="en-US" sz="2000" dirty="0">
                <a:solidFill>
                  <a:srgbClr val="C00000"/>
                </a:solidFill>
                <a:latin typeface="Times New Roman" panose="02020603050405020304" pitchFamily="18" charset="0"/>
                <a:cs typeface="Times New Roman" panose="02020603050405020304" pitchFamily="18" charset="0"/>
              </a:rPr>
              <a:t>, 1940</a:t>
            </a:r>
            <a:r>
              <a:rPr lang="en-US" sz="2000" dirty="0">
                <a:latin typeface="Times New Roman" panose="02020603050405020304" pitchFamily="18" charset="0"/>
                <a:cs typeface="Times New Roman" panose="02020603050405020304" pitchFamily="18" charset="0"/>
              </a:rPr>
              <a:t>)</a:t>
            </a:r>
          </a:p>
          <a:p>
            <a:pPr>
              <a:lnSpc>
                <a:spcPct val="200000"/>
              </a:lnSpc>
            </a:pPr>
            <a:r>
              <a:rPr lang="en-US" sz="2400" dirty="0">
                <a:latin typeface="Times New Roman" panose="02020603050405020304" pitchFamily="18" charset="0"/>
                <a:cs typeface="Times New Roman" panose="02020603050405020304" pitchFamily="18" charset="0"/>
              </a:rPr>
              <a:t>To 1960 o </a:t>
            </a:r>
            <a:r>
              <a:rPr lang="en-US" sz="2400" dirty="0" err="1">
                <a:latin typeface="Times New Roman" panose="02020603050405020304" pitchFamily="18" charset="0"/>
                <a:cs typeface="Times New Roman" panose="02020603050405020304" pitchFamily="18" charset="0"/>
              </a:rPr>
              <a:t>Klapper</a:t>
            </a:r>
            <a:r>
              <a:rPr lang="en-US" sz="2400" dirty="0">
                <a:latin typeface="Times New Roman" panose="02020603050405020304" pitchFamily="18" charset="0"/>
                <a:cs typeface="Times New Roman" panose="02020603050405020304" pitchFamily="18" charset="0"/>
              </a:rPr>
              <a:t> </a:t>
            </a:r>
            <a:r>
              <a:rPr lang="el-GR" sz="2400" dirty="0">
                <a:latin typeface="Times New Roman" panose="02020603050405020304" pitchFamily="18" charset="0"/>
                <a:cs typeface="Times New Roman" panose="02020603050405020304" pitchFamily="18" charset="0"/>
              </a:rPr>
              <a:t>είπε ότι οι ερευνητές οφείλουν να εξετάσουν τι κάνουν τα Μέσα στο ακροαματικό κοινό </a:t>
            </a:r>
          </a:p>
          <a:p>
            <a:pPr>
              <a:lnSpc>
                <a:spcPct val="200000"/>
              </a:lnSpc>
            </a:pPr>
            <a:r>
              <a:rPr lang="el-GR" sz="2400" kern="0" dirty="0">
                <a:latin typeface="Times New Roman" panose="02020603050405020304" pitchFamily="18" charset="0"/>
                <a:ea typeface="Times New Roman" panose="02020603050405020304" pitchFamily="18" charset="0"/>
                <a:cs typeface="Times New Roman" panose="02020603050405020304" pitchFamily="18" charset="0"/>
              </a:rPr>
              <a:t>Οι</a:t>
            </a:r>
            <a:r>
              <a:rPr lang="el-GR" sz="2400" kern="0" dirty="0">
                <a:effectLst/>
                <a:latin typeface="Times New Roman" panose="02020603050405020304" pitchFamily="18" charset="0"/>
                <a:ea typeface="Times New Roman" panose="02020603050405020304" pitchFamily="18" charset="0"/>
                <a:cs typeface="Times New Roman" panose="02020603050405020304" pitchFamily="18" charset="0"/>
              </a:rPr>
              <a:t> επιδράσεις των μέσων μπορούν να </a:t>
            </a:r>
            <a:r>
              <a:rPr lang="el-GR"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περιγραφούν</a:t>
            </a:r>
            <a:r>
              <a:rPr lang="el-GR" sz="2400" kern="0" dirty="0">
                <a:effectLst/>
                <a:latin typeface="Times New Roman" panose="02020603050405020304" pitchFamily="18" charset="0"/>
                <a:ea typeface="Times New Roman" panose="02020603050405020304" pitchFamily="18" charset="0"/>
                <a:cs typeface="Times New Roman" panose="02020603050405020304" pitchFamily="18" charset="0"/>
              </a:rPr>
              <a:t> ως γνωστικές, συναισθηματικές ή συμπεριφοράς </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Ball-Rokeach</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DeFleur</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1976;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Chaffee</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Wilson</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1977;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Roberts</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Maccoby</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1985)</a:t>
            </a:r>
            <a:r>
              <a:rPr lang="el-GR" sz="2000" dirty="0">
                <a:solidFill>
                  <a:srgbClr val="C00000"/>
                </a:solidFill>
                <a:effectLst/>
                <a:latin typeface="Times New Roman" panose="02020603050405020304" pitchFamily="18" charset="0"/>
                <a:cs typeface="Times New Roman" panose="02020603050405020304" pitchFamily="18" charset="0"/>
              </a:rPr>
              <a:t> </a:t>
            </a:r>
            <a:endParaRPr lang="en-US" sz="2000" dirty="0">
              <a:solidFill>
                <a:srgbClr val="C00000"/>
              </a:solidFill>
              <a:latin typeface="Times New Roman" panose="02020603050405020304" pitchFamily="18" charset="0"/>
              <a:cs typeface="Times New Roman" panose="02020603050405020304" pitchFamily="18" charset="0"/>
            </a:endParaRPr>
          </a:p>
          <a:p>
            <a:pPr>
              <a:lnSpc>
                <a:spcPct val="200000"/>
              </a:lnSpc>
            </a:pPr>
            <a:endParaRPr lang="en-US" sz="2400" dirty="0">
              <a:solidFill>
                <a:srgbClr val="C00000"/>
              </a:solidFill>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69914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CF6559-181C-86FB-57A5-DADD31FD5B02}"/>
              </a:ext>
            </a:extLst>
          </p:cNvPr>
          <p:cNvSpPr>
            <a:spLocks noGrp="1"/>
          </p:cNvSpPr>
          <p:nvPr>
            <p:ph type="title"/>
          </p:nvPr>
        </p:nvSpPr>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Εργαλείο μέτρησης ποσοτικών δεδομένων (2/2)</a:t>
            </a:r>
            <a:endParaRPr lang="el-GR" sz="3600" dirty="0"/>
          </a:p>
        </p:txBody>
      </p:sp>
      <p:sp>
        <p:nvSpPr>
          <p:cNvPr id="3" name="Θέση περιεχομένου 2">
            <a:extLst>
              <a:ext uri="{FF2B5EF4-FFF2-40B4-BE49-F238E27FC236}">
                <a16:creationId xmlns:a16="http://schemas.microsoft.com/office/drawing/2014/main" id="{E9E51767-47EC-6296-0C5F-800DCDD2E214}"/>
              </a:ext>
            </a:extLst>
          </p:cNvPr>
          <p:cNvSpPr>
            <a:spLocks noGrp="1"/>
          </p:cNvSpPr>
          <p:nvPr>
            <p:ph idx="1"/>
          </p:nvPr>
        </p:nvSpPr>
        <p:spPr/>
        <p:txBody>
          <a:bodyPr>
            <a:normAutofit fontScale="92500" lnSpcReduction="20000"/>
          </a:bodyPr>
          <a:lstStyle/>
          <a:p>
            <a:pPr marL="404813" indent="-395288">
              <a:lnSpc>
                <a:spcPct val="150000"/>
              </a:lnSpc>
              <a:buNone/>
            </a:pPr>
            <a:r>
              <a:rPr lang="el-GR" sz="2800" kern="0" dirty="0">
                <a:latin typeface="Times New Roman" panose="02020603050405020304" pitchFamily="18" charset="0"/>
                <a:ea typeface="Times New Roman" panose="02020603050405020304" pitchFamily="18" charset="0"/>
              </a:rPr>
              <a:t>5. Κοινά στοιχεία, (4 στοιχεία, </a:t>
            </a:r>
            <a:r>
              <a:rPr lang="el-GR" sz="2800" i="1" kern="0" dirty="0">
                <a:effectLst/>
                <a:latin typeface="Times New Roman" panose="02020603050405020304" pitchFamily="18" charset="0"/>
                <a:ea typeface="Times New Roman" panose="02020603050405020304" pitchFamily="18" charset="0"/>
              </a:rPr>
              <a:t>ω= </a:t>
            </a:r>
            <a:r>
              <a:rPr lang="el-GR" sz="2800" kern="0" dirty="0">
                <a:effectLst/>
                <a:latin typeface="Times New Roman" panose="02020603050405020304" pitchFamily="18" charset="0"/>
                <a:ea typeface="Times New Roman" panose="02020603050405020304" pitchFamily="18" charset="0"/>
              </a:rPr>
              <a:t>.894)</a:t>
            </a:r>
            <a:endParaRPr lang="el-GR" sz="1800" dirty="0">
              <a:effectLst/>
            </a:endParaRPr>
          </a:p>
          <a:p>
            <a:pPr marL="404813" indent="-395288">
              <a:lnSpc>
                <a:spcPct val="150000"/>
              </a:lnSpc>
              <a:buNone/>
            </a:pPr>
            <a:r>
              <a:rPr lang="el-GR" kern="0" dirty="0">
                <a:latin typeface="Times New Roman" panose="02020603050405020304" pitchFamily="18" charset="0"/>
                <a:ea typeface="Times New Roman" panose="02020603050405020304" pitchFamily="18" charset="0"/>
              </a:rPr>
              <a:t>6. Σ</a:t>
            </a:r>
            <a:r>
              <a:rPr lang="el-GR" sz="2800" kern="0" dirty="0">
                <a:latin typeface="Times New Roman" panose="02020603050405020304" pitchFamily="18" charset="0"/>
                <a:ea typeface="Times New Roman" panose="02020603050405020304" pitchFamily="18" charset="0"/>
              </a:rPr>
              <a:t>υναισθηματική διάσταση της Κοινωνικής Ταυτότητας του ραδιοφώνου, (4 στοιχεία, </a:t>
            </a:r>
            <a:r>
              <a:rPr lang="el-GR" sz="2800" i="1" kern="0" dirty="0">
                <a:effectLst/>
                <a:latin typeface="Times New Roman" panose="02020603050405020304" pitchFamily="18" charset="0"/>
                <a:ea typeface="Times New Roman" panose="02020603050405020304" pitchFamily="18" charset="0"/>
              </a:rPr>
              <a:t>ω= </a:t>
            </a:r>
            <a:r>
              <a:rPr lang="el-GR" sz="2800" kern="0" dirty="0">
                <a:effectLst/>
                <a:latin typeface="Times New Roman" panose="02020603050405020304" pitchFamily="18" charset="0"/>
                <a:ea typeface="Times New Roman" panose="02020603050405020304" pitchFamily="18" charset="0"/>
              </a:rPr>
              <a:t>.880), και των μέσων κοινωνικής δικτύωσης (</a:t>
            </a:r>
            <a:r>
              <a:rPr lang="el-GR" sz="2800" kern="0" dirty="0">
                <a:latin typeface="Times New Roman" panose="02020603050405020304" pitchFamily="18" charset="0"/>
                <a:ea typeface="Times New Roman" panose="02020603050405020304" pitchFamily="18" charset="0"/>
              </a:rPr>
              <a:t>4 στοιχεία, </a:t>
            </a:r>
            <a:r>
              <a:rPr lang="el-GR" sz="2800" i="1" kern="0" dirty="0">
                <a:effectLst/>
                <a:latin typeface="Times New Roman" panose="02020603050405020304" pitchFamily="18" charset="0"/>
                <a:ea typeface="Times New Roman" panose="02020603050405020304" pitchFamily="18" charset="0"/>
              </a:rPr>
              <a:t>ω= </a:t>
            </a:r>
            <a:r>
              <a:rPr lang="el-GR" sz="2800" kern="0" dirty="0">
                <a:effectLst/>
                <a:latin typeface="Times New Roman" panose="02020603050405020304" pitchFamily="18" charset="0"/>
                <a:ea typeface="Times New Roman" panose="02020603050405020304" pitchFamily="18" charset="0"/>
              </a:rPr>
              <a:t>.939)</a:t>
            </a:r>
            <a:endParaRPr lang="el-GR" sz="2800" kern="0" dirty="0">
              <a:latin typeface="Times New Roman" panose="02020603050405020304" pitchFamily="18" charset="0"/>
              <a:ea typeface="Times New Roman" panose="02020603050405020304" pitchFamily="18" charset="0"/>
            </a:endParaRPr>
          </a:p>
          <a:p>
            <a:pPr marL="404813" indent="-395288">
              <a:lnSpc>
                <a:spcPct val="150000"/>
              </a:lnSpc>
              <a:buNone/>
            </a:pPr>
            <a:r>
              <a:rPr lang="el-GR" sz="2800" kern="0" dirty="0">
                <a:latin typeface="Times New Roman" panose="02020603050405020304" pitchFamily="18" charset="0"/>
                <a:ea typeface="Times New Roman" panose="02020603050405020304" pitchFamily="18" charset="0"/>
              </a:rPr>
              <a:t>7. Συχνότητα ακρόασης ραδιοφώνου και χρήση των μέσων κοινωνικής δικτύωσης</a:t>
            </a:r>
          </a:p>
          <a:p>
            <a:pPr marL="404813" indent="-395288">
              <a:lnSpc>
                <a:spcPct val="150000"/>
              </a:lnSpc>
              <a:buNone/>
            </a:pPr>
            <a:r>
              <a:rPr lang="el-GR" sz="2800" kern="0" dirty="0">
                <a:latin typeface="Times New Roman" panose="02020603050405020304" pitchFamily="18" charset="0"/>
                <a:ea typeface="Times New Roman" panose="02020603050405020304" pitchFamily="18" charset="0"/>
              </a:rPr>
              <a:t>8. Δημογραφικά στοιχεία </a:t>
            </a:r>
          </a:p>
          <a:p>
            <a:endParaRPr lang="el-GR" dirty="0"/>
          </a:p>
        </p:txBody>
      </p:sp>
    </p:spTree>
    <p:extLst>
      <p:ext uri="{BB962C8B-B14F-4D97-AF65-F5344CB8AC3E}">
        <p14:creationId xmlns:p14="http://schemas.microsoft.com/office/powerpoint/2010/main" val="2354568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6CB058-600F-BB5B-22F0-AE4D279CD062}"/>
              </a:ext>
            </a:extLst>
          </p:cNvPr>
          <p:cNvSpPr>
            <a:spLocks noGrp="1"/>
          </p:cNvSpPr>
          <p:nvPr>
            <p:ph type="title"/>
          </p:nvPr>
        </p:nvSpPr>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Μοντέλο που εξετάστηκε</a:t>
            </a:r>
          </a:p>
        </p:txBody>
      </p:sp>
      <p:pic>
        <p:nvPicPr>
          <p:cNvPr id="4" name="Θέση περιεχομένου 3">
            <a:extLst>
              <a:ext uri="{FF2B5EF4-FFF2-40B4-BE49-F238E27FC236}">
                <a16:creationId xmlns:a16="http://schemas.microsoft.com/office/drawing/2014/main" id="{CE606244-5AAC-B6F8-05E3-D55099AB8B93}"/>
              </a:ext>
            </a:extLst>
          </p:cNvPr>
          <p:cNvPicPr>
            <a:picLocks noGrp="1" noChangeAspect="1"/>
          </p:cNvPicPr>
          <p:nvPr>
            <p:ph idx="1"/>
          </p:nvPr>
        </p:nvPicPr>
        <p:blipFill rotWithShape="1">
          <a:blip r:embed="rId2"/>
          <a:srcRect t="19715" r="30629" b="18527"/>
          <a:stretch/>
        </p:blipFill>
        <p:spPr bwMode="auto">
          <a:xfrm>
            <a:off x="2338171" y="1825625"/>
            <a:ext cx="7515658"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71591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85A0CCC0-AC42-A5F5-D004-B054EE5A9F9B}"/>
              </a:ext>
            </a:extLst>
          </p:cNvPr>
          <p:cNvSpPr>
            <a:spLocks noGrp="1"/>
          </p:cNvSpPr>
          <p:nvPr>
            <p:ph idx="1"/>
          </p:nvPr>
        </p:nvSpPr>
        <p:spPr/>
        <p:txBody>
          <a:bodyPr/>
          <a:lstStyle/>
          <a:p>
            <a:endParaRPr lang="el-GR" dirty="0"/>
          </a:p>
          <a:p>
            <a:endParaRPr lang="el-GR" dirty="0"/>
          </a:p>
          <a:p>
            <a:pPr marL="0" indent="0" algn="ctr">
              <a:buNone/>
            </a:pPr>
            <a:r>
              <a:rPr lang="el-GR" sz="4800" dirty="0">
                <a:solidFill>
                  <a:srgbClr val="C00000"/>
                </a:solidFill>
                <a:latin typeface="Times New Roman" panose="02020603050405020304" pitchFamily="18" charset="0"/>
                <a:cs typeface="Times New Roman" panose="02020603050405020304" pitchFamily="18" charset="0"/>
              </a:rPr>
              <a:t>Αποτελέσματα</a:t>
            </a:r>
            <a:endParaRPr lang="el-GR" sz="4800" dirty="0"/>
          </a:p>
        </p:txBody>
      </p:sp>
    </p:spTree>
    <p:extLst>
      <p:ext uri="{BB962C8B-B14F-4D97-AF65-F5344CB8AC3E}">
        <p14:creationId xmlns:p14="http://schemas.microsoft.com/office/powerpoint/2010/main" val="3758473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7E36A7-F398-DC90-363C-85C30F2FABAB}"/>
              </a:ext>
            </a:extLst>
          </p:cNvPr>
          <p:cNvSpPr>
            <a:spLocks noGrp="1"/>
          </p:cNvSpPr>
          <p:nvPr>
            <p:ph type="title"/>
          </p:nvPr>
        </p:nvSpPr>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Αποτελέσματα ποιοτικής προσέγγισης</a:t>
            </a:r>
          </a:p>
        </p:txBody>
      </p:sp>
      <p:sp>
        <p:nvSpPr>
          <p:cNvPr id="3" name="Θέση περιεχομένου 2">
            <a:extLst>
              <a:ext uri="{FF2B5EF4-FFF2-40B4-BE49-F238E27FC236}">
                <a16:creationId xmlns:a16="http://schemas.microsoft.com/office/drawing/2014/main" id="{9AF5FD1D-9292-A542-D80E-314DDC636E86}"/>
              </a:ext>
            </a:extLst>
          </p:cNvPr>
          <p:cNvSpPr>
            <a:spLocks noGrp="1"/>
          </p:cNvSpPr>
          <p:nvPr>
            <p:ph idx="1"/>
          </p:nvPr>
        </p:nvSpPr>
        <p:spPr>
          <a:xfrm>
            <a:off x="838200" y="1548244"/>
            <a:ext cx="10515600" cy="4488873"/>
          </a:xfrm>
        </p:spPr>
        <p:txBody>
          <a:bodyPr>
            <a:normAutofit fontScale="92500"/>
          </a:bodyPr>
          <a:lstStyle/>
          <a:p>
            <a:pPr marL="0" indent="0">
              <a:lnSpc>
                <a:spcPct val="200000"/>
              </a:lnSpc>
              <a:buNone/>
            </a:pPr>
            <a:r>
              <a:rPr lang="el-GR" sz="2400" kern="0" dirty="0">
                <a:effectLst/>
                <a:latin typeface="Times New Roman" panose="02020603050405020304" pitchFamily="18" charset="0"/>
                <a:ea typeface="Times New Roman" panose="02020603050405020304" pitchFamily="18" charset="0"/>
              </a:rPr>
              <a:t>Από την ανάλυση των συνεντεύξεων των ομάδων εστίασης </a:t>
            </a:r>
            <a:r>
              <a:rPr lang="el-GR" sz="2400" kern="0" dirty="0">
                <a:latin typeface="Times New Roman" panose="02020603050405020304" pitchFamily="18" charset="0"/>
                <a:ea typeface="Times New Roman" panose="02020603050405020304" pitchFamily="18" charset="0"/>
              </a:rPr>
              <a:t>προέκυψαν τα παρακάτω</a:t>
            </a:r>
            <a:r>
              <a:rPr lang="el-GR" sz="2400" kern="0" dirty="0">
                <a:effectLst/>
                <a:latin typeface="Times New Roman" panose="02020603050405020304" pitchFamily="18" charset="0"/>
                <a:ea typeface="Times New Roman" panose="02020603050405020304" pitchFamily="18" charset="0"/>
              </a:rPr>
              <a:t>:</a:t>
            </a:r>
          </a:p>
          <a:p>
            <a:pPr marL="457200" indent="-457200">
              <a:lnSpc>
                <a:spcPct val="200000"/>
              </a:lnSpc>
              <a:buFont typeface="+mj-lt"/>
              <a:buAutoNum type="alphaLcPeriod"/>
            </a:pPr>
            <a:r>
              <a:rPr lang="el-GR" sz="2400" kern="0" dirty="0">
                <a:effectLst/>
                <a:latin typeface="Times New Roman" panose="02020603050405020304" pitchFamily="18" charset="0"/>
                <a:ea typeface="Times New Roman" panose="02020603050405020304" pitchFamily="18" charset="0"/>
              </a:rPr>
              <a:t>Αρχικά δημιουργήθηκαν </a:t>
            </a:r>
            <a:r>
              <a:rPr lang="el-GR" sz="2400" b="1" kern="0" dirty="0">
                <a:effectLst/>
                <a:latin typeface="Times New Roman" panose="02020603050405020304" pitchFamily="18" charset="0"/>
                <a:ea typeface="Times New Roman" panose="02020603050405020304" pitchFamily="18" charset="0"/>
              </a:rPr>
              <a:t>240 κωδικοί</a:t>
            </a:r>
            <a:endParaRPr lang="el-GR" sz="2400" kern="0" dirty="0">
              <a:effectLst/>
              <a:latin typeface="Times New Roman" panose="02020603050405020304" pitchFamily="18" charset="0"/>
              <a:ea typeface="Times New Roman" panose="02020603050405020304" pitchFamily="18" charset="0"/>
            </a:endParaRPr>
          </a:p>
          <a:p>
            <a:pPr marL="457200" indent="-457200">
              <a:lnSpc>
                <a:spcPct val="200000"/>
              </a:lnSpc>
              <a:buFont typeface="+mj-lt"/>
              <a:buAutoNum type="alphaLcPeriod"/>
            </a:pPr>
            <a:r>
              <a:rPr lang="el-GR" sz="2400" kern="0" dirty="0">
                <a:effectLst/>
                <a:latin typeface="Times New Roman" panose="02020603050405020304" pitchFamily="18" charset="0"/>
                <a:ea typeface="Times New Roman" panose="02020603050405020304" pitchFamily="18" charset="0"/>
              </a:rPr>
              <a:t>Οι κωδικοί αυτοί συνδυάστηκαν σε </a:t>
            </a:r>
            <a:r>
              <a:rPr lang="el-GR" sz="2400" b="1" kern="0" dirty="0">
                <a:effectLst/>
                <a:latin typeface="Times New Roman" panose="02020603050405020304" pitchFamily="18" charset="0"/>
                <a:ea typeface="Times New Roman" panose="02020603050405020304" pitchFamily="18" charset="0"/>
              </a:rPr>
              <a:t>δέκα τέσσερα (14) υποθέματα</a:t>
            </a:r>
            <a:endParaRPr lang="el-GR" sz="2400" b="1" kern="0" dirty="0">
              <a:latin typeface="Times New Roman" panose="02020603050405020304" pitchFamily="18" charset="0"/>
              <a:ea typeface="Times New Roman" panose="02020603050405020304" pitchFamily="18" charset="0"/>
            </a:endParaRPr>
          </a:p>
          <a:p>
            <a:pPr marL="457200" indent="-457200">
              <a:lnSpc>
                <a:spcPct val="200000"/>
              </a:lnSpc>
              <a:buFont typeface="+mj-lt"/>
              <a:buAutoNum type="alphaLcPeriod"/>
            </a:pPr>
            <a:r>
              <a:rPr lang="el-GR" sz="2400" kern="0" dirty="0">
                <a:effectLst/>
                <a:latin typeface="Times New Roman" panose="02020603050405020304" pitchFamily="18" charset="0"/>
                <a:ea typeface="Times New Roman" panose="02020603050405020304" pitchFamily="18" charset="0"/>
              </a:rPr>
              <a:t> Τα υποθέματα σχημάτισαν </a:t>
            </a:r>
            <a:r>
              <a:rPr lang="el-GR" sz="2400" b="1" kern="0" dirty="0">
                <a:effectLst/>
                <a:latin typeface="Times New Roman" panose="02020603050405020304" pitchFamily="18" charset="0"/>
                <a:ea typeface="Times New Roman" panose="02020603050405020304" pitchFamily="18" charset="0"/>
              </a:rPr>
              <a:t>έξι (6) θέματα</a:t>
            </a:r>
            <a:r>
              <a:rPr lang="el-GR" sz="2400" kern="0" dirty="0">
                <a:effectLst/>
                <a:latin typeface="Times New Roman" panose="02020603050405020304" pitchFamily="18" charset="0"/>
                <a:ea typeface="Times New Roman" panose="02020603050405020304" pitchFamily="18" charset="0"/>
              </a:rPr>
              <a:t>, ως κεντρικές διαστάσεις της χρήσης των μέσων κοινωνικής δικτύωσης και του ραδιοφώνου</a:t>
            </a:r>
            <a:endParaRPr lang="el-GR" sz="2400" dirty="0"/>
          </a:p>
          <a:p>
            <a:pPr marL="0" indent="0">
              <a:lnSpc>
                <a:spcPct val="200000"/>
              </a:lnSpc>
              <a:buNone/>
            </a:pPr>
            <a:endParaRPr lang="el-GR" sz="1400" dirty="0"/>
          </a:p>
        </p:txBody>
      </p:sp>
    </p:spTree>
    <p:extLst>
      <p:ext uri="{BB962C8B-B14F-4D97-AF65-F5344CB8AC3E}">
        <p14:creationId xmlns:p14="http://schemas.microsoft.com/office/powerpoint/2010/main" val="2321445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9AA7F4-1E28-0AD2-99EB-C0F50D639614}"/>
              </a:ext>
            </a:extLst>
          </p:cNvPr>
          <p:cNvSpPr>
            <a:spLocks noGrp="1"/>
          </p:cNvSpPr>
          <p:nvPr>
            <p:ph type="title"/>
          </p:nvPr>
        </p:nvSpPr>
        <p:spPr>
          <a:xfrm>
            <a:off x="838200" y="365125"/>
            <a:ext cx="10515600" cy="933739"/>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Θέματα ποιοτικής προσέγγισης (1/2)</a:t>
            </a:r>
          </a:p>
        </p:txBody>
      </p:sp>
      <p:sp>
        <p:nvSpPr>
          <p:cNvPr id="3" name="Θέση περιεχομένου 2">
            <a:extLst>
              <a:ext uri="{FF2B5EF4-FFF2-40B4-BE49-F238E27FC236}">
                <a16:creationId xmlns:a16="http://schemas.microsoft.com/office/drawing/2014/main" id="{06553DF8-F907-09B3-A682-E20658071D15}"/>
              </a:ext>
            </a:extLst>
          </p:cNvPr>
          <p:cNvSpPr>
            <a:spLocks noGrp="1"/>
          </p:cNvSpPr>
          <p:nvPr>
            <p:ph idx="1"/>
          </p:nvPr>
        </p:nvSpPr>
        <p:spPr>
          <a:xfrm>
            <a:off x="838200" y="1298864"/>
            <a:ext cx="10515600" cy="5351318"/>
          </a:xfrm>
        </p:spPr>
        <p:txBody>
          <a:bodyPr>
            <a:normAutofit fontScale="92500" lnSpcReduction="10000"/>
          </a:bodyPr>
          <a:lstStyle/>
          <a:p>
            <a:pPr marL="457200">
              <a:lnSpc>
                <a:spcPct val="150000"/>
              </a:lnSpc>
            </a:pPr>
            <a:r>
              <a:rPr lang="el-GR" sz="24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1. Η ρουτίνα της ακρόασης ραδιοφώνου</a:t>
            </a:r>
          </a:p>
          <a:p>
            <a:pPr indent="0">
              <a:lnSpc>
                <a:spcPct val="150000"/>
              </a:lnSpc>
              <a:buNone/>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(4,2) ’’….Τώρα όσον αφορά το ραδιόφωνο νομίζω με συνοδεύει στη ζωή μου και παίζει πολύ σημαντικό ρόλο, έχει πρωτεύον ρόλο  θα έλεγα…’’</a:t>
            </a:r>
            <a:endPar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r>
              <a:rPr lang="el-GR" sz="24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2. Πρακτικές χρήσης των μέσων κοινωνικής δικτύωσης</a:t>
            </a:r>
          </a:p>
          <a:p>
            <a:pPr indent="0">
              <a:lnSpc>
                <a:spcPct val="150000"/>
              </a:lnSpc>
              <a:buNone/>
            </a:pPr>
            <a:r>
              <a:rPr lang="el-GR" sz="2000" kern="0" dirty="0">
                <a:effectLst/>
                <a:latin typeface="Times New Roman" panose="02020603050405020304" pitchFamily="18" charset="0"/>
                <a:ea typeface="Times New Roman" panose="02020603050405020304" pitchFamily="18" charset="0"/>
              </a:rPr>
              <a:t>(3,5) ‘’Για τα Social </a:t>
            </a:r>
            <a:r>
              <a:rPr lang="el-GR" sz="2000" kern="0" dirty="0" err="1">
                <a:effectLst/>
                <a:latin typeface="Times New Roman" panose="02020603050405020304" pitchFamily="18" charset="0"/>
                <a:ea typeface="Times New Roman" panose="02020603050405020304" pitchFamily="18" charset="0"/>
              </a:rPr>
              <a:t>Media</a:t>
            </a:r>
            <a:r>
              <a:rPr lang="el-GR" sz="2000" kern="0" dirty="0">
                <a:effectLst/>
                <a:latin typeface="Times New Roman" panose="02020603050405020304" pitchFamily="18" charset="0"/>
                <a:ea typeface="Times New Roman" panose="02020603050405020304" pitchFamily="18" charset="0"/>
              </a:rPr>
              <a:t> θέλω να πω. Έχει  γίνει μια προέκταση του χεριού μας όλο αυτό το κομμάτι, πιάνουμε το κινητό  ασυναίσθητα, θα μπούμε στο Facebook, θα ψάξουμε , θα κοιτάξουμε.</a:t>
            </a:r>
            <a:r>
              <a:rPr lang="el-GR" sz="3200" dirty="0">
                <a:effectLst/>
              </a:rPr>
              <a:t> </a:t>
            </a:r>
            <a:endPar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r>
              <a:rPr lang="el-GR" sz="24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3. Αίσθημα του </a:t>
            </a:r>
            <a:r>
              <a:rPr lang="el-GR" sz="2400" b="1"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ανήκειν</a:t>
            </a:r>
            <a:r>
              <a:rPr lang="el-GR" sz="24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a:t>
            </a:r>
          </a:p>
          <a:p>
            <a:pPr indent="0">
              <a:lnSpc>
                <a:spcPct val="150000"/>
              </a:lnSpc>
              <a:buNone/>
            </a:pP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(2, 3)’’...Οπότε, πιστεύω ναι, ότι με ανθρώπους που ακούνε την ίδια μουσική είσαι </a:t>
            </a:r>
            <a:r>
              <a:rPr lang="el-GR" sz="20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ομοιδεάτης</a:t>
            </a:r>
            <a:r>
              <a:rPr lang="el-GR" sz="2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οπότε αυτόματα εντάσσεσαι σε μία συγκεκριμένη ομάδα, που ακούει ροκ, που ακούει τζαζ που ακούει κάτι. (…) σαν άνθρωποι το έχουμε ανάγκη, το να νιώθουμε ότι ανήκουμε κάπου…’’</a:t>
            </a:r>
          </a:p>
          <a:p>
            <a:pPr marL="457200">
              <a:lnSpc>
                <a:spcPct val="150000"/>
              </a:lnSpc>
            </a:pPr>
            <a:endParaRPr lang="el-GR" sz="24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50000"/>
              </a:lnSpc>
            </a:pPr>
            <a:endParaRPr lang="el-GR" sz="3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indent="0">
              <a:lnSpc>
                <a:spcPct val="200000"/>
              </a:lnSpc>
              <a:buNone/>
            </a:pPr>
            <a:endParaRPr lang="el-GR" sz="7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735000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835B5B-28E5-3A09-FE26-EBC4EA93A32F}"/>
              </a:ext>
            </a:extLst>
          </p:cNvPr>
          <p:cNvSpPr>
            <a:spLocks noGrp="1"/>
          </p:cNvSpPr>
          <p:nvPr>
            <p:ph type="title"/>
          </p:nvPr>
        </p:nvSpPr>
        <p:spPr/>
        <p:txBody>
          <a:bodyPr/>
          <a:lstStyle/>
          <a:p>
            <a:pPr algn="ctr"/>
            <a:r>
              <a:rPr lang="el-GR" sz="4400" dirty="0">
                <a:solidFill>
                  <a:srgbClr val="C00000"/>
                </a:solidFill>
                <a:latin typeface="Times New Roman" panose="02020603050405020304" pitchFamily="18" charset="0"/>
                <a:cs typeface="Times New Roman" panose="02020603050405020304" pitchFamily="18" charset="0"/>
              </a:rPr>
              <a:t>Θέματα ποιοτικής προσέγγισης (2/2)</a:t>
            </a:r>
            <a:endParaRPr lang="el-GR" dirty="0"/>
          </a:p>
        </p:txBody>
      </p:sp>
      <p:sp>
        <p:nvSpPr>
          <p:cNvPr id="3" name="Θέση περιεχομένου 2">
            <a:extLst>
              <a:ext uri="{FF2B5EF4-FFF2-40B4-BE49-F238E27FC236}">
                <a16:creationId xmlns:a16="http://schemas.microsoft.com/office/drawing/2014/main" id="{77EB203E-C221-A122-73DC-438D63EDCE10}"/>
              </a:ext>
            </a:extLst>
          </p:cNvPr>
          <p:cNvSpPr>
            <a:spLocks noGrp="1"/>
          </p:cNvSpPr>
          <p:nvPr>
            <p:ph idx="1"/>
          </p:nvPr>
        </p:nvSpPr>
        <p:spPr>
          <a:xfrm>
            <a:off x="838200" y="1465118"/>
            <a:ext cx="10515600" cy="5299363"/>
          </a:xfrm>
        </p:spPr>
        <p:txBody>
          <a:bodyPr>
            <a:normAutofit fontScale="25000" lnSpcReduction="20000"/>
          </a:bodyPr>
          <a:lstStyle/>
          <a:p>
            <a:pPr marL="457200">
              <a:lnSpc>
                <a:spcPct val="170000"/>
              </a:lnSpc>
            </a:pPr>
            <a:r>
              <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4. Ρύθμιση συναισθημάτων μέσω ραδιοφώνου και μέσων κοινωνικής δικτύωσης </a:t>
            </a:r>
          </a:p>
          <a:p>
            <a:pPr indent="0">
              <a:lnSpc>
                <a:spcPct val="170000"/>
              </a:lnSpc>
              <a:buNone/>
            </a:pPr>
            <a:r>
              <a:rPr lang="el-GR" sz="7200" kern="0" dirty="0">
                <a:effectLst/>
                <a:latin typeface="Times New Roman" panose="02020603050405020304" pitchFamily="18" charset="0"/>
                <a:ea typeface="Times New Roman" panose="02020603050405020304" pitchFamily="18" charset="0"/>
              </a:rPr>
              <a:t>(2, 4, ) ’’… Εγώ προσωπικά μόλις ξυπνήσω, δεν υπάρχει περίπτωση εγώ μόλις ξυπνήσω το πρώτο που θα κάνω είναι να βάλω μουσική, με συνοδεύει παντού. Έξω όταν μαγειρεύω, όταν διαβάζω, παντού. Πιο χαλαρή, πιο άλλη… </a:t>
            </a:r>
            <a:r>
              <a:rPr lang="el-GR" sz="7200" kern="0" dirty="0" err="1">
                <a:effectLst/>
                <a:latin typeface="Times New Roman" panose="02020603050405020304" pitchFamily="18" charset="0"/>
                <a:ea typeface="Times New Roman" panose="02020603050405020304" pitchFamily="18" charset="0"/>
              </a:rPr>
              <a:t>εμ</a:t>
            </a:r>
            <a:r>
              <a:rPr lang="el-GR" sz="7200" kern="0" dirty="0">
                <a:effectLst/>
                <a:latin typeface="Times New Roman" panose="02020603050405020304" pitchFamily="18" charset="0"/>
                <a:ea typeface="Times New Roman" panose="02020603050405020304" pitchFamily="18" charset="0"/>
              </a:rPr>
              <a:t> ανάλογα με τη διάθεσή μου με συνοδεύει παντού’’.</a:t>
            </a:r>
            <a:endPar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457200">
              <a:lnSpc>
                <a:spcPct val="170000"/>
              </a:lnSpc>
            </a:pPr>
            <a:r>
              <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5. </a:t>
            </a:r>
            <a:r>
              <a:rPr lang="el-GR" sz="7000" b="1"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Αλληλόδραση</a:t>
            </a:r>
            <a:r>
              <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στα μέσα κοινωνικής δικτύωσης των ραδιοφωνικών σταθμών</a:t>
            </a:r>
          </a:p>
          <a:p>
            <a:pPr indent="0">
              <a:lnSpc>
                <a:spcPct val="170000"/>
              </a:lnSpc>
              <a:buNone/>
            </a:pPr>
            <a:r>
              <a:rPr lang="el-GR" sz="70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 6) ‘’… κοίταξε παλιότερα που είχα αρχίσει να ακολουθώ ας πούμε πριν από δύο χρόνια τους σταθμούς είχα συμμετάσχει, αλλά τώρα σπάνια, όχι. Η αλήθεια είναι ότι πιο πολύ μου αρέσει να παρακολουθώ, αλλά όχι τόσο να συμμετέχω ιδιαίτερα…’’</a:t>
            </a:r>
          </a:p>
          <a:p>
            <a:pPr marL="457200">
              <a:lnSpc>
                <a:spcPct val="170000"/>
              </a:lnSpc>
            </a:pPr>
            <a:r>
              <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Θέμα 6. Προσδοκίες ακροαματικού κοινού</a:t>
            </a:r>
          </a:p>
          <a:p>
            <a:pPr marL="457200">
              <a:lnSpc>
                <a:spcPct val="170000"/>
              </a:lnSpc>
            </a:pPr>
            <a:r>
              <a:rPr lang="el-GR" sz="7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(1,1) ‘’…Λείπει η γνώση πάρα πολύ και λείπει η παλιά, η καλή επικοινωνία, δηλαδή: όχι μη μου στείλετε στα </a:t>
            </a:r>
            <a:r>
              <a:rPr lang="en-US" sz="7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social media</a:t>
            </a:r>
            <a:r>
              <a:rPr lang="el-GR" sz="72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σηκώστε το τηλέφωνο …’’</a:t>
            </a:r>
          </a:p>
          <a:p>
            <a:pPr marL="457200">
              <a:lnSpc>
                <a:spcPct val="170000"/>
              </a:lnSpc>
            </a:pPr>
            <a:endParaRPr lang="el-GR" sz="7000" b="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endParaRPr lang="el-GR" dirty="0"/>
          </a:p>
        </p:txBody>
      </p:sp>
    </p:spTree>
    <p:extLst>
      <p:ext uri="{BB962C8B-B14F-4D97-AF65-F5344CB8AC3E}">
        <p14:creationId xmlns:p14="http://schemas.microsoft.com/office/powerpoint/2010/main" val="3261297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8">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ED250DA-3FDC-CA0D-1C60-B6E76B171604}"/>
              </a:ext>
            </a:extLst>
          </p:cNvPr>
          <p:cNvSpPr>
            <a:spLocks noGrp="1"/>
          </p:cNvSpPr>
          <p:nvPr>
            <p:ph type="title"/>
          </p:nvPr>
        </p:nvSpPr>
        <p:spPr>
          <a:xfrm>
            <a:off x="838200" y="184806"/>
            <a:ext cx="10515600" cy="916630"/>
          </a:xfrm>
        </p:spPr>
        <p:txBody>
          <a:bodyPr vert="horz" lIns="91440" tIns="45720" rIns="91440" bIns="45720" rtlCol="0" anchor="ctr">
            <a:noAutofit/>
          </a:bodyPr>
          <a:lstStyle/>
          <a:p>
            <a:pPr algn="ctr"/>
            <a:r>
              <a:rPr lang="el-GR" sz="2800" dirty="0">
                <a:solidFill>
                  <a:srgbClr val="C00000"/>
                </a:solidFill>
                <a:effectLst/>
                <a:latin typeface="Times New Roman" panose="02020603050405020304" pitchFamily="18" charset="0"/>
                <a:ea typeface="Times New Roman" panose="02020603050405020304" pitchFamily="18" charset="0"/>
              </a:rPr>
              <a:t>Φορτίσεις στοιχείων για την Κλίμακα ΄΄Διάθεση χρήσης ΜΚΔ΄΄</a:t>
            </a:r>
            <a:br>
              <a:rPr lang="el-GR" sz="2800" dirty="0">
                <a:solidFill>
                  <a:srgbClr val="C00000"/>
                </a:solidFill>
                <a:effectLst/>
                <a:latin typeface="Times New Roman" panose="02020603050405020304" pitchFamily="18" charset="0"/>
                <a:ea typeface="Times New Roman" panose="02020603050405020304" pitchFamily="18" charset="0"/>
              </a:rPr>
            </a:br>
            <a:endParaRPr lang="en-US" sz="2800" kern="1200" dirty="0">
              <a:solidFill>
                <a:srgbClr val="C00000"/>
              </a:solidFill>
              <a:latin typeface="Times New Roman" panose="02020603050405020304" pitchFamily="18" charset="0"/>
              <a:cs typeface="Times New Roman" panose="02020603050405020304" pitchFamily="18" charset="0"/>
            </a:endParaRPr>
          </a:p>
        </p:txBody>
      </p:sp>
      <p:graphicFrame>
        <p:nvGraphicFramePr>
          <p:cNvPr id="34" name="Θέση περιεχομένου 3">
            <a:extLst>
              <a:ext uri="{FF2B5EF4-FFF2-40B4-BE49-F238E27FC236}">
                <a16:creationId xmlns:a16="http://schemas.microsoft.com/office/drawing/2014/main" id="{035CCB12-885B-373C-7CF5-FBBC864502D0}"/>
              </a:ext>
            </a:extLst>
          </p:cNvPr>
          <p:cNvGraphicFramePr>
            <a:graphicFrameLocks noGrp="1"/>
          </p:cNvGraphicFramePr>
          <p:nvPr>
            <p:ph idx="1"/>
            <p:extLst>
              <p:ext uri="{D42A27DB-BD31-4B8C-83A1-F6EECF244321}">
                <p14:modId xmlns:p14="http://schemas.microsoft.com/office/powerpoint/2010/main" val="4143657080"/>
              </p:ext>
            </p:extLst>
          </p:nvPr>
        </p:nvGraphicFramePr>
        <p:xfrm>
          <a:off x="838200" y="1467967"/>
          <a:ext cx="10512550" cy="4826011"/>
        </p:xfrm>
        <a:graphic>
          <a:graphicData uri="http://schemas.openxmlformats.org/drawingml/2006/table">
            <a:tbl>
              <a:tblPr firstRow="1" firstCol="1" bandRow="1">
                <a:noFill/>
                <a:tableStyleId>{5C22544A-7EE6-4342-B048-85BDC9FD1C3A}</a:tableStyleId>
              </a:tblPr>
              <a:tblGrid>
                <a:gridCol w="4719699">
                  <a:extLst>
                    <a:ext uri="{9D8B030D-6E8A-4147-A177-3AD203B41FA5}">
                      <a16:colId xmlns:a16="http://schemas.microsoft.com/office/drawing/2014/main" val="4001806480"/>
                    </a:ext>
                  </a:extLst>
                </a:gridCol>
                <a:gridCol w="478922">
                  <a:extLst>
                    <a:ext uri="{9D8B030D-6E8A-4147-A177-3AD203B41FA5}">
                      <a16:colId xmlns:a16="http://schemas.microsoft.com/office/drawing/2014/main" val="3061163260"/>
                    </a:ext>
                  </a:extLst>
                </a:gridCol>
                <a:gridCol w="2328080">
                  <a:extLst>
                    <a:ext uri="{9D8B030D-6E8A-4147-A177-3AD203B41FA5}">
                      <a16:colId xmlns:a16="http://schemas.microsoft.com/office/drawing/2014/main" val="1363878855"/>
                    </a:ext>
                  </a:extLst>
                </a:gridCol>
                <a:gridCol w="328561">
                  <a:extLst>
                    <a:ext uri="{9D8B030D-6E8A-4147-A177-3AD203B41FA5}">
                      <a16:colId xmlns:a16="http://schemas.microsoft.com/office/drawing/2014/main" val="655912512"/>
                    </a:ext>
                  </a:extLst>
                </a:gridCol>
                <a:gridCol w="2328566">
                  <a:extLst>
                    <a:ext uri="{9D8B030D-6E8A-4147-A177-3AD203B41FA5}">
                      <a16:colId xmlns:a16="http://schemas.microsoft.com/office/drawing/2014/main" val="2086571403"/>
                    </a:ext>
                  </a:extLst>
                </a:gridCol>
                <a:gridCol w="328722">
                  <a:extLst>
                    <a:ext uri="{9D8B030D-6E8A-4147-A177-3AD203B41FA5}">
                      <a16:colId xmlns:a16="http://schemas.microsoft.com/office/drawing/2014/main" val="898144383"/>
                    </a:ext>
                  </a:extLst>
                </a:gridCol>
              </a:tblGrid>
              <a:tr h="404723">
                <a:tc gridSpan="6">
                  <a:txBody>
                    <a:bodyPr/>
                    <a:lstStyle/>
                    <a:p>
                      <a:r>
                        <a:rPr lang="el-GR" sz="1400" b="1" kern="100" cap="all" spc="60" dirty="0">
                          <a:solidFill>
                            <a:schemeClr val="tx1"/>
                          </a:solidFill>
                          <a:effectLst/>
                        </a:rPr>
                        <a:t>PCA Διάθεση </a:t>
                      </a:r>
                      <a:r>
                        <a:rPr lang="el-GR" sz="1400" b="1" kern="100" cap="all" spc="60" dirty="0" err="1">
                          <a:solidFill>
                            <a:schemeClr val="tx1"/>
                          </a:solidFill>
                          <a:effectLst/>
                        </a:rPr>
                        <a:t>χρήσησ</a:t>
                      </a:r>
                      <a:r>
                        <a:rPr lang="el-GR" sz="1400" b="1" kern="100" cap="all" spc="60" dirty="0">
                          <a:solidFill>
                            <a:schemeClr val="tx1"/>
                          </a:solidFill>
                          <a:effectLst/>
                        </a:rPr>
                        <a:t> ΜΚΔ</a:t>
                      </a:r>
                      <a:endParaRPr lang="el-GR" sz="1400" b="1" kern="100" cap="all" spc="6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0629" marT="84755" marB="84755" anchor="b">
                    <a:lnL w="12700" cmpd="sng">
                      <a:noFill/>
                    </a:lnL>
                    <a:lnR w="12700" cmpd="sng">
                      <a:noFill/>
                    </a:lnR>
                    <a:lnT w="12700" cmpd="sng">
                      <a:noFill/>
                    </a:lnT>
                    <a:lnB w="38100" cmpd="sng">
                      <a:noFill/>
                    </a:lnB>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568649017"/>
                  </a:ext>
                </a:extLst>
              </a:tr>
              <a:tr h="412387">
                <a:tc gridSpan="2">
                  <a:txBody>
                    <a:bodyPr/>
                    <a:lstStyle/>
                    <a:p>
                      <a:endParaRPr lang="el-GR" sz="1100" b="1" kern="100" cap="none" spc="0">
                        <a:solidFill>
                          <a:schemeClr val="tx1"/>
                        </a:solidFill>
                        <a:effectLst/>
                        <a:latin typeface="Calibri" panose="020F0502020204030204" pitchFamily="34" charset="0"/>
                        <a:cs typeface="Times New Roman" panose="02020603050405020304" pitchFamily="18" charset="0"/>
                      </a:endParaRPr>
                    </a:p>
                  </a:txBody>
                  <a:tcPr marL="70629" marR="70629" marT="35314" marB="84755" anchor="ctr">
                    <a:lnL w="12700" cap="flat" cmpd="sng" algn="ctr">
                      <a:solidFill>
                        <a:schemeClr val="tx1"/>
                      </a:solidFill>
                      <a:prstDash val="solid"/>
                    </a:lnL>
                    <a:lnR w="12700" cmpd="sng">
                      <a:noFill/>
                      <a:prstDash val="solid"/>
                    </a:lnR>
                    <a:lnT w="38100" cmpd="sng">
                      <a:noFill/>
                    </a:lnT>
                    <a:lnB w="12700" cmpd="sng">
                      <a:noFill/>
                      <a:prstDash val="solid"/>
                    </a:lnB>
                    <a:noFill/>
                  </a:tcPr>
                </a:tc>
                <a:tc hMerge="1">
                  <a:txBody>
                    <a:bodyPr/>
                    <a:lstStyle/>
                    <a:p>
                      <a:endParaRPr lang="el-GR"/>
                    </a:p>
                  </a:txBody>
                  <a:tcPr/>
                </a:tc>
                <a:tc gridSpan="2">
                  <a:txBody>
                    <a:bodyPr/>
                    <a:lstStyle/>
                    <a:p>
                      <a:r>
                        <a:rPr lang="el-GR" sz="1500" kern="100" cap="none" spc="0">
                          <a:solidFill>
                            <a:schemeClr val="tx1"/>
                          </a:solidFill>
                          <a:effectLst/>
                        </a:rPr>
                        <a:t>Συνιστώσες</a:t>
                      </a:r>
                      <a:endParaRPr lang="el-GR" sz="15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70629" marT="35314" marB="84755" anchor="ctr">
                    <a:lnL w="12700" cmpd="sng">
                      <a:noFill/>
                      <a:prstDash val="solid"/>
                    </a:lnL>
                    <a:lnR w="12700" cmpd="sng">
                      <a:noFill/>
                      <a:prstDash val="solid"/>
                    </a:lnR>
                    <a:lnT w="38100" cmpd="sng">
                      <a:noFill/>
                    </a:lnT>
                    <a:lnB w="12700" cmpd="sng">
                      <a:noFill/>
                      <a:prstDash val="solid"/>
                    </a:lnB>
                    <a:noFill/>
                  </a:tcPr>
                </a:tc>
                <a:tc hMerge="1">
                  <a:txBody>
                    <a:bodyPr/>
                    <a:lstStyle/>
                    <a:p>
                      <a:endParaRPr lang="el-GR"/>
                    </a:p>
                  </a:txBody>
                  <a:tcPr/>
                </a:tc>
                <a:tc gridSpan="2">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70629" marR="70629" marT="35314" marB="84755" anchor="ctr">
                    <a:lnL w="12700" cmpd="sng">
                      <a:noFill/>
                      <a:prstDash val="solid"/>
                    </a:lnL>
                    <a:lnR w="12700" cmpd="sng">
                      <a:noFill/>
                      <a:prstDash val="solid"/>
                    </a:lnR>
                    <a:lnT w="38100" cmpd="sng">
                      <a:noFill/>
                    </a:lnT>
                    <a:lnB w="12700" cmpd="sng">
                      <a:noFill/>
                      <a:prstDash val="solid"/>
                    </a:lnB>
                    <a:noFill/>
                  </a:tcPr>
                </a:tc>
                <a:tc hMerge="1">
                  <a:txBody>
                    <a:bodyPr/>
                    <a:lstStyle/>
                    <a:p>
                      <a:endParaRPr lang="el-GR"/>
                    </a:p>
                  </a:txBody>
                  <a:tcPr/>
                </a:tc>
                <a:extLst>
                  <a:ext uri="{0D108BD9-81ED-4DB2-BD59-A6C34878D82A}">
                    <a16:rowId xmlns:a16="http://schemas.microsoft.com/office/drawing/2014/main" val="282988208"/>
                  </a:ext>
                </a:extLst>
              </a:tr>
              <a:tr h="412387">
                <a:tc gridSpan="2">
                  <a:txBody>
                    <a:bodyPr/>
                    <a:lstStyle/>
                    <a:p>
                      <a:r>
                        <a:rPr lang="el-GR" sz="1100" b="1" kern="100" cap="none" spc="0">
                          <a:solidFill>
                            <a:schemeClr val="tx1"/>
                          </a:solidFill>
                          <a:effectLst/>
                        </a:rPr>
                        <a:t> </a:t>
                      </a:r>
                      <a:endParaRPr lang="el-GR" sz="1100" b="1"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70629" marT="35314"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l-GR"/>
                    </a:p>
                  </a:txBody>
                  <a:tcPr/>
                </a:tc>
                <a:tc gridSpan="2">
                  <a:txBody>
                    <a:bodyPr/>
                    <a:lstStyle/>
                    <a:p>
                      <a:r>
                        <a:rPr lang="el-GR" sz="1500" kern="100" cap="none" spc="0">
                          <a:solidFill>
                            <a:schemeClr val="tx1"/>
                          </a:solidFill>
                          <a:effectLst/>
                        </a:rPr>
                        <a:t>1</a:t>
                      </a:r>
                      <a:endParaRPr lang="el-GR" sz="15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70629" marT="35314"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l-GR"/>
                    </a:p>
                  </a:txBody>
                  <a:tcPr/>
                </a:tc>
                <a:tc gridSpan="2">
                  <a:txBody>
                    <a:bodyPr/>
                    <a:lstStyle/>
                    <a:p>
                      <a:r>
                        <a:rPr lang="el-GR" sz="1500" kern="100" cap="none" spc="0">
                          <a:solidFill>
                            <a:schemeClr val="tx1"/>
                          </a:solidFill>
                          <a:effectLst/>
                        </a:rPr>
                        <a:t>Uniqueness</a:t>
                      </a:r>
                      <a:endParaRPr lang="el-GR" sz="1500" kern="10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70629" marT="35314"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hMerge="1">
                  <a:txBody>
                    <a:bodyPr/>
                    <a:lstStyle/>
                    <a:p>
                      <a:endParaRPr lang="el-GR"/>
                    </a:p>
                  </a:txBody>
                  <a:tcPr/>
                </a:tc>
                <a:extLst>
                  <a:ext uri="{0D108BD9-81ED-4DB2-BD59-A6C34878D82A}">
                    <a16:rowId xmlns:a16="http://schemas.microsoft.com/office/drawing/2014/main" val="3557749398"/>
                  </a:ext>
                </a:extLst>
              </a:tr>
              <a:tr h="450714">
                <a:tc>
                  <a:txBody>
                    <a:bodyPr/>
                    <a:lstStyle/>
                    <a:p>
                      <a:r>
                        <a:rPr lang="el-GR" sz="1400" b="1" kern="100" cap="none" spc="0" dirty="0">
                          <a:solidFill>
                            <a:schemeClr val="tx1"/>
                          </a:solidFill>
                          <a:effectLst/>
                        </a:rPr>
                        <a:t>Χρησιμοποιώ τα ΜΚΔ όταν νιώθω μοναξιά</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70629" marB="84755"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70629"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0.599</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70629"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70629"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0.641</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70629"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70629" marB="8475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77315907"/>
                  </a:ext>
                </a:extLst>
              </a:tr>
              <a:tr h="393225">
                <a:tc>
                  <a:txBody>
                    <a:bodyPr/>
                    <a:lstStyle/>
                    <a:p>
                      <a:r>
                        <a:rPr lang="el-GR" sz="1400" b="1" kern="100" cap="none" spc="0" dirty="0">
                          <a:solidFill>
                            <a:schemeClr val="tx1"/>
                          </a:solidFill>
                          <a:effectLst/>
                        </a:rPr>
                        <a:t>Για να ξεφύγω από την καθημερινότητα</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0.716</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0.487</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074252225"/>
                  </a:ext>
                </a:extLst>
              </a:tr>
              <a:tr h="393225">
                <a:tc>
                  <a:txBody>
                    <a:bodyPr/>
                    <a:lstStyle/>
                    <a:p>
                      <a:r>
                        <a:rPr lang="el-GR" sz="1400" b="1" kern="100" cap="none" spc="0" dirty="0">
                          <a:solidFill>
                            <a:schemeClr val="tx1"/>
                          </a:solidFill>
                          <a:effectLst/>
                        </a:rPr>
                        <a:t>Χρησιμοποιώ τα ΜΚΔ για να ηρεμήσω</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0.797</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0.364</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520327189"/>
                  </a:ext>
                </a:extLst>
              </a:tr>
              <a:tr h="393225">
                <a:tc>
                  <a:txBody>
                    <a:bodyPr/>
                    <a:lstStyle/>
                    <a:p>
                      <a:r>
                        <a:rPr lang="el-GR" sz="1400" b="1" kern="100" cap="none" spc="0" dirty="0">
                          <a:solidFill>
                            <a:schemeClr val="tx1"/>
                          </a:solidFill>
                          <a:effectLst/>
                        </a:rPr>
                        <a:t>Χρησιμοποιώ τα ΜΚΔ για να νιώσω καλύτερα </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0.796</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0.367</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842769068"/>
                  </a:ext>
                </a:extLst>
              </a:tr>
              <a:tr h="393225">
                <a:tc>
                  <a:txBody>
                    <a:bodyPr/>
                    <a:lstStyle/>
                    <a:p>
                      <a:r>
                        <a:rPr lang="el-GR" sz="1400" b="1" kern="100" cap="none" spc="0" dirty="0">
                          <a:solidFill>
                            <a:schemeClr val="tx1"/>
                          </a:solidFill>
                          <a:effectLst/>
                        </a:rPr>
                        <a:t>Χρησιμοποιώ τα ΜΚΔ όταν βαριέμαι</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0.608</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0.631</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30525058"/>
                  </a:ext>
                </a:extLst>
              </a:tr>
              <a:tr h="393225">
                <a:tc>
                  <a:txBody>
                    <a:bodyPr/>
                    <a:lstStyle/>
                    <a:p>
                      <a:r>
                        <a:rPr lang="el-GR" sz="1400" b="1" kern="100" cap="none" spc="0" dirty="0">
                          <a:solidFill>
                            <a:schemeClr val="tx1"/>
                          </a:solidFill>
                          <a:effectLst/>
                        </a:rPr>
                        <a:t>Χρησιμοποιώ τα ΜΚΔ όταν θέλω να απομονωθώ</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0.745</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0.445</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342743727"/>
                  </a:ext>
                </a:extLst>
              </a:tr>
              <a:tr h="393225">
                <a:tc>
                  <a:txBody>
                    <a:bodyPr/>
                    <a:lstStyle/>
                    <a:p>
                      <a:r>
                        <a:rPr lang="el-GR" sz="1400" b="1" kern="100" cap="none" spc="0" dirty="0">
                          <a:solidFill>
                            <a:schemeClr val="tx1"/>
                          </a:solidFill>
                          <a:effectLst/>
                        </a:rPr>
                        <a:t>Χρησιμοποιώ τα ΜΚΔ όταν νιώθω άγχος</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ap="flat" cmpd="sng" algn="ctr">
                      <a:solidFill>
                        <a:schemeClr val="tx1"/>
                      </a:solid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0.807</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r>
                        <a:rPr lang="el-GR" sz="1600" kern="100" cap="none" spc="0" dirty="0">
                          <a:solidFill>
                            <a:schemeClr val="tx1"/>
                          </a:solidFill>
                          <a:effectLst/>
                        </a:rPr>
                        <a:t>0.348</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723505310"/>
                  </a:ext>
                </a:extLst>
              </a:tr>
              <a:tr h="393225">
                <a:tc>
                  <a:txBody>
                    <a:bodyPr/>
                    <a:lstStyle/>
                    <a:p>
                      <a:r>
                        <a:rPr lang="el-GR" sz="1400" b="1" kern="100" cap="none" spc="0" dirty="0">
                          <a:solidFill>
                            <a:schemeClr val="tx1"/>
                          </a:solidFill>
                          <a:effectLst/>
                        </a:rPr>
                        <a:t>Χρησιμοποιώ τα ΜΚΔ όταν νιώθω εκνευρισμό</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0.764</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r>
                        <a:rPr lang="el-GR" sz="1600" kern="100" cap="none" spc="0" dirty="0">
                          <a:solidFill>
                            <a:schemeClr val="tx1"/>
                          </a:solidFill>
                          <a:effectLst/>
                        </a:rPr>
                        <a:t>0.417</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3850707182"/>
                  </a:ext>
                </a:extLst>
              </a:tr>
              <a:tr h="393225">
                <a:tc>
                  <a:txBody>
                    <a:bodyPr/>
                    <a:lstStyle/>
                    <a:p>
                      <a:r>
                        <a:rPr lang="el-GR" sz="1400" b="1" kern="100" cap="none" spc="0" dirty="0">
                          <a:solidFill>
                            <a:schemeClr val="tx1"/>
                          </a:solidFill>
                          <a:effectLst/>
                        </a:rPr>
                        <a:t>Χρησιμοποιώ τα ΜΚΔ για να αλλάξω διάθεση</a:t>
                      </a:r>
                      <a:endParaRPr lang="el-GR" sz="1400" b="1"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ap="flat" cmpd="sng" algn="ctr">
                      <a:solidFill>
                        <a:schemeClr val="tx1"/>
                      </a:solidFill>
                      <a:prstDash val="solid"/>
                    </a:lnL>
                    <a:lnR w="12700" cmpd="sng">
                      <a:noFill/>
                      <a:prstDash val="solid"/>
                    </a:lnR>
                    <a:lnT w="12700" cmpd="sng">
                      <a:noFill/>
                      <a:prstDash val="solid"/>
                    </a:lnT>
                    <a:lnB w="12700" cap="flat" cmpd="sng" algn="ctr">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l-GR" sz="1600" kern="100" cap="none" spc="0" dirty="0">
                          <a:solidFill>
                            <a:schemeClr val="tx1"/>
                          </a:solidFill>
                          <a:effectLst/>
                        </a:rPr>
                        <a:t>0.755</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l-GR" sz="1500" kern="100" cap="none" spc="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r>
                        <a:rPr lang="el-GR" sz="1600" kern="100" cap="none" spc="0" dirty="0">
                          <a:solidFill>
                            <a:schemeClr val="tx1"/>
                          </a:solidFill>
                          <a:effectLst/>
                        </a:rPr>
                        <a:t>0.430</a:t>
                      </a:r>
                      <a:endParaRPr lang="el-GR" sz="1600" kern="1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0629" marR="0" marT="17657" marB="84755"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endParaRPr lang="el-GR" sz="1500" kern="100" cap="none" spc="0" dirty="0">
                        <a:solidFill>
                          <a:schemeClr val="tx1"/>
                        </a:solidFill>
                        <a:effectLst/>
                        <a:latin typeface="Calibri" panose="020F0502020204030204" pitchFamily="34" charset="0"/>
                        <a:cs typeface="Times New Roman" panose="02020603050405020304" pitchFamily="18" charset="0"/>
                      </a:endParaRPr>
                    </a:p>
                  </a:txBody>
                  <a:tcPr marL="17657" marR="70629" marT="17657" marB="84755"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642734678"/>
                  </a:ext>
                </a:extLst>
              </a:tr>
            </a:tbl>
          </a:graphicData>
        </a:graphic>
      </p:graphicFrame>
    </p:spTree>
    <p:extLst>
      <p:ext uri="{BB962C8B-B14F-4D97-AF65-F5344CB8AC3E}">
        <p14:creationId xmlns:p14="http://schemas.microsoft.com/office/powerpoint/2010/main" val="497721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FB7BF-1E87-F1A9-91F1-329507F0B46C}"/>
              </a:ext>
            </a:extLst>
          </p:cNvPr>
          <p:cNvSpPr>
            <a:spLocks noGrp="1"/>
          </p:cNvSpPr>
          <p:nvPr>
            <p:ph type="title"/>
          </p:nvPr>
        </p:nvSpPr>
        <p:spPr>
          <a:xfrm>
            <a:off x="623944" y="365125"/>
            <a:ext cx="10729856" cy="1076395"/>
          </a:xfrm>
        </p:spPr>
        <p:txBody>
          <a:bodyPr>
            <a:noAutofit/>
          </a:bodyPr>
          <a:lstStyle/>
          <a:p>
            <a:pPr algn="ctr">
              <a:lnSpc>
                <a:spcPct val="150000"/>
              </a:lnSpc>
            </a:pPr>
            <a:br>
              <a:rPr lang="el-GR" sz="2800" dirty="0">
                <a:solidFill>
                  <a:srgbClr val="C00000"/>
                </a:solidFill>
                <a:effectLst/>
                <a:latin typeface="Times New Roman" panose="02020603050405020304" pitchFamily="18" charset="0"/>
                <a:ea typeface="Times New Roman" panose="02020603050405020304" pitchFamily="18" charset="0"/>
              </a:rPr>
            </a:br>
            <a:r>
              <a:rPr lang="el-GR" sz="2800" dirty="0">
                <a:solidFill>
                  <a:srgbClr val="C00000"/>
                </a:solidFill>
                <a:effectLst/>
                <a:latin typeface="Times New Roman" panose="02020603050405020304" pitchFamily="18" charset="0"/>
                <a:ea typeface="Times New Roman" panose="02020603050405020304" pitchFamily="18" charset="0"/>
              </a:rPr>
              <a:t>Κλίμακα Διάθεση χρήσης ΜΚΔ: Αποτελέσματα Παράλληλης Ανάλυσης</a:t>
            </a:r>
            <a:br>
              <a:rPr lang="el-GR" sz="3600" dirty="0">
                <a:solidFill>
                  <a:srgbClr val="C00000"/>
                </a:solidFill>
                <a:effectLst/>
                <a:latin typeface="Times New Roman" panose="02020603050405020304" pitchFamily="18" charset="0"/>
                <a:ea typeface="Times New Roman" panose="02020603050405020304" pitchFamily="18" charset="0"/>
              </a:rPr>
            </a:br>
            <a:endParaRPr lang="el-GR" sz="3600" dirty="0">
              <a:solidFill>
                <a:srgbClr val="C00000"/>
              </a:solidFill>
            </a:endParaRPr>
          </a:p>
        </p:txBody>
      </p:sp>
      <p:sp>
        <p:nvSpPr>
          <p:cNvPr id="4" name="Rectangle 2">
            <a:extLst>
              <a:ext uri="{FF2B5EF4-FFF2-40B4-BE49-F238E27FC236}">
                <a16:creationId xmlns:a16="http://schemas.microsoft.com/office/drawing/2014/main" id="{959C57B4-8DCC-6C7D-3AA4-3E02B37C0CB5}"/>
              </a:ext>
            </a:extLst>
          </p:cNvPr>
          <p:cNvSpPr>
            <a:spLocks noChangeArrowheads="1"/>
          </p:cNvSpPr>
          <p:nvPr/>
        </p:nvSpPr>
        <p:spPr bwMode="auto">
          <a:xfrm>
            <a:off x="2299447" y="3200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2049" name="Εικόνα 1" descr="Εικόνα που περιέχει στιγμιότυπο οθόνης, σκοτάδι, γραμμή, μαύρο&#10;&#10;Περιγραφή που δημιουργήθηκε αυτόματα">
            <a:extLst>
              <a:ext uri="{FF2B5EF4-FFF2-40B4-BE49-F238E27FC236}">
                <a16:creationId xmlns:a16="http://schemas.microsoft.com/office/drawing/2014/main" id="{8BB225E1-07DD-F940-632C-10A92062DC3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99447" y="2150919"/>
            <a:ext cx="6522435" cy="3740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5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4DB2C5-8FC7-2555-569E-4B9A78685550}"/>
              </a:ext>
            </a:extLst>
          </p:cNvPr>
          <p:cNvSpPr>
            <a:spLocks noGrp="1"/>
          </p:cNvSpPr>
          <p:nvPr>
            <p:ph type="title"/>
          </p:nvPr>
        </p:nvSpPr>
        <p:spPr>
          <a:xfrm>
            <a:off x="838200" y="365126"/>
            <a:ext cx="10515600" cy="1224684"/>
          </a:xfrm>
        </p:spPr>
        <p:txBody>
          <a:bodyPr>
            <a:no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 </a:t>
            </a:r>
            <a:br>
              <a:rPr lang="el-GR" sz="3200" dirty="0">
                <a:solidFill>
                  <a:srgbClr val="C00000"/>
                </a:solidFill>
                <a:latin typeface="Times New Roman" panose="02020603050405020304" pitchFamily="18" charset="0"/>
                <a:cs typeface="Times New Roman" panose="02020603050405020304" pitchFamily="18" charset="0"/>
              </a:rPr>
            </a:br>
            <a:r>
              <a:rPr lang="el-GR" sz="3200" dirty="0">
                <a:ln>
                  <a:noFill/>
                </a:ln>
                <a:solidFill>
                  <a:srgbClr val="C00000"/>
                </a:solidFill>
                <a:effectLst/>
                <a:latin typeface="Times New Roman" panose="02020603050405020304" pitchFamily="18" charset="0"/>
                <a:ea typeface="Arial Unicode MS" panose="020B0604020202020204" pitchFamily="34" charset="-128"/>
                <a:cs typeface="Times New Roman" panose="02020603050405020304" pitchFamily="18" charset="0"/>
              </a:rPr>
              <a:t>Πρόβλεψη ακροαματικότητας πρώτου σταδίου</a:t>
            </a:r>
            <a:br>
              <a:rPr lang="el-GR" sz="3200" dirty="0">
                <a:ln>
                  <a:noFill/>
                </a:ln>
                <a:solidFill>
                  <a:srgbClr val="C00000"/>
                </a:solidFill>
                <a:effectLst/>
                <a:latin typeface="Times New Roman" panose="02020603050405020304" pitchFamily="18" charset="0"/>
                <a:ea typeface="Arial Unicode MS" panose="020B0604020202020204" pitchFamily="34" charset="-128"/>
                <a:cs typeface="Times New Roman" panose="02020603050405020304" pitchFamily="18" charset="0"/>
              </a:rPr>
            </a:br>
            <a:endParaRPr lang="el-GR" sz="3200" dirty="0">
              <a:solidFill>
                <a:srgbClr val="C00000"/>
              </a:solidFill>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04B736AF-0B30-EA1D-474E-4AE6359BA3CB}"/>
              </a:ext>
            </a:extLst>
          </p:cNvPr>
          <p:cNvSpPr>
            <a:spLocks noGrp="1"/>
          </p:cNvSpPr>
          <p:nvPr>
            <p:ph idx="1"/>
          </p:nvPr>
        </p:nvSpPr>
        <p:spPr>
          <a:xfrm>
            <a:off x="838200" y="1433946"/>
            <a:ext cx="10515600" cy="5058928"/>
          </a:xfrm>
        </p:spPr>
        <p:txBody>
          <a:bodyPr>
            <a:normAutofit fontScale="85000" lnSpcReduction="10000"/>
          </a:bodyPr>
          <a:lstStyle/>
          <a:p>
            <a:pPr>
              <a:lnSpc>
                <a:spcPct val="200000"/>
              </a:lnSpc>
            </a:pPr>
            <a:r>
              <a:rPr lang="el-GR" sz="2800" b="1" kern="0" dirty="0">
                <a:latin typeface="Times New Roman" panose="02020603050405020304" pitchFamily="18" charset="0"/>
                <a:ea typeface="Times New Roman" panose="02020603050405020304" pitchFamily="18" charset="0"/>
              </a:rPr>
              <a:t>Β</a:t>
            </a:r>
            <a:r>
              <a:rPr lang="el-GR" sz="2800" b="1" kern="0" dirty="0">
                <a:effectLst/>
                <a:latin typeface="Times New Roman" panose="02020603050405020304" pitchFamily="18" charset="0"/>
                <a:ea typeface="Times New Roman" panose="02020603050405020304" pitchFamily="18" charset="0"/>
              </a:rPr>
              <a:t>ήμα 1</a:t>
            </a:r>
            <a:r>
              <a:rPr lang="el-GR" sz="2800" kern="0" dirty="0">
                <a:effectLst/>
                <a:latin typeface="Times New Roman" panose="02020603050405020304" pitchFamily="18" charset="0"/>
                <a:ea typeface="Times New Roman" panose="02020603050405020304" pitchFamily="18" charset="0"/>
              </a:rPr>
              <a:t>. Τα δημογραφικά χαρακτηριστικά εξηγούν το 9% της μεταβλητότητας των ωρών ακροαματικότητας (</a:t>
            </a:r>
            <a:r>
              <a:rPr lang="en-US" sz="2800" i="1" kern="0" dirty="0">
                <a:effectLst/>
                <a:latin typeface="Times New Roman" panose="02020603050405020304" pitchFamily="18" charset="0"/>
                <a:ea typeface="Times New Roman" panose="02020603050405020304" pitchFamily="18" charset="0"/>
              </a:rPr>
              <a:t>R</a:t>
            </a:r>
            <a:r>
              <a:rPr lang="el-GR" sz="2800" kern="0" dirty="0">
                <a:effectLst/>
                <a:latin typeface="Times New Roman" panose="02020603050405020304" pitchFamily="18" charset="0"/>
                <a:ea typeface="Times New Roman" panose="02020603050405020304" pitchFamily="18" charset="0"/>
              </a:rPr>
              <a:t> = 0.295</a:t>
            </a:r>
            <a:r>
              <a:rPr lang="el-GR" sz="2800" i="1" kern="0" dirty="0">
                <a:effectLst/>
                <a:latin typeface="Times New Roman" panose="02020603050405020304" pitchFamily="18" charset="0"/>
                <a:ea typeface="Times New Roman" panose="02020603050405020304" pitchFamily="18" charset="0"/>
              </a:rPr>
              <a:t>, </a:t>
            </a:r>
            <a:r>
              <a:rPr lang="en-US" sz="2800" i="1" kern="0" dirty="0">
                <a:effectLst/>
                <a:latin typeface="Times New Roman" panose="02020603050405020304" pitchFamily="18" charset="0"/>
                <a:ea typeface="Times New Roman" panose="02020603050405020304" pitchFamily="18" charset="0"/>
              </a:rPr>
              <a:t>R</a:t>
            </a:r>
            <a:r>
              <a:rPr lang="el-GR" sz="2800" i="1" kern="0" baseline="30000" dirty="0">
                <a:effectLst/>
                <a:latin typeface="Times New Roman" panose="02020603050405020304" pitchFamily="18" charset="0"/>
                <a:ea typeface="Times New Roman" panose="02020603050405020304" pitchFamily="18" charset="0"/>
              </a:rPr>
              <a:t>2</a:t>
            </a:r>
            <a:r>
              <a:rPr lang="el-GR" sz="2800" i="1" kern="0" dirty="0">
                <a:effectLst/>
                <a:latin typeface="Times New Roman" panose="02020603050405020304" pitchFamily="18" charset="0"/>
                <a:ea typeface="Times New Roman" panose="02020603050405020304" pitchFamily="18" charset="0"/>
              </a:rPr>
              <a:t> </a:t>
            </a:r>
            <a:r>
              <a:rPr lang="el-GR" sz="2800" kern="0" dirty="0">
                <a:effectLst/>
                <a:latin typeface="Times New Roman" panose="02020603050405020304" pitchFamily="18" charset="0"/>
                <a:ea typeface="Times New Roman" panose="02020603050405020304" pitchFamily="18" charset="0"/>
              </a:rPr>
              <a:t>= .087) </a:t>
            </a:r>
          </a:p>
          <a:p>
            <a:pPr>
              <a:lnSpc>
                <a:spcPct val="200000"/>
              </a:lnSpc>
            </a:pPr>
            <a:r>
              <a:rPr lang="el-GR" sz="2800" b="1" kern="0" dirty="0">
                <a:effectLst/>
                <a:latin typeface="Times New Roman" panose="02020603050405020304" pitchFamily="18" charset="0"/>
                <a:ea typeface="Times New Roman" panose="02020603050405020304" pitchFamily="18" charset="0"/>
              </a:rPr>
              <a:t>Βήμα 2.</a:t>
            </a:r>
            <a:r>
              <a:rPr lang="el-GR" sz="2800" kern="0" dirty="0">
                <a:effectLst/>
                <a:latin typeface="Times New Roman" panose="02020603050405020304" pitchFamily="18" charset="0"/>
                <a:ea typeface="Times New Roman" panose="02020603050405020304" pitchFamily="18" charset="0"/>
              </a:rPr>
              <a:t> Η εισαγωγή των προβλεπτικών μεταβλητών αύξησε στατιστικά σημαντικά την δύναμη της πρόβλεψης (Δ</a:t>
            </a:r>
            <a:r>
              <a:rPr lang="en-US" sz="2800" kern="0" dirty="0">
                <a:effectLst/>
                <a:latin typeface="Times New Roman" panose="02020603050405020304" pitchFamily="18" charset="0"/>
                <a:ea typeface="Times New Roman" panose="02020603050405020304" pitchFamily="18" charset="0"/>
              </a:rPr>
              <a:t>R</a:t>
            </a:r>
            <a:r>
              <a:rPr lang="el-GR" sz="2800" kern="0" baseline="30000" dirty="0">
                <a:effectLst/>
                <a:latin typeface="Times New Roman" panose="02020603050405020304" pitchFamily="18" charset="0"/>
                <a:ea typeface="Times New Roman" panose="02020603050405020304" pitchFamily="18" charset="0"/>
              </a:rPr>
              <a:t>2</a:t>
            </a:r>
            <a:r>
              <a:rPr lang="el-GR" sz="2800" kern="0" dirty="0">
                <a:effectLst/>
                <a:latin typeface="Times New Roman" panose="02020603050405020304" pitchFamily="18" charset="0"/>
                <a:ea typeface="Times New Roman" panose="02020603050405020304" pitchFamily="18" charset="0"/>
              </a:rPr>
              <a:t> = .244, </a:t>
            </a:r>
            <a:r>
              <a:rPr lang="en-US" sz="2800" i="1" kern="0" dirty="0">
                <a:effectLst/>
                <a:latin typeface="Times New Roman" panose="02020603050405020304" pitchFamily="18" charset="0"/>
                <a:ea typeface="Times New Roman" panose="02020603050405020304" pitchFamily="18" charset="0"/>
              </a:rPr>
              <a:t>F</a:t>
            </a:r>
            <a:r>
              <a:rPr lang="el-GR" sz="2800" kern="0" dirty="0">
                <a:effectLst/>
                <a:latin typeface="Times New Roman" panose="02020603050405020304" pitchFamily="18" charset="0"/>
                <a:ea typeface="Times New Roman" panose="02020603050405020304" pitchFamily="18" charset="0"/>
              </a:rPr>
              <a:t>(8, 436) = 19.8, </a:t>
            </a:r>
            <a:r>
              <a:rPr lang="en-US" sz="2800" kern="0" dirty="0">
                <a:effectLst/>
                <a:latin typeface="Times New Roman" panose="02020603050405020304" pitchFamily="18" charset="0"/>
                <a:ea typeface="Times New Roman" panose="02020603050405020304" pitchFamily="18" charset="0"/>
              </a:rPr>
              <a:t>p</a:t>
            </a:r>
            <a:r>
              <a:rPr lang="el-GR" sz="2800" kern="0" dirty="0">
                <a:effectLst/>
                <a:latin typeface="Times New Roman" panose="02020603050405020304" pitchFamily="18" charset="0"/>
                <a:ea typeface="Times New Roman" panose="02020603050405020304" pitchFamily="18" charset="0"/>
              </a:rPr>
              <a:t> &lt; .001) </a:t>
            </a:r>
          </a:p>
          <a:p>
            <a:pPr>
              <a:lnSpc>
                <a:spcPct val="200000"/>
              </a:lnSpc>
            </a:pPr>
            <a:r>
              <a:rPr lang="el-GR" sz="2800" kern="0" dirty="0">
                <a:effectLst/>
                <a:latin typeface="Times New Roman" panose="02020603050405020304" pitchFamily="18" charset="0"/>
                <a:ea typeface="Times New Roman" panose="02020603050405020304" pitchFamily="18" charset="0"/>
              </a:rPr>
              <a:t>Τα αποτελέσματα του βήματος 2 δείχνουν ότι οι προβλεπτικές μεταβλητές ερμηνεύουν το 33.1% της ακροαματικότητας</a:t>
            </a:r>
            <a:endParaRPr lang="el-GR" dirty="0"/>
          </a:p>
        </p:txBody>
      </p:sp>
    </p:spTree>
    <p:extLst>
      <p:ext uri="{BB962C8B-B14F-4D97-AF65-F5344CB8AC3E}">
        <p14:creationId xmlns:p14="http://schemas.microsoft.com/office/powerpoint/2010/main" val="61803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34D6377-5265-B7E5-0947-D2C2A4577D98}"/>
              </a:ext>
            </a:extLst>
          </p:cNvPr>
          <p:cNvSpPr>
            <a:spLocks noGrp="1"/>
          </p:cNvSpPr>
          <p:nvPr>
            <p:ph type="title"/>
          </p:nvPr>
        </p:nvSpPr>
        <p:spPr>
          <a:xfrm>
            <a:off x="838200" y="193638"/>
            <a:ext cx="10515600" cy="618845"/>
          </a:xfrm>
        </p:spPr>
        <p:txBody>
          <a:bodyPr>
            <a:normAutofit/>
          </a:bodyPr>
          <a:lstStyle/>
          <a:p>
            <a:pPr algn="ctr"/>
            <a:r>
              <a:rPr lang="el-GR" sz="2800" dirty="0">
                <a:solidFill>
                  <a:srgbClr val="C00000"/>
                </a:solidFill>
                <a:latin typeface="Times New Roman" panose="02020603050405020304" pitchFamily="18" charset="0"/>
                <a:cs typeface="Times New Roman" panose="02020603050405020304" pitchFamily="18" charset="0"/>
              </a:rPr>
              <a:t>Πολλαπλή γραμμική παλινδρόμηση πρόβλεψης ακροαματικότητας</a:t>
            </a:r>
          </a:p>
        </p:txBody>
      </p:sp>
      <p:graphicFrame>
        <p:nvGraphicFramePr>
          <p:cNvPr id="4" name="Θέση περιεχομένου 3">
            <a:extLst>
              <a:ext uri="{FF2B5EF4-FFF2-40B4-BE49-F238E27FC236}">
                <a16:creationId xmlns:a16="http://schemas.microsoft.com/office/drawing/2014/main" id="{F129E9B2-2C6F-F0B6-6043-4AE371485BB5}"/>
              </a:ext>
            </a:extLst>
          </p:cNvPr>
          <p:cNvGraphicFramePr>
            <a:graphicFrameLocks noGrp="1"/>
          </p:cNvGraphicFramePr>
          <p:nvPr>
            <p:ph idx="1"/>
            <p:extLst>
              <p:ext uri="{D42A27DB-BD31-4B8C-83A1-F6EECF244321}">
                <p14:modId xmlns:p14="http://schemas.microsoft.com/office/powerpoint/2010/main" val="4292863804"/>
              </p:ext>
            </p:extLst>
          </p:nvPr>
        </p:nvGraphicFramePr>
        <p:xfrm>
          <a:off x="1049482" y="1006121"/>
          <a:ext cx="10068791" cy="6410997"/>
        </p:xfrm>
        <a:graphic>
          <a:graphicData uri="http://schemas.openxmlformats.org/drawingml/2006/table">
            <a:tbl>
              <a:tblPr firstRow="1" firstCol="1" bandRow="1"/>
              <a:tblGrid>
                <a:gridCol w="1842261">
                  <a:extLst>
                    <a:ext uri="{9D8B030D-6E8A-4147-A177-3AD203B41FA5}">
                      <a16:colId xmlns:a16="http://schemas.microsoft.com/office/drawing/2014/main" val="326817727"/>
                    </a:ext>
                  </a:extLst>
                </a:gridCol>
                <a:gridCol w="939968">
                  <a:extLst>
                    <a:ext uri="{9D8B030D-6E8A-4147-A177-3AD203B41FA5}">
                      <a16:colId xmlns:a16="http://schemas.microsoft.com/office/drawing/2014/main" val="1888946635"/>
                    </a:ext>
                  </a:extLst>
                </a:gridCol>
                <a:gridCol w="1275613">
                  <a:extLst>
                    <a:ext uri="{9D8B030D-6E8A-4147-A177-3AD203B41FA5}">
                      <a16:colId xmlns:a16="http://schemas.microsoft.com/office/drawing/2014/main" val="781081272"/>
                    </a:ext>
                  </a:extLst>
                </a:gridCol>
                <a:gridCol w="171438">
                  <a:extLst>
                    <a:ext uri="{9D8B030D-6E8A-4147-A177-3AD203B41FA5}">
                      <a16:colId xmlns:a16="http://schemas.microsoft.com/office/drawing/2014/main" val="16297350"/>
                    </a:ext>
                  </a:extLst>
                </a:gridCol>
                <a:gridCol w="1135087">
                  <a:extLst>
                    <a:ext uri="{9D8B030D-6E8A-4147-A177-3AD203B41FA5}">
                      <a16:colId xmlns:a16="http://schemas.microsoft.com/office/drawing/2014/main" val="2250895364"/>
                    </a:ext>
                  </a:extLst>
                </a:gridCol>
                <a:gridCol w="939968">
                  <a:extLst>
                    <a:ext uri="{9D8B030D-6E8A-4147-A177-3AD203B41FA5}">
                      <a16:colId xmlns:a16="http://schemas.microsoft.com/office/drawing/2014/main" val="2274813273"/>
                    </a:ext>
                  </a:extLst>
                </a:gridCol>
                <a:gridCol w="863061">
                  <a:extLst>
                    <a:ext uri="{9D8B030D-6E8A-4147-A177-3AD203B41FA5}">
                      <a16:colId xmlns:a16="http://schemas.microsoft.com/office/drawing/2014/main" val="3799617539"/>
                    </a:ext>
                  </a:extLst>
                </a:gridCol>
                <a:gridCol w="939968">
                  <a:extLst>
                    <a:ext uri="{9D8B030D-6E8A-4147-A177-3AD203B41FA5}">
                      <a16:colId xmlns:a16="http://schemas.microsoft.com/office/drawing/2014/main" val="399994795"/>
                    </a:ext>
                  </a:extLst>
                </a:gridCol>
                <a:gridCol w="968162">
                  <a:extLst>
                    <a:ext uri="{9D8B030D-6E8A-4147-A177-3AD203B41FA5}">
                      <a16:colId xmlns:a16="http://schemas.microsoft.com/office/drawing/2014/main" val="2546098809"/>
                    </a:ext>
                  </a:extLst>
                </a:gridCol>
                <a:gridCol w="993265">
                  <a:extLst>
                    <a:ext uri="{9D8B030D-6E8A-4147-A177-3AD203B41FA5}">
                      <a16:colId xmlns:a16="http://schemas.microsoft.com/office/drawing/2014/main" val="2810811388"/>
                    </a:ext>
                  </a:extLst>
                </a:gridCol>
              </a:tblGrid>
              <a:tr h="362541">
                <a:tc gridSpan="10">
                  <a:txBody>
                    <a:bodyPr/>
                    <a:lstStyle/>
                    <a:p>
                      <a:pPr algn="l" fontAlgn="ctr">
                        <a:spcBef>
                          <a:spcPts val="0"/>
                        </a:spcBef>
                        <a:spcAft>
                          <a:spcPts val="0"/>
                        </a:spcAft>
                      </a:pPr>
                      <a:r>
                        <a:rPr lang="el-GR" sz="11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Συντελεστές μοντέλου– Ακρόαση ραδιοφώνου</a:t>
                      </a:r>
                      <a:endParaRPr lang="el-GR" sz="2100" b="0" i="0" u="none" strike="noStrike" dirty="0">
                        <a:effectLst/>
                        <a:latin typeface="Arial" panose="020B0604020202020204" pitchFamily="34" charset="0"/>
                      </a:endParaRPr>
                    </a:p>
                  </a:txBody>
                  <a:tcPr marL="109193" marR="109193" marT="54596" marB="54596">
                    <a:lnL>
                      <a:noFill/>
                    </a:lnL>
                    <a:lnR>
                      <a:noFill/>
                    </a:lnR>
                    <a:lnT>
                      <a:noFill/>
                    </a:lnT>
                    <a:lnB w="12700" cap="flat" cmpd="sng" algn="ctr">
                      <a:solidFill>
                        <a:srgbClr val="333333"/>
                      </a:solidFill>
                      <a:prstDash val="solid"/>
                      <a:round/>
                      <a:headEnd type="none" w="med" len="med"/>
                      <a:tailEnd type="none" w="med" len="med"/>
                    </a:lnB>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022942011"/>
                  </a:ext>
                </a:extLst>
              </a:tr>
              <a:tr h="362541">
                <a:tc gridSpan="2">
                  <a:txBody>
                    <a:bodyPr/>
                    <a:lstStyle/>
                    <a:p>
                      <a:pPr algn="l" fontAlgn="ctr">
                        <a:spcBef>
                          <a:spcPts val="0"/>
                        </a:spcBef>
                        <a:spcAft>
                          <a:spcPts val="0"/>
                        </a:spcAft>
                      </a:pPr>
                      <a:r>
                        <a:rPr lang="en-US" sz="11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Predictor</a:t>
                      </a:r>
                      <a:endParaRPr lang="en-US" sz="2100" b="0" i="0" u="none" strike="noStrike" dirty="0">
                        <a:effectLst/>
                        <a:latin typeface="Arial" panose="020B0604020202020204" pitchFamily="34" charset="0"/>
                      </a:endParaRPr>
                    </a:p>
                  </a:txBody>
                  <a:tcPr marL="109193" marR="109193" marT="54596" marB="54596">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noFill/>
                  </a:tcPr>
                </a:tc>
                <a:tc hMerge="1">
                  <a:txBody>
                    <a:bodyPr/>
                    <a:lstStyle/>
                    <a:p>
                      <a:endParaRPr lang="el-GR"/>
                    </a:p>
                  </a:txBody>
                  <a:tcPr/>
                </a:tc>
                <a:tc gridSpan="2">
                  <a:txBody>
                    <a:bodyPr/>
                    <a:lstStyle/>
                    <a:p>
                      <a:pPr algn="l" fontAlgn="ctr">
                        <a:spcBef>
                          <a:spcPts val="0"/>
                        </a:spcBef>
                        <a:spcAft>
                          <a:spcPts val="0"/>
                        </a:spcAft>
                      </a:pPr>
                      <a:r>
                        <a:rPr lang="en-US" sz="1100" b="1"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Estimate</a:t>
                      </a:r>
                      <a:endParaRPr lang="en-US" sz="2100" b="0" i="0" u="none" strike="noStrike">
                        <a:effectLst/>
                        <a:latin typeface="Arial" panose="020B0604020202020204" pitchFamily="34" charset="0"/>
                      </a:endParaRPr>
                    </a:p>
                  </a:txBody>
                  <a:tcPr marL="109193" marR="109193" marT="54596" marB="54596">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noFill/>
                  </a:tcPr>
                </a:tc>
                <a:tc hMerge="1">
                  <a:txBody>
                    <a:bodyPr/>
                    <a:lstStyle/>
                    <a:p>
                      <a:endParaRPr lang="el-GR"/>
                    </a:p>
                  </a:txBody>
                  <a:tcPr/>
                </a:tc>
                <a:tc gridSpan="2">
                  <a:txBody>
                    <a:bodyPr/>
                    <a:lstStyle/>
                    <a:p>
                      <a:pPr algn="l" fontAlgn="ctr">
                        <a:spcBef>
                          <a:spcPts val="0"/>
                        </a:spcBef>
                        <a:spcAft>
                          <a:spcPts val="0"/>
                        </a:spcAft>
                      </a:pPr>
                      <a:r>
                        <a:rPr lang="en-US" sz="1100" b="1"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SE</a:t>
                      </a:r>
                      <a:endParaRPr lang="en-US" sz="2100" b="0" i="0" u="none" strike="noStrike">
                        <a:effectLst/>
                        <a:latin typeface="Arial" panose="020B0604020202020204" pitchFamily="34" charset="0"/>
                      </a:endParaRPr>
                    </a:p>
                  </a:txBody>
                  <a:tcPr marL="109193" marR="109193" marT="54596" marB="54596">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noFill/>
                  </a:tcPr>
                </a:tc>
                <a:tc hMerge="1">
                  <a:txBody>
                    <a:bodyPr/>
                    <a:lstStyle/>
                    <a:p>
                      <a:endParaRPr lang="el-GR"/>
                    </a:p>
                  </a:txBody>
                  <a:tcPr/>
                </a:tc>
                <a:tc gridSpan="2">
                  <a:txBody>
                    <a:bodyPr/>
                    <a:lstStyle/>
                    <a:p>
                      <a:pPr algn="l" fontAlgn="ctr">
                        <a:spcBef>
                          <a:spcPts val="0"/>
                        </a:spcBef>
                        <a:spcAft>
                          <a:spcPts val="0"/>
                        </a:spcAft>
                      </a:pPr>
                      <a:r>
                        <a:rPr lang="en-US" sz="1100" b="1"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t</a:t>
                      </a:r>
                      <a:endParaRPr lang="en-US" sz="2100" b="0" i="0" u="none" strike="noStrike">
                        <a:effectLst/>
                        <a:latin typeface="Arial" panose="020B0604020202020204" pitchFamily="34" charset="0"/>
                      </a:endParaRPr>
                    </a:p>
                  </a:txBody>
                  <a:tcPr marL="109193" marR="109193" marT="54596" marB="54596">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noFill/>
                  </a:tcPr>
                </a:tc>
                <a:tc hMerge="1">
                  <a:txBody>
                    <a:bodyPr/>
                    <a:lstStyle/>
                    <a:p>
                      <a:endParaRPr lang="el-GR"/>
                    </a:p>
                  </a:txBody>
                  <a:tcPr/>
                </a:tc>
                <a:tc gridSpan="2">
                  <a:txBody>
                    <a:bodyPr/>
                    <a:lstStyle/>
                    <a:p>
                      <a:pPr algn="l" fontAlgn="ctr">
                        <a:spcBef>
                          <a:spcPts val="0"/>
                        </a:spcBef>
                        <a:spcAft>
                          <a:spcPts val="0"/>
                        </a:spcAft>
                      </a:pPr>
                      <a:r>
                        <a:rPr lang="en-US" sz="1100" b="1"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p</a:t>
                      </a:r>
                      <a:endParaRPr lang="en-US" sz="2100" b="0" i="0" u="none" strike="noStrike">
                        <a:effectLst/>
                        <a:latin typeface="Arial" panose="020B0604020202020204" pitchFamily="34" charset="0"/>
                      </a:endParaRPr>
                    </a:p>
                  </a:txBody>
                  <a:tcPr marL="109193" marR="109193" marT="54596" marB="54596">
                    <a:lnL>
                      <a:noFill/>
                    </a:lnL>
                    <a:lnR>
                      <a:noFill/>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noFill/>
                  </a:tcPr>
                </a:tc>
                <a:tc hMerge="1">
                  <a:txBody>
                    <a:bodyPr/>
                    <a:lstStyle/>
                    <a:p>
                      <a:endParaRPr lang="el-GR"/>
                    </a:p>
                  </a:txBody>
                  <a:tcPr/>
                </a:tc>
                <a:extLst>
                  <a:ext uri="{0D108BD9-81ED-4DB2-BD59-A6C34878D82A}">
                    <a16:rowId xmlns:a16="http://schemas.microsoft.com/office/drawing/2014/main" val="3619860779"/>
                  </a:ext>
                </a:extLst>
              </a:tr>
              <a:tr h="496634">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Σταθερά</a:t>
                      </a:r>
                      <a:endParaRPr lang="el-GR" sz="1600" b="0" i="0" u="none" strike="noStrike" dirty="0">
                        <a:effectLst/>
                        <a:latin typeface="Arial" panose="020B0604020202020204" pitchFamily="34" charset="0"/>
                      </a:endParaRPr>
                    </a:p>
                  </a:txBody>
                  <a:tcPr marL="90994" marR="1137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1.1787</a:t>
                      </a:r>
                      <a:endParaRPr lang="el-GR" sz="1600" b="0" i="0" u="none" strike="noStrike" dirty="0">
                        <a:effectLst/>
                        <a:latin typeface="Arial" panose="020B0604020202020204" pitchFamily="34" charset="0"/>
                      </a:endParaRPr>
                    </a:p>
                  </a:txBody>
                  <a:tcPr marL="90994" marR="1137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0.38489</a:t>
                      </a:r>
                      <a:endParaRPr lang="el-GR" sz="1600" b="0" i="0" u="none" strike="noStrike">
                        <a:effectLst/>
                        <a:latin typeface="Arial" panose="020B0604020202020204" pitchFamily="34" charset="0"/>
                      </a:endParaRPr>
                    </a:p>
                  </a:txBody>
                  <a:tcPr marL="90994" marR="1137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3.06</a:t>
                      </a:r>
                      <a:endParaRPr lang="el-GR" sz="1600" b="0" i="0" u="none" strike="noStrike">
                        <a:effectLst/>
                        <a:latin typeface="Arial" panose="020B0604020202020204" pitchFamily="34" charset="0"/>
                      </a:endParaRPr>
                    </a:p>
                  </a:txBody>
                  <a:tcPr marL="90994" marR="1137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0.002</a:t>
                      </a:r>
                      <a:endParaRPr lang="el-GR" sz="1600" b="0" i="0" u="none" strike="noStrike" dirty="0">
                        <a:effectLst/>
                        <a:latin typeface="Arial" panose="020B0604020202020204" pitchFamily="34" charset="0"/>
                      </a:endParaRPr>
                    </a:p>
                  </a:txBody>
                  <a:tcPr marL="90994" marR="11374" marT="90994" marB="22749" anchor="ctr">
                    <a:lnL>
                      <a:noFill/>
                    </a:lnL>
                    <a:lnR>
                      <a:noFill/>
                    </a:lnR>
                    <a:lnT w="12700" cap="flat" cmpd="sng" algn="ctr">
                      <a:solidFill>
                        <a:srgbClr val="333333"/>
                      </a:solidFill>
                      <a:prstDash val="solid"/>
                      <a:round/>
                      <a:headEnd type="none" w="med" len="med"/>
                      <a:tailEnd type="none" w="med" len="med"/>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90994" marB="22749" anchor="ctr">
                    <a:lnL>
                      <a:noFill/>
                    </a:lnL>
                    <a:lnR>
                      <a:noFill/>
                    </a:lnR>
                    <a:lnT w="12700" cap="flat" cmpd="sng" algn="ctr">
                      <a:solidFill>
                        <a:srgbClr val="333333"/>
                      </a:solidFill>
                      <a:prstDash val="solid"/>
                      <a:round/>
                      <a:headEnd type="none" w="med" len="med"/>
                      <a:tailEnd type="none" w="med" len="med"/>
                    </a:lnT>
                    <a:lnB>
                      <a:noFill/>
                    </a:lnB>
                    <a:noFill/>
                  </a:tcPr>
                </a:tc>
                <a:extLst>
                  <a:ext uri="{0D108BD9-81ED-4DB2-BD59-A6C34878D82A}">
                    <a16:rowId xmlns:a16="http://schemas.microsoft.com/office/drawing/2014/main" val="3949117223"/>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Ηλικία</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0.0211</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0.00423</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4.99</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&lt; .001</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2569593880"/>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Εκπαίδευση</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-0.0939</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0.03381</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-2.78</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solidFill>
                          <a:srgbClr val="C00000"/>
                        </a:solidFill>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0.006</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1101954265"/>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Φύλο</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-0.3033</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0.11236</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-2.70</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solidFill>
                          <a:srgbClr val="C00000"/>
                        </a:solidFill>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0.007</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1443091779"/>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Διάθεση ράδιο</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0.2065</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0.07703</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2.68</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0.008</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4239038193"/>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Διάθεση ΜΚΔ</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-0.1146</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0.08397</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-1.37</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0.173</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3212581687"/>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Αυτορρύθμιση</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-0.1628</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0.08191</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-1.99</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0.047</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3912734723"/>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Γνωστική ράδιο</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0.4145</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0.09520</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4.35</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&lt; .001</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3845850096"/>
                  </a:ext>
                </a:extLst>
              </a:tr>
              <a:tr h="4185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Γνωστική ΜΚΔ</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0.3957</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0.11361</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3.48</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&lt; .001</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160733639"/>
                  </a:ext>
                </a:extLst>
              </a:tr>
              <a:tr h="418501">
                <a:tc>
                  <a:txBody>
                    <a:bodyPr/>
                    <a:lstStyle/>
                    <a:p>
                      <a:pPr algn="l" fontAlgn="ctr">
                        <a:spcBef>
                          <a:spcPts val="0"/>
                        </a:spcBef>
                        <a:spcAft>
                          <a:spcPts val="0"/>
                        </a:spcAft>
                      </a:pPr>
                      <a:r>
                        <a:rPr lang="el-GR" sz="1600" b="1" i="0" u="none" strike="noStrike" kern="100" dirty="0" err="1">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Συναισθ._ράδιο</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0.2908</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0.09271</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3.14</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0.002</a:t>
                      </a:r>
                      <a:endParaRPr lang="el-GR" sz="1600" b="0" i="0" u="none" strike="noStrike" dirty="0">
                        <a:solidFill>
                          <a:srgbClr val="C00000"/>
                        </a:solidFill>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3248855080"/>
                  </a:ext>
                </a:extLst>
              </a:tr>
              <a:tr h="418501">
                <a:tc>
                  <a:txBody>
                    <a:bodyPr/>
                    <a:lstStyle/>
                    <a:p>
                      <a:pPr algn="l" fontAlgn="ctr">
                        <a:spcBef>
                          <a:spcPts val="0"/>
                        </a:spcBef>
                        <a:spcAft>
                          <a:spcPts val="0"/>
                        </a:spcAft>
                      </a:pPr>
                      <a:r>
                        <a:rPr lang="el-GR" sz="1600" b="1" i="0" u="none" strike="noStrike" kern="100" dirty="0" err="1">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Συναισθ._ΜΚΔ</a:t>
                      </a:r>
                      <a:endParaRPr lang="el-GR" sz="1600" b="1"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-0.2101</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0.11132</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-1.89</a:t>
                      </a:r>
                      <a:endParaRPr lang="el-GR" sz="1600" b="0" i="0" u="none" strike="noStrike">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22749" anchor="ctr">
                    <a:lnL>
                      <a:noFill/>
                    </a:lnL>
                    <a:lnR>
                      <a:noFill/>
                    </a:lnR>
                    <a:lnT>
                      <a:noFill/>
                    </a:lnT>
                    <a:lnB>
                      <a:noFill/>
                    </a:lnB>
                    <a:noFill/>
                  </a:tcPr>
                </a:tc>
                <a:tc>
                  <a:txBody>
                    <a:bodyPr/>
                    <a:lstStyle/>
                    <a:p>
                      <a:pPr algn="l" fontAlgn="ctr">
                        <a:spcBef>
                          <a:spcPts val="0"/>
                        </a:spcBef>
                        <a:spcAft>
                          <a:spcPts val="0"/>
                        </a:spcAft>
                      </a:pPr>
                      <a:r>
                        <a:rPr lang="el-GR" sz="1600" b="0"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0.060</a:t>
                      </a:r>
                      <a:endParaRPr lang="el-GR" sz="1600" b="0" i="0" u="none" strike="noStrike" dirty="0">
                        <a:effectLst/>
                        <a:latin typeface="Arial" panose="020B0604020202020204" pitchFamily="34" charset="0"/>
                      </a:endParaRPr>
                    </a:p>
                  </a:txBody>
                  <a:tcPr marL="90994" marR="11374" marT="22749" marB="22749" anchor="ctr">
                    <a:lnL>
                      <a:noFill/>
                    </a:lnL>
                    <a:lnR>
                      <a:noFill/>
                    </a:lnR>
                    <a:lnT>
                      <a:noFill/>
                    </a:lnT>
                    <a:lnB>
                      <a:noFill/>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22749" anchor="ctr">
                    <a:lnL>
                      <a:noFill/>
                    </a:lnL>
                    <a:lnR>
                      <a:noFill/>
                    </a:lnR>
                    <a:lnT>
                      <a:noFill/>
                    </a:lnT>
                    <a:lnB>
                      <a:noFill/>
                    </a:lnB>
                    <a:noFill/>
                  </a:tcPr>
                </a:tc>
                <a:extLst>
                  <a:ext uri="{0D108BD9-81ED-4DB2-BD59-A6C34878D82A}">
                    <a16:rowId xmlns:a16="http://schemas.microsoft.com/office/drawing/2014/main" val="3564925903"/>
                  </a:ext>
                </a:extLst>
              </a:tr>
              <a:tr h="379201">
                <a:tc>
                  <a:txBody>
                    <a:bodyPr/>
                    <a:lstStyle/>
                    <a:p>
                      <a:pPr algn="l" fontAlgn="ctr">
                        <a:spcBef>
                          <a:spcPts val="0"/>
                        </a:spcBef>
                        <a:spcAft>
                          <a:spcPts val="0"/>
                        </a:spcAft>
                      </a:pPr>
                      <a:r>
                        <a:rPr lang="el-GR" sz="1600" b="1" i="0" u="none" strike="noStrike" kern="100" dirty="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Κοινά στοιχεία</a:t>
                      </a:r>
                      <a:endParaRPr lang="el-GR" sz="1600" b="1" i="0" u="none" strike="noStrike" dirty="0">
                        <a:effectLst/>
                        <a:latin typeface="Arial" panose="020B0604020202020204" pitchFamily="34" charset="0"/>
                      </a:endParaRPr>
                    </a:p>
                  </a:txBody>
                  <a:tcPr marL="90994" marR="1137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-0.2636</a:t>
                      </a:r>
                      <a:endParaRPr lang="el-GR" sz="1600" b="0" i="0" u="none" strike="noStrike">
                        <a:effectLst/>
                        <a:latin typeface="Arial" panose="020B0604020202020204" pitchFamily="34" charset="0"/>
                      </a:endParaRPr>
                    </a:p>
                  </a:txBody>
                  <a:tcPr marL="90994" marR="1137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0.08204</a:t>
                      </a:r>
                      <a:endParaRPr lang="el-GR" sz="1600" b="0" i="0" u="none" strike="noStrike">
                        <a:effectLst/>
                        <a:latin typeface="Arial" panose="020B0604020202020204" pitchFamily="34" charset="0"/>
                      </a:endParaRPr>
                    </a:p>
                  </a:txBody>
                  <a:tcPr marL="90994" marR="1137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r>
                        <a:rPr lang="el-GR" sz="1600" b="0" i="0" u="none" strike="noStrike" kern="100">
                          <a:solidFill>
                            <a:srgbClr val="333333"/>
                          </a:solidFill>
                          <a:effectLst/>
                          <a:latin typeface="Segoe UI" panose="020B0502040204020203" pitchFamily="34" charset="0"/>
                          <a:ea typeface="Times New Roman" panose="02020603050405020304" pitchFamily="18" charset="0"/>
                          <a:cs typeface="Times New Roman" panose="02020603050405020304" pitchFamily="18" charset="0"/>
                        </a:rPr>
                        <a:t>-3.21</a:t>
                      </a:r>
                      <a:endParaRPr lang="el-GR" sz="1600" b="0" i="0" u="none" strike="noStrike">
                        <a:effectLst/>
                        <a:latin typeface="Arial" panose="020B0604020202020204" pitchFamily="34" charset="0"/>
                      </a:endParaRPr>
                    </a:p>
                  </a:txBody>
                  <a:tcPr marL="90994" marR="1137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endParaRPr lang="el-GR" sz="1600" b="0" i="0" u="none" strike="noStrike">
                        <a:effectLst/>
                        <a:latin typeface="Arial" panose="020B0604020202020204" pitchFamily="34" charset="0"/>
                      </a:endParaRPr>
                    </a:p>
                  </a:txBody>
                  <a:tcPr marL="22749" marR="9099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r>
                        <a:rPr lang="el-GR" sz="1600" b="0" i="0" u="none" strike="noStrike" kern="100" dirty="0">
                          <a:solidFill>
                            <a:srgbClr val="C00000"/>
                          </a:solidFill>
                          <a:effectLst/>
                          <a:latin typeface="Segoe UI" panose="020B0502040204020203" pitchFamily="34" charset="0"/>
                          <a:ea typeface="Times New Roman" panose="02020603050405020304" pitchFamily="18" charset="0"/>
                          <a:cs typeface="Times New Roman" panose="02020603050405020304" pitchFamily="18" charset="0"/>
                        </a:rPr>
                        <a:t>0.001</a:t>
                      </a:r>
                      <a:endParaRPr lang="el-GR" sz="1600" b="0" i="0" u="none" strike="noStrike" dirty="0">
                        <a:solidFill>
                          <a:srgbClr val="C00000"/>
                        </a:solidFill>
                        <a:effectLst/>
                        <a:latin typeface="Arial" panose="020B0604020202020204" pitchFamily="34" charset="0"/>
                      </a:endParaRPr>
                    </a:p>
                  </a:txBody>
                  <a:tcPr marL="90994" marR="11374" marT="22749" marB="90994" anchor="ctr">
                    <a:lnL>
                      <a:noFill/>
                    </a:lnL>
                    <a:lnR>
                      <a:noFill/>
                    </a:lnR>
                    <a:lnT>
                      <a:noFill/>
                    </a:lnT>
                    <a:lnB w="19050" cap="flat" cmpd="sng" algn="ctr">
                      <a:solidFill>
                        <a:srgbClr val="333333"/>
                      </a:solidFill>
                      <a:prstDash val="solid"/>
                      <a:round/>
                      <a:headEnd type="none" w="med" len="med"/>
                      <a:tailEnd type="none" w="med" len="med"/>
                    </a:lnB>
                    <a:noFill/>
                  </a:tcPr>
                </a:tc>
                <a:tc>
                  <a:txBody>
                    <a:bodyPr/>
                    <a:lstStyle/>
                    <a:p>
                      <a:pPr algn="l" fontAlgn="ctr">
                        <a:spcBef>
                          <a:spcPts val="0"/>
                        </a:spcBef>
                        <a:spcAft>
                          <a:spcPts val="0"/>
                        </a:spcAft>
                      </a:pPr>
                      <a:endParaRPr lang="el-GR" sz="1600" b="0" i="0" u="none" strike="noStrike" dirty="0">
                        <a:effectLst/>
                        <a:latin typeface="Arial" panose="020B0604020202020204" pitchFamily="34" charset="0"/>
                      </a:endParaRPr>
                    </a:p>
                  </a:txBody>
                  <a:tcPr marL="22749" marR="90994" marT="22749" marB="90994" anchor="ctr">
                    <a:lnL>
                      <a:noFill/>
                    </a:lnL>
                    <a:lnR>
                      <a:noFill/>
                    </a:lnR>
                    <a:lnT>
                      <a:noFill/>
                    </a:lnT>
                    <a:lnB w="19050" cap="flat" cmpd="sng" algn="ctr">
                      <a:solidFill>
                        <a:srgbClr val="333333"/>
                      </a:solidFill>
                      <a:prstDash val="solid"/>
                      <a:round/>
                      <a:headEnd type="none" w="med" len="med"/>
                      <a:tailEnd type="none" w="med" len="med"/>
                    </a:lnB>
                    <a:noFill/>
                  </a:tcPr>
                </a:tc>
                <a:extLst>
                  <a:ext uri="{0D108BD9-81ED-4DB2-BD59-A6C34878D82A}">
                    <a16:rowId xmlns:a16="http://schemas.microsoft.com/office/drawing/2014/main" val="2241605944"/>
                  </a:ext>
                </a:extLst>
              </a:tr>
              <a:tr h="625070">
                <a:tc gridSpan="10">
                  <a:txBody>
                    <a:bodyPr/>
                    <a:lstStyle/>
                    <a:p>
                      <a:pPr algn="l" fontAlgn="ctr">
                        <a:spcBef>
                          <a:spcPts val="0"/>
                        </a:spcBef>
                        <a:spcAft>
                          <a:spcPts val="0"/>
                        </a:spcAft>
                      </a:pPr>
                      <a:endParaRPr lang="el-GR" sz="2100" b="0" i="0" u="none" strike="noStrike" dirty="0">
                        <a:effectLst/>
                        <a:latin typeface="Arial" panose="020B0604020202020204" pitchFamily="34" charset="0"/>
                      </a:endParaRPr>
                    </a:p>
                  </a:txBody>
                  <a:tcPr marL="109193" marR="109193" marT="54596" marB="54596">
                    <a:lnL>
                      <a:noFill/>
                    </a:lnL>
                    <a:lnR>
                      <a:noFill/>
                    </a:lnR>
                    <a:lnT w="19050" cap="flat" cmpd="sng" algn="ctr">
                      <a:solidFill>
                        <a:srgbClr val="333333"/>
                      </a:solidFill>
                      <a:prstDash val="solid"/>
                      <a:round/>
                      <a:headEnd type="none" w="med" len="med"/>
                      <a:tailEnd type="none" w="med" len="med"/>
                    </a:lnT>
                    <a:lnB>
                      <a:noFill/>
                    </a:lnB>
                    <a:no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41996928"/>
                  </a:ext>
                </a:extLst>
              </a:tr>
            </a:tbl>
          </a:graphicData>
        </a:graphic>
      </p:graphicFrame>
    </p:spTree>
    <p:extLst>
      <p:ext uri="{BB962C8B-B14F-4D97-AF65-F5344CB8AC3E}">
        <p14:creationId xmlns:p14="http://schemas.microsoft.com/office/powerpoint/2010/main" val="392537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D8CA67-84C7-FF90-6730-3A10EA0BBB7E}"/>
              </a:ext>
            </a:extLst>
          </p:cNvPr>
          <p:cNvSpPr>
            <a:spLocks noGrp="1"/>
          </p:cNvSpPr>
          <p:nvPr>
            <p:ph type="title"/>
          </p:nvPr>
        </p:nvSpPr>
        <p:spPr>
          <a:xfrm>
            <a:off x="838200" y="365125"/>
            <a:ext cx="10515600" cy="736311"/>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Βιβλιογραφική επισκόπηση</a:t>
            </a:r>
          </a:p>
        </p:txBody>
      </p:sp>
      <p:sp>
        <p:nvSpPr>
          <p:cNvPr id="3" name="Θέση περιεχομένου 2">
            <a:extLst>
              <a:ext uri="{FF2B5EF4-FFF2-40B4-BE49-F238E27FC236}">
                <a16:creationId xmlns:a16="http://schemas.microsoft.com/office/drawing/2014/main" id="{755696DA-E7E0-2F2F-8C47-8D7627F028CA}"/>
              </a:ext>
            </a:extLst>
          </p:cNvPr>
          <p:cNvSpPr>
            <a:spLocks noGrp="1"/>
          </p:cNvSpPr>
          <p:nvPr>
            <p:ph idx="1"/>
          </p:nvPr>
        </p:nvSpPr>
        <p:spPr>
          <a:xfrm>
            <a:off x="236667" y="1101437"/>
            <a:ext cx="11865685" cy="5051937"/>
          </a:xfrm>
        </p:spPr>
        <p:txBody>
          <a:bodyPr>
            <a:noAutofit/>
          </a:bodyPr>
          <a:lstStyle/>
          <a:p>
            <a:pPr>
              <a:lnSpc>
                <a:spcPct val="150000"/>
              </a:lnSpc>
            </a:pPr>
            <a:r>
              <a:rPr lang="en-US" sz="2400" dirty="0">
                <a:latin typeface="Times New Roman" panose="02020603050405020304" pitchFamily="18" charset="0"/>
                <a:cs typeface="Times New Roman" panose="02020603050405020304" pitchFamily="18" charset="0"/>
              </a:rPr>
              <a:t>Mί</a:t>
            </a:r>
            <a:r>
              <a:rPr lang="el-GR" sz="2400" dirty="0">
                <a:latin typeface="Times New Roman" panose="02020603050405020304" pitchFamily="18" charset="0"/>
                <a:cs typeface="Times New Roman" panose="02020603050405020304" pitchFamily="18" charset="0"/>
              </a:rPr>
              <a:t>α από τις πρώτες έρευνες που μελέτησε το ραδιόφωνο και το </a:t>
            </a:r>
            <a:r>
              <a:rPr lang="en-US" sz="2400" dirty="0">
                <a:latin typeface="Times New Roman" panose="02020603050405020304" pitchFamily="18" charset="0"/>
                <a:cs typeface="Times New Roman" panose="02020603050405020304" pitchFamily="18" charset="0"/>
              </a:rPr>
              <a:t>Facebook </a:t>
            </a:r>
            <a:r>
              <a:rPr lang="el-GR" sz="2400" dirty="0">
                <a:latin typeface="Times New Roman" panose="02020603050405020304" pitchFamily="18" charset="0"/>
                <a:cs typeface="Times New Roman" panose="02020603050405020304" pitchFamily="18" charset="0"/>
              </a:rPr>
              <a:t>σε τρεις διαφορετικές χώρες Γερμανία, Αμερική και Σιγκαπούρη </a:t>
            </a:r>
            <a:r>
              <a:rPr lang="en-US" sz="2000" dirty="0">
                <a:solidFill>
                  <a:srgbClr val="C00000"/>
                </a:solidFill>
                <a:latin typeface="Times New Roman" panose="02020603050405020304" pitchFamily="18" charset="0"/>
                <a:cs typeface="Times New Roman" panose="02020603050405020304" pitchFamily="18" charset="0"/>
              </a:rPr>
              <a:t>(Freeman et al., 2012)</a:t>
            </a:r>
            <a:endParaRPr lang="el-GR" sz="2000" dirty="0">
              <a:solidFill>
                <a:srgbClr val="C00000"/>
              </a:solidFill>
              <a:latin typeface="Times New Roman" panose="02020603050405020304" pitchFamily="18" charset="0"/>
              <a:cs typeface="Times New Roman" panose="02020603050405020304" pitchFamily="18" charset="0"/>
            </a:endParaRPr>
          </a:p>
          <a:p>
            <a:pPr>
              <a:lnSpc>
                <a:spcPct val="150000"/>
              </a:lnSpc>
            </a:pPr>
            <a:r>
              <a:rPr lang="el-GR" sz="2400" dirty="0">
                <a:latin typeface="Times New Roman" panose="02020603050405020304" pitchFamily="18" charset="0"/>
                <a:cs typeface="Times New Roman" panose="02020603050405020304" pitchFamily="18" charset="0"/>
              </a:rPr>
              <a:t>Διαπιστώθηκε ότι η χρήση των μέσων κοινωνικής δικτύωσης άλλαξε την επικοινωνία με το ακροαματικό κοινό και αποτέλεσε ένα νέο τρόπο προσέγγισης και προσέλκυσης ακροατών </a:t>
            </a:r>
            <a:r>
              <a:rPr lang="el-GR" sz="2000" dirty="0">
                <a:solidFill>
                  <a:srgbClr val="C00000"/>
                </a:solidFill>
                <a:latin typeface="Times New Roman" panose="02020603050405020304" pitchFamily="18" charset="0"/>
                <a:cs typeface="Times New Roman" panose="02020603050405020304" pitchFamily="18" charset="0"/>
              </a:rPr>
              <a:t>(</a:t>
            </a:r>
            <a:r>
              <a:rPr lang="en-US" sz="2000" dirty="0" err="1">
                <a:solidFill>
                  <a:srgbClr val="C00000"/>
                </a:solidFill>
                <a:latin typeface="Times New Roman" panose="02020603050405020304" pitchFamily="18" charset="0"/>
                <a:cs typeface="Times New Roman" panose="02020603050405020304" pitchFamily="18" charset="0"/>
              </a:rPr>
              <a:t>Bonini</a:t>
            </a:r>
            <a:r>
              <a:rPr lang="en-US" sz="2000" dirty="0">
                <a:solidFill>
                  <a:srgbClr val="C00000"/>
                </a:solidFill>
                <a:latin typeface="Times New Roman" panose="02020603050405020304" pitchFamily="18" charset="0"/>
                <a:cs typeface="Times New Roman" panose="02020603050405020304" pitchFamily="18" charset="0"/>
              </a:rPr>
              <a:t>, 2014)</a:t>
            </a:r>
          </a:p>
          <a:p>
            <a:pPr>
              <a:lnSpc>
                <a:spcPct val="150000"/>
              </a:lnSpc>
            </a:pPr>
            <a:r>
              <a:rPr lang="el-GR" sz="2400" dirty="0">
                <a:latin typeface="Times New Roman" panose="02020603050405020304" pitchFamily="18" charset="0"/>
                <a:cs typeface="Times New Roman" panose="02020603050405020304" pitchFamily="18" charset="0"/>
              </a:rPr>
              <a:t>Με το π</a:t>
            </a:r>
            <a:r>
              <a:rPr lang="en-US" sz="2400" dirty="0" err="1">
                <a:latin typeface="Times New Roman" panose="02020603050405020304" pitchFamily="18" charset="0"/>
                <a:cs typeface="Times New Roman" panose="02020603050405020304" pitchFamily="18" charset="0"/>
              </a:rPr>
              <a:t>έ</a:t>
            </a:r>
            <a:r>
              <a:rPr lang="el-GR" sz="2400" dirty="0" err="1">
                <a:latin typeface="Times New Roman" panose="02020603050405020304" pitchFamily="18" charset="0"/>
                <a:cs typeface="Times New Roman" panose="02020603050405020304" pitchFamily="18" charset="0"/>
              </a:rPr>
              <a:t>ρασμα</a:t>
            </a:r>
            <a:r>
              <a:rPr lang="el-GR" sz="2400" dirty="0">
                <a:latin typeface="Times New Roman" panose="02020603050405020304" pitchFamily="18" charset="0"/>
                <a:cs typeface="Times New Roman" panose="02020603050405020304" pitchFamily="18" charset="0"/>
              </a:rPr>
              <a:t> του χρόνου, εστίασαν στις αντιδράσεις του ακροαματικού κοινού στις αναρτήσεις ξεχωριστά για κάθε πλατφόρμα </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Herrera-Damas</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Hermida</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2014;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Laor</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Steinfeld</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2018, </a:t>
            </a:r>
            <a:r>
              <a:rPr lang="en-US"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Pilitsidou et al. 2019</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52529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DDD697-84A8-8A42-9633-736A6D747463}"/>
              </a:ext>
            </a:extLst>
          </p:cNvPr>
          <p:cNvSpPr>
            <a:spLocks noGrp="1"/>
          </p:cNvSpPr>
          <p:nvPr>
            <p:ph type="title"/>
          </p:nvPr>
        </p:nvSpPr>
        <p:spPr>
          <a:xfrm>
            <a:off x="838200" y="365126"/>
            <a:ext cx="10515600" cy="809048"/>
          </a:xfrm>
        </p:spPr>
        <p:txBody>
          <a:bodyPr>
            <a:normAutofit/>
          </a:bodyPr>
          <a:lstStyle/>
          <a:p>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Ανάλυση λανθανόντων προφίλ (</a:t>
            </a:r>
            <a:r>
              <a:rPr lang="el-GR" sz="32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Latent</a:t>
            </a:r>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32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Profile</a:t>
            </a:r>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32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Analysis</a:t>
            </a:r>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-LPA)</a:t>
            </a:r>
            <a:r>
              <a:rPr lang="el-GR" sz="3200" dirty="0">
                <a:solidFill>
                  <a:srgbClr val="C00000"/>
                </a:solidFill>
                <a:effectLst/>
                <a:latin typeface="Times New Roman" panose="02020603050405020304" pitchFamily="18" charset="0"/>
                <a:cs typeface="Times New Roman" panose="02020603050405020304" pitchFamily="18" charset="0"/>
              </a:rPr>
              <a:t> </a:t>
            </a:r>
            <a:endParaRPr lang="el-GR" sz="3200" dirty="0">
              <a:solidFill>
                <a:srgbClr val="C00000"/>
              </a:solidFill>
              <a:latin typeface="Times New Roman" panose="02020603050405020304" pitchFamily="18" charset="0"/>
              <a:cs typeface="Times New Roman" panose="02020603050405020304" pitchFamily="18" charset="0"/>
            </a:endParaRPr>
          </a:p>
        </p:txBody>
      </p:sp>
      <p:graphicFrame>
        <p:nvGraphicFramePr>
          <p:cNvPr id="4" name="Θέση περιεχομένου 3">
            <a:extLst>
              <a:ext uri="{FF2B5EF4-FFF2-40B4-BE49-F238E27FC236}">
                <a16:creationId xmlns:a16="http://schemas.microsoft.com/office/drawing/2014/main" id="{59ECDA63-1541-7F6B-4A24-B2C37A074BB9}"/>
              </a:ext>
            </a:extLst>
          </p:cNvPr>
          <p:cNvGraphicFramePr>
            <a:graphicFrameLocks noGrp="1"/>
          </p:cNvGraphicFramePr>
          <p:nvPr>
            <p:ph idx="1"/>
          </p:nvPr>
        </p:nvGraphicFramePr>
        <p:xfrm>
          <a:off x="838200" y="1519238"/>
          <a:ext cx="10515600"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106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7DB345D-73DF-BF6E-004C-2A397E0D75F6}"/>
              </a:ext>
            </a:extLst>
          </p:cNvPr>
          <p:cNvSpPr>
            <a:spLocks noGrp="1"/>
          </p:cNvSpPr>
          <p:nvPr>
            <p:ph type="title"/>
          </p:nvPr>
        </p:nvSpPr>
        <p:spPr>
          <a:xfrm>
            <a:off x="838200" y="495866"/>
            <a:ext cx="10509504" cy="658283"/>
          </a:xfrm>
        </p:spPr>
        <p:txBody>
          <a:bodyPr anchor="b">
            <a:normAutofit/>
          </a:bodyPr>
          <a:lstStyle/>
          <a:p>
            <a:pPr algn="ctr"/>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Επιβεβαιωτική Παραγοντική Ανάλυση</a:t>
            </a:r>
            <a:r>
              <a:rPr lang="el-GR" sz="3200" kern="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l-GR" sz="32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Δεύτερο στάδιο</a:t>
            </a:r>
            <a:r>
              <a:rPr lang="el-GR" sz="3200" dirty="0">
                <a:solidFill>
                  <a:srgbClr val="C00000"/>
                </a:solidFill>
                <a:effectLst/>
                <a:latin typeface="Times New Roman" panose="02020603050405020304" pitchFamily="18" charset="0"/>
                <a:cs typeface="Times New Roman" panose="02020603050405020304" pitchFamily="18" charset="0"/>
              </a:rPr>
              <a:t> </a:t>
            </a:r>
            <a:endParaRPr lang="el-GR" sz="3200" dirty="0">
              <a:solidFill>
                <a:srgbClr val="C00000"/>
              </a:solidFill>
              <a:latin typeface="Times New Roman" panose="02020603050405020304" pitchFamily="18" charset="0"/>
              <a:cs typeface="Times New Roman" panose="02020603050405020304" pitchFamily="18" charset="0"/>
            </a:endParaRPr>
          </a:p>
        </p:txBody>
      </p:sp>
      <p:sp>
        <p:nvSpPr>
          <p:cNvPr id="21" name="Rectangle 1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graphicFrame>
        <p:nvGraphicFramePr>
          <p:cNvPr id="4" name="Θέση περιεχομένου 3">
            <a:extLst>
              <a:ext uri="{FF2B5EF4-FFF2-40B4-BE49-F238E27FC236}">
                <a16:creationId xmlns:a16="http://schemas.microsoft.com/office/drawing/2014/main" id="{9E89EBB8-97B5-0DED-51FD-18E7B1AA3D86}"/>
              </a:ext>
            </a:extLst>
          </p:cNvPr>
          <p:cNvGraphicFramePr>
            <a:graphicFrameLocks noGrp="1"/>
          </p:cNvGraphicFramePr>
          <p:nvPr>
            <p:ph idx="1"/>
            <p:extLst>
              <p:ext uri="{D42A27DB-BD31-4B8C-83A1-F6EECF244321}">
                <p14:modId xmlns:p14="http://schemas.microsoft.com/office/powerpoint/2010/main" val="2923669166"/>
              </p:ext>
            </p:extLst>
          </p:nvPr>
        </p:nvGraphicFramePr>
        <p:xfrm>
          <a:off x="844296" y="1704879"/>
          <a:ext cx="10500362" cy="4349216"/>
        </p:xfrm>
        <a:graphic>
          <a:graphicData uri="http://schemas.openxmlformats.org/drawingml/2006/table">
            <a:tbl>
              <a:tblPr firstRow="1" firstCol="1" bandRow="1">
                <a:tableStyleId>{9D7B26C5-4107-4FEC-AEDC-1716B250A1EF}</a:tableStyleId>
              </a:tblPr>
              <a:tblGrid>
                <a:gridCol w="3888246">
                  <a:extLst>
                    <a:ext uri="{9D8B030D-6E8A-4147-A177-3AD203B41FA5}">
                      <a16:colId xmlns:a16="http://schemas.microsoft.com/office/drawing/2014/main" val="1821042168"/>
                    </a:ext>
                  </a:extLst>
                </a:gridCol>
                <a:gridCol w="1291587">
                  <a:extLst>
                    <a:ext uri="{9D8B030D-6E8A-4147-A177-3AD203B41FA5}">
                      <a16:colId xmlns:a16="http://schemas.microsoft.com/office/drawing/2014/main" val="1646926464"/>
                    </a:ext>
                  </a:extLst>
                </a:gridCol>
                <a:gridCol w="1138517">
                  <a:extLst>
                    <a:ext uri="{9D8B030D-6E8A-4147-A177-3AD203B41FA5}">
                      <a16:colId xmlns:a16="http://schemas.microsoft.com/office/drawing/2014/main" val="1040729721"/>
                    </a:ext>
                  </a:extLst>
                </a:gridCol>
                <a:gridCol w="1175120">
                  <a:extLst>
                    <a:ext uri="{9D8B030D-6E8A-4147-A177-3AD203B41FA5}">
                      <a16:colId xmlns:a16="http://schemas.microsoft.com/office/drawing/2014/main" val="1070678404"/>
                    </a:ext>
                  </a:extLst>
                </a:gridCol>
                <a:gridCol w="1405836">
                  <a:extLst>
                    <a:ext uri="{9D8B030D-6E8A-4147-A177-3AD203B41FA5}">
                      <a16:colId xmlns:a16="http://schemas.microsoft.com/office/drawing/2014/main" val="3993939828"/>
                    </a:ext>
                  </a:extLst>
                </a:gridCol>
                <a:gridCol w="1601056">
                  <a:extLst>
                    <a:ext uri="{9D8B030D-6E8A-4147-A177-3AD203B41FA5}">
                      <a16:colId xmlns:a16="http://schemas.microsoft.com/office/drawing/2014/main" val="1418381486"/>
                    </a:ext>
                  </a:extLst>
                </a:gridCol>
              </a:tblGrid>
              <a:tr h="543652">
                <a:tc>
                  <a:txBody>
                    <a:bodyPr/>
                    <a:lstStyle/>
                    <a:p>
                      <a:pPr>
                        <a:lnSpc>
                          <a:spcPct val="200000"/>
                        </a:lnSpc>
                      </a:pPr>
                      <a:r>
                        <a:rPr lang="el-GR" sz="1600">
                          <a:effectLst/>
                        </a:rPr>
                        <a:t>Κλίμακες</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dirty="0">
                          <a:effectLst/>
                        </a:rPr>
                        <a:t>χ</a:t>
                      </a:r>
                      <a:r>
                        <a:rPr lang="el-GR" sz="1600" baseline="30000" dirty="0">
                          <a:effectLst/>
                        </a:rPr>
                        <a:t>2</a:t>
                      </a:r>
                      <a:endParaRPr lang="el-G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dirty="0" err="1">
                          <a:effectLst/>
                        </a:rPr>
                        <a:t>df</a:t>
                      </a:r>
                      <a:endParaRPr lang="el-G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CFI</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RMSEA</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dirty="0">
                          <a:effectLst/>
                        </a:rPr>
                        <a:t>SRMR</a:t>
                      </a:r>
                      <a:endParaRPr lang="el-G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344311789"/>
                  </a:ext>
                </a:extLst>
              </a:tr>
              <a:tr h="543652">
                <a:tc>
                  <a:txBody>
                    <a:bodyPr/>
                    <a:lstStyle/>
                    <a:p>
                      <a:pPr>
                        <a:lnSpc>
                          <a:spcPct val="200000"/>
                        </a:lnSpc>
                      </a:pPr>
                      <a:r>
                        <a:rPr lang="el-GR" sz="1600">
                          <a:effectLst/>
                        </a:rPr>
                        <a:t>Διάθεση ράδιο</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49,6*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26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.946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.084</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.050</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446533073"/>
                  </a:ext>
                </a:extLst>
              </a:tr>
              <a:tr h="543652">
                <a:tc>
                  <a:txBody>
                    <a:bodyPr/>
                    <a:lstStyle/>
                    <a:p>
                      <a:pPr>
                        <a:lnSpc>
                          <a:spcPct val="200000"/>
                        </a:lnSpc>
                      </a:pPr>
                      <a:r>
                        <a:rPr lang="el-GR" sz="1600">
                          <a:effectLst/>
                        </a:rPr>
                        <a:t>Διάθεση ΜΚΔ</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59,6*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26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.902</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.103</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.058</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579491272"/>
                  </a:ext>
                </a:extLst>
              </a:tr>
              <a:tr h="543652">
                <a:tc>
                  <a:txBody>
                    <a:bodyPr/>
                    <a:lstStyle/>
                    <a:p>
                      <a:pPr>
                        <a:lnSpc>
                          <a:spcPct val="200000"/>
                        </a:lnSpc>
                      </a:pPr>
                      <a:r>
                        <a:rPr lang="el-GR" sz="1600">
                          <a:effectLst/>
                        </a:rPr>
                        <a:t>Αυτορρύθμιση</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94,5*</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14</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.973</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.056</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.034</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237216137"/>
                  </a:ext>
                </a:extLst>
              </a:tr>
              <a:tr h="543652">
                <a:tc>
                  <a:txBody>
                    <a:bodyPr/>
                    <a:lstStyle/>
                    <a:p>
                      <a:pPr>
                        <a:lnSpc>
                          <a:spcPct val="200000"/>
                        </a:lnSpc>
                      </a:pPr>
                      <a:r>
                        <a:rPr lang="el-GR" sz="1600">
                          <a:effectLst/>
                        </a:rPr>
                        <a:t>Γνωστική ράδιο</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19,2</a:t>
                      </a:r>
                      <a:r>
                        <a:rPr lang="en-US" sz="1600" baseline="30000">
                          <a:effectLst/>
                        </a:rPr>
                        <a:t> ns</a:t>
                      </a:r>
                      <a:r>
                        <a:rPr lang="en-US" sz="1600">
                          <a:effectLst/>
                        </a:rPr>
                        <a:t> </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2</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.998</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.033</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.015</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1311328463"/>
                  </a:ext>
                </a:extLst>
              </a:tr>
              <a:tr h="543652">
                <a:tc>
                  <a:txBody>
                    <a:bodyPr/>
                    <a:lstStyle/>
                    <a:p>
                      <a:pPr>
                        <a:lnSpc>
                          <a:spcPct val="200000"/>
                        </a:lnSpc>
                      </a:pPr>
                      <a:r>
                        <a:rPr lang="el-GR" sz="1600">
                          <a:effectLst/>
                        </a:rPr>
                        <a:t>Γνωστική ΜΚΔ</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l-GR" sz="1600">
                          <a:effectLst/>
                        </a:rPr>
                        <a:t>2,26</a:t>
                      </a:r>
                      <a:r>
                        <a:rPr lang="en-US" sz="1600" baseline="30000">
                          <a:effectLst/>
                        </a:rPr>
                        <a:t> ns</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1.000</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.000</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.004</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1223255886"/>
                  </a:ext>
                </a:extLst>
              </a:tr>
              <a:tr h="543652">
                <a:tc>
                  <a:txBody>
                    <a:bodyPr/>
                    <a:lstStyle/>
                    <a:p>
                      <a:pPr>
                        <a:lnSpc>
                          <a:spcPct val="200000"/>
                        </a:lnSpc>
                      </a:pPr>
                      <a:r>
                        <a:rPr lang="el-GR" sz="1600">
                          <a:effectLst/>
                        </a:rPr>
                        <a:t>Συναισθηματική ράδιο</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4,75</a:t>
                      </a:r>
                      <a:r>
                        <a:rPr lang="en-US" sz="1600" baseline="30000">
                          <a:effectLst/>
                        </a:rPr>
                        <a:t> ns</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2</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.991</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.111</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.017</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2156358837"/>
                  </a:ext>
                </a:extLst>
              </a:tr>
              <a:tr h="543652">
                <a:tc>
                  <a:txBody>
                    <a:bodyPr/>
                    <a:lstStyle/>
                    <a:p>
                      <a:pPr>
                        <a:lnSpc>
                          <a:spcPct val="200000"/>
                        </a:lnSpc>
                      </a:pPr>
                      <a:r>
                        <a:rPr lang="el-GR" sz="1600">
                          <a:effectLst/>
                        </a:rPr>
                        <a:t>Συναισθηματική ΜΚΔ</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8,81*</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dirty="0">
                          <a:effectLst/>
                        </a:rPr>
                        <a:t>2</a:t>
                      </a:r>
                      <a:endParaRPr lang="el-G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.969</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a:effectLst/>
                        </a:rPr>
                        <a:t>.181</a:t>
                      </a:r>
                      <a:endParaRPr lang="el-GR"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tc>
                  <a:txBody>
                    <a:bodyPr/>
                    <a:lstStyle/>
                    <a:p>
                      <a:pPr>
                        <a:lnSpc>
                          <a:spcPct val="200000"/>
                        </a:lnSpc>
                      </a:pPr>
                      <a:r>
                        <a:rPr lang="en-US" sz="1600" dirty="0">
                          <a:effectLst/>
                        </a:rPr>
                        <a:t>.024</a:t>
                      </a:r>
                      <a:endParaRPr lang="el-GR"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7345" marR="97345" marT="0" marB="0"/>
                </a:tc>
                <a:extLst>
                  <a:ext uri="{0D108BD9-81ED-4DB2-BD59-A6C34878D82A}">
                    <a16:rowId xmlns:a16="http://schemas.microsoft.com/office/drawing/2014/main" val="2494632726"/>
                  </a:ext>
                </a:extLst>
              </a:tr>
            </a:tbl>
          </a:graphicData>
        </a:graphic>
      </p:graphicFrame>
    </p:spTree>
    <p:extLst>
      <p:ext uri="{BB962C8B-B14F-4D97-AF65-F5344CB8AC3E}">
        <p14:creationId xmlns:p14="http://schemas.microsoft.com/office/powerpoint/2010/main" val="4064893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60B8A6-5FE0-BE4A-F289-E8A862B33E51}"/>
              </a:ext>
            </a:extLst>
          </p:cNvPr>
          <p:cNvSpPr>
            <a:spLocks noGrp="1"/>
          </p:cNvSpPr>
          <p:nvPr>
            <p:ph type="title"/>
          </p:nvPr>
        </p:nvSpPr>
        <p:spPr>
          <a:xfrm>
            <a:off x="838200" y="365125"/>
            <a:ext cx="10515600" cy="933739"/>
          </a:xfrm>
        </p:spPr>
        <p:txBody>
          <a:bodyPr>
            <a:no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Χρήση των μέσων κοινωνικής δικτύωσης και ακρόαση ραδιοφώνου</a:t>
            </a:r>
          </a:p>
        </p:txBody>
      </p:sp>
      <p:sp>
        <p:nvSpPr>
          <p:cNvPr id="3" name="Θέση περιεχομένου 2">
            <a:extLst>
              <a:ext uri="{FF2B5EF4-FFF2-40B4-BE49-F238E27FC236}">
                <a16:creationId xmlns:a16="http://schemas.microsoft.com/office/drawing/2014/main" id="{F2507B18-2FEB-499A-A697-CC0668B3AA4C}"/>
              </a:ext>
            </a:extLst>
          </p:cNvPr>
          <p:cNvSpPr>
            <a:spLocks noGrp="1"/>
          </p:cNvSpPr>
          <p:nvPr>
            <p:ph idx="1"/>
          </p:nvPr>
        </p:nvSpPr>
        <p:spPr/>
        <p:txBody>
          <a:bodyPr/>
          <a:lstStyle/>
          <a:p>
            <a:endParaRPr lang="el-GR" dirty="0"/>
          </a:p>
          <a:p>
            <a:endParaRPr lang="el-GR" dirty="0"/>
          </a:p>
        </p:txBody>
      </p:sp>
      <p:pic>
        <p:nvPicPr>
          <p:cNvPr id="4" name="Εικόνα 3">
            <a:extLst>
              <a:ext uri="{FF2B5EF4-FFF2-40B4-BE49-F238E27FC236}">
                <a16:creationId xmlns:a16="http://schemas.microsoft.com/office/drawing/2014/main" id="{160C7C84-2165-9260-7C3A-ABB73493E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91" y="2047009"/>
            <a:ext cx="7865918" cy="3512127"/>
          </a:xfrm>
          <a:prstGeom prst="rect">
            <a:avLst/>
          </a:prstGeom>
        </p:spPr>
      </p:pic>
    </p:spTree>
    <p:extLst>
      <p:ext uri="{BB962C8B-B14F-4D97-AF65-F5344CB8AC3E}">
        <p14:creationId xmlns:p14="http://schemas.microsoft.com/office/powerpoint/2010/main" val="94275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4E3EB9-34EB-A495-BF13-914CE13ABC8C}"/>
              </a:ext>
            </a:extLst>
          </p:cNvPr>
          <p:cNvSpPr>
            <a:spLocks noGrp="1"/>
          </p:cNvSpPr>
          <p:nvPr>
            <p:ph type="title"/>
          </p:nvPr>
        </p:nvSpPr>
        <p:spPr>
          <a:xfrm>
            <a:off x="838200" y="207819"/>
            <a:ext cx="10515600" cy="1174172"/>
          </a:xfrm>
        </p:spPr>
        <p:txBody>
          <a:bodyPr>
            <a:noAutofit/>
          </a:bodyPr>
          <a:lstStyle/>
          <a:p>
            <a:pPr algn="ctr">
              <a:lnSpc>
                <a:spcPct val="150000"/>
              </a:lnSpc>
            </a:pPr>
            <a:br>
              <a:rPr lang="el-GR" sz="2400" dirty="0">
                <a:solidFill>
                  <a:srgbClr val="C00000"/>
                </a:solidFill>
                <a:effectLst/>
                <a:latin typeface="Times New Roman" panose="02020603050405020304" pitchFamily="18" charset="0"/>
                <a:ea typeface="Times New Roman" panose="02020603050405020304" pitchFamily="18" charset="0"/>
              </a:rPr>
            </a:br>
            <a:r>
              <a:rPr lang="el-GR" sz="2400" dirty="0">
                <a:solidFill>
                  <a:srgbClr val="C00000"/>
                </a:solidFill>
                <a:effectLst/>
                <a:latin typeface="Times New Roman" panose="02020603050405020304" pitchFamily="18" charset="0"/>
                <a:ea typeface="Times New Roman" panose="02020603050405020304" pitchFamily="18" charset="0"/>
              </a:rPr>
              <a:t>Σύνδεση της χρήσης των μέσων κοινωνικής δικτύωσης με τη γνωστική διάσταση του ραδιοφώνου και στα δύο στάδια </a:t>
            </a:r>
            <a:br>
              <a:rPr lang="el-GR" sz="3200" dirty="0">
                <a:solidFill>
                  <a:srgbClr val="C00000"/>
                </a:solidFill>
                <a:effectLst/>
                <a:latin typeface="Times New Roman" panose="02020603050405020304" pitchFamily="18" charset="0"/>
                <a:ea typeface="Times New Roman" panose="02020603050405020304" pitchFamily="18" charset="0"/>
              </a:rPr>
            </a:br>
            <a:endParaRPr lang="el-GR" sz="3200" dirty="0">
              <a:solidFill>
                <a:srgbClr val="C00000"/>
              </a:solidFill>
            </a:endParaRPr>
          </a:p>
        </p:txBody>
      </p:sp>
      <p:sp>
        <p:nvSpPr>
          <p:cNvPr id="3" name="Θέση περιεχομένου 2">
            <a:extLst>
              <a:ext uri="{FF2B5EF4-FFF2-40B4-BE49-F238E27FC236}">
                <a16:creationId xmlns:a16="http://schemas.microsoft.com/office/drawing/2014/main" id="{B621DC59-2D1C-0AE0-1660-4551012FD3A6}"/>
              </a:ext>
            </a:extLst>
          </p:cNvPr>
          <p:cNvSpPr>
            <a:spLocks noGrp="1"/>
          </p:cNvSpPr>
          <p:nvPr>
            <p:ph idx="1"/>
          </p:nvPr>
        </p:nvSpPr>
        <p:spPr/>
        <p:txBody>
          <a:bodyPr/>
          <a:lstStyle/>
          <a:p>
            <a:endParaRPr lang="el-GR" dirty="0"/>
          </a:p>
          <a:p>
            <a:endParaRPr lang="el-GR" dirty="0"/>
          </a:p>
        </p:txBody>
      </p:sp>
      <p:pic>
        <p:nvPicPr>
          <p:cNvPr id="4" name="Εικόνα 3">
            <a:extLst>
              <a:ext uri="{FF2B5EF4-FFF2-40B4-BE49-F238E27FC236}">
                <a16:creationId xmlns:a16="http://schemas.microsoft.com/office/drawing/2014/main" id="{8E19A447-9FB0-8F93-5635-89E0F838B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927" y="2047009"/>
            <a:ext cx="7678881" cy="3429000"/>
          </a:xfrm>
          <a:prstGeom prst="rect">
            <a:avLst/>
          </a:prstGeom>
        </p:spPr>
      </p:pic>
    </p:spTree>
    <p:extLst>
      <p:ext uri="{BB962C8B-B14F-4D97-AF65-F5344CB8AC3E}">
        <p14:creationId xmlns:p14="http://schemas.microsoft.com/office/powerpoint/2010/main" val="1884243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B5101C2-11E7-EC5D-9456-BBFFC87A2068}"/>
              </a:ext>
            </a:extLst>
          </p:cNvPr>
          <p:cNvSpPr>
            <a:spLocks noGrp="1"/>
          </p:cNvSpPr>
          <p:nvPr>
            <p:ph type="title"/>
          </p:nvPr>
        </p:nvSpPr>
        <p:spPr>
          <a:xfrm>
            <a:off x="838200" y="332509"/>
            <a:ext cx="10515600" cy="1163782"/>
          </a:xfrm>
        </p:spPr>
        <p:txBody>
          <a:bodyPr>
            <a:normAutofit fontScale="90000"/>
          </a:bodyPr>
          <a:lstStyle/>
          <a:p>
            <a:pPr algn="ctr">
              <a:lnSpc>
                <a:spcPct val="150000"/>
              </a:lnSpc>
            </a:pPr>
            <a:br>
              <a:rPr lang="el-GR" sz="2800" dirty="0">
                <a:solidFill>
                  <a:srgbClr val="C00000"/>
                </a:solidFill>
                <a:effectLst/>
                <a:latin typeface="Times New Roman" panose="02020603050405020304" pitchFamily="18" charset="0"/>
                <a:ea typeface="Times New Roman" panose="02020603050405020304" pitchFamily="18" charset="0"/>
              </a:rPr>
            </a:br>
            <a:r>
              <a:rPr lang="el-GR" sz="2800" dirty="0">
                <a:solidFill>
                  <a:srgbClr val="C00000"/>
                </a:solidFill>
                <a:effectLst/>
                <a:latin typeface="Times New Roman" panose="02020603050405020304" pitchFamily="18" charset="0"/>
                <a:ea typeface="Times New Roman" panose="02020603050405020304" pitchFamily="18" charset="0"/>
              </a:rPr>
              <a:t>Αυτορρύθμιση, χρήση των μέσων κοινωνικής δικτύωσης, διάθεση και γνωστική διάθεση ραδιοφώνου</a:t>
            </a:r>
            <a:br>
              <a:rPr lang="el-GR" sz="2800" dirty="0">
                <a:solidFill>
                  <a:srgbClr val="C00000"/>
                </a:solidFill>
                <a:effectLst/>
                <a:latin typeface="Times New Roman" panose="02020603050405020304" pitchFamily="18" charset="0"/>
                <a:ea typeface="Times New Roman" panose="02020603050405020304" pitchFamily="18" charset="0"/>
              </a:rPr>
            </a:b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580C83DD-0C78-2A98-E04C-498CA37030AC}"/>
              </a:ext>
            </a:extLst>
          </p:cNvPr>
          <p:cNvSpPr>
            <a:spLocks noGrp="1"/>
          </p:cNvSpPr>
          <p:nvPr>
            <p:ph idx="1"/>
          </p:nvPr>
        </p:nvSpPr>
        <p:spPr/>
        <p:txBody>
          <a:bodyPr/>
          <a:lstStyle/>
          <a:p>
            <a:endParaRPr lang="el-GR" dirty="0"/>
          </a:p>
          <a:p>
            <a:endParaRPr lang="el-GR" dirty="0"/>
          </a:p>
        </p:txBody>
      </p:sp>
      <p:pic>
        <p:nvPicPr>
          <p:cNvPr id="4" name="Εικόνα 3" descr="Εικόνα που περιέχει στιγμιότυπο οθόνης, διάγραμμα, κείμενο, γραμμή&#10;&#10;Περιγραφή που δημιουργήθηκε αυτόματα">
            <a:extLst>
              <a:ext uri="{FF2B5EF4-FFF2-40B4-BE49-F238E27FC236}">
                <a16:creationId xmlns:a16="http://schemas.microsoft.com/office/drawing/2014/main" id="{C39AE5E0-971B-3F92-6EC9-4705EABB2B73}"/>
              </a:ext>
            </a:extLst>
          </p:cNvPr>
          <p:cNvPicPr>
            <a:picLocks noChangeAspect="1"/>
          </p:cNvPicPr>
          <p:nvPr/>
        </p:nvPicPr>
        <p:blipFill rotWithShape="1">
          <a:blip r:embed="rId2"/>
          <a:srcRect l="11008" t="35128" r="16661" b="22081"/>
          <a:stretch/>
        </p:blipFill>
        <p:spPr bwMode="auto">
          <a:xfrm>
            <a:off x="2016258" y="1984663"/>
            <a:ext cx="7678460" cy="390698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5968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23">
            <a:extLst>
              <a:ext uri="{FF2B5EF4-FFF2-40B4-BE49-F238E27FC236}">
                <a16:creationId xmlns:a16="http://schemas.microsoft.com/office/drawing/2014/main" id="{3E65D517-46E4-8037-A63D-629DE1253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DEE2F94-A7AC-BEB2-1D37-9F4F35CDED77}"/>
              </a:ext>
            </a:extLst>
          </p:cNvPr>
          <p:cNvSpPr>
            <a:spLocks noGrp="1"/>
          </p:cNvSpPr>
          <p:nvPr>
            <p:ph type="title"/>
          </p:nvPr>
        </p:nvSpPr>
        <p:spPr>
          <a:xfrm>
            <a:off x="758952" y="276198"/>
            <a:ext cx="10477600" cy="788809"/>
          </a:xfrm>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Πίνακας επιβεβαίωσης ερευνητικών υποθέσεων</a:t>
            </a:r>
          </a:p>
        </p:txBody>
      </p:sp>
      <p:graphicFrame>
        <p:nvGraphicFramePr>
          <p:cNvPr id="4" name="Θέση περιεχομένου 3">
            <a:extLst>
              <a:ext uri="{FF2B5EF4-FFF2-40B4-BE49-F238E27FC236}">
                <a16:creationId xmlns:a16="http://schemas.microsoft.com/office/drawing/2014/main" id="{44552979-2F5A-86D2-5FB0-019D015DED28}"/>
              </a:ext>
            </a:extLst>
          </p:cNvPr>
          <p:cNvGraphicFramePr>
            <a:graphicFrameLocks noGrp="1"/>
          </p:cNvGraphicFramePr>
          <p:nvPr>
            <p:ph idx="1"/>
            <p:extLst>
              <p:ext uri="{D42A27DB-BD31-4B8C-83A1-F6EECF244321}">
                <p14:modId xmlns:p14="http://schemas.microsoft.com/office/powerpoint/2010/main" val="2630518104"/>
              </p:ext>
            </p:extLst>
          </p:nvPr>
        </p:nvGraphicFramePr>
        <p:xfrm>
          <a:off x="0" y="1065007"/>
          <a:ext cx="12191998" cy="5615493"/>
        </p:xfrm>
        <a:graphic>
          <a:graphicData uri="http://schemas.openxmlformats.org/drawingml/2006/table">
            <a:tbl>
              <a:tblPr firstRow="1" firstCol="1" bandRow="1"/>
              <a:tblGrid>
                <a:gridCol w="376518">
                  <a:extLst>
                    <a:ext uri="{9D8B030D-6E8A-4147-A177-3AD203B41FA5}">
                      <a16:colId xmlns:a16="http://schemas.microsoft.com/office/drawing/2014/main" val="2307030907"/>
                    </a:ext>
                  </a:extLst>
                </a:gridCol>
                <a:gridCol w="8827135">
                  <a:extLst>
                    <a:ext uri="{9D8B030D-6E8A-4147-A177-3AD203B41FA5}">
                      <a16:colId xmlns:a16="http://schemas.microsoft.com/office/drawing/2014/main" val="2403932992"/>
                    </a:ext>
                  </a:extLst>
                </a:gridCol>
                <a:gridCol w="2988345">
                  <a:extLst>
                    <a:ext uri="{9D8B030D-6E8A-4147-A177-3AD203B41FA5}">
                      <a16:colId xmlns:a16="http://schemas.microsoft.com/office/drawing/2014/main" val="1751262381"/>
                    </a:ext>
                  </a:extLst>
                </a:gridCol>
              </a:tblGrid>
              <a:tr h="596939">
                <a:tc>
                  <a:txBody>
                    <a:bodyPr/>
                    <a:lstStyle/>
                    <a:p>
                      <a:pPr algn="l" fontAlgn="t">
                        <a:lnSpc>
                          <a:spcPct val="200000"/>
                        </a:lnSpc>
                        <a:spcBef>
                          <a:spcPts val="0"/>
                        </a:spcBef>
                        <a:spcAft>
                          <a:spcPts val="0"/>
                        </a:spcAft>
                      </a:pPr>
                      <a:endParaRPr lang="el-GR" sz="1800" b="0" i="0" u="none" strike="noStrike" dirty="0">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Ερευνητική υπόθεση</a:t>
                      </a:r>
                      <a:endParaRPr lang="el-GR" sz="1800" b="0" i="0" u="none" strike="noStrike" dirty="0">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Αποτέλεσμα</a:t>
                      </a:r>
                      <a:endParaRPr lang="el-GR" sz="1800" b="0" i="0" u="none" strike="noStrike" dirty="0">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2980649"/>
                  </a:ext>
                </a:extLst>
              </a:tr>
              <a:tr h="1097411">
                <a:tc>
                  <a:txBody>
                    <a:bodyPr/>
                    <a:lstStyle/>
                    <a:p>
                      <a:pPr algn="l" fontAlgn="t">
                        <a:lnSpc>
                          <a:spcPct val="200000"/>
                        </a:lnSpc>
                        <a:spcBef>
                          <a:spcPts val="0"/>
                        </a:spcBef>
                        <a:spcAft>
                          <a:spcPts val="0"/>
                        </a:spcAft>
                      </a:pPr>
                      <a:r>
                        <a:rPr lang="el-GR"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l-GR" sz="2000" b="0" i="0" u="none" strike="noStrike" dirty="0">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9525" indent="42863" algn="l" fontAlgn="t">
                        <a:lnSpc>
                          <a:spcPct val="115000"/>
                        </a:lnSpc>
                        <a:spcBef>
                          <a:spcPts val="0"/>
                        </a:spcBef>
                        <a:spcAft>
                          <a:spcPts val="0"/>
                        </a:spcAft>
                        <a:tabLst>
                          <a:tab pos="350838" algn="l"/>
                          <a:tab pos="393700" algn="l"/>
                        </a:tabLst>
                      </a:pPr>
                      <a:r>
                        <a:rPr lang="el-GR" sz="1800" b="0" i="0" u="none" strike="noStrike" dirty="0">
                          <a:ln>
                            <a:noFill/>
                          </a:ln>
                          <a:solidFill>
                            <a:srgbClr val="C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 χρήση των μέσων κοινωνικής δικτύωσης των ραδιοφωνικών σταθμών αλληλοεπιδρά με την ακροαματικότητα των ραδιοφωνικών σταθμών, και την κοινωνική ταυτότητα σε κάθε φάση της έρευνας</a:t>
                      </a:r>
                      <a:r>
                        <a:rPr lang="el-GR" sz="1800" b="0" i="0" u="none" strike="noStrike"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a:t>
                      </a:r>
                      <a:endParaRPr lang="el-GR" sz="1800" b="0" i="0" u="none" strike="noStrike" dirty="0">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200000"/>
                        </a:lnSpc>
                        <a:spcBef>
                          <a:spcPts val="0"/>
                        </a:spcBef>
                        <a:spcAft>
                          <a:spcPts val="0"/>
                        </a:spcAft>
                      </a:pPr>
                      <a:r>
                        <a:rPr lang="el-GR" sz="1800" b="0" i="0" u="none" strike="noStrik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b="0" i="0" u="none" strike="noStrike"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Επιβεβαιώνεται</a:t>
                      </a:r>
                      <a:endParaRPr lang="el-GR" sz="1800" b="0" i="0" u="none" strike="noStrike" dirty="0">
                        <a:solidFill>
                          <a:schemeClr val="tx1"/>
                        </a:solidFill>
                        <a:effectLst/>
                        <a:latin typeface="Arial" panose="020B0604020202020204" pitchFamily="34" charset="0"/>
                      </a:endParaRPr>
                    </a:p>
                  </a:txBody>
                  <a:tcPr marL="34915" marR="34915" marT="4849"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893387753"/>
                  </a:ext>
                </a:extLst>
              </a:tr>
              <a:tr h="1214959">
                <a:tc>
                  <a:txBody>
                    <a:bodyPr/>
                    <a:lstStyle/>
                    <a:p>
                      <a:pPr algn="l" fontAlgn="t">
                        <a:lnSpc>
                          <a:spcPct val="200000"/>
                        </a:lnSpc>
                        <a:spcBef>
                          <a:spcPts val="0"/>
                        </a:spcBef>
                        <a:spcAft>
                          <a:spcPts val="0"/>
                        </a:spcAft>
                      </a:pPr>
                      <a:r>
                        <a:rPr lang="el-GR"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l-GR" sz="2000" b="0" i="0" u="none" strike="noStrike" dirty="0">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Η μειωμένη αυτορρύθμιση συνδέεται θετικά με τις ώρες ενασχόλησης των ακροατών και χρηστών στα μέσα κοινωνικής δικτύωσης των ραδιοφωνικών σταθμών.</a:t>
                      </a:r>
                      <a:endParaRPr lang="el-GR" sz="1800" b="0" i="0" u="none" strike="noStrike" dirty="0">
                        <a:solidFill>
                          <a:srgbClr val="C00000"/>
                        </a:solidFill>
                        <a:effectLst/>
                        <a:latin typeface="Arial" panose="020B0604020202020204" pitchFamily="34" charset="0"/>
                      </a:endParaRPr>
                    </a:p>
                    <a:p>
                      <a:pPr algn="l" fontAlgn="t">
                        <a:lnSpc>
                          <a:spcPct val="115000"/>
                        </a:lnSpc>
                        <a:spcBef>
                          <a:spcPts val="0"/>
                        </a:spcBef>
                        <a:spcAft>
                          <a:spcPts val="0"/>
                        </a:spcAft>
                      </a:pPr>
                      <a:r>
                        <a:rPr lang="el-GR" sz="1800" b="0" i="0" u="none" strike="noStrik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b="0" i="0" u="none" strike="noStrike" dirty="0">
                        <a:solidFill>
                          <a:srgbClr val="C00000"/>
                        </a:solidFill>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Επιβεβαιώνεται</a:t>
                      </a:r>
                      <a:endParaRPr lang="el-GR" sz="1800" b="0" i="0" u="none" strike="noStrike" dirty="0">
                        <a:effectLst/>
                        <a:latin typeface="Arial" panose="020B0604020202020204" pitchFamily="34" charset="0"/>
                      </a:endParaRPr>
                    </a:p>
                  </a:txBody>
                  <a:tcPr marL="34915" marR="34915" marT="4849" marB="0">
                    <a:lnL>
                      <a:noFill/>
                    </a:lnL>
                    <a:lnR>
                      <a:noFill/>
                    </a:lnR>
                    <a:lnT>
                      <a:noFill/>
                    </a:lnT>
                    <a:lnB>
                      <a:noFill/>
                    </a:lnB>
                    <a:noFill/>
                  </a:tcPr>
                </a:tc>
                <a:extLst>
                  <a:ext uri="{0D108BD9-81ED-4DB2-BD59-A6C34878D82A}">
                    <a16:rowId xmlns:a16="http://schemas.microsoft.com/office/drawing/2014/main" val="2737569462"/>
                  </a:ext>
                </a:extLst>
              </a:tr>
              <a:tr h="1517536">
                <a:tc>
                  <a:txBody>
                    <a:bodyPr/>
                    <a:lstStyle/>
                    <a:p>
                      <a:pPr algn="l" fontAlgn="t">
                        <a:lnSpc>
                          <a:spcPct val="200000"/>
                        </a:lnSpc>
                        <a:spcBef>
                          <a:spcPts val="0"/>
                        </a:spcBef>
                        <a:spcAft>
                          <a:spcPts val="0"/>
                        </a:spcAft>
                      </a:pPr>
                      <a:r>
                        <a:rPr lang="el-GR"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l-GR" sz="2000" b="0" i="0" u="none" strike="noStrike" dirty="0">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Η μειωμένη αυτορρύθμιση συνδέεται θετικά με τις διαστάσεις της Κοινωνικής Ταυτότητας των ακροατών των ραδιοφωνικών σταθμών και των χρηστών των μέσων κοινωνικής δικτύωσης των ραδιοφωνικών σταθμών.</a:t>
                      </a:r>
                      <a:endParaRPr lang="el-GR" sz="1800" b="0" i="0" u="none" strike="noStrike" dirty="0">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15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Επιβεβαιώνεται</a:t>
                      </a:r>
                      <a:endParaRPr lang="el-GR" sz="1800" b="0" i="0" u="none" strike="noStrike" dirty="0">
                        <a:effectLst/>
                        <a:latin typeface="Arial" panose="020B0604020202020204" pitchFamily="34" charset="0"/>
                      </a:endParaRPr>
                    </a:p>
                    <a:p>
                      <a:pPr algn="l" fontAlgn="t">
                        <a:lnSpc>
                          <a:spcPct val="15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μερικώς </a:t>
                      </a:r>
                      <a:endParaRPr lang="el-GR" sz="1800" b="0" i="0" u="none" strike="noStrike" dirty="0">
                        <a:effectLst/>
                        <a:latin typeface="Arial" panose="020B0604020202020204" pitchFamily="34" charset="0"/>
                      </a:endParaRPr>
                    </a:p>
                  </a:txBody>
                  <a:tcPr marL="34915" marR="34915" marT="4849" marB="0">
                    <a:lnL>
                      <a:noFill/>
                    </a:lnL>
                    <a:lnR>
                      <a:noFill/>
                    </a:lnR>
                    <a:lnT>
                      <a:noFill/>
                    </a:lnT>
                    <a:lnB>
                      <a:noFill/>
                    </a:lnB>
                    <a:noFill/>
                  </a:tcPr>
                </a:tc>
                <a:extLst>
                  <a:ext uri="{0D108BD9-81ED-4DB2-BD59-A6C34878D82A}">
                    <a16:rowId xmlns:a16="http://schemas.microsoft.com/office/drawing/2014/main" val="3379259177"/>
                  </a:ext>
                </a:extLst>
              </a:tr>
              <a:tr h="1188648">
                <a:tc>
                  <a:txBody>
                    <a:bodyPr/>
                    <a:lstStyle/>
                    <a:p>
                      <a:pPr algn="l" fontAlgn="t">
                        <a:lnSpc>
                          <a:spcPct val="200000"/>
                        </a:lnSpc>
                        <a:spcBef>
                          <a:spcPts val="0"/>
                        </a:spcBef>
                        <a:spcAft>
                          <a:spcPts val="0"/>
                        </a:spcAft>
                      </a:pPr>
                      <a:r>
                        <a:rPr lang="el-GR"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l-GR" sz="2000" b="0" i="0" u="none" strike="noStrike" dirty="0">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Η μειωμένη αυτορρύθμιση </a:t>
                      </a:r>
                      <a:r>
                        <a:rPr lang="el-GR" sz="18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αλληλοσχετίζεται</a:t>
                      </a: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με τη διάθεση για χρήση των μέσων κοινωνικής δικτύωσης των ραδιοφωνικών σταθμών.</a:t>
                      </a:r>
                      <a:endParaRPr lang="el-GR" sz="1800" b="0" i="0" u="none" strike="noStrike" dirty="0">
                        <a:effectLst/>
                        <a:latin typeface="Arial" panose="020B0604020202020204" pitchFamily="34" charset="0"/>
                      </a:endParaRPr>
                    </a:p>
                  </a:txBody>
                  <a:tcPr marL="34915" marR="34915" marT="4849" marB="0">
                    <a:lnL>
                      <a:noFill/>
                    </a:lnL>
                    <a:lnR>
                      <a:noFill/>
                    </a:lnR>
                    <a:lnT>
                      <a:noFill/>
                    </a:lnT>
                    <a:lnB>
                      <a:noFill/>
                    </a:lnB>
                    <a:noFill/>
                  </a:tcPr>
                </a:tc>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Επιβεβαιώνεται</a:t>
                      </a:r>
                    </a:p>
                    <a:p>
                      <a:pPr algn="l" fontAlgn="t">
                        <a:lnSpc>
                          <a:spcPct val="200000"/>
                        </a:lnSpc>
                        <a:spcBef>
                          <a:spcPts val="0"/>
                        </a:spcBef>
                        <a:spcAft>
                          <a:spcPts val="0"/>
                        </a:spcAft>
                      </a:pPr>
                      <a:endParaRPr lang="el-GR" sz="1800" b="0" i="0" u="none" strike="noStrike" dirty="0">
                        <a:effectLst/>
                        <a:latin typeface="Times New Roman" panose="02020603050405020304" pitchFamily="18" charset="0"/>
                        <a:cs typeface="Times New Roman" panose="02020603050405020304" pitchFamily="18" charset="0"/>
                      </a:endParaRPr>
                    </a:p>
                  </a:txBody>
                  <a:tcPr marL="34915" marR="34915" marT="4849" marB="0">
                    <a:lnL>
                      <a:noFill/>
                    </a:lnL>
                    <a:lnR>
                      <a:noFill/>
                    </a:lnR>
                    <a:lnT>
                      <a:noFill/>
                    </a:lnT>
                    <a:lnB>
                      <a:noFill/>
                    </a:lnB>
                    <a:noFill/>
                  </a:tcPr>
                </a:tc>
                <a:extLst>
                  <a:ext uri="{0D108BD9-81ED-4DB2-BD59-A6C34878D82A}">
                    <a16:rowId xmlns:a16="http://schemas.microsoft.com/office/drawing/2014/main" val="4176453909"/>
                  </a:ext>
                </a:extLst>
              </a:tr>
            </a:tbl>
          </a:graphicData>
        </a:graphic>
      </p:graphicFrame>
    </p:spTree>
    <p:extLst>
      <p:ext uri="{BB962C8B-B14F-4D97-AF65-F5344CB8AC3E}">
        <p14:creationId xmlns:p14="http://schemas.microsoft.com/office/powerpoint/2010/main" val="3150873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25DB61-1755-90F6-BE20-AE5A22162D3F}"/>
              </a:ext>
            </a:extLst>
          </p:cNvPr>
          <p:cNvSpPr>
            <a:spLocks noGrp="1"/>
          </p:cNvSpPr>
          <p:nvPr>
            <p:ph type="title"/>
          </p:nvPr>
        </p:nvSpPr>
        <p:spPr>
          <a:xfrm>
            <a:off x="1142901" y="274104"/>
            <a:ext cx="9906199" cy="672084"/>
          </a:xfrm>
        </p:spPr>
        <p:txBody>
          <a:bodyPr>
            <a:normAutofit fontScale="90000"/>
          </a:bodyPr>
          <a:lstStyle/>
          <a:p>
            <a:pPr algn="ctr"/>
            <a:r>
              <a:rPr lang="el-GR" sz="4000" dirty="0">
                <a:solidFill>
                  <a:srgbClr val="C00000"/>
                </a:solidFill>
                <a:latin typeface="Times New Roman" panose="02020603050405020304" pitchFamily="18" charset="0"/>
                <a:cs typeface="Times New Roman" panose="02020603050405020304" pitchFamily="18" charset="0"/>
              </a:rPr>
              <a:t>Πίνακας επιβεβαίωσης ερευνητικών υποθέσεων</a:t>
            </a:r>
            <a:endParaRPr lang="el-GR" sz="4000" dirty="0"/>
          </a:p>
        </p:txBody>
      </p:sp>
      <p:graphicFrame>
        <p:nvGraphicFramePr>
          <p:cNvPr id="7" name="Θέση περιεχομένου 6">
            <a:extLst>
              <a:ext uri="{FF2B5EF4-FFF2-40B4-BE49-F238E27FC236}">
                <a16:creationId xmlns:a16="http://schemas.microsoft.com/office/drawing/2014/main" id="{10CB9483-4A3C-D61C-5FCC-36BD55D540AE}"/>
              </a:ext>
            </a:extLst>
          </p:cNvPr>
          <p:cNvGraphicFramePr>
            <a:graphicFrameLocks noGrp="1"/>
          </p:cNvGraphicFramePr>
          <p:nvPr>
            <p:ph idx="1"/>
            <p:extLst>
              <p:ext uri="{D42A27DB-BD31-4B8C-83A1-F6EECF244321}">
                <p14:modId xmlns:p14="http://schemas.microsoft.com/office/powerpoint/2010/main" val="123272374"/>
              </p:ext>
            </p:extLst>
          </p:nvPr>
        </p:nvGraphicFramePr>
        <p:xfrm>
          <a:off x="0" y="1043492"/>
          <a:ext cx="12191998" cy="5816268"/>
        </p:xfrm>
        <a:graphic>
          <a:graphicData uri="http://schemas.openxmlformats.org/drawingml/2006/table">
            <a:tbl>
              <a:tblPr firstRow="1" firstCol="1" bandRow="1"/>
              <a:tblGrid>
                <a:gridCol w="387275">
                  <a:extLst>
                    <a:ext uri="{9D8B030D-6E8A-4147-A177-3AD203B41FA5}">
                      <a16:colId xmlns:a16="http://schemas.microsoft.com/office/drawing/2014/main" val="3233844827"/>
                    </a:ext>
                  </a:extLst>
                </a:gridCol>
                <a:gridCol w="9886278">
                  <a:extLst>
                    <a:ext uri="{9D8B030D-6E8A-4147-A177-3AD203B41FA5}">
                      <a16:colId xmlns:a16="http://schemas.microsoft.com/office/drawing/2014/main" val="1973785684"/>
                    </a:ext>
                  </a:extLst>
                </a:gridCol>
                <a:gridCol w="1918445">
                  <a:extLst>
                    <a:ext uri="{9D8B030D-6E8A-4147-A177-3AD203B41FA5}">
                      <a16:colId xmlns:a16="http://schemas.microsoft.com/office/drawing/2014/main" val="391429304"/>
                    </a:ext>
                  </a:extLst>
                </a:gridCol>
              </a:tblGrid>
              <a:tr h="636345">
                <a:tc>
                  <a:txBody>
                    <a:bodyPr/>
                    <a:lstStyle/>
                    <a:p>
                      <a:pPr algn="l" fontAlgn="t">
                        <a:lnSpc>
                          <a:spcPct val="200000"/>
                        </a:lnSpc>
                        <a:spcBef>
                          <a:spcPts val="0"/>
                        </a:spcBef>
                        <a:spcAft>
                          <a:spcPts val="0"/>
                        </a:spcAft>
                      </a:pPr>
                      <a:endParaRPr lang="el-GR" sz="1800" b="0" i="0" u="none" strike="noStrike" dirty="0">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200000"/>
                        </a:lnSpc>
                        <a:spcBef>
                          <a:spcPts val="0"/>
                        </a:spcBef>
                        <a:spcAft>
                          <a:spcPts val="0"/>
                        </a:spcAft>
                      </a:pPr>
                      <a:r>
                        <a:rPr lang="el-GR" sz="20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Ερευνητική υπόθεση</a:t>
                      </a:r>
                      <a:endParaRPr lang="el-GR" sz="2000" b="0" i="0" u="none" strike="noStrike" dirty="0">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200000"/>
                        </a:lnSpc>
                        <a:spcBef>
                          <a:spcPts val="0"/>
                        </a:spcBef>
                        <a:spcAft>
                          <a:spcPts val="0"/>
                        </a:spcAft>
                      </a:pPr>
                      <a:r>
                        <a:rPr lang="el-GR" sz="20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Αποτέλεσμα</a:t>
                      </a:r>
                      <a:endParaRPr lang="el-GR" sz="2000" b="0" i="0" u="none" strike="noStrike">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025108"/>
                  </a:ext>
                </a:extLst>
              </a:tr>
              <a:tr h="1018112">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l-GR" sz="1800" b="0" i="0" u="none" strike="noStrike" dirty="0">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115000"/>
                        </a:lnSpc>
                        <a:spcBef>
                          <a:spcPts val="0"/>
                        </a:spcBef>
                        <a:spcAft>
                          <a:spcPts val="0"/>
                        </a:spcAft>
                      </a:pPr>
                      <a:r>
                        <a:rPr lang="el-GR" sz="1800" b="0" i="0" u="none" strike="noStrike"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Οι διαστάσεις της Κοινωνικής Ταυτότητας των ακροατών του ραδιοφώνου, και των χρηστών των μέσων κοινωνικής δικτύωσης των ραδιοφωνικών σταθμών, συνδέονται θετικά με  την ακροαματικότητα</a:t>
                      </a: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b="0" i="0" u="none" strike="noStrike" dirty="0">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Επιβεβαιώνεται</a:t>
                      </a:r>
                      <a:endParaRPr lang="el-GR" sz="1800" b="0" i="0" u="none" strike="noStrike" dirty="0">
                        <a:effectLst/>
                        <a:latin typeface="Arial" panose="020B0604020202020204" pitchFamily="34" charset="0"/>
                      </a:endParaRPr>
                    </a:p>
                  </a:txBody>
                  <a:tcPr marL="53298" marR="53298" marT="7402"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34618314"/>
                  </a:ext>
                </a:extLst>
              </a:tr>
              <a:tr h="1355109">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Η ρύθμιση της διάθεσης των ακροατών του ραδιοφώνου, και των χρηστών των μέσων κοινωνικής δικτύωσης των ραδιοφωνικών σταθμών, συνδέεται θετικά με τις διαστάσεις της Κοινωνικής Ταυτότητας σε όλες τις φάσεις της έρευνας. </a:t>
                      </a:r>
                      <a:endParaRPr lang="el-GR" sz="1800" b="0" i="0" u="none" strike="noStrike" dirty="0">
                        <a:effectLst/>
                        <a:latin typeface="Arial" panose="020B0604020202020204" pitchFamily="34" charset="0"/>
                      </a:endParaRPr>
                    </a:p>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tc>
                  <a:txBody>
                    <a:bodyPr/>
                    <a:lstStyle/>
                    <a:p>
                      <a:pPr algn="l" fontAlgn="t">
                        <a:lnSpc>
                          <a:spcPct val="15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Επιβεβαιώνεται μερικώς</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extLst>
                  <a:ext uri="{0D108BD9-81ED-4DB2-BD59-A6C34878D82A}">
                    <a16:rowId xmlns:a16="http://schemas.microsoft.com/office/drawing/2014/main" val="622808099"/>
                  </a:ext>
                </a:extLst>
              </a:tr>
              <a:tr h="681113">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tc>
                  <a:txBody>
                    <a:bodyPr/>
                    <a:lstStyle/>
                    <a:p>
                      <a:pPr marL="0" indent="52388" algn="l" fontAlgn="t">
                        <a:lnSpc>
                          <a:spcPct val="115000"/>
                        </a:lnSpc>
                        <a:spcBef>
                          <a:spcPts val="0"/>
                        </a:spcBef>
                        <a:spcAft>
                          <a:spcPts val="0"/>
                        </a:spcAft>
                        <a:tabLst/>
                      </a:pPr>
                      <a:r>
                        <a:rPr lang="el-GR" sz="1800" b="0" i="0" u="none" strike="noStrike"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Η ρύθμιση της διάθεσης συνδέεται θετικά με τις ώρες ενασχόλησης των ακροατών, στα μέσα κοινωνικής δικτύωσης.</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Επιβεβαιώνεται</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extLst>
                  <a:ext uri="{0D108BD9-81ED-4DB2-BD59-A6C34878D82A}">
                    <a16:rowId xmlns:a16="http://schemas.microsoft.com/office/drawing/2014/main" val="2752546449"/>
                  </a:ext>
                </a:extLst>
              </a:tr>
              <a:tr h="1355109">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Οι διαστάσεις της Κοινωνικής Ταυτότητας στο χρόνο 1 επιδρούν στη μελλοντική χρήση των μέσων κοινωνικής δικτύωσης των ραδιοφωνικών σταθμών στο χρόνο 2</a:t>
                      </a:r>
                      <a:endParaRPr lang="el-GR" sz="1800" b="0" i="0" u="none" strike="noStrike">
                        <a:effectLst/>
                        <a:latin typeface="Arial" panose="020B0604020202020204" pitchFamily="34" charset="0"/>
                      </a:endParaRPr>
                    </a:p>
                    <a:p>
                      <a:pPr algn="l" fontAlgn="t">
                        <a:lnSpc>
                          <a:spcPct val="115000"/>
                        </a:lnSpc>
                        <a:spcBef>
                          <a:spcPts val="0"/>
                        </a:spcBef>
                        <a:spcAft>
                          <a:spcPts val="0"/>
                        </a:spcAft>
                      </a:pPr>
                      <a:r>
                        <a:rPr lang="el-GR"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l-GR" sz="1800" b="0" i="0" u="none" strike="noStrike">
                        <a:effectLst/>
                        <a:latin typeface="Arial" panose="020B0604020202020204" pitchFamily="34" charset="0"/>
                      </a:endParaRPr>
                    </a:p>
                  </a:txBody>
                  <a:tcPr marL="53298" marR="53298" marT="7402" marB="0">
                    <a:lnL>
                      <a:noFill/>
                    </a:lnL>
                    <a:lnR>
                      <a:noFill/>
                    </a:lnR>
                    <a:lnT>
                      <a:noFill/>
                    </a:lnT>
                    <a:lnB>
                      <a:noFill/>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Δεν επιβεβαιώνεται</a:t>
                      </a:r>
                      <a:endParaRPr lang="el-GR" sz="1800" b="0" i="0" u="none" strike="noStrike" dirty="0">
                        <a:effectLst/>
                        <a:latin typeface="Arial" panose="020B0604020202020204" pitchFamily="34" charset="0"/>
                      </a:endParaRPr>
                    </a:p>
                  </a:txBody>
                  <a:tcPr marL="53298" marR="53298" marT="7402" marB="0">
                    <a:lnL>
                      <a:noFill/>
                    </a:lnL>
                    <a:lnR>
                      <a:noFill/>
                    </a:lnR>
                    <a:lnT>
                      <a:noFill/>
                    </a:lnT>
                    <a:lnB>
                      <a:noFill/>
                    </a:lnB>
                    <a:noFill/>
                  </a:tcPr>
                </a:tc>
                <a:extLst>
                  <a:ext uri="{0D108BD9-81ED-4DB2-BD59-A6C34878D82A}">
                    <a16:rowId xmlns:a16="http://schemas.microsoft.com/office/drawing/2014/main" val="2867682601"/>
                  </a:ext>
                </a:extLst>
              </a:tr>
              <a:tr h="770480">
                <a:tc>
                  <a:txBody>
                    <a:bodyPr/>
                    <a:lstStyle/>
                    <a:p>
                      <a:pPr algn="l" fontAlgn="t">
                        <a:lnSpc>
                          <a:spcPct val="200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l-GR" sz="1800" b="0" i="0" u="none" strike="noStrike" dirty="0">
                        <a:effectLst/>
                        <a:latin typeface="Arial" panose="020B0604020202020204" pitchFamily="34" charset="0"/>
                      </a:endParaRPr>
                    </a:p>
                  </a:txBody>
                  <a:tcPr marL="53298" marR="53298" marT="740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Οι διαστάσεις της Κοινωνικής Ταυτότητας στο χρόνο Τ1 επιδρούν στις διαστάσεις της Κοινωνικής Ταυτότητας στο χρόνο Τ2</a:t>
                      </a:r>
                      <a:endParaRPr lang="el-GR" sz="1800" b="0" i="0" u="none" strike="noStrike" dirty="0">
                        <a:effectLst/>
                        <a:latin typeface="Arial" panose="020B0604020202020204" pitchFamily="34" charset="0"/>
                      </a:endParaRPr>
                    </a:p>
                  </a:txBody>
                  <a:tcPr marL="53298" marR="53298" marT="7402"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Επιβεβαιώνεται</a:t>
                      </a:r>
                      <a:endParaRPr lang="el-GR" sz="1800" b="0" i="0" u="none" strike="noStrike" dirty="0">
                        <a:effectLst/>
                        <a:latin typeface="Arial" panose="020B0604020202020204" pitchFamily="34" charset="0"/>
                      </a:endParaRPr>
                    </a:p>
                    <a:p>
                      <a:pPr algn="l" fontAlgn="t">
                        <a:lnSpc>
                          <a:spcPct val="115000"/>
                        </a:lnSpc>
                        <a:spcBef>
                          <a:spcPts val="0"/>
                        </a:spcBef>
                        <a:spcAft>
                          <a:spcPts val="0"/>
                        </a:spcAft>
                      </a:pPr>
                      <a:r>
                        <a:rPr lang="el-GR"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μερικώς</a:t>
                      </a:r>
                      <a:endParaRPr lang="el-GR" sz="1800" b="0" i="0" u="none" strike="noStrike" dirty="0">
                        <a:effectLst/>
                        <a:latin typeface="Arial" panose="020B0604020202020204" pitchFamily="34" charset="0"/>
                      </a:endParaRPr>
                    </a:p>
                  </a:txBody>
                  <a:tcPr marL="53298" marR="53298" marT="7402"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01033616"/>
                  </a:ext>
                </a:extLst>
              </a:tr>
            </a:tbl>
          </a:graphicData>
        </a:graphic>
      </p:graphicFrame>
    </p:spTree>
    <p:extLst>
      <p:ext uri="{BB962C8B-B14F-4D97-AF65-F5344CB8AC3E}">
        <p14:creationId xmlns:p14="http://schemas.microsoft.com/office/powerpoint/2010/main" val="3081634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3A5CD6E-BACE-1D62-939B-D2268A13D2E3}"/>
              </a:ext>
            </a:extLst>
          </p:cNvPr>
          <p:cNvSpPr>
            <a:spLocks noGrp="1"/>
          </p:cNvSpPr>
          <p:nvPr>
            <p:ph idx="1"/>
          </p:nvPr>
        </p:nvSpPr>
        <p:spPr>
          <a:xfrm>
            <a:off x="838200" y="2919845"/>
            <a:ext cx="10515600" cy="1465119"/>
          </a:xfrm>
        </p:spPr>
        <p:txBody>
          <a:bodyPr>
            <a:normAutofit/>
          </a:bodyPr>
          <a:lstStyle/>
          <a:p>
            <a:pPr marL="0" indent="0" algn="ctr">
              <a:buNone/>
            </a:pPr>
            <a:r>
              <a:rPr lang="el-GR" sz="4800" dirty="0">
                <a:solidFill>
                  <a:srgbClr val="C00000"/>
                </a:solidFill>
                <a:latin typeface="Times New Roman" panose="02020603050405020304" pitchFamily="18" charset="0"/>
                <a:cs typeface="Times New Roman" panose="02020603050405020304" pitchFamily="18" charset="0"/>
              </a:rPr>
              <a:t>Συζήτηση</a:t>
            </a:r>
            <a:endParaRPr lang="el-GR" sz="4800" dirty="0"/>
          </a:p>
        </p:txBody>
      </p:sp>
    </p:spTree>
    <p:extLst>
      <p:ext uri="{BB962C8B-B14F-4D97-AF65-F5344CB8AC3E}">
        <p14:creationId xmlns:p14="http://schemas.microsoft.com/office/powerpoint/2010/main" val="1254273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154C16-AE6F-44A6-8C0C-7607AE58E974}"/>
              </a:ext>
            </a:extLst>
          </p:cNvPr>
          <p:cNvSpPr>
            <a:spLocks noGrp="1"/>
          </p:cNvSpPr>
          <p:nvPr>
            <p:ph type="title"/>
          </p:nvPr>
        </p:nvSpPr>
        <p:spPr>
          <a:xfrm>
            <a:off x="838200" y="365125"/>
            <a:ext cx="10515600" cy="925793"/>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Συζήτηση (1/5)</a:t>
            </a:r>
          </a:p>
        </p:txBody>
      </p:sp>
      <p:sp>
        <p:nvSpPr>
          <p:cNvPr id="3" name="Θέση περιεχομένου 2">
            <a:extLst>
              <a:ext uri="{FF2B5EF4-FFF2-40B4-BE49-F238E27FC236}">
                <a16:creationId xmlns:a16="http://schemas.microsoft.com/office/drawing/2014/main" id="{F9EF92C0-DB28-AB1B-478D-3F3B429658F5}"/>
              </a:ext>
            </a:extLst>
          </p:cNvPr>
          <p:cNvSpPr>
            <a:spLocks noGrp="1"/>
          </p:cNvSpPr>
          <p:nvPr>
            <p:ph idx="1"/>
          </p:nvPr>
        </p:nvSpPr>
        <p:spPr>
          <a:xfrm>
            <a:off x="355001" y="1290918"/>
            <a:ext cx="11564471" cy="5314277"/>
          </a:xfrm>
        </p:spPr>
        <p:txBody>
          <a:bodyPr>
            <a:normAutofit lnSpcReduction="10000"/>
          </a:bodyPr>
          <a:lstStyle/>
          <a:p>
            <a:pPr>
              <a:lnSpc>
                <a:spcPct val="150000"/>
              </a:lnSpc>
            </a:pPr>
            <a:r>
              <a:rPr lang="el-GR" dirty="0">
                <a:latin typeface="Times New Roman" panose="02020603050405020304" pitchFamily="18" charset="0"/>
                <a:cs typeface="Times New Roman" panose="02020603050405020304" pitchFamily="18" charset="0"/>
              </a:rPr>
              <a:t>Από τις ομάδες εστίασης αναδύθηκαν νέα θέματα τα οποία δεν εντοπίζονται στη βιβλιογραφία, όπως το αίσθημα του </a:t>
            </a:r>
            <a:r>
              <a:rPr lang="el-GR" dirty="0" err="1">
                <a:latin typeface="Times New Roman" panose="02020603050405020304" pitchFamily="18" charset="0"/>
                <a:cs typeface="Times New Roman" panose="02020603050405020304" pitchFamily="18" charset="0"/>
              </a:rPr>
              <a:t>ανήκειν</a:t>
            </a:r>
            <a:r>
              <a:rPr lang="el-GR" dirty="0">
                <a:latin typeface="Times New Roman" panose="02020603050405020304" pitchFamily="18" charset="0"/>
                <a:cs typeface="Times New Roman" panose="02020603050405020304" pitchFamily="18" charset="0"/>
              </a:rPr>
              <a:t>, ο συναισθηματικός δεσμός, η αίσθηση των κοινών στοιχείων με τους υπόλοιπους ακροατές και χρήστες των μέσων κοινωνικής δικτύωσης</a:t>
            </a:r>
          </a:p>
          <a:p>
            <a:pPr>
              <a:lnSpc>
                <a:spcPct val="150000"/>
              </a:lnSpc>
            </a:pPr>
            <a:r>
              <a:rPr lang="el-GR" dirty="0">
                <a:latin typeface="Times New Roman" panose="02020603050405020304" pitchFamily="18" charset="0"/>
                <a:cs typeface="Times New Roman" panose="02020603050405020304" pitchFamily="18" charset="0"/>
              </a:rPr>
              <a:t>Δημιουργήθηκαν κλίμακες για τη δημιουργία ενός εργαλείου μέτρησης ποσοτικών δεδομένων</a:t>
            </a:r>
          </a:p>
          <a:p>
            <a:pPr>
              <a:lnSpc>
                <a:spcPct val="150000"/>
              </a:lnSpc>
            </a:pPr>
            <a:r>
              <a:rPr lang="el-GR" dirty="0">
                <a:latin typeface="Times New Roman" panose="02020603050405020304" pitchFamily="18" charset="0"/>
                <a:cs typeface="Times New Roman" panose="02020603050405020304" pitchFamily="18" charset="0"/>
              </a:rPr>
              <a:t>Αναδείχθηκε η χρησιμότητα της μεικτής μεθοδολογίας και ειδικότερα του διερευνητικού διαδοχικού σχεδιασμού</a:t>
            </a:r>
          </a:p>
          <a:p>
            <a:pPr marL="0" indent="0">
              <a:buNone/>
            </a:pPr>
            <a:endParaRPr lang="el-GR" u="sng" dirty="0"/>
          </a:p>
        </p:txBody>
      </p:sp>
    </p:spTree>
    <p:extLst>
      <p:ext uri="{BB962C8B-B14F-4D97-AF65-F5344CB8AC3E}">
        <p14:creationId xmlns:p14="http://schemas.microsoft.com/office/powerpoint/2010/main" val="391583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5494B2-0561-271F-031B-230B779E24D2}"/>
              </a:ext>
            </a:extLst>
          </p:cNvPr>
          <p:cNvSpPr>
            <a:spLocks noGrp="1"/>
          </p:cNvSpPr>
          <p:nvPr>
            <p:ph type="title"/>
          </p:nvPr>
        </p:nvSpPr>
        <p:spPr>
          <a:xfrm>
            <a:off x="838200" y="365125"/>
            <a:ext cx="10515600" cy="912957"/>
          </a:xfrm>
        </p:spPr>
        <p:txBody>
          <a:bodyPr/>
          <a:lstStyle/>
          <a:p>
            <a:pPr algn="ctr"/>
            <a:r>
              <a:rPr lang="el-GR" dirty="0">
                <a:solidFill>
                  <a:srgbClr val="C00000"/>
                </a:solidFill>
                <a:latin typeface="Times New Roman" panose="02020603050405020304" pitchFamily="18" charset="0"/>
                <a:cs typeface="Times New Roman" panose="02020603050405020304" pitchFamily="18" charset="0"/>
              </a:rPr>
              <a:t>Συζήτηση (2/5)</a:t>
            </a:r>
            <a:endParaRPr lang="el-GR"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B9BF0B2C-AD7D-1F40-F607-AD33DFEF7FBD}"/>
              </a:ext>
            </a:extLst>
          </p:cNvPr>
          <p:cNvSpPr>
            <a:spLocks noGrp="1"/>
          </p:cNvSpPr>
          <p:nvPr>
            <p:ph idx="1"/>
          </p:nvPr>
        </p:nvSpPr>
        <p:spPr>
          <a:xfrm>
            <a:off x="311972" y="1409252"/>
            <a:ext cx="11639774" cy="4959275"/>
          </a:xfrm>
        </p:spPr>
        <p:txBody>
          <a:bodyPr/>
          <a:lstStyle/>
          <a:p>
            <a:pPr>
              <a:lnSpc>
                <a:spcPct val="150000"/>
              </a:lnSpc>
            </a:pPr>
            <a:r>
              <a:rPr lang="el-GR" dirty="0">
                <a:latin typeface="Times New Roman" panose="02020603050405020304" pitchFamily="18" charset="0"/>
                <a:cs typeface="Times New Roman" panose="02020603050405020304" pitchFamily="18" charset="0"/>
              </a:rPr>
              <a:t>Το εργαλείο ποσοτικών δεδομένων έδειξε ικανοποιητικά ψυχομετρικά χαρακτηριστικά των κλιμάκων μέτρησης (ανεξάρτητα από τον τρόπο εξέτασής των) είτε έγινε επιβεβαιωτική, είτε διερευνητική ανάλυση αλλά και ανεξάρτητα από το χρονικό διάστημα το οποίο διεξάχθηκε η έρευνα. </a:t>
            </a:r>
          </a:p>
          <a:p>
            <a:pPr>
              <a:lnSpc>
                <a:spcPct val="150000"/>
              </a:lnSpc>
            </a:pPr>
            <a:endParaRPr lang="el-GR" dirty="0">
              <a:latin typeface="Times New Roman" panose="02020603050405020304" pitchFamily="18" charset="0"/>
              <a:cs typeface="Times New Roman" panose="02020603050405020304" pitchFamily="18" charset="0"/>
            </a:endParaRPr>
          </a:p>
          <a:p>
            <a:pPr>
              <a:lnSpc>
                <a:spcPct val="150000"/>
              </a:lnSpc>
            </a:pPr>
            <a:r>
              <a:rPr lang="el-GR" dirty="0">
                <a:latin typeface="Times New Roman" panose="02020603050405020304" pitchFamily="18" charset="0"/>
                <a:cs typeface="Times New Roman" panose="02020603050405020304" pitchFamily="18" charset="0"/>
              </a:rPr>
              <a:t>Επομένως, είναι ένα εργαλείο μέτρησης το οποίο έχει τη δυνατότητα να αξιοποιηθεί ξανά ακόμη και σε άλλα πεδία έρευνας.</a:t>
            </a:r>
          </a:p>
          <a:p>
            <a:pPr marL="0" indent="0" algn="ctr">
              <a:lnSpc>
                <a:spcPct val="150000"/>
              </a:lnSpc>
              <a:buNone/>
            </a:pPr>
            <a:endParaRPr lang="el-GR" dirty="0"/>
          </a:p>
          <a:p>
            <a:endParaRPr lang="el-GR" dirty="0"/>
          </a:p>
        </p:txBody>
      </p:sp>
    </p:spTree>
    <p:extLst>
      <p:ext uri="{BB962C8B-B14F-4D97-AF65-F5344CB8AC3E}">
        <p14:creationId xmlns:p14="http://schemas.microsoft.com/office/powerpoint/2010/main" val="3614201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E27FDE-533F-024E-E111-950391F9C8B0}"/>
              </a:ext>
            </a:extLst>
          </p:cNvPr>
          <p:cNvSpPr>
            <a:spLocks noGrp="1"/>
          </p:cNvSpPr>
          <p:nvPr>
            <p:ph type="title"/>
          </p:nvPr>
        </p:nvSpPr>
        <p:spPr>
          <a:xfrm>
            <a:off x="838200" y="365126"/>
            <a:ext cx="10515600" cy="861002"/>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Προβληματική της έρευνας</a:t>
            </a:r>
            <a:endParaRPr lang="el-GR" sz="3600" dirty="0"/>
          </a:p>
        </p:txBody>
      </p:sp>
      <p:sp>
        <p:nvSpPr>
          <p:cNvPr id="3" name="Θέση περιεχομένου 2">
            <a:extLst>
              <a:ext uri="{FF2B5EF4-FFF2-40B4-BE49-F238E27FC236}">
                <a16:creationId xmlns:a16="http://schemas.microsoft.com/office/drawing/2014/main" id="{CDEE14EB-66B2-028B-EC57-F011BDC094A8}"/>
              </a:ext>
            </a:extLst>
          </p:cNvPr>
          <p:cNvSpPr>
            <a:spLocks noGrp="1"/>
          </p:cNvSpPr>
          <p:nvPr>
            <p:ph idx="1"/>
          </p:nvPr>
        </p:nvSpPr>
        <p:spPr>
          <a:xfrm>
            <a:off x="924790" y="1891145"/>
            <a:ext cx="10429009" cy="2712028"/>
          </a:xfrm>
        </p:spPr>
        <p:txBody>
          <a:bodyPr/>
          <a:lstStyle/>
          <a:p>
            <a:pPr marL="0" indent="0" algn="ctr">
              <a:lnSpc>
                <a:spcPct val="150000"/>
              </a:lnSpc>
              <a:buNone/>
            </a:pPr>
            <a:r>
              <a:rPr lang="el-GR" sz="2800" dirty="0">
                <a:latin typeface="Times New Roman" panose="02020603050405020304" pitchFamily="18" charset="0"/>
                <a:cs typeface="Times New Roman" panose="02020603050405020304" pitchFamily="18" charset="0"/>
              </a:rPr>
              <a:t>Δε φαίνεται να υπάρχει έρευνα, που να εξετάζει την επίδραση των μέσων κοινωνικής δικτύωσης των ραδιοφωνικών σταθμών στην ακροαματικότητα, αλλά και να εφαρμόζει συγκεκριμένο θεωρητικό πλαίσιο</a:t>
            </a:r>
          </a:p>
          <a:p>
            <a:endParaRPr lang="el-GR" dirty="0"/>
          </a:p>
        </p:txBody>
      </p:sp>
    </p:spTree>
    <p:extLst>
      <p:ext uri="{BB962C8B-B14F-4D97-AF65-F5344CB8AC3E}">
        <p14:creationId xmlns:p14="http://schemas.microsoft.com/office/powerpoint/2010/main" val="2144617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58EE31-1F33-40C3-78AB-3C4F6AA047CD}"/>
              </a:ext>
            </a:extLst>
          </p:cNvPr>
          <p:cNvSpPr>
            <a:spLocks noGrp="1"/>
          </p:cNvSpPr>
          <p:nvPr>
            <p:ph type="title"/>
          </p:nvPr>
        </p:nvSpPr>
        <p:spPr>
          <a:xfrm>
            <a:off x="838200" y="365126"/>
            <a:ext cx="10515600" cy="635335"/>
          </a:xfrm>
        </p:spPr>
        <p:txBody>
          <a:bodyPr>
            <a:normAutofit fontScale="90000"/>
          </a:bodyPr>
          <a:lstStyle/>
          <a:p>
            <a:pPr algn="ctr"/>
            <a:r>
              <a:rPr lang="el-GR" sz="4000" dirty="0">
                <a:solidFill>
                  <a:srgbClr val="C00000"/>
                </a:solidFill>
                <a:latin typeface="Times New Roman" panose="02020603050405020304" pitchFamily="18" charset="0"/>
                <a:cs typeface="Times New Roman" panose="02020603050405020304" pitchFamily="18" charset="0"/>
              </a:rPr>
              <a:t>Συζήτηση (3/5)</a:t>
            </a:r>
            <a:endParaRPr lang="el-GR" sz="40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DAD92CA5-8421-E416-3F17-939B6CBE41AD}"/>
              </a:ext>
            </a:extLst>
          </p:cNvPr>
          <p:cNvSpPr>
            <a:spLocks noGrp="1"/>
          </p:cNvSpPr>
          <p:nvPr>
            <p:ph idx="1"/>
          </p:nvPr>
        </p:nvSpPr>
        <p:spPr>
          <a:xfrm>
            <a:off x="216946" y="1075765"/>
            <a:ext cx="11758108" cy="5561704"/>
          </a:xfrm>
        </p:spPr>
        <p:txBody>
          <a:bodyPr>
            <a:noAutofit/>
          </a:bodyPr>
          <a:lstStyle/>
          <a:p>
            <a:pPr algn="just">
              <a:lnSpc>
                <a:spcPct val="150000"/>
              </a:lnSpc>
            </a:pPr>
            <a:r>
              <a:rPr lang="el-GR" sz="2400" kern="0" dirty="0">
                <a:effectLst/>
                <a:latin typeface="Times New Roman" panose="02020603050405020304" pitchFamily="18" charset="0"/>
                <a:ea typeface="Times New Roman" panose="02020603050405020304" pitchFamily="18" charset="0"/>
              </a:rPr>
              <a:t>Έρευνα που εφάρμοσε το Ενισχυτικό σπειροειδές μοντέλο διαπίστωσε ότι, η συχνή χρήση των μέσων κοινωνικής δικτύωσης ενισχύει τις υπάρχουσες συμπεριφορές και κινητοποιεί την πολιτική συμμετοχή </a:t>
            </a:r>
            <a:r>
              <a:rPr lang="el-GR" sz="2000" kern="0" dirty="0">
                <a:solidFill>
                  <a:srgbClr val="C00000"/>
                </a:solidFill>
                <a:effectLst/>
                <a:latin typeface="Times New Roman" panose="02020603050405020304" pitchFamily="18" charset="0"/>
                <a:ea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rPr>
              <a:t>Ohme</a:t>
            </a:r>
            <a:r>
              <a:rPr lang="el-GR" sz="2000" kern="0" dirty="0">
                <a:solidFill>
                  <a:srgbClr val="C00000"/>
                </a:solidFill>
                <a:effectLst/>
                <a:latin typeface="Times New Roman" panose="02020603050405020304" pitchFamily="18" charset="0"/>
                <a:ea typeface="Times New Roman" panose="02020603050405020304" pitchFamily="18" charset="0"/>
              </a:rPr>
              <a:t>, 2021), </a:t>
            </a:r>
            <a:r>
              <a:rPr lang="el-GR" sz="2400" kern="0" dirty="0">
                <a:effectLst/>
                <a:latin typeface="Times New Roman" panose="02020603050405020304" pitchFamily="18" charset="0"/>
                <a:ea typeface="Times New Roman" panose="02020603050405020304" pitchFamily="18" charset="0"/>
              </a:rPr>
              <a:t>ενώ αποδείχθηκε ότι σε διάστημα τριών μηνών, η συχνότερη χρήση ειδήσεων στα μέσα κοινωνικής δικτύωσης προέβλεπε </a:t>
            </a:r>
            <a:r>
              <a:rPr lang="el-GR" sz="2400" kern="0" dirty="0" err="1">
                <a:effectLst/>
                <a:latin typeface="Times New Roman" panose="02020603050405020304" pitchFamily="18" charset="0"/>
                <a:ea typeface="Times New Roman" panose="02020603050405020304" pitchFamily="18" charset="0"/>
              </a:rPr>
              <a:t>ισχυρότερo</a:t>
            </a:r>
            <a:r>
              <a:rPr lang="el-GR" sz="2400" kern="0" dirty="0">
                <a:effectLst/>
                <a:latin typeface="Times New Roman" panose="02020603050405020304" pitchFamily="18" charset="0"/>
                <a:ea typeface="Times New Roman" panose="02020603050405020304" pitchFamily="18" charset="0"/>
              </a:rPr>
              <a:t> λαϊκισμό  των ατόμων στα επόμενα σημεία μέτρησης </a:t>
            </a:r>
          </a:p>
          <a:p>
            <a:pPr marL="0" indent="0" algn="just">
              <a:lnSpc>
                <a:spcPct val="150000"/>
              </a:lnSpc>
              <a:buNone/>
            </a:pPr>
            <a:endParaRPr lang="el-GR" sz="2400" kern="0" dirty="0">
              <a:latin typeface="Times New Roman" panose="02020603050405020304" pitchFamily="18" charset="0"/>
              <a:ea typeface="Times New Roman" panose="02020603050405020304" pitchFamily="18" charset="0"/>
            </a:endParaRPr>
          </a:p>
          <a:p>
            <a:pPr algn="just">
              <a:lnSpc>
                <a:spcPct val="150000"/>
              </a:lnSpc>
            </a:pPr>
            <a:r>
              <a:rPr lang="el-GR" sz="2400" kern="0" dirty="0">
                <a:latin typeface="Times New Roman" panose="02020603050405020304" pitchFamily="18" charset="0"/>
                <a:ea typeface="Times New Roman" panose="02020603050405020304" pitchFamily="18" charset="0"/>
              </a:rPr>
              <a:t>Στην παρούσα διδακτορική διατριβή βρέθηκε ότι η χρήση των μέσων κοινωνικής δικτύωσης των ραδιοφωνικών σταθμών </a:t>
            </a:r>
            <a:r>
              <a:rPr lang="el-GR" sz="2400" kern="0" dirty="0" err="1">
                <a:latin typeface="Times New Roman" panose="02020603050405020304" pitchFamily="18" charset="0"/>
                <a:ea typeface="Times New Roman" panose="02020603050405020304" pitchFamily="18" charset="0"/>
              </a:rPr>
              <a:t>αλληλοσχετίζεται</a:t>
            </a:r>
            <a:r>
              <a:rPr lang="el-GR" sz="2400" kern="0" dirty="0">
                <a:latin typeface="Times New Roman" panose="02020603050405020304" pitchFamily="18" charset="0"/>
                <a:ea typeface="Times New Roman" panose="02020603050405020304" pitchFamily="18" charset="0"/>
              </a:rPr>
              <a:t> με την ακροαματικότητα των ραδιοφωνικών σταθμών στον ίδιο χρόνο ενώ επιδρά στην ακροαματικότητα στο επόμενο χρονικό στάδιο</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128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2F79DD-8D89-5CE1-0D7E-8E17AF42BFA7}"/>
              </a:ext>
            </a:extLst>
          </p:cNvPr>
          <p:cNvSpPr>
            <a:spLocks noGrp="1"/>
          </p:cNvSpPr>
          <p:nvPr>
            <p:ph type="title"/>
          </p:nvPr>
        </p:nvSpPr>
        <p:spPr>
          <a:xfrm>
            <a:off x="838200" y="188259"/>
            <a:ext cx="10515600" cy="833717"/>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Συζήτηση (4/5)</a:t>
            </a:r>
            <a:endParaRPr lang="el-GR" sz="4000" dirty="0"/>
          </a:p>
        </p:txBody>
      </p:sp>
      <p:sp>
        <p:nvSpPr>
          <p:cNvPr id="3" name="Θέση περιεχομένου 2">
            <a:extLst>
              <a:ext uri="{FF2B5EF4-FFF2-40B4-BE49-F238E27FC236}">
                <a16:creationId xmlns:a16="http://schemas.microsoft.com/office/drawing/2014/main" id="{CF0E5A87-1054-3532-315C-593235E72E57}"/>
              </a:ext>
            </a:extLst>
          </p:cNvPr>
          <p:cNvSpPr>
            <a:spLocks noGrp="1"/>
          </p:cNvSpPr>
          <p:nvPr>
            <p:ph idx="1"/>
          </p:nvPr>
        </p:nvSpPr>
        <p:spPr>
          <a:xfrm>
            <a:off x="86061" y="1140311"/>
            <a:ext cx="12016292" cy="5271247"/>
          </a:xfrm>
        </p:spPr>
        <p:txBody>
          <a:bodyPr>
            <a:normAutofit fontScale="85000" lnSpcReduction="10000"/>
          </a:bodyPr>
          <a:lstStyle/>
          <a:p>
            <a:pPr>
              <a:lnSpc>
                <a:spcPct val="150000"/>
              </a:lnSpc>
            </a:pPr>
            <a:r>
              <a:rPr lang="el-GR" sz="2600" dirty="0">
                <a:effectLst/>
                <a:latin typeface="Times New Roman" panose="02020603050405020304" pitchFamily="18" charset="0"/>
                <a:ea typeface="Times New Roman" panose="02020603050405020304" pitchFamily="18" charset="0"/>
              </a:rPr>
              <a:t>Στην παρούσα διδακτορική διατριβή, η χρήση των μέσων κοινωνικής δικτύωσης </a:t>
            </a:r>
            <a:r>
              <a:rPr lang="el-GR" sz="2600" dirty="0">
                <a:latin typeface="Times New Roman" panose="02020603050405020304" pitchFamily="18" charset="0"/>
                <a:ea typeface="Times New Roman" panose="02020603050405020304" pitchFamily="18" charset="0"/>
              </a:rPr>
              <a:t>των ραδιοφωνικών σταθμών, επιδρά το ακροαματικό κοινό σ</a:t>
            </a:r>
            <a:r>
              <a:rPr lang="el-GR" sz="2600" dirty="0">
                <a:effectLst/>
                <a:latin typeface="Times New Roman" panose="02020603050405020304" pitchFamily="18" charset="0"/>
                <a:ea typeface="Times New Roman" panose="02020603050405020304" pitchFamily="18" charset="0"/>
              </a:rPr>
              <a:t>την ακρόαση του ραδιοφώνου, ως προς τη συμπεριφορά δηλαδή, </a:t>
            </a:r>
            <a:r>
              <a:rPr lang="el-GR" sz="2600" dirty="0">
                <a:latin typeface="Times New Roman" panose="02020603050405020304" pitchFamily="18" charset="0"/>
                <a:ea typeface="Times New Roman" panose="02020603050405020304" pitchFamily="18" charset="0"/>
              </a:rPr>
              <a:t>εν</a:t>
            </a:r>
            <a:r>
              <a:rPr lang="en-US" sz="2600" dirty="0" err="1">
                <a:latin typeface="Times New Roman" panose="02020603050405020304" pitchFamily="18" charset="0"/>
                <a:ea typeface="Times New Roman" panose="02020603050405020304" pitchFamily="18" charset="0"/>
              </a:rPr>
              <a:t>ώ</a:t>
            </a:r>
            <a:r>
              <a:rPr lang="el-GR" sz="2600" dirty="0">
                <a:latin typeface="Times New Roman" panose="02020603050405020304" pitchFamily="18" charset="0"/>
                <a:ea typeface="Times New Roman" panose="02020603050405020304" pitchFamily="18" charset="0"/>
              </a:rPr>
              <a:t> </a:t>
            </a:r>
            <a:r>
              <a:rPr lang="el-GR" sz="2600" dirty="0">
                <a:effectLst/>
                <a:latin typeface="Times New Roman" panose="02020603050405020304" pitchFamily="18" charset="0"/>
                <a:ea typeface="Times New Roman" panose="02020603050405020304" pitchFamily="18" charset="0"/>
              </a:rPr>
              <a:t>επιδρά</a:t>
            </a:r>
            <a:r>
              <a:rPr lang="el-GR" sz="2600" dirty="0">
                <a:latin typeface="Times New Roman" panose="02020603050405020304" pitchFamily="18" charset="0"/>
                <a:ea typeface="Times New Roman" panose="02020603050405020304" pitchFamily="18" charset="0"/>
              </a:rPr>
              <a:t> </a:t>
            </a:r>
            <a:r>
              <a:rPr lang="el-GR" sz="2600" dirty="0">
                <a:effectLst/>
                <a:latin typeface="Times New Roman" panose="02020603050405020304" pitchFamily="18" charset="0"/>
                <a:ea typeface="Times New Roman" panose="02020603050405020304" pitchFamily="18" charset="0"/>
              </a:rPr>
              <a:t>στις διαστάσεις της Κοινωνικής Ταυτότητας, εύρημα που είναι σύμφωνο με το Ενισχυτικό σπειροειδές μοντέλο </a:t>
            </a:r>
            <a:r>
              <a:rPr lang="el-GR" sz="2600" dirty="0">
                <a:solidFill>
                  <a:srgbClr val="C00000"/>
                </a:solidFill>
                <a:effectLst/>
                <a:latin typeface="Times New Roman" panose="02020603050405020304" pitchFamily="18" charset="0"/>
                <a:ea typeface="Times New Roman" panose="02020603050405020304" pitchFamily="18" charset="0"/>
              </a:rPr>
              <a:t>(</a:t>
            </a:r>
            <a:r>
              <a:rPr lang="en-US" sz="2600" dirty="0">
                <a:solidFill>
                  <a:srgbClr val="C00000"/>
                </a:solidFill>
                <a:effectLst/>
                <a:latin typeface="Times New Roman" panose="02020603050405020304" pitchFamily="18" charset="0"/>
                <a:ea typeface="Times New Roman" panose="02020603050405020304" pitchFamily="18" charset="0"/>
              </a:rPr>
              <a:t>Slater, 2007, 2015)</a:t>
            </a:r>
          </a:p>
          <a:p>
            <a:pPr marL="0" indent="0">
              <a:lnSpc>
                <a:spcPct val="150000"/>
              </a:lnSpc>
              <a:buNone/>
            </a:pPr>
            <a:endParaRPr lang="el-GR" sz="2600" dirty="0">
              <a:solidFill>
                <a:srgbClr val="C00000"/>
              </a:solidFill>
              <a:effectLst/>
              <a:latin typeface="Times New Roman" panose="02020603050405020304" pitchFamily="18" charset="0"/>
              <a:ea typeface="Times New Roman" panose="02020603050405020304" pitchFamily="18" charset="0"/>
            </a:endParaRPr>
          </a:p>
          <a:p>
            <a:pPr>
              <a:lnSpc>
                <a:spcPct val="150000"/>
              </a:lnSpc>
            </a:pPr>
            <a:r>
              <a:rPr lang="en-US" sz="2600" dirty="0" err="1">
                <a:effectLst/>
                <a:latin typeface="Times New Roman" panose="02020603050405020304" pitchFamily="18" charset="0"/>
                <a:ea typeface="Times New Roman" panose="02020603050405020304" pitchFamily="18" charset="0"/>
              </a:rPr>
              <a:t>Έ</a:t>
            </a:r>
            <a:r>
              <a:rPr lang="el-GR" sz="2600" dirty="0" err="1">
                <a:effectLst/>
                <a:latin typeface="Times New Roman" panose="02020603050405020304" pitchFamily="18" charset="0"/>
                <a:ea typeface="Times New Roman" panose="02020603050405020304" pitchFamily="18" charset="0"/>
              </a:rPr>
              <a:t>ρευνα</a:t>
            </a:r>
            <a:r>
              <a:rPr lang="el-GR" sz="2600" dirty="0">
                <a:effectLst/>
                <a:latin typeface="Times New Roman" panose="02020603050405020304" pitchFamily="18" charset="0"/>
                <a:ea typeface="Times New Roman" panose="02020603050405020304" pitchFamily="18" charset="0"/>
              </a:rPr>
              <a:t> που εφάρμοσ</a:t>
            </a:r>
            <a:r>
              <a:rPr lang="el-GR" sz="2600" dirty="0">
                <a:latin typeface="Times New Roman" panose="02020603050405020304" pitchFamily="18" charset="0"/>
                <a:ea typeface="Times New Roman" panose="02020603050405020304" pitchFamily="18" charset="0"/>
              </a:rPr>
              <a:t>ε το Ενισχυτικό σπειροειδές μοντέλο, βρήκε ότι η κατανάλωση συντηρητικών μέσων επικοινωνίας μείωνε την εμπιστοσύνη στους επιστήμονες</a:t>
            </a:r>
            <a:r>
              <a:rPr lang="el-GR" sz="2600" dirty="0"/>
              <a:t>, </a:t>
            </a:r>
            <a:r>
              <a:rPr lang="el-GR" sz="2600" dirty="0">
                <a:latin typeface="Times New Roman" panose="02020603050405020304" pitchFamily="18" charset="0"/>
                <a:cs typeface="Times New Roman" panose="02020603050405020304" pitchFamily="18" charset="0"/>
              </a:rPr>
              <a:t>η οποία, με τη σειρά της, μείωνε τη βεβαιότητα ότι συμβαίνει υπερθέρμανση του πλανήτη. Αντίθετα αποτελέσματα βρέθηκαν σε άτομα που κατανάλωναν μη συντηρητικά μέσα </a:t>
            </a:r>
            <a:r>
              <a:rPr lang="el-GR" sz="2200" dirty="0">
                <a:solidFill>
                  <a:srgbClr val="C00000"/>
                </a:solidFill>
                <a:latin typeface="Times New Roman" panose="02020603050405020304" pitchFamily="18" charset="0"/>
                <a:cs typeface="Times New Roman" panose="02020603050405020304" pitchFamily="18" charset="0"/>
              </a:rPr>
              <a:t>(</a:t>
            </a:r>
            <a:r>
              <a:rPr lang="en" sz="2200" i="0" u="none" strike="noStrike" dirty="0" err="1">
                <a:solidFill>
                  <a:srgbClr val="C00000"/>
                </a:solidFill>
                <a:effectLst/>
                <a:latin typeface="Times New Roman" panose="02020603050405020304" pitchFamily="18" charset="0"/>
                <a:cs typeface="Times New Roman" panose="02020603050405020304" pitchFamily="18" charset="0"/>
              </a:rPr>
              <a:t>Hmielowski</a:t>
            </a:r>
            <a:r>
              <a:rPr lang="el-GR" sz="2200" i="0" u="none" strike="noStrike" dirty="0">
                <a:solidFill>
                  <a:srgbClr val="C00000"/>
                </a:solidFill>
                <a:effectLst/>
                <a:latin typeface="Times New Roman" panose="02020603050405020304" pitchFamily="18" charset="0"/>
                <a:cs typeface="Times New Roman" panose="02020603050405020304" pitchFamily="18" charset="0"/>
              </a:rPr>
              <a:t> </a:t>
            </a:r>
            <a:r>
              <a:rPr lang="en-US" sz="2200" i="0" u="none" strike="noStrike" dirty="0">
                <a:solidFill>
                  <a:srgbClr val="C00000"/>
                </a:solidFill>
                <a:effectLst/>
                <a:latin typeface="Times New Roman" panose="02020603050405020304" pitchFamily="18" charset="0"/>
                <a:cs typeface="Times New Roman" panose="02020603050405020304" pitchFamily="18" charset="0"/>
              </a:rPr>
              <a:t>et al., 2013)</a:t>
            </a:r>
            <a:endParaRPr lang="en" sz="2200" i="0" u="none" strike="noStrike" dirty="0">
              <a:solidFill>
                <a:srgbClr val="C00000"/>
              </a:solidFill>
              <a:effectLst/>
              <a:latin typeface="Times New Roman" panose="02020603050405020304" pitchFamily="18" charset="0"/>
              <a:cs typeface="Times New Roman" panose="02020603050405020304" pitchFamily="18" charset="0"/>
            </a:endParaRPr>
          </a:p>
          <a:p>
            <a:pPr marL="0" indent="0">
              <a:lnSpc>
                <a:spcPct val="150000"/>
              </a:lnSpc>
              <a:buNone/>
            </a:pPr>
            <a:r>
              <a:rPr lang="el-GR" sz="26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50000"/>
              </a:lnSpc>
              <a:buNone/>
            </a:pPr>
            <a:endParaRPr lang="el-GR" sz="2000" dirty="0"/>
          </a:p>
        </p:txBody>
      </p:sp>
    </p:spTree>
    <p:extLst>
      <p:ext uri="{BB962C8B-B14F-4D97-AF65-F5344CB8AC3E}">
        <p14:creationId xmlns:p14="http://schemas.microsoft.com/office/powerpoint/2010/main" val="226588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EAC8CF-EC8A-5227-40A2-B99CA47E69EE}"/>
              </a:ext>
            </a:extLst>
          </p:cNvPr>
          <p:cNvSpPr>
            <a:spLocks noGrp="1"/>
          </p:cNvSpPr>
          <p:nvPr>
            <p:ph type="title"/>
          </p:nvPr>
        </p:nvSpPr>
        <p:spPr>
          <a:xfrm>
            <a:off x="838200" y="150607"/>
            <a:ext cx="10515600" cy="1086523"/>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Συζήτηση (5/5)</a:t>
            </a:r>
            <a:endParaRPr lang="el-GR" sz="4000" dirty="0"/>
          </a:p>
        </p:txBody>
      </p:sp>
      <p:sp>
        <p:nvSpPr>
          <p:cNvPr id="3" name="Θέση περιεχομένου 2">
            <a:extLst>
              <a:ext uri="{FF2B5EF4-FFF2-40B4-BE49-F238E27FC236}">
                <a16:creationId xmlns:a16="http://schemas.microsoft.com/office/drawing/2014/main" id="{F4A08D44-9D09-F79B-5C22-E55D0432107D}"/>
              </a:ext>
            </a:extLst>
          </p:cNvPr>
          <p:cNvSpPr>
            <a:spLocks noGrp="1"/>
          </p:cNvSpPr>
          <p:nvPr>
            <p:ph idx="1"/>
          </p:nvPr>
        </p:nvSpPr>
        <p:spPr>
          <a:xfrm>
            <a:off x="0" y="1237130"/>
            <a:ext cx="12102353" cy="5620870"/>
          </a:xfrm>
        </p:spPr>
        <p:txBody>
          <a:bodyPr>
            <a:normAutofit lnSpcReduction="10000"/>
          </a:bodyPr>
          <a:lstStyle/>
          <a:p>
            <a:pPr>
              <a:lnSpc>
                <a:spcPct val="150000"/>
              </a:lnSpc>
            </a:pPr>
            <a:r>
              <a:rPr lang="el-GR" sz="2600" dirty="0">
                <a:latin typeface="Times New Roman" panose="02020603050405020304" pitchFamily="18" charset="0"/>
                <a:cs typeface="Times New Roman" panose="02020603050405020304" pitchFamily="18" charset="0"/>
              </a:rPr>
              <a:t>Η διάθεση τεκμηριώθηκε ότι αποτελεί μία από τις κυριότερες αιτίες ακρόασης ραδιοφώνου και χρήσης των μέσων κοινωνικής δικτύωσης </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Abbasi</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Drouin</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Thorisdottir</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et</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al</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2019;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Watson</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el-GR" sz="2000" kern="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Slawson</a:t>
            </a:r>
            <a:r>
              <a:rPr lang="el-GR" sz="2000"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2017)</a:t>
            </a:r>
            <a:r>
              <a:rPr lang="el-GR" sz="2600" kern="0" dirty="0">
                <a:effectLst/>
                <a:latin typeface="Times New Roman" panose="02020603050405020304" pitchFamily="18" charset="0"/>
                <a:ea typeface="Times New Roman" panose="02020603050405020304" pitchFamily="18" charset="0"/>
                <a:cs typeface="Times New Roman" panose="02020603050405020304" pitchFamily="18" charset="0"/>
              </a:rPr>
              <a:t>, όπου τα άτομα έχοντας ως στόχο την ισορρόπηση των αρνητικών διαθέσεων κάνουν αυξανόμενη χρήση</a:t>
            </a:r>
            <a:r>
              <a:rPr lang="el-GR" sz="2600" dirty="0">
                <a:latin typeface="Times New Roman" panose="02020603050405020304" pitchFamily="18" charset="0"/>
                <a:cs typeface="Times New Roman" panose="02020603050405020304" pitchFamily="18" charset="0"/>
              </a:rPr>
              <a:t>, αλλά στην παρούσα διδακτορική διατριβή βρέθηκε ότι επηρεάζει και επιδρά και στην Κοινωνική Ταυτότητα</a:t>
            </a:r>
          </a:p>
          <a:p>
            <a:pPr>
              <a:lnSpc>
                <a:spcPct val="150000"/>
              </a:lnSpc>
            </a:pPr>
            <a:r>
              <a:rPr lang="el-GR" sz="2600" dirty="0">
                <a:latin typeface="Times New Roman" panose="02020603050405020304" pitchFamily="18" charset="0"/>
                <a:cs typeface="Times New Roman" panose="02020603050405020304" pitchFamily="18" charset="0"/>
              </a:rPr>
              <a:t>Η αυτορρύθμιση συσχετίζεται θετικά με τη χρήση των μέσων κοινωνικής δικτύωσης αλλά παρομοίως, επιδρά και σε όλες τις διαστάσεις της Κοινωνικής Ταυτότητας εκτός της συναισθηματικής του ραδιοφώνου</a:t>
            </a:r>
          </a:p>
          <a:p>
            <a:pPr>
              <a:lnSpc>
                <a:spcPct val="150000"/>
              </a:lnSpc>
            </a:pPr>
            <a:r>
              <a:rPr lang="el-GR" sz="2600" dirty="0">
                <a:latin typeface="Times New Roman" panose="02020603050405020304" pitchFamily="18" charset="0"/>
                <a:cs typeface="Times New Roman" panose="02020603050405020304" pitchFamily="18" charset="0"/>
              </a:rPr>
              <a:t>Το μοντέλο που προτάθηκε και εξετάστηκε επιβεβαιώθηκε</a:t>
            </a:r>
          </a:p>
          <a:p>
            <a:pPr>
              <a:lnSpc>
                <a:spcPct val="150000"/>
              </a:lnSpc>
            </a:pPr>
            <a:endParaRPr lang="el-GR" sz="2600" dirty="0">
              <a:latin typeface="Times New Roman" panose="02020603050405020304" pitchFamily="18"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493774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16A835-D2E0-3ED1-6A12-344505A5588F}"/>
              </a:ext>
            </a:extLst>
          </p:cNvPr>
          <p:cNvSpPr>
            <a:spLocks noGrp="1"/>
          </p:cNvSpPr>
          <p:nvPr>
            <p:ph type="title"/>
          </p:nvPr>
        </p:nvSpPr>
        <p:spPr>
          <a:xfrm>
            <a:off x="838200" y="365125"/>
            <a:ext cx="10515600" cy="624579"/>
          </a:xfrm>
        </p:spPr>
        <p:txBody>
          <a:bodyPr>
            <a:no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Περιορισμοί</a:t>
            </a:r>
          </a:p>
        </p:txBody>
      </p:sp>
      <p:sp>
        <p:nvSpPr>
          <p:cNvPr id="3" name="Θέση περιεχομένου 2">
            <a:extLst>
              <a:ext uri="{FF2B5EF4-FFF2-40B4-BE49-F238E27FC236}">
                <a16:creationId xmlns:a16="http://schemas.microsoft.com/office/drawing/2014/main" id="{260CDE0C-D0C4-7A7A-C03A-48C396F71EC0}"/>
              </a:ext>
            </a:extLst>
          </p:cNvPr>
          <p:cNvSpPr>
            <a:spLocks noGrp="1"/>
          </p:cNvSpPr>
          <p:nvPr>
            <p:ph idx="1"/>
          </p:nvPr>
        </p:nvSpPr>
        <p:spPr>
          <a:xfrm>
            <a:off x="107576" y="989704"/>
            <a:ext cx="11973261" cy="5755341"/>
          </a:xfrm>
        </p:spPr>
        <p:txBody>
          <a:bodyPr>
            <a:noAutofit/>
          </a:bodyPr>
          <a:lstStyle/>
          <a:p>
            <a:pPr>
              <a:lnSpc>
                <a:spcPct val="200000"/>
              </a:lnSpc>
            </a:pPr>
            <a:r>
              <a:rPr lang="el-GR" sz="2200" kern="0" dirty="0">
                <a:effectLst/>
                <a:latin typeface="Times New Roman" panose="02020603050405020304" pitchFamily="18" charset="0"/>
                <a:ea typeface="Times New Roman" panose="02020603050405020304" pitchFamily="18" charset="0"/>
              </a:rPr>
              <a:t>Σύμφωνα με το Ενισχυτικό σπειροειδές μοντέλο </a:t>
            </a:r>
            <a:r>
              <a:rPr lang="el-GR" sz="2200" kern="0" dirty="0">
                <a:solidFill>
                  <a:srgbClr val="C00000"/>
                </a:solidFill>
                <a:effectLst/>
                <a:latin typeface="Times New Roman" panose="02020603050405020304" pitchFamily="18" charset="0"/>
                <a:ea typeface="Times New Roman" panose="02020603050405020304" pitchFamily="18" charset="0"/>
              </a:rPr>
              <a:t>(S</a:t>
            </a:r>
            <a:r>
              <a:rPr lang="en-US" sz="2200" kern="0" dirty="0">
                <a:solidFill>
                  <a:srgbClr val="C00000"/>
                </a:solidFill>
                <a:effectLst/>
                <a:latin typeface="Times New Roman" panose="02020603050405020304" pitchFamily="18" charset="0"/>
                <a:ea typeface="Times New Roman" panose="02020603050405020304" pitchFamily="18" charset="0"/>
              </a:rPr>
              <a:t>later</a:t>
            </a:r>
            <a:r>
              <a:rPr lang="el-GR" sz="2200" kern="0" dirty="0">
                <a:solidFill>
                  <a:srgbClr val="C00000"/>
                </a:solidFill>
                <a:effectLst/>
                <a:latin typeface="Times New Roman" panose="02020603050405020304" pitchFamily="18" charset="0"/>
                <a:ea typeface="Times New Roman" panose="02020603050405020304" pitchFamily="18" charset="0"/>
              </a:rPr>
              <a:t>, 2007), </a:t>
            </a:r>
            <a:r>
              <a:rPr lang="el-GR" sz="2200" kern="0" dirty="0">
                <a:effectLst/>
                <a:latin typeface="Times New Roman" panose="02020603050405020304" pitchFamily="18" charset="0"/>
                <a:ea typeface="Times New Roman" panose="02020603050405020304" pitchFamily="18" charset="0"/>
              </a:rPr>
              <a:t>είναι αδύνατο να αναγνωριστεί η αρχή του μοντέλου, δηλαδή, ποια άτομα άρχισαν να ακούνε ραδιόφωνο και έπειτα να ακολουθούν τους αγαπημένους τους ραδιοφωνικούς σταθμούς, και πόσοι από αυτούς είδαν αναρτήσεις στα μέσα κοινωνικής δικτύωσης και ξεκίνησαν να ακούνε τους αγαπημένους τους ραδιοφωνικούς σταθμούς</a:t>
            </a:r>
          </a:p>
          <a:p>
            <a:pPr>
              <a:lnSpc>
                <a:spcPct val="200000"/>
              </a:lnSpc>
            </a:pPr>
            <a:r>
              <a:rPr lang="el-GR" sz="2200" kern="0" dirty="0">
                <a:effectLst/>
                <a:latin typeface="Times New Roman" panose="02020603050405020304" pitchFamily="18" charset="0"/>
                <a:ea typeface="Times New Roman" panose="02020603050405020304" pitchFamily="18" charset="0"/>
              </a:rPr>
              <a:t>Στο χρονικό πλαίσιο των τριών μηνών που πραγματοποιήθηκαν τα δύο στάδια της ποσοτικής προσέγγισης, δεν είναι δυνατόν να γνωρίζουμε αν συνέβη κάποιο γεγονός σε ατομικό πλαίσιο που μπορεί να επηρεάσει ή να αλλάξει δραστικά τη διάθεση και τη χρήση των Μέσων</a:t>
            </a:r>
            <a:endParaRPr lang="el-GR" sz="2200" dirty="0"/>
          </a:p>
        </p:txBody>
      </p:sp>
    </p:spTree>
    <p:extLst>
      <p:ext uri="{BB962C8B-B14F-4D97-AF65-F5344CB8AC3E}">
        <p14:creationId xmlns:p14="http://schemas.microsoft.com/office/powerpoint/2010/main" val="2071399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1802A7-B749-85D1-C6EE-CF856584FBDD}"/>
              </a:ext>
            </a:extLst>
          </p:cNvPr>
          <p:cNvSpPr>
            <a:spLocks noGrp="1"/>
          </p:cNvSpPr>
          <p:nvPr>
            <p:ph type="title"/>
          </p:nvPr>
        </p:nvSpPr>
        <p:spPr>
          <a:xfrm>
            <a:off x="838200" y="365126"/>
            <a:ext cx="10515600" cy="828974"/>
          </a:xfrm>
        </p:spPr>
        <p:txBody>
          <a:bodyPr>
            <a:normAutofit/>
          </a:bodyPr>
          <a:lstStyle/>
          <a:p>
            <a:pPr algn="ctr"/>
            <a:r>
              <a:rPr lang="el-GR" sz="4000" dirty="0">
                <a:solidFill>
                  <a:srgbClr val="C00000"/>
                </a:solidFill>
                <a:latin typeface="Times New Roman" panose="02020603050405020304" pitchFamily="18" charset="0"/>
                <a:cs typeface="Times New Roman" panose="02020603050405020304" pitchFamily="18" charset="0"/>
              </a:rPr>
              <a:t>Προτάσεις για νέα έρευνα</a:t>
            </a:r>
          </a:p>
        </p:txBody>
      </p:sp>
      <p:sp>
        <p:nvSpPr>
          <p:cNvPr id="3" name="Θέση περιεχομένου 2">
            <a:extLst>
              <a:ext uri="{FF2B5EF4-FFF2-40B4-BE49-F238E27FC236}">
                <a16:creationId xmlns:a16="http://schemas.microsoft.com/office/drawing/2014/main" id="{2F4B1C05-67DC-D643-D10D-4DCD2B333004}"/>
              </a:ext>
            </a:extLst>
          </p:cNvPr>
          <p:cNvSpPr>
            <a:spLocks noGrp="1"/>
          </p:cNvSpPr>
          <p:nvPr>
            <p:ph idx="1"/>
          </p:nvPr>
        </p:nvSpPr>
        <p:spPr>
          <a:xfrm>
            <a:off x="129092" y="1194101"/>
            <a:ext cx="11897957" cy="5298774"/>
          </a:xfrm>
        </p:spPr>
        <p:txBody>
          <a:bodyPr>
            <a:normAutofit fontScale="92500"/>
          </a:bodyPr>
          <a:lstStyle/>
          <a:p>
            <a:pPr algn="just">
              <a:lnSpc>
                <a:spcPct val="200000"/>
              </a:lnSpc>
            </a:pPr>
            <a:r>
              <a:rPr lang="el-GR" sz="2400" dirty="0">
                <a:latin typeface="Times New Roman" panose="02020603050405020304" pitchFamily="18" charset="0"/>
                <a:ea typeface="Times New Roman" panose="02020603050405020304" pitchFamily="18" charset="0"/>
              </a:rPr>
              <a:t>Θ</a:t>
            </a:r>
            <a:r>
              <a:rPr lang="el-GR" sz="2400" dirty="0">
                <a:effectLst/>
                <a:latin typeface="Times New Roman" panose="02020603050405020304" pitchFamily="18" charset="0"/>
                <a:ea typeface="Times New Roman" panose="02020603050405020304" pitchFamily="18" charset="0"/>
              </a:rPr>
              <a:t>α ήταν χρήσιμο να εφαρμοστεί το ίδιο μοντέλο σε δείγμα ατόμων που χρησιμοποιούν συγκεκριμένα μέσα κοινωνικής δικτύωσης για να ενημερωθούν για προϊόντα ή υπηρεσίες σε σύγκριση με την αγορά προϊόντος και την Κοινωνική Ταυτότητα. Στη βιβλιογραφία υπάρχει παρόμοια έρευνα </a:t>
            </a:r>
            <a:r>
              <a:rPr lang="el-GR" sz="2200" dirty="0">
                <a:solidFill>
                  <a:srgbClr val="C00000"/>
                </a:solidFill>
                <a:effectLst/>
                <a:latin typeface="Times New Roman" panose="02020603050405020304" pitchFamily="18" charset="0"/>
                <a:ea typeface="Times New Roman" panose="02020603050405020304" pitchFamily="18" charset="0"/>
              </a:rPr>
              <a:t>(</a:t>
            </a:r>
            <a:r>
              <a:rPr lang="en-US" sz="2200" dirty="0">
                <a:solidFill>
                  <a:srgbClr val="C00000"/>
                </a:solidFill>
                <a:effectLst/>
                <a:latin typeface="Times New Roman" panose="02020603050405020304" pitchFamily="18" charset="0"/>
                <a:ea typeface="Times New Roman" panose="02020603050405020304" pitchFamily="18" charset="0"/>
              </a:rPr>
              <a:t>Wang</a:t>
            </a:r>
            <a:r>
              <a:rPr lang="el-GR" sz="2200" dirty="0">
                <a:solidFill>
                  <a:srgbClr val="C00000"/>
                </a:solidFill>
                <a:effectLst/>
                <a:latin typeface="Times New Roman" panose="02020603050405020304" pitchFamily="18" charset="0"/>
                <a:ea typeface="Times New Roman" panose="02020603050405020304" pitchFamily="18" charset="0"/>
              </a:rPr>
              <a:t>, 2017), </a:t>
            </a:r>
            <a:r>
              <a:rPr lang="el-GR" sz="2400" dirty="0">
                <a:effectLst/>
                <a:latin typeface="Times New Roman" panose="02020603050405020304" pitchFamily="18" charset="0"/>
                <a:ea typeface="Times New Roman" panose="02020603050405020304" pitchFamily="18" charset="0"/>
              </a:rPr>
              <a:t>αλλά δεν είναι μακροχρόνια και δεν εφαρμόζει το Ενισχυτικό σπειροειδές μοντέλο</a:t>
            </a:r>
          </a:p>
          <a:p>
            <a:pPr algn="just">
              <a:lnSpc>
                <a:spcPct val="200000"/>
              </a:lnSpc>
            </a:pPr>
            <a:r>
              <a:rPr lang="el-GR" sz="2400" kern="0" dirty="0">
                <a:effectLst/>
                <a:latin typeface="Times New Roman" panose="02020603050405020304" pitchFamily="18" charset="0"/>
                <a:ea typeface="Times New Roman" panose="02020603050405020304" pitchFamily="18" charset="0"/>
              </a:rPr>
              <a:t>θα ήταν χρήσιμο να ληφθεί δείγμα από άτομα που ζουν σε διαφορετικές χώρες ώστε να μελετηθούν οι διαφορές από χώρα σε χώρα, σε διαφορετικό πολιτισμικό πλαίσιο αλλά και ποιες είναι οι διαφορές σε σχέση με την ακρόαση ραδιοφώνου και τα μέσα κοινωνικής δικτύωσης.</a:t>
            </a:r>
            <a:r>
              <a:rPr lang="el-GR" sz="2400" dirty="0">
                <a:effectLst/>
              </a:rPr>
              <a:t> </a:t>
            </a:r>
            <a:endParaRPr lang="el-GR" sz="2400" dirty="0">
              <a:effectLst/>
              <a:latin typeface="Times New Roman" panose="02020603050405020304" pitchFamily="18" charset="0"/>
              <a:ea typeface="Times New Roman" panose="02020603050405020304" pitchFamily="18" charset="0"/>
            </a:endParaRPr>
          </a:p>
          <a:p>
            <a:pPr marL="0" indent="0" algn="just">
              <a:lnSpc>
                <a:spcPct val="200000"/>
              </a:lnSpc>
              <a:buNone/>
            </a:pPr>
            <a:endParaRPr lang="el-GR" sz="2400" dirty="0"/>
          </a:p>
        </p:txBody>
      </p:sp>
    </p:spTree>
    <p:extLst>
      <p:ext uri="{BB962C8B-B14F-4D97-AF65-F5344CB8AC3E}">
        <p14:creationId xmlns:p14="http://schemas.microsoft.com/office/powerpoint/2010/main" val="3821849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CF252B51-8EF3-2F62-284A-D0A71693B18F}"/>
              </a:ext>
            </a:extLst>
          </p:cNvPr>
          <p:cNvSpPr>
            <a:spLocks noGrp="1"/>
          </p:cNvSpPr>
          <p:nvPr>
            <p:ph idx="1"/>
          </p:nvPr>
        </p:nvSpPr>
        <p:spPr>
          <a:xfrm>
            <a:off x="838200" y="748145"/>
            <a:ext cx="10515600" cy="5428818"/>
          </a:xfrm>
        </p:spPr>
        <p:txBody>
          <a:bodyPr>
            <a:normAutofit/>
          </a:bodyPr>
          <a:lstStyle/>
          <a:p>
            <a:pPr marL="0" indent="0" algn="ctr">
              <a:buNone/>
            </a:pPr>
            <a:endParaRPr lang="el-GR" sz="3200" dirty="0"/>
          </a:p>
          <a:p>
            <a:pPr marL="0" indent="0" algn="ctr">
              <a:buNone/>
            </a:pPr>
            <a:endParaRPr lang="el-GR" sz="3200" dirty="0"/>
          </a:p>
          <a:p>
            <a:pPr marL="0" indent="0" algn="ctr">
              <a:buNone/>
            </a:pPr>
            <a:endParaRPr lang="el-GR" sz="3200" dirty="0"/>
          </a:p>
          <a:p>
            <a:pPr marL="0" indent="0" algn="ctr">
              <a:buNone/>
            </a:pPr>
            <a:r>
              <a:rPr lang="el-GR" sz="4000" dirty="0">
                <a:solidFill>
                  <a:srgbClr val="C00000"/>
                </a:solidFill>
              </a:rPr>
              <a:t>Σας ευχαριστώ</a:t>
            </a:r>
          </a:p>
          <a:p>
            <a:pPr marL="0" indent="0" algn="ctr">
              <a:buNone/>
            </a:pPr>
            <a:r>
              <a:rPr lang="el-GR" sz="4000" dirty="0">
                <a:solidFill>
                  <a:srgbClr val="C00000"/>
                </a:solidFill>
              </a:rPr>
              <a:t>για την προσοχή σας</a:t>
            </a:r>
          </a:p>
        </p:txBody>
      </p:sp>
    </p:spTree>
    <p:extLst>
      <p:ext uri="{BB962C8B-B14F-4D97-AF65-F5344CB8AC3E}">
        <p14:creationId xmlns:p14="http://schemas.microsoft.com/office/powerpoint/2010/main" val="4227958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A3E66A-3CCB-0E5C-1202-4EC9405B2005}"/>
              </a:ext>
            </a:extLst>
          </p:cNvPr>
          <p:cNvSpPr>
            <a:spLocks noGrp="1"/>
          </p:cNvSpPr>
          <p:nvPr>
            <p:ph type="title"/>
          </p:nvPr>
        </p:nvSpPr>
        <p:spPr>
          <a:xfrm>
            <a:off x="838200" y="365125"/>
            <a:ext cx="10515600" cy="478937"/>
          </a:xfrm>
        </p:spPr>
        <p:txBody>
          <a:bodyPr>
            <a:normAutofit fontScale="90000"/>
          </a:bodyPr>
          <a:lstStyle/>
          <a:p>
            <a:pPr algn="ctr"/>
            <a:r>
              <a:rPr lang="el-GR" sz="3600" dirty="0">
                <a:latin typeface="Times New Roman" panose="02020603050405020304" pitchFamily="18" charset="0"/>
                <a:cs typeface="Times New Roman" panose="02020603050405020304" pitchFamily="18" charset="0"/>
              </a:rPr>
              <a:t>Βιβλιογραφία</a:t>
            </a:r>
          </a:p>
        </p:txBody>
      </p:sp>
      <p:sp>
        <p:nvSpPr>
          <p:cNvPr id="3" name="Θέση περιεχομένου 2">
            <a:extLst>
              <a:ext uri="{FF2B5EF4-FFF2-40B4-BE49-F238E27FC236}">
                <a16:creationId xmlns:a16="http://schemas.microsoft.com/office/drawing/2014/main" id="{53FCE4EE-A38B-7E77-EE28-C68C53842434}"/>
              </a:ext>
            </a:extLst>
          </p:cNvPr>
          <p:cNvSpPr>
            <a:spLocks noGrp="1"/>
          </p:cNvSpPr>
          <p:nvPr>
            <p:ph idx="1"/>
          </p:nvPr>
        </p:nvSpPr>
        <p:spPr>
          <a:xfrm>
            <a:off x="644236" y="844062"/>
            <a:ext cx="10709564" cy="5648813"/>
          </a:xfrm>
        </p:spPr>
        <p:txBody>
          <a:bodyPr>
            <a:normAutofit fontScale="85000" lnSpcReduction="20000"/>
          </a:bodyPr>
          <a:lstStyle/>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Bandura, A. (1986). Fearful expectations and avoidant actions as coeffects of perceived self-inefficacy.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American Psychologist, 41</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(12), 1389–1391. </a:t>
            </a:r>
            <a:r>
              <a:rPr lang="en-US" sz="1400" u="sng"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2"/>
              </a:rPr>
              <a:t>https://doi.org/10.1037/0003-066X.41.12.1389</a:t>
            </a:r>
            <a:endParaRPr lang="el-GR" sz="1400" u="sng"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Caplan, S. E. (2010). Theory and measurement of generalized problematic Internet use: A two-step approach.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Computers in Human Behavior</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26</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 1089–1097. https://</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doi.org</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/10.1016/j.chb.2010.03.012</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Creswell, J. W., &amp; Clark, V. P. (2011).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Mixed methods research</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SAGE Publications.</a:t>
            </a:r>
          </a:p>
          <a:p>
            <a:pPr marL="0" indent="0">
              <a:lnSpc>
                <a:spcPct val="100000"/>
              </a:lnSpc>
              <a:buNone/>
            </a:pPr>
            <a:r>
              <a:rPr lang="en" sz="1200" b="0" i="0" u="none" strike="noStrike" dirty="0">
                <a:solidFill>
                  <a:srgbClr val="222222"/>
                </a:solidFill>
                <a:effectLst/>
                <a:latin typeface="Arial" panose="020B0604020202020204" pitchFamily="34" charset="0"/>
              </a:rPr>
              <a:t>Dholakia, U. M., </a:t>
            </a:r>
            <a:r>
              <a:rPr lang="en" sz="1200" b="0" i="0" u="none" strike="noStrike" dirty="0" err="1">
                <a:solidFill>
                  <a:srgbClr val="222222"/>
                </a:solidFill>
                <a:effectLst/>
                <a:latin typeface="Arial" panose="020B0604020202020204" pitchFamily="34" charset="0"/>
              </a:rPr>
              <a:t>Bagozzi</a:t>
            </a:r>
            <a:r>
              <a:rPr lang="en" sz="1200" b="0" i="0" u="none" strike="noStrike" dirty="0">
                <a:solidFill>
                  <a:srgbClr val="222222"/>
                </a:solidFill>
                <a:effectLst/>
                <a:latin typeface="Arial" panose="020B0604020202020204" pitchFamily="34" charset="0"/>
              </a:rPr>
              <a:t>, R. P., &amp; </a:t>
            </a:r>
            <a:r>
              <a:rPr lang="en" sz="1200" b="0" i="0" u="none" strike="noStrike" dirty="0" err="1">
                <a:solidFill>
                  <a:srgbClr val="222222"/>
                </a:solidFill>
                <a:effectLst/>
                <a:latin typeface="Arial" panose="020B0604020202020204" pitchFamily="34" charset="0"/>
              </a:rPr>
              <a:t>Pearo</a:t>
            </a:r>
            <a:r>
              <a:rPr lang="en" sz="1200" b="0" i="0" u="none" strike="noStrike" dirty="0">
                <a:solidFill>
                  <a:srgbClr val="222222"/>
                </a:solidFill>
                <a:effectLst/>
                <a:latin typeface="Arial" panose="020B0604020202020204" pitchFamily="34" charset="0"/>
              </a:rPr>
              <a:t>, L. K. (2004). A social influence model of consumer participation in network-and small-group-based virtual communities. </a:t>
            </a:r>
            <a:r>
              <a:rPr lang="en" sz="1200" b="0" i="1" u="none" strike="noStrike" dirty="0">
                <a:solidFill>
                  <a:srgbClr val="222222"/>
                </a:solidFill>
                <a:effectLst/>
                <a:latin typeface="Arial" panose="020B0604020202020204" pitchFamily="34" charset="0"/>
              </a:rPr>
              <a:t>International Journal of Research in Marketing</a:t>
            </a:r>
            <a:r>
              <a:rPr lang="en" sz="1200" b="0" i="0" u="none" strike="noStrike" dirty="0">
                <a:solidFill>
                  <a:srgbClr val="222222"/>
                </a:solidFill>
                <a:effectLst/>
                <a:latin typeface="Arial" panose="020B0604020202020204" pitchFamily="34" charset="0"/>
              </a:rPr>
              <a:t>, </a:t>
            </a:r>
            <a:r>
              <a:rPr lang="en" sz="1200" b="0" i="1" u="none" strike="noStrike" dirty="0">
                <a:solidFill>
                  <a:srgbClr val="222222"/>
                </a:solidFill>
                <a:effectLst/>
                <a:latin typeface="Arial" panose="020B0604020202020204" pitchFamily="34" charset="0"/>
              </a:rPr>
              <a:t>21</a:t>
            </a:r>
            <a:r>
              <a:rPr lang="en" sz="1200" b="0" i="0" u="none" strike="noStrike" dirty="0">
                <a:solidFill>
                  <a:srgbClr val="222222"/>
                </a:solidFill>
                <a:effectLst/>
                <a:latin typeface="Arial" panose="020B0604020202020204" pitchFamily="34" charset="0"/>
              </a:rPr>
              <a:t>(3), 241-263.</a:t>
            </a:r>
            <a:endParaRPr lang="el-GR" sz="12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Ellemers</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N., </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Kortekaas</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P., &amp; </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Ouwerkerk</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J. W. (1999). Self-</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categorisation</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commitment to the group and group self-esteem as related but distinct aspects of social identity.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European Journal of Social Psychology</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29</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(2-3), 371-389.</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l-G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Haslam</a:t>
            </a:r>
            <a:r>
              <a:rPr lang="el-GR" sz="1400" kern="0" dirty="0">
                <a:effectLst/>
                <a:latin typeface="Times New Roman" panose="02020603050405020304" pitchFamily="18" charset="0"/>
                <a:ea typeface="Times New Roman" panose="02020603050405020304" pitchFamily="18" charset="0"/>
                <a:cs typeface="Times New Roman" panose="02020603050405020304" pitchFamily="18" charset="0"/>
              </a:rPr>
              <a:t>, S. A. </a:t>
            </a:r>
            <a:r>
              <a:rPr lang="el-GR" sz="1400" kern="0" dirty="0">
                <a:latin typeface="Times New Roman" panose="02020603050405020304" pitchFamily="18" charset="0"/>
                <a:ea typeface="Times New Roman" panose="02020603050405020304" pitchFamily="18" charset="0"/>
                <a:cs typeface="Times New Roman" panose="02020603050405020304" pitchFamily="18" charset="0"/>
              </a:rPr>
              <a:t>2</a:t>
            </a:r>
            <a:r>
              <a:rPr lang="el-GR" sz="1400" kern="0" dirty="0">
                <a:effectLst/>
                <a:latin typeface="Times New Roman" panose="02020603050405020304" pitchFamily="18" charset="0"/>
                <a:ea typeface="Times New Roman" panose="02020603050405020304" pitchFamily="18" charset="0"/>
                <a:cs typeface="Times New Roman" panose="02020603050405020304" pitchFamily="18" charset="0"/>
              </a:rPr>
              <a:t>004). </a:t>
            </a:r>
            <a:r>
              <a:rPr lang="el-G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Psychology</a:t>
            </a:r>
            <a:r>
              <a:rPr lang="el-GR" sz="1400" kern="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l-GR" sz="1400" kern="0" dirty="0" err="1">
                <a:effectLst/>
                <a:latin typeface="Times New Roman" panose="02020603050405020304" pitchFamily="18" charset="0"/>
                <a:ea typeface="Times New Roman" panose="02020603050405020304" pitchFamily="18" charset="0"/>
                <a:cs typeface="Times New Roman" panose="02020603050405020304" pitchFamily="18" charset="0"/>
              </a:rPr>
              <a:t>organizations</a:t>
            </a:r>
            <a:r>
              <a:rPr lang="el-GR" sz="1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Psychology</a:t>
            </a:r>
            <a:r>
              <a:rPr lang="el-GR" sz="1400" i="1" kern="0" dirty="0">
                <a:effectLst/>
                <a:latin typeface="Times New Roman" panose="02020603050405020304" pitchFamily="18" charset="0"/>
                <a:ea typeface="Times New Roman" panose="02020603050405020304" pitchFamily="18" charset="0"/>
                <a:cs typeface="Times New Roman" panose="02020603050405020304" pitchFamily="18" charset="0"/>
              </a:rPr>
              <a:t> in </a:t>
            </a:r>
            <a:r>
              <a:rPr lang="el-GR" sz="1400" i="1" kern="0" dirty="0" err="1">
                <a:effectLst/>
                <a:latin typeface="Times New Roman" panose="02020603050405020304" pitchFamily="18" charset="0"/>
                <a:ea typeface="Times New Roman" panose="02020603050405020304" pitchFamily="18" charset="0"/>
                <a:cs typeface="Times New Roman" panose="02020603050405020304" pitchFamily="18" charset="0"/>
              </a:rPr>
              <a:t>Organizations</a:t>
            </a:r>
            <a:r>
              <a:rPr lang="el-GR" sz="1400" dirty="0">
                <a:effectLst/>
                <a:latin typeface="Times New Roman" panose="02020603050405020304" pitchFamily="18" charset="0"/>
                <a:cs typeface="Times New Roman" panose="02020603050405020304" pitchFamily="18" charset="0"/>
              </a:rPr>
              <a:t> </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Herrera-Damas, S., &amp; </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Hermida</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 (2014). Tweeting but not talking: The missing element in talk radio's institutional use of Twitter.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Journal of Broadcasting &amp; Electronic Media</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58</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 481–500. https://</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doi.org</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/10.1080/08838151.2014.966361</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Laor</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T., &amp; Steinfeld, N. (2018). From FM to FB: radio stations on Facebook.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Israel Affairs</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24</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 265–284. </a:t>
            </a:r>
            <a:r>
              <a:rPr lang="en-US" sz="1400" u="sng"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3"/>
              </a:rPr>
              <a:t>https://doi.org/10.1080/13537121.2018.1429544</a:t>
            </a:r>
            <a:endParaRPr lang="el-GR" sz="1400" u="sng"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Lin, H. (2008). Determinants of successful virtual communities: Contributions from system characteristics and social factors.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Information &amp; Management</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45</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(8), 522–527. https://</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doi.org</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/10.1016/j.im.2008.08.002</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Slater, M. D. (2007). Reinforcing Spirals: The mutual influence of media selectivity and media effects and their impact on individual behavior and social identity.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Communication Theory</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17</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 281–303. </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4"/>
              </a:rPr>
              <a:t>https://doi.org/10.1111/j.1468-2885.2007.00296.x</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Subedi</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D. (2016). Explanatory sequential mixed method design as the third research community of knowledge claim.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American Journal of Educational Research</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4</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(7), 570-577.</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Tajfel, H. (1974). Social identity and intergroup </a:t>
            </a: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behaviour</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Social Science Information</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13</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 65–93. </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5"/>
              </a:rPr>
              <a:t>https://doi.org/10.1177/053901847401300204</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lnSpc>
                <a:spcPct val="100000"/>
              </a:lnSpc>
              <a:buNone/>
            </a:pP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Wang, T. (2017). Social identity dimensions and consumer behavior in social media.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Asia Pacific Management Review</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22</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(1), 45–51. </a:t>
            </a:r>
            <a:r>
              <a:rPr lang="en-US" sz="1400" u="sng"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6"/>
              </a:rPr>
              <a:t>https://doi.org/10.1016/j.apmrv.2016.10.003</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en-US" sz="1400" dirty="0" err="1">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Zillman</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D. (1988). Mood management through communication choices.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American Behavioral Scientist</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a:t>
            </a:r>
            <a:r>
              <a:rPr lang="en-US" sz="1400" i="1"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31</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(3), 327–340. </a:t>
            </a:r>
            <a:r>
              <a:rPr lang="en-US"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hlinkClick r:id="rId7"/>
              </a:rPr>
              <a:t>https://doi.org/10.1177/000276488031003005</a:t>
            </a:r>
            <a:endParaRPr lang="el-GR" sz="14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r>
              <a:rPr lang="el-GR" sz="15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Μανωλίκα</a:t>
            </a:r>
            <a:r>
              <a:rPr lang="el-GR" sz="15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Μ. Σ. (2017). </a:t>
            </a:r>
            <a:r>
              <a:rPr lang="el-GR" sz="1500" i="1"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Ψυχολογικές διαστάσεις της πολιτισμικής κατανάλωσης</a:t>
            </a:r>
            <a:r>
              <a:rPr lang="el-GR" sz="15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[Διδακτορική διατριβή], Αριστοτέλειο Πανεπιστήμιο Θεσσαλονίκης.</a:t>
            </a:r>
          </a:p>
          <a:p>
            <a:pPr marL="0" indent="0">
              <a:buNone/>
            </a:pPr>
            <a:endParaRPr lang="el-GR" sz="1500" dirty="0">
              <a:ln>
                <a:noFill/>
              </a:ln>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endParaRPr>
          </a:p>
          <a:p>
            <a:pPr marL="0" indent="0">
              <a:buNone/>
            </a:pPr>
            <a:endPar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pPr marL="0" indent="0">
              <a:buNone/>
            </a:pPr>
            <a:endPar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endParaRPr>
          </a:p>
          <a:p>
            <a:endParaRPr lang="el-GR" dirty="0"/>
          </a:p>
        </p:txBody>
      </p:sp>
    </p:spTree>
    <p:extLst>
      <p:ext uri="{BB962C8B-B14F-4D97-AF65-F5344CB8AC3E}">
        <p14:creationId xmlns:p14="http://schemas.microsoft.com/office/powerpoint/2010/main" val="3806236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5FBC4A-9FA9-51E4-C308-D32A49EFB9AA}"/>
              </a:ext>
            </a:extLst>
          </p:cNvPr>
          <p:cNvSpPr>
            <a:spLocks noGrp="1"/>
          </p:cNvSpPr>
          <p:nvPr>
            <p:ph type="title"/>
          </p:nvPr>
        </p:nvSpPr>
        <p:spPr>
          <a:xfrm>
            <a:off x="838200" y="365125"/>
            <a:ext cx="10515600" cy="850611"/>
          </a:xfrm>
        </p:spPr>
        <p:txBody>
          <a:bodyPr>
            <a:normAutofit/>
          </a:bodyPr>
          <a:lstStyle/>
          <a:p>
            <a:pPr algn="ctr"/>
            <a:r>
              <a:rPr lang="el-GR" sz="2800" dirty="0">
                <a:solidFill>
                  <a:srgbClr val="C00000"/>
                </a:solidFill>
                <a:latin typeface="Times New Roman" panose="02020603050405020304" pitchFamily="18" charset="0"/>
                <a:cs typeface="Times New Roman" panose="02020603050405020304" pitchFamily="18" charset="0"/>
              </a:rPr>
              <a:t>Αποσπάσματα ποιοτικής προσέγγισης για κάθε κλίμακα (1/2)</a:t>
            </a:r>
          </a:p>
        </p:txBody>
      </p:sp>
      <p:sp>
        <p:nvSpPr>
          <p:cNvPr id="3" name="Θέση περιεχομένου 2">
            <a:extLst>
              <a:ext uri="{FF2B5EF4-FFF2-40B4-BE49-F238E27FC236}">
                <a16:creationId xmlns:a16="http://schemas.microsoft.com/office/drawing/2014/main" id="{1619C84E-6C6F-B742-89D7-31CE571517CF}"/>
              </a:ext>
            </a:extLst>
          </p:cNvPr>
          <p:cNvSpPr>
            <a:spLocks noGrp="1"/>
          </p:cNvSpPr>
          <p:nvPr>
            <p:ph idx="1"/>
          </p:nvPr>
        </p:nvSpPr>
        <p:spPr>
          <a:xfrm>
            <a:off x="838200" y="1545069"/>
            <a:ext cx="10515600" cy="4845339"/>
          </a:xfrm>
        </p:spPr>
        <p:txBody>
          <a:bodyPr>
            <a:normAutofit/>
          </a:bodyPr>
          <a:lstStyle/>
          <a:p>
            <a:r>
              <a:rPr lang="el-GR" sz="2000" dirty="0">
                <a:latin typeface="Times New Roman" panose="02020603050405020304" pitchFamily="18" charset="0"/>
                <a:cs typeface="Times New Roman" panose="02020603050405020304" pitchFamily="18" charset="0"/>
              </a:rPr>
              <a:t>Διάθεση ακρόασης ραδιοφώνου</a:t>
            </a:r>
          </a:p>
          <a:p>
            <a:pPr marL="0" indent="0">
              <a:buNone/>
            </a:pPr>
            <a:r>
              <a:rPr lang="el-GR" sz="1800" kern="0" dirty="0">
                <a:effectLst/>
                <a:latin typeface="Times New Roman" panose="02020603050405020304" pitchFamily="18" charset="0"/>
                <a:ea typeface="Times New Roman" panose="02020603050405020304" pitchFamily="18" charset="0"/>
              </a:rPr>
              <a:t>(2, 4, ) ’’… Θα μιλήσω εγώ. Εγώ προσωπικά μόλις ξυπνήσω, δεν υπάρχει περίπτωση εγώ μόλις ξυπνήσω το πρώτο που θα κάνω είναι να βάλω μουσική, με συνοδεύει παντού. Έξω όταν μαγειρεύω, όταν διαβάζω, παντού. Πιο χαλαρή, πιο άλλη… </a:t>
            </a:r>
            <a:r>
              <a:rPr lang="el-GR" sz="1800" kern="0" dirty="0" err="1">
                <a:effectLst/>
                <a:latin typeface="Times New Roman" panose="02020603050405020304" pitchFamily="18" charset="0"/>
                <a:ea typeface="Times New Roman" panose="02020603050405020304" pitchFamily="18" charset="0"/>
              </a:rPr>
              <a:t>εμ</a:t>
            </a:r>
            <a:r>
              <a:rPr lang="el-GR" sz="1800" kern="0" dirty="0">
                <a:effectLst/>
                <a:latin typeface="Times New Roman" panose="02020603050405020304" pitchFamily="18" charset="0"/>
                <a:ea typeface="Times New Roman" panose="02020603050405020304" pitchFamily="18" charset="0"/>
              </a:rPr>
              <a:t> ανάλογα με τη διάθεσή μου με συνοδεύει παντού’’. </a:t>
            </a:r>
          </a:p>
          <a:p>
            <a:r>
              <a:rPr lang="el-GR" sz="1800" kern="0" dirty="0">
                <a:latin typeface="Times New Roman" panose="02020603050405020304" pitchFamily="18" charset="0"/>
                <a:cs typeface="Times New Roman" panose="02020603050405020304" pitchFamily="18" charset="0"/>
              </a:rPr>
              <a:t>Διάθεση μέσων κοινωνικής δικτύωσης</a:t>
            </a:r>
          </a:p>
          <a:p>
            <a:pPr marL="0" indent="0">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 2) ‘’… ακούω παρά πολύ το ραδιόφωνο όταν είμαι στο λεωφορείο γιατί τις περισσότερες ώρες εκεί τις έτρωγα, για να κατέβω κέντρο και να πάω πίσω στο σπίτι, ας πούμε. Όποτε ναι, η καλύτερη παρέα ήταν το ραδιόφωνο, και ταυτόχρονα να είμαι στο </a:t>
            </a:r>
            <a:r>
              <a:rPr lang="en-US"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Instagram</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και να βλέπω τα </a:t>
            </a:r>
            <a:r>
              <a:rPr lang="el-GR" sz="18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στορις</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που ανεβάζουν…. ‘’</a:t>
            </a:r>
          </a:p>
          <a:p>
            <a:r>
              <a:rPr lang="el-GR" sz="1800" kern="0" dirty="0">
                <a:latin typeface="Times New Roman" panose="02020603050405020304" pitchFamily="18" charset="0"/>
                <a:cs typeface="Times New Roman" panose="02020603050405020304" pitchFamily="18" charset="0"/>
              </a:rPr>
              <a:t>Αυτορρύθμιση</a:t>
            </a:r>
          </a:p>
          <a:p>
            <a:pPr marL="0" indent="0">
              <a:buNone/>
            </a:pPr>
            <a:r>
              <a:rPr lang="el-GR" sz="1800" kern="0" dirty="0">
                <a:effectLst/>
                <a:latin typeface="Times New Roman" panose="02020603050405020304" pitchFamily="18" charset="0"/>
                <a:ea typeface="Times New Roman" panose="02020603050405020304" pitchFamily="18" charset="0"/>
              </a:rPr>
              <a:t>(2,1) ‘’…Για τα </a:t>
            </a:r>
            <a:r>
              <a:rPr lang="el-GR" sz="1800" kern="0" dirty="0" err="1">
                <a:effectLst/>
                <a:latin typeface="Times New Roman" panose="02020603050405020304" pitchFamily="18" charset="0"/>
                <a:ea typeface="Times New Roman" panose="02020603050405020304" pitchFamily="18" charset="0"/>
              </a:rPr>
              <a:t>social</a:t>
            </a:r>
            <a:r>
              <a:rPr lang="el-GR" sz="1800" kern="0" dirty="0">
                <a:effectLst/>
                <a:latin typeface="Times New Roman" panose="02020603050405020304" pitchFamily="18" charset="0"/>
                <a:ea typeface="Times New Roman" panose="02020603050405020304" pitchFamily="18" charset="0"/>
              </a:rPr>
              <a:t> </a:t>
            </a:r>
            <a:r>
              <a:rPr lang="el-GR" sz="1800" kern="0" dirty="0" err="1">
                <a:effectLst/>
                <a:latin typeface="Times New Roman" panose="02020603050405020304" pitchFamily="18" charset="0"/>
                <a:ea typeface="Times New Roman" panose="02020603050405020304" pitchFamily="18" charset="0"/>
              </a:rPr>
              <a:t>media</a:t>
            </a:r>
            <a:r>
              <a:rPr lang="el-GR" sz="1800" kern="0" dirty="0">
                <a:effectLst/>
                <a:latin typeface="Times New Roman" panose="02020603050405020304" pitchFamily="18" charset="0"/>
                <a:ea typeface="Times New Roman" panose="02020603050405020304" pitchFamily="18" charset="0"/>
              </a:rPr>
              <a:t> για εμένα παίζουν πολύ σημαντικό ρόλο στην καθημερινότητά μου, δηλαδή το πρωί που θα ξυπνήσω δεν θα βάλω το ραδιόφωνο όπως η (…), θα ανοίξω το κινητό και ασχολούμαι πάρα πολύ, δηλαδή, όλη την ημέρα </a:t>
            </a:r>
            <a:r>
              <a:rPr lang="el-GR" sz="1800" kern="0" dirty="0" err="1">
                <a:effectLst/>
                <a:latin typeface="Times New Roman" panose="02020603050405020304" pitchFamily="18" charset="0"/>
                <a:ea typeface="Times New Roman" panose="02020603050405020304" pitchFamily="18" charset="0"/>
              </a:rPr>
              <a:t>καθόλη</a:t>
            </a:r>
            <a:r>
              <a:rPr lang="el-GR" sz="1800" kern="0" dirty="0">
                <a:effectLst/>
                <a:latin typeface="Times New Roman" panose="02020603050405020304" pitchFamily="18" charset="0"/>
                <a:ea typeface="Times New Roman" panose="02020603050405020304" pitchFamily="18" charset="0"/>
              </a:rPr>
              <a:t> τη διάρκεια της ημέρας θα ανοίξω να δω και για ειδήσεις και για ενημέρωση </a:t>
            </a:r>
          </a:p>
          <a:p>
            <a:pPr marL="0" indent="0">
              <a:buNone/>
            </a:pPr>
            <a:r>
              <a:rPr lang="el-GR" sz="1800" kern="0" dirty="0">
                <a:effectLst/>
                <a:latin typeface="Times New Roman" panose="02020603050405020304" pitchFamily="18" charset="0"/>
                <a:ea typeface="Times New Roman" panose="02020603050405020304" pitchFamily="18" charset="0"/>
              </a:rPr>
              <a:t>(2, 2) ‘’…Είναι προέκταση του χεριού μας το κινητό, και η επαφή με τα </a:t>
            </a:r>
            <a:r>
              <a:rPr lang="el-GR" sz="1800" kern="0" dirty="0" err="1">
                <a:effectLst/>
                <a:latin typeface="Times New Roman" panose="02020603050405020304" pitchFamily="18" charset="0"/>
                <a:ea typeface="Times New Roman" panose="02020603050405020304" pitchFamily="18" charset="0"/>
              </a:rPr>
              <a:t>social</a:t>
            </a:r>
            <a:r>
              <a:rPr lang="el-GR" sz="1800" kern="0" dirty="0">
                <a:effectLst/>
                <a:latin typeface="Times New Roman" panose="02020603050405020304" pitchFamily="18" charset="0"/>
                <a:ea typeface="Times New Roman" panose="02020603050405020304" pitchFamily="18" charset="0"/>
              </a:rPr>
              <a:t> </a:t>
            </a:r>
            <a:r>
              <a:rPr lang="el-GR" sz="1800" kern="0" dirty="0" err="1">
                <a:effectLst/>
                <a:latin typeface="Times New Roman" panose="02020603050405020304" pitchFamily="18" charset="0"/>
                <a:ea typeface="Times New Roman" panose="02020603050405020304" pitchFamily="18" charset="0"/>
              </a:rPr>
              <a:t>media</a:t>
            </a:r>
            <a:r>
              <a:rPr lang="el-GR" sz="1800" kern="0" dirty="0">
                <a:effectLst/>
                <a:latin typeface="Times New Roman" panose="02020603050405020304" pitchFamily="18" charset="0"/>
                <a:ea typeface="Times New Roman" panose="02020603050405020304" pitchFamily="18" charset="0"/>
              </a:rPr>
              <a:t>, κι εγώ θα συμφωνήσω με τα κορίτσια ότι συνέχεια μπαίνω και βγαίνω όταν έχω ελεύθερο χρόνο..’’</a:t>
            </a:r>
            <a:endParaRPr lang="el-GR" sz="1800" kern="0" dirty="0">
              <a:latin typeface="Times New Roman" panose="02020603050405020304" pitchFamily="18" charset="0"/>
              <a:cs typeface="Times New Roman" panose="02020603050405020304" pitchFamily="18" charset="0"/>
            </a:endParaRPr>
          </a:p>
          <a:p>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32249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6E21709-EFA7-6011-8074-1959A2149BAF}"/>
              </a:ext>
            </a:extLst>
          </p:cNvPr>
          <p:cNvSpPr>
            <a:spLocks noGrp="1"/>
          </p:cNvSpPr>
          <p:nvPr>
            <p:ph type="title"/>
          </p:nvPr>
        </p:nvSpPr>
        <p:spPr>
          <a:xfrm>
            <a:off x="838200" y="365125"/>
            <a:ext cx="10515600" cy="570057"/>
          </a:xfrm>
        </p:spPr>
        <p:txBody>
          <a:bodyPr>
            <a:normAutofit/>
          </a:bodyPr>
          <a:lstStyle/>
          <a:p>
            <a:pPr algn="ctr"/>
            <a:r>
              <a:rPr lang="el-GR" sz="2800" dirty="0">
                <a:solidFill>
                  <a:srgbClr val="C00000"/>
                </a:solidFill>
                <a:latin typeface="Times New Roman" panose="02020603050405020304" pitchFamily="18" charset="0"/>
                <a:cs typeface="Times New Roman" panose="02020603050405020304" pitchFamily="18" charset="0"/>
              </a:rPr>
              <a:t>Αποσπάσματα ποιοτικής προσέγγισης για κάθε κλίμακα (2/2)</a:t>
            </a:r>
            <a:endParaRPr lang="el-GR" sz="2800" dirty="0">
              <a:solidFill>
                <a:srgbClr val="C00000"/>
              </a:solidFill>
            </a:endParaRPr>
          </a:p>
        </p:txBody>
      </p:sp>
      <p:sp>
        <p:nvSpPr>
          <p:cNvPr id="3" name="Θέση περιεχομένου 2">
            <a:extLst>
              <a:ext uri="{FF2B5EF4-FFF2-40B4-BE49-F238E27FC236}">
                <a16:creationId xmlns:a16="http://schemas.microsoft.com/office/drawing/2014/main" id="{ABFFEB01-9B22-8612-4B24-C3B037DDB940}"/>
              </a:ext>
            </a:extLst>
          </p:cNvPr>
          <p:cNvSpPr>
            <a:spLocks noGrp="1"/>
          </p:cNvSpPr>
          <p:nvPr>
            <p:ph idx="1"/>
          </p:nvPr>
        </p:nvSpPr>
        <p:spPr>
          <a:xfrm>
            <a:off x="838200" y="1267691"/>
            <a:ext cx="10515600" cy="5465618"/>
          </a:xfrm>
        </p:spPr>
        <p:txBody>
          <a:bodyPr>
            <a:normAutofit/>
          </a:bodyPr>
          <a:lstStyle/>
          <a:p>
            <a:r>
              <a:rPr lang="el-GR" sz="2000" dirty="0">
                <a:latin typeface="Times New Roman" panose="02020603050405020304" pitchFamily="18" charset="0"/>
                <a:cs typeface="Times New Roman" panose="02020603050405020304" pitchFamily="18" charset="0"/>
              </a:rPr>
              <a:t>Γνωστική διάσταση</a:t>
            </a:r>
          </a:p>
          <a:p>
            <a:pPr marL="0" indent="0">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 6) ‘’..  και το ΣΚ από το πρωί μέχρι το βράδυ παίζει στο σπίτι μου </a:t>
            </a:r>
            <a:r>
              <a:rPr lang="en-US"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imagine</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δηλαδή όταν πάω για ύπνο το κλείνω…’’</a:t>
            </a:r>
          </a:p>
          <a:p>
            <a:pPr marL="0" indent="0">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(2,1) ‘’…: Εγώ συμφωνώ απόλυτα με τη (…), αυτό ήθελα να πω ακριβώς, συν το ότι στο ραδιόφωνο, </a:t>
            </a:r>
            <a:r>
              <a:rPr lang="el-GR" sz="18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εεε</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νομίζω ότι εύκολα μπορείς να πεις ότι ανήκεις σε μια ομάδα, ειδικά όταν σου δίνουν τη δυνατότητα είτε να σχολιάσεις είτε να πάρεις τηλέφωνο, να πεις τη γνώμη σου. Να συμμετέχεις ως ακροατής δηλαδή και στα </a:t>
            </a:r>
            <a:r>
              <a:rPr lang="en-US"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social media</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με το σχολιασμό που είπαμε πριν… οπότε θεωρώ ότι είναι εύκολο να δηλώσεις μέλος, και να έχεις αυτή την αίσθηση του </a:t>
            </a:r>
            <a:r>
              <a:rPr lang="el-GR" sz="18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ανήκειν</a:t>
            </a: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a:t>
            </a:r>
          </a:p>
          <a:p>
            <a:r>
              <a:rPr lang="el-GR" sz="2000" dirty="0">
                <a:latin typeface="Times New Roman" panose="02020603050405020304" pitchFamily="18" charset="0"/>
                <a:cs typeface="Times New Roman" panose="02020603050405020304" pitchFamily="18" charset="0"/>
              </a:rPr>
              <a:t>Συναισθηματική διάσταση</a:t>
            </a:r>
          </a:p>
          <a:p>
            <a:pPr marL="0" indent="0">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(4,2) ’’….Τώρα όσον αφορά το ραδιόφωνο νομίζω με συνοδεύει στη ζωή μου και παίζει πολύ σημαντικό ρόλο, έχει πρωτεύον ρόλο  θα έλεγα…’’</a:t>
            </a:r>
          </a:p>
          <a:p>
            <a:pPr marL="0" indent="0">
              <a:buNone/>
            </a:pPr>
            <a:r>
              <a:rPr lang="el-GR" sz="1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(3, 2)‘’..εμένα, θεωρώ, είναι το ράδιο ένα αναπόσπαστο κομμάτι της ζωής, έτσι έμαθα χωρίς τηλεόραση αντέχω, χωρίς ράδιο όχι. Είναι 24 ώρες το 24ωρο το ράδιο συνδεδεμένο είτε από το κινητό είτε από το σπίτι…’’  </a:t>
            </a:r>
          </a:p>
          <a:p>
            <a:r>
              <a:rPr lang="el-GR" sz="2000" dirty="0">
                <a:latin typeface="Times New Roman" panose="02020603050405020304" pitchFamily="18" charset="0"/>
                <a:cs typeface="Times New Roman" panose="02020603050405020304" pitchFamily="18" charset="0"/>
              </a:rPr>
              <a:t>Κοινά στοιχεία</a:t>
            </a:r>
          </a:p>
          <a:p>
            <a:pPr marL="0" indent="0">
              <a:buNone/>
            </a:pPr>
            <a:r>
              <a:rPr lang="el-GR" sz="1800" kern="0" dirty="0">
                <a:effectLst/>
                <a:latin typeface="Times New Roman" panose="02020603050405020304" pitchFamily="18" charset="0"/>
                <a:ea typeface="Times New Roman" panose="02020603050405020304" pitchFamily="18" charset="0"/>
              </a:rPr>
              <a:t>(4,2) ‘’…απλά νιώθεις ότι εκείνη την στιγμή έχεις παρά πολλά κοινά με τον κόσμο που επίσης ακούνε τον ίδιο ραδιοφωνικό σταθμό με σένα, το ίδιο είδος μουσικής ή όταν παρακολουθείς το </a:t>
            </a:r>
            <a:r>
              <a:rPr lang="el-GR" sz="1800" kern="0" dirty="0" err="1">
                <a:effectLst/>
                <a:latin typeface="Times New Roman" panose="02020603050405020304" pitchFamily="18" charset="0"/>
                <a:ea typeface="Times New Roman" panose="02020603050405020304" pitchFamily="18" charset="0"/>
              </a:rPr>
              <a:t>live</a:t>
            </a:r>
            <a:r>
              <a:rPr lang="el-GR" sz="1800" kern="0" dirty="0">
                <a:effectLst/>
                <a:latin typeface="Times New Roman" panose="02020603050405020304" pitchFamily="18" charset="0"/>
                <a:ea typeface="Times New Roman" panose="02020603050405020304" pitchFamily="18" charset="0"/>
              </a:rPr>
              <a:t> </a:t>
            </a:r>
            <a:r>
              <a:rPr lang="el-GR" sz="1800" kern="0" dirty="0" err="1">
                <a:effectLst/>
                <a:latin typeface="Times New Roman" panose="02020603050405020304" pitchFamily="18" charset="0"/>
                <a:ea typeface="Times New Roman" panose="02020603050405020304" pitchFamily="18" charset="0"/>
              </a:rPr>
              <a:t>stream</a:t>
            </a:r>
            <a:r>
              <a:rPr lang="el-GR" sz="1800" kern="0" dirty="0">
                <a:effectLst/>
                <a:latin typeface="Times New Roman" panose="02020603050405020304" pitchFamily="18" charset="0"/>
                <a:ea typeface="Times New Roman" panose="02020603050405020304" pitchFamily="18" charset="0"/>
              </a:rPr>
              <a:t>, σχολιάζεις τα ίδια πράγματα, τα ίδια </a:t>
            </a:r>
            <a:r>
              <a:rPr lang="el-GR" sz="1800" kern="0" dirty="0" err="1">
                <a:effectLst/>
                <a:latin typeface="Times New Roman" panose="02020603050405020304" pitchFamily="18" charset="0"/>
                <a:ea typeface="Times New Roman" panose="02020603050405020304" pitchFamily="18" charset="0"/>
              </a:rPr>
              <a:t>comments</a:t>
            </a:r>
            <a:r>
              <a:rPr lang="el-GR" sz="1800" kern="0" dirty="0">
                <a:effectLst/>
                <a:latin typeface="Times New Roman" panose="02020603050405020304" pitchFamily="18" charset="0"/>
                <a:ea typeface="Times New Roman" panose="02020603050405020304" pitchFamily="18" charset="0"/>
              </a:rPr>
              <a:t>…’’ </a:t>
            </a:r>
            <a:endParaRPr lang="el-G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282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06CF3B-C586-004D-110E-B2890458951C}"/>
              </a:ext>
            </a:extLst>
          </p:cNvPr>
          <p:cNvSpPr>
            <a:spLocks noGrp="1"/>
          </p:cNvSpPr>
          <p:nvPr>
            <p:ph type="title"/>
          </p:nvPr>
        </p:nvSpPr>
        <p:spPr>
          <a:xfrm>
            <a:off x="737755" y="365126"/>
            <a:ext cx="10616045" cy="788266"/>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Θεωρητικό πλαίσιο</a:t>
            </a:r>
          </a:p>
        </p:txBody>
      </p:sp>
      <p:sp>
        <p:nvSpPr>
          <p:cNvPr id="3" name="Θέση περιεχομένου 2">
            <a:extLst>
              <a:ext uri="{FF2B5EF4-FFF2-40B4-BE49-F238E27FC236}">
                <a16:creationId xmlns:a16="http://schemas.microsoft.com/office/drawing/2014/main" id="{26618524-9CBD-54C2-4FD2-918837B681E3}"/>
              </a:ext>
            </a:extLst>
          </p:cNvPr>
          <p:cNvSpPr>
            <a:spLocks noGrp="1"/>
          </p:cNvSpPr>
          <p:nvPr>
            <p:ph idx="1"/>
          </p:nvPr>
        </p:nvSpPr>
        <p:spPr>
          <a:xfrm>
            <a:off x="841664" y="1444337"/>
            <a:ext cx="10512136" cy="4343400"/>
          </a:xfrm>
        </p:spPr>
        <p:txBody>
          <a:bodyPr>
            <a:normAutofit fontScale="85000" lnSpcReduction="20000"/>
          </a:bodyPr>
          <a:lstStyle/>
          <a:p>
            <a:pPr>
              <a:lnSpc>
                <a:spcPct val="150000"/>
              </a:lnSpc>
            </a:pPr>
            <a:r>
              <a:rPr lang="el-GR" b="1" i="1" dirty="0">
                <a:latin typeface="Times New Roman" panose="02020603050405020304" pitchFamily="18" charset="0"/>
                <a:cs typeface="Times New Roman" panose="02020603050405020304" pitchFamily="18" charset="0"/>
              </a:rPr>
              <a:t>Ενισχυτικό σπειροειδές μοντέλο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Slater, 2007)</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προτε</a:t>
            </a:r>
            <a:r>
              <a:rPr lang="en-US" dirty="0" err="1">
                <a:latin typeface="Times New Roman" panose="02020603050405020304" pitchFamily="18" charset="0"/>
                <a:cs typeface="Times New Roman" panose="02020603050405020304" pitchFamily="18" charset="0"/>
              </a:rPr>
              <a:t>ί</a:t>
            </a:r>
            <a:r>
              <a:rPr lang="el-GR" dirty="0" err="1">
                <a:latin typeface="Times New Roman" panose="02020603050405020304" pitchFamily="18" charset="0"/>
                <a:cs typeface="Times New Roman" panose="02020603050405020304" pitchFamily="18" charset="0"/>
              </a:rPr>
              <a:t>νει</a:t>
            </a:r>
            <a:r>
              <a:rPr lang="el-GR" dirty="0">
                <a:latin typeface="Times New Roman" panose="02020603050405020304" pitchFamily="18" charset="0"/>
                <a:cs typeface="Times New Roman" panose="02020603050405020304" pitchFamily="18" charset="0"/>
              </a:rPr>
              <a:t> συγκεκριμένο τρόπο μελέτης της επίδρασης των μέσων μαζικής ενημέρωσης σε μακροχρόνιο πλαίσιο</a:t>
            </a:r>
          </a:p>
          <a:p>
            <a:pPr>
              <a:lnSpc>
                <a:spcPct val="150000"/>
              </a:lnSpc>
            </a:pPr>
            <a:r>
              <a:rPr lang="el-GR" b="1" i="1" dirty="0" err="1">
                <a:latin typeface="Times New Roman" panose="02020603050405020304" pitchFamily="18" charset="0"/>
                <a:cs typeface="Times New Roman" panose="02020603050405020304" pitchFamily="18" charset="0"/>
              </a:rPr>
              <a:t>Κοινωνικογνωστική</a:t>
            </a:r>
            <a:r>
              <a:rPr lang="el-GR" b="1" i="1" dirty="0">
                <a:latin typeface="Times New Roman" panose="02020603050405020304" pitchFamily="18" charset="0"/>
                <a:cs typeface="Times New Roman" panose="02020603050405020304" pitchFamily="18" charset="0"/>
              </a:rPr>
              <a:t> Θεωρία</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(Bandura, 198</a:t>
            </a:r>
            <a:r>
              <a:rPr lang="el-GR"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τονίζει τη σημαντικότητα της αυτορρύθμισης και της </a:t>
            </a:r>
            <a:r>
              <a:rPr lang="el-GR" dirty="0" err="1">
                <a:latin typeface="Times New Roman" panose="02020603050405020304" pitchFamily="18" charset="0"/>
                <a:cs typeface="Times New Roman" panose="02020603050405020304" pitchFamily="18" charset="0"/>
              </a:rPr>
              <a:t>αυτοαποτελεσματικότητας</a:t>
            </a:r>
            <a:endParaRPr lang="el-GR" dirty="0">
              <a:latin typeface="Times New Roman" panose="02020603050405020304" pitchFamily="18" charset="0"/>
              <a:cs typeface="Times New Roman" panose="02020603050405020304" pitchFamily="18" charset="0"/>
            </a:endParaRPr>
          </a:p>
          <a:p>
            <a:pPr>
              <a:lnSpc>
                <a:spcPct val="150000"/>
              </a:lnSpc>
            </a:pPr>
            <a:r>
              <a:rPr lang="el-GR" b="1" i="1" dirty="0">
                <a:latin typeface="Times New Roman" panose="02020603050405020304" pitchFamily="18" charset="0"/>
                <a:cs typeface="Times New Roman" panose="02020603050405020304" pitchFamily="18" charset="0"/>
              </a:rPr>
              <a:t>Θεωρία της Κοινωνικής Ταυτότητας</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(Tajfel, 1978)</a:t>
            </a:r>
            <a:r>
              <a:rPr lang="el-GR" dirty="0">
                <a:latin typeface="Times New Roman" panose="02020603050405020304" pitchFamily="18" charset="0"/>
                <a:cs typeface="Times New Roman" panose="02020603050405020304" pitchFamily="18" charset="0"/>
              </a:rPr>
              <a:t>, μελετάει και αναλύει την ανάγκη των ατόμων να ανήκουν σε κάποια κοινωνική ομάδα</a:t>
            </a:r>
          </a:p>
          <a:p>
            <a:pPr>
              <a:lnSpc>
                <a:spcPct val="150000"/>
              </a:lnSpc>
            </a:pPr>
            <a:r>
              <a:rPr lang="el-GR" b="1" i="1" dirty="0">
                <a:latin typeface="Times New Roman" panose="02020603050405020304" pitchFamily="18" charset="0"/>
                <a:cs typeface="Times New Roman" panose="02020603050405020304" pitchFamily="18" charset="0"/>
              </a:rPr>
              <a:t>Θεωρία Διαχείρισης της Διάθεσης</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Zillman</a:t>
            </a:r>
            <a:r>
              <a:rPr lang="en-US" dirty="0">
                <a:latin typeface="Times New Roman" panose="02020603050405020304" pitchFamily="18" charset="0"/>
                <a:cs typeface="Times New Roman" panose="02020603050405020304" pitchFamily="18" charset="0"/>
              </a:rPr>
              <a:t>, 1988)</a:t>
            </a:r>
            <a:r>
              <a:rPr lang="el-GR" dirty="0">
                <a:latin typeface="Times New Roman" panose="02020603050405020304" pitchFamily="18" charset="0"/>
                <a:cs typeface="Times New Roman" panose="02020603050405020304" pitchFamily="18" charset="0"/>
              </a:rPr>
              <a:t>, πρεσβεύει ότι η διάθεση επηρεάζει την επιλογή των μέσων μαζικής ενημέρωσης και το αντίστροφο</a:t>
            </a:r>
          </a:p>
          <a:p>
            <a:pPr>
              <a:lnSpc>
                <a:spcPct val="150000"/>
              </a:lnSpc>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718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BCC518-354A-5097-8713-659162D5759A}"/>
              </a:ext>
            </a:extLst>
          </p:cNvPr>
          <p:cNvSpPr>
            <a:spLocks noGrp="1"/>
          </p:cNvSpPr>
          <p:nvPr>
            <p:ph type="title"/>
          </p:nvPr>
        </p:nvSpPr>
        <p:spPr>
          <a:xfrm>
            <a:off x="1454726" y="365126"/>
            <a:ext cx="9899073" cy="746702"/>
          </a:xfrm>
        </p:spPr>
        <p:txBody>
          <a:bodyPr>
            <a:normAutofit/>
          </a:bodyPr>
          <a:lstStyle/>
          <a:p>
            <a:pPr algn="ctr"/>
            <a:r>
              <a:rPr lang="el-GR" sz="3200" dirty="0" err="1">
                <a:solidFill>
                  <a:srgbClr val="C00000"/>
                </a:solidFill>
                <a:latin typeface="Times New Roman" panose="02020603050405020304" pitchFamily="18" charset="0"/>
                <a:cs typeface="Times New Roman" panose="02020603050405020304" pitchFamily="18" charset="0"/>
              </a:rPr>
              <a:t>Ενισχυτικ</a:t>
            </a:r>
            <a:r>
              <a:rPr lang="en-US" sz="3200" dirty="0" err="1">
                <a:solidFill>
                  <a:srgbClr val="C00000"/>
                </a:solidFill>
                <a:latin typeface="Times New Roman" panose="02020603050405020304" pitchFamily="18" charset="0"/>
                <a:cs typeface="Times New Roman" panose="02020603050405020304" pitchFamily="18" charset="0"/>
              </a:rPr>
              <a:t>ό</a:t>
            </a:r>
            <a:r>
              <a:rPr lang="el-GR" sz="3200" dirty="0">
                <a:solidFill>
                  <a:srgbClr val="C00000"/>
                </a:solidFill>
                <a:latin typeface="Times New Roman" panose="02020603050405020304" pitchFamily="18" charset="0"/>
                <a:cs typeface="Times New Roman" panose="02020603050405020304" pitchFamily="18" charset="0"/>
              </a:rPr>
              <a:t> σπειροειδές μοντέλο </a:t>
            </a:r>
            <a:r>
              <a:rPr lang="el-GR" sz="2400" dirty="0">
                <a:solidFill>
                  <a:srgbClr val="C00000"/>
                </a:solidFill>
                <a:latin typeface="Times New Roman" panose="02020603050405020304" pitchFamily="18" charset="0"/>
                <a:cs typeface="Times New Roman" panose="02020603050405020304" pitchFamily="18" charset="0"/>
              </a:rPr>
              <a:t>(S</a:t>
            </a:r>
            <a:r>
              <a:rPr lang="en-US" sz="2400" dirty="0">
                <a:solidFill>
                  <a:srgbClr val="C00000"/>
                </a:solidFill>
                <a:latin typeface="Times New Roman" panose="02020603050405020304" pitchFamily="18" charset="0"/>
                <a:cs typeface="Times New Roman" panose="02020603050405020304" pitchFamily="18" charset="0"/>
              </a:rPr>
              <a:t>later, 2007)</a:t>
            </a:r>
            <a:endParaRPr lang="el-GR" sz="2400" dirty="0">
              <a:solidFill>
                <a:srgbClr val="C00000"/>
              </a:solidFill>
              <a:latin typeface="Times New Roman" panose="02020603050405020304" pitchFamily="18" charset="0"/>
              <a:cs typeface="Times New Roman" panose="02020603050405020304" pitchFamily="18" charset="0"/>
            </a:endParaRPr>
          </a:p>
        </p:txBody>
      </p:sp>
      <p:pic>
        <p:nvPicPr>
          <p:cNvPr id="4" name="Θέση περιεχομένου 3" descr="Εικόνα που περιέχει κείμενο, διάγραμμα, στιγμιότυπο οθόνης, γραμμή&#10;&#10;Περιγραφή που δημιουργήθηκε αυτόματα">
            <a:extLst>
              <a:ext uri="{FF2B5EF4-FFF2-40B4-BE49-F238E27FC236}">
                <a16:creationId xmlns:a16="http://schemas.microsoft.com/office/drawing/2014/main" id="{E999740F-0B45-E809-692E-D6EA6ADBEE89}"/>
              </a:ext>
            </a:extLst>
          </p:cNvPr>
          <p:cNvPicPr>
            <a:picLocks noGrp="1" noChangeAspect="1"/>
          </p:cNvPicPr>
          <p:nvPr>
            <p:ph idx="1"/>
          </p:nvPr>
        </p:nvPicPr>
        <p:blipFill rotWithShape="1">
          <a:blip r:embed="rId2"/>
          <a:srcRect t="4369" b="8645"/>
          <a:stretch/>
        </p:blipFill>
        <p:spPr bwMode="auto">
          <a:xfrm>
            <a:off x="2250056" y="1472334"/>
            <a:ext cx="7691887"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8753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C4466C-7FAA-7B73-B6E5-3C7F80263F20}"/>
              </a:ext>
            </a:extLst>
          </p:cNvPr>
          <p:cNvSpPr>
            <a:spLocks noGrp="1"/>
          </p:cNvSpPr>
          <p:nvPr>
            <p:ph type="title"/>
          </p:nvPr>
        </p:nvSpPr>
        <p:spPr>
          <a:xfrm>
            <a:off x="838200" y="365126"/>
            <a:ext cx="10515600" cy="975302"/>
          </a:xfrm>
        </p:spPr>
        <p:txBody>
          <a:bodyPr>
            <a:normAutofit/>
          </a:bodyPr>
          <a:lstStyle/>
          <a:p>
            <a:pPr algn="ctr"/>
            <a:r>
              <a:rPr lang="el-GR" sz="3200" dirty="0">
                <a:solidFill>
                  <a:srgbClr val="C00000"/>
                </a:solidFill>
                <a:latin typeface="Times New Roman" panose="02020603050405020304" pitchFamily="18" charset="0"/>
                <a:cs typeface="Times New Roman" panose="02020603050405020304" pitchFamily="18" charset="0"/>
              </a:rPr>
              <a:t>Σκοπός διδακτορικής διατριβής</a:t>
            </a:r>
          </a:p>
        </p:txBody>
      </p:sp>
      <p:sp>
        <p:nvSpPr>
          <p:cNvPr id="3" name="Θέση περιεχομένου 2">
            <a:extLst>
              <a:ext uri="{FF2B5EF4-FFF2-40B4-BE49-F238E27FC236}">
                <a16:creationId xmlns:a16="http://schemas.microsoft.com/office/drawing/2014/main" id="{73320AAE-05A8-F549-CBEC-E26493BFB164}"/>
              </a:ext>
            </a:extLst>
          </p:cNvPr>
          <p:cNvSpPr>
            <a:spLocks noGrp="1"/>
          </p:cNvSpPr>
          <p:nvPr>
            <p:ph idx="1"/>
          </p:nvPr>
        </p:nvSpPr>
        <p:spPr>
          <a:xfrm>
            <a:off x="838200" y="1631373"/>
            <a:ext cx="10515600" cy="4520045"/>
          </a:xfrm>
        </p:spPr>
        <p:txBody>
          <a:bodyPr>
            <a:normAutofit/>
          </a:bodyPr>
          <a:lstStyle/>
          <a:p>
            <a:pPr marL="0" indent="0" algn="ctr">
              <a:lnSpc>
                <a:spcPct val="150000"/>
              </a:lnSpc>
              <a:buNone/>
            </a:pPr>
            <a:r>
              <a:rPr lang="el-GR" sz="2600" kern="0" dirty="0">
                <a:solidFill>
                  <a:srgbClr val="000000"/>
                </a:solidFill>
                <a:effectLst/>
                <a:latin typeface="Times New Roman" panose="02020603050405020304" pitchFamily="18" charset="0"/>
                <a:ea typeface="Times New Roman" panose="02020603050405020304" pitchFamily="18" charset="0"/>
              </a:rPr>
              <a:t>Σκοπός της παρούσας διδακτορικής διατριβής ήταν να εξετάσει την επίδραση των μέσων κοινωνικής δικτύωσης των ραδιοφωνικών σταθμών στην ακροαματικότητα </a:t>
            </a:r>
            <a:r>
              <a:rPr lang="el-GR" sz="2600" kern="0" dirty="0" err="1">
                <a:solidFill>
                  <a:srgbClr val="000000"/>
                </a:solidFill>
                <a:latin typeface="Times New Roman" panose="02020603050405020304" pitchFamily="18" charset="0"/>
                <a:ea typeface="Times New Roman" panose="02020603050405020304" pitchFamily="18" charset="0"/>
              </a:rPr>
              <a:t>αυτ</a:t>
            </a:r>
            <a:r>
              <a:rPr lang="en-US" sz="2600" kern="0" dirty="0" err="1">
                <a:solidFill>
                  <a:srgbClr val="000000"/>
                </a:solidFill>
                <a:latin typeface="Times New Roman" panose="02020603050405020304" pitchFamily="18" charset="0"/>
                <a:ea typeface="Times New Roman" panose="02020603050405020304" pitchFamily="18" charset="0"/>
              </a:rPr>
              <a:t>ώ</a:t>
            </a:r>
            <a:r>
              <a:rPr lang="el-GR" sz="2600" kern="0" dirty="0">
                <a:solidFill>
                  <a:srgbClr val="000000"/>
                </a:solidFill>
                <a:latin typeface="Times New Roman" panose="02020603050405020304" pitchFamily="18" charset="0"/>
                <a:ea typeface="Times New Roman" panose="02020603050405020304" pitchFamily="18" charset="0"/>
              </a:rPr>
              <a:t>ν </a:t>
            </a:r>
            <a:r>
              <a:rPr lang="el-GR" sz="2600" kern="0" dirty="0">
                <a:solidFill>
                  <a:srgbClr val="000000"/>
                </a:solidFill>
                <a:effectLst/>
                <a:latin typeface="Times New Roman" panose="02020603050405020304" pitchFamily="18" charset="0"/>
                <a:ea typeface="Times New Roman" panose="02020603050405020304" pitchFamily="18" charset="0"/>
              </a:rPr>
              <a:t>υπό το πρίσμα του Ενισχυτικού Σπειροειδούς Μοντέλου </a:t>
            </a:r>
            <a:r>
              <a:rPr lang="el-GR" sz="2000" kern="0" dirty="0">
                <a:solidFill>
                  <a:srgbClr val="C00000"/>
                </a:solidFill>
                <a:effectLst/>
                <a:latin typeface="Times New Roman" panose="02020603050405020304" pitchFamily="18" charset="0"/>
                <a:ea typeface="Times New Roman" panose="02020603050405020304" pitchFamily="18" charset="0"/>
              </a:rPr>
              <a:t>(</a:t>
            </a:r>
            <a:r>
              <a:rPr lang="el-GR" sz="2000" kern="0" dirty="0" err="1">
                <a:solidFill>
                  <a:srgbClr val="C00000"/>
                </a:solidFill>
                <a:effectLst/>
                <a:latin typeface="Times New Roman" panose="02020603050405020304" pitchFamily="18" charset="0"/>
                <a:ea typeface="Times New Roman" panose="02020603050405020304" pitchFamily="18" charset="0"/>
              </a:rPr>
              <a:t>Slater</a:t>
            </a:r>
            <a:r>
              <a:rPr lang="el-GR" sz="2000" kern="0" dirty="0">
                <a:solidFill>
                  <a:srgbClr val="C00000"/>
                </a:solidFill>
                <a:effectLst/>
                <a:latin typeface="Times New Roman" panose="02020603050405020304" pitchFamily="18" charset="0"/>
                <a:ea typeface="Times New Roman" panose="02020603050405020304" pitchFamily="18" charset="0"/>
              </a:rPr>
              <a:t>, 2007) </a:t>
            </a:r>
          </a:p>
          <a:p>
            <a:pPr marL="0" indent="0" algn="ctr">
              <a:lnSpc>
                <a:spcPct val="150000"/>
              </a:lnSpc>
              <a:buNone/>
            </a:pPr>
            <a:endParaRPr lang="el-GR" sz="2600" dirty="0">
              <a:latin typeface="Times New Roman" panose="02020603050405020304" pitchFamily="18" charset="0"/>
              <a:cs typeface="Times New Roman" panose="02020603050405020304" pitchFamily="18" charset="0"/>
            </a:endParaRPr>
          </a:p>
          <a:p>
            <a:pPr marL="0" indent="0" algn="ctr">
              <a:lnSpc>
                <a:spcPct val="150000"/>
              </a:lnSpc>
              <a:buNone/>
            </a:pPr>
            <a:r>
              <a:rPr lang="el-GR" sz="2600" dirty="0">
                <a:latin typeface="Times New Roman" panose="02020603050405020304" pitchFamily="18" charset="0"/>
                <a:cs typeface="Times New Roman" panose="02020603050405020304" pitchFamily="18" charset="0"/>
              </a:rPr>
              <a:t>Αξιοποίηση της μεικτής μεθοδολογίας και της διαχρονικής έρευνας</a:t>
            </a:r>
          </a:p>
          <a:p>
            <a:pPr marL="0" indent="0" algn="ctr">
              <a:lnSpc>
                <a:spcPct val="150000"/>
              </a:lnSpc>
              <a:buNone/>
            </a:pPr>
            <a:endParaRPr lang="el-GR" sz="2600" kern="0" dirty="0">
              <a:solidFill>
                <a:srgbClr val="000000"/>
              </a:solidFill>
              <a:effectLst/>
              <a:latin typeface="Times New Roman" panose="02020603050405020304" pitchFamily="18" charset="0"/>
              <a:ea typeface="Times New Roman" panose="02020603050405020304" pitchFamily="18" charset="0"/>
            </a:endParaRPr>
          </a:p>
          <a:p>
            <a:pPr marL="0" indent="0" algn="ctr">
              <a:lnSpc>
                <a:spcPct val="150000"/>
              </a:lnSpc>
              <a:buNone/>
            </a:pPr>
            <a:endParaRPr lang="el-G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452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D19423-C421-374A-9ADC-F51D21B52C71}"/>
              </a:ext>
            </a:extLst>
          </p:cNvPr>
          <p:cNvSpPr>
            <a:spLocks noGrp="1"/>
          </p:cNvSpPr>
          <p:nvPr>
            <p:ph type="title"/>
          </p:nvPr>
        </p:nvSpPr>
        <p:spPr>
          <a:xfrm>
            <a:off x="838200" y="365126"/>
            <a:ext cx="10515600" cy="829830"/>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Ερευνητικά ερωτ</a:t>
            </a:r>
            <a:r>
              <a:rPr lang="en-US" sz="3600" dirty="0">
                <a:solidFill>
                  <a:srgbClr val="C00000"/>
                </a:solidFill>
                <a:latin typeface="Times New Roman" panose="02020603050405020304" pitchFamily="18" charset="0"/>
                <a:cs typeface="Times New Roman" panose="02020603050405020304" pitchFamily="18" charset="0"/>
              </a:rPr>
              <a:t>ή</a:t>
            </a:r>
            <a:r>
              <a:rPr lang="el-GR" sz="3600" dirty="0">
                <a:solidFill>
                  <a:srgbClr val="C00000"/>
                </a:solidFill>
                <a:latin typeface="Times New Roman" panose="02020603050405020304" pitchFamily="18" charset="0"/>
                <a:cs typeface="Times New Roman" panose="02020603050405020304" pitchFamily="18" charset="0"/>
              </a:rPr>
              <a:t>ματα ποιοτικής έρευνας (1/2)</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27D0E37C-8238-489C-8DED-82AD7AE9E933}"/>
              </a:ext>
            </a:extLst>
          </p:cNvPr>
          <p:cNvSpPr>
            <a:spLocks noGrp="1"/>
          </p:cNvSpPr>
          <p:nvPr>
            <p:ph idx="1"/>
          </p:nvPr>
        </p:nvSpPr>
        <p:spPr>
          <a:xfrm>
            <a:off x="838200" y="1194957"/>
            <a:ext cx="10515600" cy="5297918"/>
          </a:xfrm>
        </p:spPr>
        <p:txBody>
          <a:bodyPr>
            <a:normAutofit fontScale="85000" lnSpcReduction="10000"/>
          </a:bodyPr>
          <a:lstStyle/>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a:t>
            </a:r>
            <a:r>
              <a:rPr lang="el-GR" sz="2800" dirty="0" err="1">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νοηματοδοτούνται</a:t>
            </a: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 οι έννοιες ‘’ μέσα κοινωνικής δικτύωσης’’ και ‘’ραδιόφωνο’’ από τους ακροατές;</a:t>
            </a:r>
          </a:p>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Πως εντάσσεται το ραδιόφωνο και τα μέσα κοινωνικής δικτύωσης των ραδιοφωνικών σταθμών στην καθημερινότητα των ανθρώπων;</a:t>
            </a:r>
          </a:p>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νιώθουν οι συμμετέχοντες κατά τη διάρκεια ακρόασης ραδιοφώνου και χρήσης των μέσων κοινωνικής δικτύωσης των ραδιοφωνικών σταθμών;</a:t>
            </a:r>
          </a:p>
          <a:p>
            <a:pPr marL="0" indent="0">
              <a:buNone/>
            </a:pPr>
            <a:endParaRPr lang="el-GR" dirty="0"/>
          </a:p>
        </p:txBody>
      </p:sp>
    </p:spTree>
    <p:extLst>
      <p:ext uri="{BB962C8B-B14F-4D97-AF65-F5344CB8AC3E}">
        <p14:creationId xmlns:p14="http://schemas.microsoft.com/office/powerpoint/2010/main" val="3808683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7EB632B-5506-97C4-E9D8-CA73FD2D3A10}"/>
              </a:ext>
            </a:extLst>
          </p:cNvPr>
          <p:cNvSpPr>
            <a:spLocks noGrp="1"/>
          </p:cNvSpPr>
          <p:nvPr>
            <p:ph type="title"/>
          </p:nvPr>
        </p:nvSpPr>
        <p:spPr>
          <a:xfrm>
            <a:off x="838200" y="365126"/>
            <a:ext cx="10515600" cy="1037648"/>
          </a:xfrm>
        </p:spPr>
        <p:txBody>
          <a:bodyPr>
            <a:normAutofit/>
          </a:bodyPr>
          <a:lstStyle/>
          <a:p>
            <a:pPr algn="ctr"/>
            <a:r>
              <a:rPr lang="el-GR" sz="3600" dirty="0">
                <a:solidFill>
                  <a:srgbClr val="C00000"/>
                </a:solidFill>
                <a:latin typeface="Times New Roman" panose="02020603050405020304" pitchFamily="18" charset="0"/>
                <a:cs typeface="Times New Roman" panose="02020603050405020304" pitchFamily="18" charset="0"/>
              </a:rPr>
              <a:t>Ερευνητικά ερωτ</a:t>
            </a:r>
            <a:r>
              <a:rPr lang="en-US" sz="3600" dirty="0">
                <a:solidFill>
                  <a:srgbClr val="C00000"/>
                </a:solidFill>
                <a:latin typeface="Times New Roman" panose="02020603050405020304" pitchFamily="18" charset="0"/>
                <a:cs typeface="Times New Roman" panose="02020603050405020304" pitchFamily="18" charset="0"/>
              </a:rPr>
              <a:t>ή</a:t>
            </a:r>
            <a:r>
              <a:rPr lang="el-GR" sz="3600" dirty="0">
                <a:solidFill>
                  <a:srgbClr val="C00000"/>
                </a:solidFill>
                <a:latin typeface="Times New Roman" panose="02020603050405020304" pitchFamily="18" charset="0"/>
                <a:cs typeface="Times New Roman" panose="02020603050405020304" pitchFamily="18" charset="0"/>
              </a:rPr>
              <a:t>ματα ποιοτικής έρευνας (2/2)</a:t>
            </a:r>
            <a:endParaRPr lang="el-GR" sz="3600" dirty="0">
              <a:latin typeface="Times New Roman" panose="02020603050405020304" pitchFamily="18" charset="0"/>
              <a:cs typeface="Times New Roman" panose="02020603050405020304" pitchFamily="18" charset="0"/>
            </a:endParaRPr>
          </a:p>
        </p:txBody>
      </p:sp>
      <p:sp>
        <p:nvSpPr>
          <p:cNvPr id="3" name="Θέση περιεχομένου 2">
            <a:extLst>
              <a:ext uri="{FF2B5EF4-FFF2-40B4-BE49-F238E27FC236}">
                <a16:creationId xmlns:a16="http://schemas.microsoft.com/office/drawing/2014/main" id="{82F93883-7A3A-50DC-105E-3FE7D56828EE}"/>
              </a:ext>
            </a:extLst>
          </p:cNvPr>
          <p:cNvSpPr>
            <a:spLocks noGrp="1"/>
          </p:cNvSpPr>
          <p:nvPr>
            <p:ph idx="1"/>
          </p:nvPr>
        </p:nvSpPr>
        <p:spPr>
          <a:xfrm>
            <a:off x="838200" y="1569027"/>
            <a:ext cx="10515600" cy="4607936"/>
          </a:xfrm>
        </p:spPr>
        <p:txBody>
          <a:bodyPr>
            <a:normAutofit fontScale="85000" lnSpcReduction="10000"/>
          </a:bodyPr>
          <a:lstStyle/>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διαμορφώνεται η σχέση του ακροαματικού κοινού με ένα συγκεκριμένο ραδιοφωνικό σταθμό, όταν χρησιμοποιούν τα μέσα κοινωνικής δικτύωσής του;</a:t>
            </a:r>
          </a:p>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Πώς διαμορφώνεται η σχέση ανάμεσα στους ακροατές και μέλη των μέσων κοινωνικής δικτύωσης των ραδιοφωνικών σταθμών; </a:t>
            </a:r>
          </a:p>
          <a:p>
            <a:pPr marL="342900" lvl="0" indent="-342900">
              <a:lnSpc>
                <a:spcPct val="200000"/>
              </a:lnSpc>
              <a:buFont typeface="Symbol" pitchFamily="2" charset="2"/>
              <a:buChar char=""/>
            </a:pPr>
            <a:r>
              <a:rPr lang="el-GR" sz="2800" dirty="0">
                <a:ln>
                  <a:noFill/>
                </a:ln>
                <a:solidFill>
                  <a:srgbClr val="000000"/>
                </a:solidFill>
                <a:effectLst/>
                <a:latin typeface="Times New Roman" panose="02020603050405020304" pitchFamily="18" charset="0"/>
                <a:ea typeface="Arial Unicode MS" panose="020B0604020202020204" pitchFamily="34" charset="-128"/>
                <a:cs typeface="Arial Unicode MS" panose="020B0604020202020204" pitchFamily="34" charset="-128"/>
              </a:rPr>
              <a:t>Ποιες είναι οι προσδοκίες από την μελλοντική χρήση των μέσων κοινωνικής δικτύωσης που ανήκουν σε ραδιοφωνικούς σταθμούς;</a:t>
            </a:r>
          </a:p>
          <a:p>
            <a:endParaRPr lang="el-GR" dirty="0"/>
          </a:p>
        </p:txBody>
      </p:sp>
    </p:spTree>
    <p:extLst>
      <p:ext uri="{BB962C8B-B14F-4D97-AF65-F5344CB8AC3E}">
        <p14:creationId xmlns:p14="http://schemas.microsoft.com/office/powerpoint/2010/main" val="4432164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E111C29-56AF-E74F-8435-E88B972FAD81}">
  <we:reference id="135565c1-a7e4-41ef-a151-04725413e45f" version="2.0.0.0" store="EXCatalog" storeType="EXCatalog"/>
  <we:alternateReferences>
    <we:reference id="WA200005669" version="2.0.0.0" store="el-G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3917</TotalTime>
  <Words>4043</Words>
  <Application>Microsoft Macintosh PowerPoint</Application>
  <PresentationFormat>Ευρεία οθόνη</PresentationFormat>
  <Paragraphs>392</Paragraphs>
  <Slides>48</Slides>
  <Notes>3</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48</vt:i4>
      </vt:variant>
    </vt:vector>
  </HeadingPairs>
  <TitlesOfParts>
    <vt:vector size="55" baseType="lpstr">
      <vt:lpstr>Arial</vt:lpstr>
      <vt:lpstr>Calibri</vt:lpstr>
      <vt:lpstr>Calibri Light</vt:lpstr>
      <vt:lpstr>Segoe UI</vt:lpstr>
      <vt:lpstr>Symbol</vt:lpstr>
      <vt:lpstr>Times New Roman</vt:lpstr>
      <vt:lpstr>Θέμα του Office</vt:lpstr>
      <vt:lpstr> Διδακτορική διατριβή Ραδιόφωνο, μέσα κοινωνικής δικτύωσης και ακροαματικότητα: Διερεύνηση της μεταξύ τους σχέσης </vt:lpstr>
      <vt:lpstr>Βιβλιογραφική επισκόπηση</vt:lpstr>
      <vt:lpstr>Βιβλιογραφική επισκόπηση</vt:lpstr>
      <vt:lpstr>Προβληματική της έρευνας</vt:lpstr>
      <vt:lpstr>Θεωρητικό πλαίσιο</vt:lpstr>
      <vt:lpstr>Ενισχυτικό σπειροειδές μοντέλο (Slater, 2007)</vt:lpstr>
      <vt:lpstr>Σκοπός διδακτορικής διατριβής</vt:lpstr>
      <vt:lpstr>Ερευνητικά ερωτήματα ποιοτικής έρευνας (1/2)</vt:lpstr>
      <vt:lpstr>Ερευνητικά ερωτήματα ποιοτικής έρευνας (2/2)</vt:lpstr>
      <vt:lpstr>Ερευνητικές υποθέσεις ποσοτικής προσέγγισης (1/2)</vt:lpstr>
      <vt:lpstr>Ερευνητικές υποθέσεις ποσοτικής προσέγγισης (2/2)</vt:lpstr>
      <vt:lpstr>Κεντρικό ερευνητικό ερώτημα</vt:lpstr>
      <vt:lpstr>         Μεθοδολογία</vt:lpstr>
      <vt:lpstr>Μεικτή Μεθοδολογία </vt:lpstr>
      <vt:lpstr>Πορεία της έρευνας</vt:lpstr>
      <vt:lpstr>Συμμετέχοντες</vt:lpstr>
      <vt:lpstr>Ανάλυση εμπειρικών δεδομένων</vt:lpstr>
      <vt:lpstr>Ποιοτική προσέγγιση</vt:lpstr>
      <vt:lpstr>Εργαλείο μέτρησης ποσοτικών δεδομένων (1/2)</vt:lpstr>
      <vt:lpstr>Εργαλείο μέτρησης ποσοτικών δεδομένων (2/2)</vt:lpstr>
      <vt:lpstr>Μοντέλο που εξετάστηκε</vt:lpstr>
      <vt:lpstr>Παρουσίαση του PowerPoint</vt:lpstr>
      <vt:lpstr>Αποτελέσματα ποιοτικής προσέγγισης</vt:lpstr>
      <vt:lpstr>Θέματα ποιοτικής προσέγγισης (1/2)</vt:lpstr>
      <vt:lpstr>Θέματα ποιοτικής προσέγγισης (2/2)</vt:lpstr>
      <vt:lpstr>Φορτίσεις στοιχείων για την Κλίμακα ΄΄Διάθεση χρήσης ΜΚΔ΄΄ </vt:lpstr>
      <vt:lpstr> Κλίμακα Διάθεση χρήσης ΜΚΔ: Αποτελέσματα Παράλληλης Ανάλυσης </vt:lpstr>
      <vt:lpstr>  Πρόβλεψη ακροαματικότητας πρώτου σταδίου </vt:lpstr>
      <vt:lpstr>Πολλαπλή γραμμική παλινδρόμηση πρόβλεψης ακροαματικότητας</vt:lpstr>
      <vt:lpstr>Ανάλυση λανθανόντων προφίλ (Latent Profile Analysis-LPA) </vt:lpstr>
      <vt:lpstr>Επιβεβαιωτική Παραγοντική Ανάλυση Δεύτερο στάδιο </vt:lpstr>
      <vt:lpstr>Χρήση των μέσων κοινωνικής δικτύωσης και ακρόαση ραδιοφώνου</vt:lpstr>
      <vt:lpstr> Σύνδεση της χρήσης των μέσων κοινωνικής δικτύωσης με τη γνωστική διάσταση του ραδιοφώνου και στα δύο στάδια  </vt:lpstr>
      <vt:lpstr> Αυτορρύθμιση, χρήση των μέσων κοινωνικής δικτύωσης, διάθεση και γνωστική διάθεση ραδιοφώνου </vt:lpstr>
      <vt:lpstr>Πίνακας επιβεβαίωσης ερευνητικών υποθέσεων</vt:lpstr>
      <vt:lpstr>Πίνακας επιβεβαίωσης ερευνητικών υποθέσεων</vt:lpstr>
      <vt:lpstr>Παρουσίαση του PowerPoint</vt:lpstr>
      <vt:lpstr>Συζήτηση (1/5)</vt:lpstr>
      <vt:lpstr>Συζήτηση (2/5)</vt:lpstr>
      <vt:lpstr>Συζήτηση (3/5)</vt:lpstr>
      <vt:lpstr>Συζήτηση (4/5)</vt:lpstr>
      <vt:lpstr>Συζήτηση (5/5)</vt:lpstr>
      <vt:lpstr>Περιορισμοί</vt:lpstr>
      <vt:lpstr>Προτάσεις για νέα έρευνα</vt:lpstr>
      <vt:lpstr>Παρουσίαση του PowerPoint</vt:lpstr>
      <vt:lpstr>Βιβλιογραφία</vt:lpstr>
      <vt:lpstr>Αποσπάσματα ποιοτικής προσέγγισης για κάθε κλίμακα (1/2)</vt:lpstr>
      <vt:lpstr>Αποσπάσματα ποιοτικής προσέγγισης για κάθε κλίμακα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Ραδιόφωνο, μέσα κοινωνικής δικτύωσης και ακροαματικότητα: Διερεύνηση της μεταξύ τους σχέσης </dc:title>
  <dc:creator>Zacharenia Pilitsidou</dc:creator>
  <cp:lastModifiedBy>Zacharenia Pilitsidou</cp:lastModifiedBy>
  <cp:revision>280</cp:revision>
  <dcterms:created xsi:type="dcterms:W3CDTF">2023-11-10T15:38:52Z</dcterms:created>
  <dcterms:modified xsi:type="dcterms:W3CDTF">2025-01-13T16:09:14Z</dcterms:modified>
</cp:coreProperties>
</file>