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B5E34A-7D96-5F19-6EAB-6D67DB4FDA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7727C6E9-CB00-479C-08CC-E1D6C5F4EE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9B7386C-4DCC-A1DE-5943-92C2F81A7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ADEF-C155-410F-BA1D-300179B09B6E}" type="datetimeFigureOut">
              <a:rPr lang="el-GR" smtClean="0"/>
              <a:t>17/4/2024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9738E23-ADD2-7057-90F9-384C3D523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2519D55-069A-5AE9-A7E4-6E70E47A5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28FCD-73B5-4361-8338-28FA529D30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3782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088A9C-ACA1-129A-E558-2E025195B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8820C15-0DEB-7183-3599-D68C437A6C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BA7686D-9625-8CB7-1097-459E25036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ADEF-C155-410F-BA1D-300179B09B6E}" type="datetimeFigureOut">
              <a:rPr lang="el-GR" smtClean="0"/>
              <a:t>17/4/2024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D49849B-FB30-6FA1-CE8A-9B792318D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15BE3F8-F510-2CB3-B42C-88DC8748B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28FCD-73B5-4361-8338-28FA529D30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8235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95257D87-0873-7826-F855-4B3C8FBB48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7524015-0C4E-7DCF-FC8B-4FFD0A6694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9D7A878-E093-6A89-0D77-E14B59498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ADEF-C155-410F-BA1D-300179B09B6E}" type="datetimeFigureOut">
              <a:rPr lang="el-GR" smtClean="0"/>
              <a:t>17/4/2024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616B96F-6966-2FEB-E3C6-444A64084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1B36A7B-046B-FCBE-3E21-89B85664A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28FCD-73B5-4361-8338-28FA529D30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42886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E7203C-7FEE-3665-5F31-6B330A815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4199E29-7916-1A58-F467-450E0646C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B9449A0-D36A-6451-F39D-2094C9FFB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ADEF-C155-410F-BA1D-300179B09B6E}" type="datetimeFigureOut">
              <a:rPr lang="el-GR" smtClean="0"/>
              <a:t>17/4/2024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0106FAB-246E-C123-1AEB-F6F3BE12D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485E5F7-EEE4-9421-221D-B0582FBBB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28FCD-73B5-4361-8338-28FA529D30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507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8B56BA7-CF43-D635-4149-F46848F63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9D8D018-FC39-2335-0CA5-C1C0A0AB7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6B47B61-E2AF-B422-F4E3-EFBCC4CBC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ADEF-C155-410F-BA1D-300179B09B6E}" type="datetimeFigureOut">
              <a:rPr lang="el-GR" smtClean="0"/>
              <a:t>17/4/2024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B98F135-7B85-02CE-35B9-3481B07F0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1FA6A6E-2233-2FC0-3A5B-CCDE7970B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28FCD-73B5-4361-8338-28FA529D30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9906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82EA6C7-0899-8AE6-B6C7-EF5030515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8A8F1EB-5900-D4F6-DE78-6D0233E0F9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6CA08EFA-36D6-ADBD-BD7A-CEEA36C0AE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057DC94-C880-7266-717D-D5FD878B9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ADEF-C155-410F-BA1D-300179B09B6E}" type="datetimeFigureOut">
              <a:rPr lang="el-GR" smtClean="0"/>
              <a:t>17/4/2024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DC6CF4D-CFEB-58B7-9A50-6B9F61E9A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2D2CAAE-21FA-D0A2-7342-4359C88C9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28FCD-73B5-4361-8338-28FA529D30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0046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261E3B-A11A-4D93-3BE3-2C477A4DA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4213917-4132-B57E-40CC-76804DED1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1D534F9-CD5A-7A1A-B15E-36A6E3ED3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26B5BAC3-5F83-3396-A029-0FC9EBF79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1280B491-718C-4BEB-D770-D1F48A03AA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BA5F3BE-004A-2B4A-AEA0-50F645A60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ADEF-C155-410F-BA1D-300179B09B6E}" type="datetimeFigureOut">
              <a:rPr lang="el-GR" smtClean="0"/>
              <a:t>17/4/2024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7260E79C-23A3-5388-EF02-ACA4743F8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65F6A013-7BDD-793F-262F-126898064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28FCD-73B5-4361-8338-28FA529D30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8227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54CE9CD-3A5C-1884-CE26-44AED1ED5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756272B-3307-A185-FB4E-EF8002971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ADEF-C155-410F-BA1D-300179B09B6E}" type="datetimeFigureOut">
              <a:rPr lang="el-GR" smtClean="0"/>
              <a:t>17/4/2024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75CB3855-3E79-7639-2F83-0CCCDCB8C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DD7A8578-10D5-AD04-4F52-66CE4B998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28FCD-73B5-4361-8338-28FA529D30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5424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B82B8C30-7712-8C5A-0E05-206943572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ADEF-C155-410F-BA1D-300179B09B6E}" type="datetimeFigureOut">
              <a:rPr lang="el-GR" smtClean="0"/>
              <a:t>17/4/2024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08444BA-9144-FF51-4D5A-DCCADB60B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406577A-2B88-576D-AA7D-FB83FCEBD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28FCD-73B5-4361-8338-28FA529D30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90536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5F3EB68-A651-D859-7017-A6C64F2ED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6A9A3D6-D3E9-462E-D415-87D88AAE6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1CD17EE-EB6E-D64C-DE57-B1B179AE1E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D8303EA-C8A2-C287-AF9D-626799CFC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ADEF-C155-410F-BA1D-300179B09B6E}" type="datetimeFigureOut">
              <a:rPr lang="el-GR" smtClean="0"/>
              <a:t>17/4/2024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C06D5ED-2F6E-17F6-01B0-324F474BA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4137712-DB66-AB5A-5ACA-412819219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28FCD-73B5-4361-8338-28FA529D30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4471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B6108ED-525B-5800-D0E0-18CA170C9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0BE20323-B2D1-B6D4-2815-CC8D7136FA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1987EC6-D05D-F006-C4CA-28CD785E3A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9C3C486-806B-F12A-B1FB-30C9D2D6D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FADEF-C155-410F-BA1D-300179B09B6E}" type="datetimeFigureOut">
              <a:rPr lang="el-GR" smtClean="0"/>
              <a:t>17/4/2024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589C882-93AA-C551-CE3B-A782F2E4D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76227C94-CC16-55B9-4E27-AF81A09B3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28FCD-73B5-4361-8338-28FA529D30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9624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1343EF83-EC37-EC60-7D94-F7D9485AD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E353FAD-1F14-2119-2A8B-9EA9F04A2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E1DA630-C114-88EC-37CA-85B9234468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EFADEF-C155-410F-BA1D-300179B09B6E}" type="datetimeFigureOut">
              <a:rPr lang="el-GR" smtClean="0"/>
              <a:t>17/4/2024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FAA321A-3794-33E1-B8EE-150076E46F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0712635-4BDA-54A8-6A1D-F62D2FE871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0028FCD-73B5-4361-8338-28FA529D30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71867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EDBE57B4-65DC-7064-A822-8979B69B0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μοναστικός κλήρος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A8DD5F40-9A34-9778-7140-8676D1994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Άνθρωποι αφιερωμένοι στο Θεό που υπακούν σε ένα κοινό μοναστικό κανόνα (</a:t>
            </a:r>
            <a:r>
              <a:rPr lang="it-IT" dirty="0"/>
              <a:t>regula)</a:t>
            </a:r>
          </a:p>
          <a:p>
            <a:r>
              <a:rPr lang="el-GR" dirty="0"/>
              <a:t>Άνδρες και γυναίκες που ζουν κατά </a:t>
            </a:r>
            <a:r>
              <a:rPr lang="el-GR" dirty="0" err="1"/>
              <a:t>μόνας</a:t>
            </a:r>
            <a:r>
              <a:rPr lang="el-GR" dirty="0"/>
              <a:t> (ερημίτες) ή κοινοβιακά</a:t>
            </a:r>
          </a:p>
          <a:p>
            <a:r>
              <a:rPr lang="el-GR" dirty="0"/>
              <a:t>Ασχολούνται με προσευχή, εργασία, θεωρητική ενατένιση</a:t>
            </a:r>
          </a:p>
          <a:p>
            <a:r>
              <a:rPr lang="el-GR" dirty="0"/>
              <a:t>Ζουν απομονωμένοι από τον υπόλοιπο κόσμο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378671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8482AD-6522-596B-D9A9-BDB042F4A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οργάνωση ενός μοναστηριού (Βενεδικτίνοι)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64D0E53-742C-83B3-F7EE-5EB2ECDAF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Μοναστήρια Βενεδικτίνων: αποκομμένα από τον κόσμο</a:t>
            </a:r>
          </a:p>
          <a:p>
            <a:r>
              <a:rPr lang="el-GR" dirty="0"/>
              <a:t>Οι μοναχοί περιφρονούν τα εγκόσμια (</a:t>
            </a:r>
            <a:r>
              <a:rPr lang="en-US" dirty="0" err="1"/>
              <a:t>contemptus</a:t>
            </a:r>
            <a:r>
              <a:rPr lang="en-US" dirty="0"/>
              <a:t> mundi)</a:t>
            </a:r>
            <a:endParaRPr lang="el-GR" dirty="0"/>
          </a:p>
          <a:p>
            <a:r>
              <a:rPr lang="el-GR" dirty="0"/>
              <a:t>Πρέπει να έχουν πλήρη αυτάρκεια</a:t>
            </a:r>
          </a:p>
          <a:p>
            <a:r>
              <a:rPr lang="el-GR" dirty="0"/>
              <a:t>Ναός μοναστηριού: κέντρο μοναστικής ζωής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40772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DF8293-428F-D3C9-82E8-313267AB3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θείες λειτουργίες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08C9092-3FA1-90C0-7D24-6DC0539C2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000" dirty="0"/>
              <a:t>Όρθροι</a:t>
            </a:r>
          </a:p>
          <a:p>
            <a:r>
              <a:rPr lang="el-GR" sz="2000" dirty="0"/>
              <a:t>Αίνοι</a:t>
            </a:r>
          </a:p>
          <a:p>
            <a:r>
              <a:rPr lang="el-GR" sz="2000" dirty="0"/>
              <a:t>Ανατολή του ήλιου</a:t>
            </a:r>
          </a:p>
          <a:p>
            <a:r>
              <a:rPr lang="el-GR" sz="2000" dirty="0"/>
              <a:t>Πρώτη ώρα</a:t>
            </a:r>
          </a:p>
          <a:p>
            <a:r>
              <a:rPr lang="el-GR" sz="2000" dirty="0"/>
              <a:t>Τρίτη ώρα </a:t>
            </a:r>
          </a:p>
          <a:p>
            <a:r>
              <a:rPr lang="el-GR" sz="2000" dirty="0"/>
              <a:t>6</a:t>
            </a:r>
            <a:r>
              <a:rPr lang="el-GR" sz="2000" baseline="30000" dirty="0"/>
              <a:t>η</a:t>
            </a:r>
            <a:r>
              <a:rPr lang="el-GR" sz="2000" dirty="0"/>
              <a:t> ώρα </a:t>
            </a:r>
          </a:p>
          <a:p>
            <a:r>
              <a:rPr lang="el-GR" sz="2000" dirty="0"/>
              <a:t>9</a:t>
            </a:r>
            <a:r>
              <a:rPr lang="el-GR" sz="2000" baseline="30000" dirty="0"/>
              <a:t>η</a:t>
            </a:r>
            <a:r>
              <a:rPr lang="el-GR" sz="2000" dirty="0"/>
              <a:t>  ώρα</a:t>
            </a:r>
          </a:p>
          <a:p>
            <a:r>
              <a:rPr lang="el-GR" sz="2000" dirty="0"/>
              <a:t>Εσπερινός</a:t>
            </a:r>
          </a:p>
          <a:p>
            <a:r>
              <a:rPr lang="el-GR" sz="2000" dirty="0" err="1"/>
              <a:t>Απόσπερνο</a:t>
            </a:r>
            <a:endParaRPr lang="el-GR" sz="2000" dirty="0"/>
          </a:p>
          <a:p>
            <a:r>
              <a:rPr lang="el-GR" sz="2000" dirty="0"/>
              <a:t>Αγρυπνία (</a:t>
            </a:r>
            <a:r>
              <a:rPr lang="it-IT" sz="2000" dirty="0"/>
              <a:t>nocturnae vigiliae)</a:t>
            </a:r>
            <a:endParaRPr lang="el-GR" sz="2000" dirty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101228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C6CCA5-9D60-9407-722D-9116ED129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συνοδική αίθουσα (</a:t>
            </a:r>
            <a:r>
              <a:rPr lang="el-GR" b="1" u="sng" dirty="0" err="1"/>
              <a:t>καπίτολο</a:t>
            </a:r>
            <a:r>
              <a:rPr lang="el-GR" b="1" u="sng" dirty="0"/>
              <a:t>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16022EB-F3EA-F711-6E14-112F8E415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Το πιο σημαντικό μέρος του μοναστηριού μετά το ναό</a:t>
            </a:r>
          </a:p>
          <a:p>
            <a:r>
              <a:rPr lang="el-GR" dirty="0"/>
              <a:t>Διεξαγωγή εκλογών για την ανάδειξη του ηγουμένου</a:t>
            </a:r>
          </a:p>
          <a:p>
            <a:r>
              <a:rPr lang="el-GR" dirty="0"/>
              <a:t>Ο ηγούμενος παίρνει αποφάσεις για όλη την κοινότητα</a:t>
            </a:r>
          </a:p>
          <a:p>
            <a:r>
              <a:rPr lang="el-GR" dirty="0"/>
              <a:t>Επιλέγει: α) τον άμεσο βοηθό του («πρώτος» - </a:t>
            </a:r>
            <a:r>
              <a:rPr lang="it-IT" dirty="0"/>
              <a:t>prior</a:t>
            </a:r>
            <a:r>
              <a:rPr lang="el-GR" dirty="0"/>
              <a:t>), β) τους </a:t>
            </a:r>
            <a:r>
              <a:rPr lang="el-GR" dirty="0" err="1"/>
              <a:t>δεκαρχίτες</a:t>
            </a:r>
            <a:r>
              <a:rPr lang="el-GR" dirty="0"/>
              <a:t> (</a:t>
            </a:r>
            <a:r>
              <a:rPr lang="it-IT" dirty="0"/>
              <a:t>decani)</a:t>
            </a:r>
            <a:r>
              <a:rPr lang="el-GR" dirty="0"/>
              <a:t>, γ) τον κελάρη, δ) τον θυρωρό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32136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5B34D2-4529-CA54-889E-9CB07F8D8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συνοδική αίθουσα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C3FD394-0932-90EB-391F-7B04DEB3C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 ηγούμενος επιβάλλει τιμωρίες: παρατηρήσεις (</a:t>
            </a:r>
            <a:r>
              <a:rPr lang="it-IT" dirty="0"/>
              <a:t>admonitio), </a:t>
            </a:r>
            <a:r>
              <a:rPr lang="el-GR" dirty="0"/>
              <a:t>αφορισμούς, μαστιγώσεις, φυλακίσεις</a:t>
            </a:r>
          </a:p>
          <a:p>
            <a:r>
              <a:rPr lang="el-GR" dirty="0"/>
              <a:t>Καθημερινές δραστηριότητες:</a:t>
            </a:r>
          </a:p>
          <a:p>
            <a:r>
              <a:rPr lang="el-GR" dirty="0"/>
              <a:t>Ανάγνωση ενός κεφαλαίου από το μοναστικό κανόνα και σχολιασμός του από τον ηγούμενο</a:t>
            </a:r>
          </a:p>
          <a:p>
            <a:r>
              <a:rPr lang="el-GR" dirty="0"/>
              <a:t>Καταμερισμός καθηκόντων</a:t>
            </a:r>
          </a:p>
          <a:p>
            <a:r>
              <a:rPr lang="el-GR" dirty="0"/>
              <a:t>Συζήτηση σημαντικών υποθέσεων της κοινότητας</a:t>
            </a:r>
          </a:p>
          <a:p>
            <a:r>
              <a:rPr lang="el-GR" dirty="0"/>
              <a:t>Οι μοναχοί ομολογούν δημόσια τα λάθη τους – καταγγέλλουν τα λάθη άλλων αδελφών</a:t>
            </a:r>
          </a:p>
        </p:txBody>
      </p:sp>
    </p:spTree>
    <p:extLst>
      <p:ext uri="{BB962C8B-B14F-4D97-AF65-F5344CB8AC3E}">
        <p14:creationId xmlns:p14="http://schemas.microsoft.com/office/powerpoint/2010/main" val="42054027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F9285CA-4997-B975-0963-93B9A9482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κοινή ζωή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E187B8B-64E7-F47B-0D8B-12856C962F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Οργάνωση της ζωής του μοναστηριού στην τετράγωνη, συνήθως περιφραγμένη, αυλή του (</a:t>
            </a:r>
            <a:r>
              <a:rPr lang="it-IT" sz="2400" dirty="0"/>
              <a:t>claustrum)</a:t>
            </a:r>
            <a:endParaRPr lang="el-GR" sz="2400" dirty="0"/>
          </a:p>
          <a:p>
            <a:r>
              <a:rPr lang="el-GR" sz="2400" dirty="0"/>
              <a:t>Τα άλλα κτίρια οργανώνονται γύρω από την αυλή</a:t>
            </a:r>
          </a:p>
          <a:p>
            <a:r>
              <a:rPr lang="el-GR" sz="2400" dirty="0"/>
              <a:t>Προστατεύει από τη βροχή αλλά είναι ανοιχτή στον ουρανό</a:t>
            </a:r>
          </a:p>
          <a:p>
            <a:r>
              <a:rPr lang="el-GR" sz="2400" dirty="0"/>
              <a:t>Κοιτώνες: ψάθες με σεντόνια, μάλλινες κουβέρτες</a:t>
            </a:r>
          </a:p>
          <a:p>
            <a:r>
              <a:rPr lang="el-GR" sz="2400" dirty="0"/>
              <a:t>Χώρος υποδοχής: ο ηγούμενος δίνει τις οδηγίες του</a:t>
            </a:r>
          </a:p>
          <a:p>
            <a:r>
              <a:rPr lang="el-GR" sz="2400" dirty="0"/>
              <a:t>Τράπεζα, κουζίνες: στην απέναντι πλευρά από το ναό</a:t>
            </a:r>
          </a:p>
          <a:p>
            <a:r>
              <a:rPr lang="el-GR" sz="2400" dirty="0"/>
              <a:t>Λιτά γεύματα, χωρίς κρέας</a:t>
            </a:r>
          </a:p>
          <a:p>
            <a:r>
              <a:rPr lang="el-GR" sz="2400" dirty="0"/>
              <a:t>Φαρμακείο: απομακρυσμένο από τους άλλους χώρους, με δικό του τζάκι</a:t>
            </a:r>
          </a:p>
        </p:txBody>
      </p:sp>
    </p:spTree>
    <p:extLst>
      <p:ext uri="{BB962C8B-B14F-4D97-AF65-F5344CB8AC3E}">
        <p14:creationId xmlns:p14="http://schemas.microsoft.com/office/powerpoint/2010/main" val="1677390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E126F5-8252-B6E0-2A47-D1848CC6E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Μελέτη και χειρωνακτική εργασία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1AE734A-CE30-E60C-38D9-7383B86AC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Χειρωνακτική εργασία: κατά τη διάρκεια της ημέρας το χειμώνα, το πρωί και το βράδυ το καλοκαίρι</a:t>
            </a:r>
          </a:p>
          <a:p>
            <a:r>
              <a:rPr lang="el-GR" dirty="0"/>
              <a:t>Μελέτη: τα πρωινά και τα βράδια του χειμώνα</a:t>
            </a:r>
          </a:p>
          <a:p>
            <a:r>
              <a:rPr lang="en-US" dirty="0"/>
              <a:t>Scriptorium</a:t>
            </a:r>
            <a:r>
              <a:rPr lang="el-GR" dirty="0"/>
              <a:t>: ειδικός χώρος με τζάκι για τους αντιγραφείς (για να μην παγώνουν τα δάχτυλα)</a:t>
            </a:r>
          </a:p>
          <a:p>
            <a:r>
              <a:rPr lang="el-GR" dirty="0"/>
              <a:t>Σιδηρουργείο: κατασκευάζονται τα εργαλεία που χρειάζονται στο μοναστήρι ή αξιοποιείται κοίτασμα μετάλλου που του ανήκει</a:t>
            </a:r>
          </a:p>
          <a:p>
            <a:r>
              <a:rPr lang="el-GR" dirty="0"/>
              <a:t>Κήπος: βρώσιμα λαχανικά, ιαματικά και αρωματικά φυτά</a:t>
            </a:r>
          </a:p>
        </p:txBody>
      </p:sp>
    </p:spTree>
    <p:extLst>
      <p:ext uri="{BB962C8B-B14F-4D97-AF65-F5344CB8AC3E}">
        <p14:creationId xmlns:p14="http://schemas.microsoft.com/office/powerpoint/2010/main" val="42115879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3786891-3CB6-F604-EC63-5328F3C30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Κανονικοί και αδελφοί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450932C-22A1-9388-45B0-6D1B5DBDBA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ιερείς ενός καθεδρικού ναού</a:t>
            </a:r>
          </a:p>
          <a:p>
            <a:r>
              <a:rPr lang="el-GR" dirty="0"/>
              <a:t>«Κανονικοί κατά τον κανόνα» (</a:t>
            </a:r>
            <a:r>
              <a:rPr lang="it-IT" dirty="0"/>
              <a:t>canonici regulares)</a:t>
            </a:r>
          </a:p>
          <a:p>
            <a:r>
              <a:rPr lang="el-GR" dirty="0"/>
              <a:t>Αυτοί που ακολουθούν κοινοβιακή ζωή ακολουθούν τον «κανόνα της </a:t>
            </a:r>
            <a:r>
              <a:rPr lang="el-GR" dirty="0" err="1"/>
              <a:t>Αιξ</a:t>
            </a:r>
            <a:r>
              <a:rPr lang="el-GR" dirty="0"/>
              <a:t> λα </a:t>
            </a:r>
            <a:r>
              <a:rPr lang="el-GR" dirty="0" err="1"/>
              <a:t>Σαπέλ</a:t>
            </a:r>
            <a:r>
              <a:rPr lang="el-GR" dirty="0"/>
              <a:t> (Άαχεν)» που προέρχεται από τον «κανόνα του Αγίου Αυγουστίνου» (4</a:t>
            </a:r>
            <a:r>
              <a:rPr lang="el-GR" baseline="30000" dirty="0"/>
              <a:t>ος</a:t>
            </a:r>
            <a:r>
              <a:rPr lang="el-GR" dirty="0"/>
              <a:t> – 5</a:t>
            </a:r>
            <a:r>
              <a:rPr lang="el-GR" baseline="30000" dirty="0"/>
              <a:t>ος</a:t>
            </a:r>
            <a:r>
              <a:rPr lang="el-GR" dirty="0"/>
              <a:t> αι.)</a:t>
            </a:r>
          </a:p>
          <a:p>
            <a:r>
              <a:rPr lang="el-GR" dirty="0"/>
              <a:t>Σύλλογοι κανονικών οργανώνονται σε μοναστικά τάγματα (Τάγμα του </a:t>
            </a:r>
            <a:r>
              <a:rPr lang="el-GR" dirty="0" err="1"/>
              <a:t>Πρεμοντρέ</a:t>
            </a:r>
            <a:r>
              <a:rPr lang="el-GR" dirty="0"/>
              <a:t>/ 1120, </a:t>
            </a:r>
            <a:r>
              <a:rPr lang="el-GR" dirty="0" err="1"/>
              <a:t>Νορβέρτος</a:t>
            </a:r>
            <a:r>
              <a:rPr lang="el-GR" dirty="0"/>
              <a:t> του </a:t>
            </a:r>
            <a:r>
              <a:rPr lang="el-GR" dirty="0" err="1"/>
              <a:t>Ξάντεν</a:t>
            </a:r>
            <a:r>
              <a:rPr lang="el-GR" dirty="0"/>
              <a:t>)</a:t>
            </a:r>
          </a:p>
          <a:p>
            <a:r>
              <a:rPr lang="el-GR" dirty="0"/>
              <a:t>Οι κανονικοί έχουν περισσότερα ποιμαντικά καθήκοντα από τους μοναχούς</a:t>
            </a:r>
          </a:p>
        </p:txBody>
      </p:sp>
    </p:spTree>
    <p:extLst>
      <p:ext uri="{BB962C8B-B14F-4D97-AF65-F5344CB8AC3E}">
        <p14:creationId xmlns:p14="http://schemas.microsoft.com/office/powerpoint/2010/main" val="3084700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68AD997-9537-C25B-FDDF-89A061DB6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Φραγκισκανοί και Δομινικανοί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61530E3-795D-C674-F8C3-11C572DA1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13</a:t>
            </a:r>
            <a:r>
              <a:rPr lang="el-GR" sz="2400" baseline="30000" dirty="0"/>
              <a:t>ος</a:t>
            </a:r>
            <a:r>
              <a:rPr lang="el-GR" sz="2400" dirty="0"/>
              <a:t> αι.: </a:t>
            </a:r>
            <a:r>
              <a:rPr lang="el-GR" sz="2400" u="sng" dirty="0"/>
              <a:t>τάγματα επαιτών μοναχών</a:t>
            </a:r>
          </a:p>
          <a:p>
            <a:r>
              <a:rPr lang="el-GR" sz="2400" dirty="0"/>
              <a:t>Νέα προσέγγιση μοναστικής ζωής</a:t>
            </a:r>
          </a:p>
          <a:p>
            <a:r>
              <a:rPr lang="el-GR" sz="2400" u="sng" dirty="0"/>
              <a:t>Φραγκισκανοί : </a:t>
            </a:r>
            <a:r>
              <a:rPr lang="el-GR" sz="2400" dirty="0"/>
              <a:t>τάγμα των ελασσόνων αδελφών</a:t>
            </a:r>
          </a:p>
          <a:p>
            <a:r>
              <a:rPr lang="el-GR" sz="2400" u="sng" dirty="0"/>
              <a:t>Δομινικανοί: </a:t>
            </a:r>
            <a:r>
              <a:rPr lang="el-GR" sz="2400" dirty="0"/>
              <a:t>τάγμα των ιεροκηρύκων</a:t>
            </a:r>
          </a:p>
          <a:p>
            <a:r>
              <a:rPr lang="el-GR" sz="2400" dirty="0"/>
              <a:t>Αναπτύσσουν έντονη αποστολική δραστηριότητα</a:t>
            </a:r>
          </a:p>
          <a:p>
            <a:r>
              <a:rPr lang="el-GR" sz="2400" dirty="0"/>
              <a:t>Διατηρούν τα ασκητικά ιδεώδη</a:t>
            </a:r>
          </a:p>
          <a:p>
            <a:r>
              <a:rPr lang="el-GR" sz="2400" dirty="0"/>
              <a:t>Δίνουν τους όρκους της πενίας, της αγνότητας και της υπακοής</a:t>
            </a:r>
          </a:p>
          <a:p>
            <a:r>
              <a:rPr lang="el-GR" sz="2400" dirty="0"/>
              <a:t>Ζουν σε μοναστήρια υπό τη διοίκηση ενός «πρώτου»</a:t>
            </a:r>
          </a:p>
          <a:p>
            <a:r>
              <a:rPr lang="el-GR" sz="2400" dirty="0"/>
              <a:t>Επικεφαλής των ταγμάτων είναι ο Γενικός Κύριος</a:t>
            </a:r>
          </a:p>
        </p:txBody>
      </p:sp>
    </p:spTree>
    <p:extLst>
      <p:ext uri="{BB962C8B-B14F-4D97-AF65-F5344CB8AC3E}">
        <p14:creationId xmlns:p14="http://schemas.microsoft.com/office/powerpoint/2010/main" val="37151270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EAA9B1-9E0D-F29E-A8C2-BAFA829B6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Φραγκισκανοί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15093CB-3F96-E229-9F82-5140FA670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Πήραν το όνομά τους από το Φραγκίσκο της </a:t>
            </a:r>
            <a:r>
              <a:rPr lang="el-GR" dirty="0" err="1"/>
              <a:t>Ασσίζης</a:t>
            </a:r>
            <a:r>
              <a:rPr lang="el-GR" dirty="0"/>
              <a:t>, άγιο προστάτη των φτωχών, των ζώων, των ασθενών, των ταπεινών πλασμάτων</a:t>
            </a:r>
          </a:p>
          <a:p>
            <a:r>
              <a:rPr lang="el-GR" dirty="0"/>
              <a:t>Προάγουν την πενία σε ατομικό και συλλογικό επίπεδο</a:t>
            </a:r>
          </a:p>
          <a:p>
            <a:r>
              <a:rPr lang="el-GR" dirty="0"/>
              <a:t>Θεωρούν ότι η εκκλησία δεν πρέπει να έχει περιουσία και ο εκκλησιαστικός/ μοναστικός βίος να είναι λιτός</a:t>
            </a:r>
          </a:p>
          <a:p>
            <a:r>
              <a:rPr lang="el-GR" dirty="0"/>
              <a:t>Οι μοναχές ονομάζονται «</a:t>
            </a:r>
            <a:r>
              <a:rPr lang="el-GR" dirty="0" err="1"/>
              <a:t>κλαρίσες</a:t>
            </a:r>
            <a:r>
              <a:rPr lang="el-GR" dirty="0"/>
              <a:t>» (από την Αγία Κλάρα που ακολουθούσε το Φραγκίσκο της </a:t>
            </a:r>
            <a:r>
              <a:rPr lang="el-GR" dirty="0" err="1"/>
              <a:t>Ασσίζης</a:t>
            </a:r>
            <a:r>
              <a:rPr lang="el-G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559075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C754D98-9DDB-7921-F811-FABD18B24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Δομινικανοί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9B9F000-4DA3-0BC9-63CC-2C76FC52D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Άτεγκτοι σε δογματικά ζητήματα</a:t>
            </a:r>
          </a:p>
          <a:p>
            <a:r>
              <a:rPr lang="el-GR" dirty="0"/>
              <a:t>Από το τάγμα τους προέρχονται πολλοί ιεροεξεταστές</a:t>
            </a:r>
          </a:p>
          <a:p>
            <a:r>
              <a:rPr lang="el-GR" dirty="0"/>
              <a:t>Λογοπαίγνιο με το όνομά τους: </a:t>
            </a:r>
          </a:p>
          <a:p>
            <a:r>
              <a:rPr lang="it-IT" dirty="0"/>
              <a:t>Dominicani – Domini canes </a:t>
            </a:r>
            <a:r>
              <a:rPr lang="el-GR" dirty="0"/>
              <a:t>(«σκυλιά του Κυρίου)</a:t>
            </a:r>
          </a:p>
          <a:p>
            <a:r>
              <a:rPr lang="el-GR" dirty="0"/>
              <a:t>Οι μοναχές ονομάζονται «αμαρτωλές»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87095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ABDA9F-8726-E06B-26C4-D474F6F07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Δυτικός μοναχισμός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DC7B5CA-5D3C-2563-B87D-424A4B518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Μοναχοί (</a:t>
            </a:r>
            <a:r>
              <a:rPr lang="it-IT" dirty="0"/>
              <a:t>monaci, moniali)</a:t>
            </a:r>
            <a:endParaRPr lang="el-GR" dirty="0"/>
          </a:p>
          <a:p>
            <a:r>
              <a:rPr lang="el-GR" dirty="0"/>
              <a:t>Μοναχές</a:t>
            </a:r>
            <a:r>
              <a:rPr lang="it-IT" dirty="0"/>
              <a:t> (monacae, monialae)</a:t>
            </a:r>
          </a:p>
          <a:p>
            <a:r>
              <a:rPr lang="el-GR" dirty="0"/>
              <a:t>Ανατολή: 3</a:t>
            </a:r>
            <a:r>
              <a:rPr lang="el-GR" baseline="30000" dirty="0"/>
              <a:t>ος</a:t>
            </a:r>
            <a:r>
              <a:rPr lang="el-GR" dirty="0"/>
              <a:t> αι.</a:t>
            </a:r>
          </a:p>
          <a:p>
            <a:r>
              <a:rPr lang="el-GR" dirty="0"/>
              <a:t>Δύση: 4</a:t>
            </a:r>
            <a:r>
              <a:rPr lang="el-GR" baseline="30000" dirty="0"/>
              <a:t>ος</a:t>
            </a:r>
            <a:r>
              <a:rPr lang="el-GR" dirty="0"/>
              <a:t> αι. (Άγιος Μαρτίνος της Τουρ)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71117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9FBB6E-4D39-925D-E50B-F58FB0FA0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Άλλα </a:t>
            </a:r>
            <a:r>
              <a:rPr lang="el-GR" b="1" u="sng" dirty="0" err="1"/>
              <a:t>επαιτικά</a:t>
            </a:r>
            <a:r>
              <a:rPr lang="el-GR" b="1" u="sng" dirty="0"/>
              <a:t> μοναστικά τάγματα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869DA7C-EB74-96DF-15D4-1D91AF7AF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err="1"/>
              <a:t>Καρμελίτες</a:t>
            </a:r>
            <a:r>
              <a:rPr lang="el-GR" sz="2400" dirty="0"/>
              <a:t>: 1185, Άγιοι Τόποι, Μπερτόλδος της Καλαβρίας</a:t>
            </a:r>
          </a:p>
          <a:p>
            <a:r>
              <a:rPr lang="el-GR" sz="2400" dirty="0"/>
              <a:t>Διώκονται από τους μουσουλμάνους – στη Δύση υιοθετούν </a:t>
            </a:r>
            <a:r>
              <a:rPr lang="el-GR" sz="2400" dirty="0" err="1"/>
              <a:t>επαιτικά</a:t>
            </a:r>
            <a:r>
              <a:rPr lang="el-GR" sz="2400" dirty="0"/>
              <a:t> πρότυπα</a:t>
            </a:r>
          </a:p>
          <a:p>
            <a:r>
              <a:rPr lang="el-GR" sz="2400" dirty="0"/>
              <a:t>15</a:t>
            </a:r>
            <a:r>
              <a:rPr lang="el-GR" sz="2400" baseline="30000" dirty="0"/>
              <a:t>ος</a:t>
            </a:r>
            <a:r>
              <a:rPr lang="el-GR" sz="2400" dirty="0"/>
              <a:t> αι.: γυναικείος κλάδος (</a:t>
            </a:r>
            <a:r>
              <a:rPr lang="el-GR" sz="2400" dirty="0" err="1"/>
              <a:t>Καρμελίτισες</a:t>
            </a:r>
            <a:r>
              <a:rPr lang="el-GR" sz="2400" dirty="0"/>
              <a:t>)</a:t>
            </a:r>
          </a:p>
          <a:p>
            <a:r>
              <a:rPr lang="el-GR" sz="2400" dirty="0"/>
              <a:t>1256: ο πάπας Αλέξανδρος Ε` ομαδοποιεί πολλούς </a:t>
            </a:r>
            <a:r>
              <a:rPr lang="el-GR" sz="2400" dirty="0" err="1"/>
              <a:t>ερημητικούς</a:t>
            </a:r>
            <a:r>
              <a:rPr lang="el-GR" sz="2400" dirty="0"/>
              <a:t> κλάδους (</a:t>
            </a:r>
            <a:r>
              <a:rPr lang="el-GR" sz="2400" dirty="0" err="1"/>
              <a:t>Αυγουστινιανοί</a:t>
            </a:r>
            <a:r>
              <a:rPr lang="el-GR" sz="2400" dirty="0"/>
              <a:t> ή Ερημίτες του Αγίου Αυγουστίνου – υιοθετούν τον κανόνα των Φραγκισκανών/ </a:t>
            </a:r>
            <a:r>
              <a:rPr lang="el-GR" sz="2400" dirty="0" err="1"/>
              <a:t>Εξαγοραστές</a:t>
            </a:r>
            <a:r>
              <a:rPr lang="el-GR" sz="2400" dirty="0"/>
              <a:t> (</a:t>
            </a:r>
            <a:r>
              <a:rPr lang="it-IT" sz="2400" dirty="0"/>
              <a:t>mercedari)</a:t>
            </a:r>
            <a:r>
              <a:rPr lang="el-GR" sz="2400" dirty="0"/>
              <a:t> – αρχικά ειδικευμένοι στην εξαγορά αιχμαλώτων,  μοιάζουν με τους Δομινικανούς)</a:t>
            </a:r>
          </a:p>
          <a:p>
            <a:r>
              <a:rPr lang="el-GR" sz="2400" dirty="0"/>
              <a:t>15</a:t>
            </a:r>
            <a:r>
              <a:rPr lang="el-GR" sz="2400" baseline="30000" dirty="0"/>
              <a:t>ος</a:t>
            </a:r>
            <a:r>
              <a:rPr lang="el-GR" sz="2400" dirty="0"/>
              <a:t> – 16</a:t>
            </a:r>
            <a:r>
              <a:rPr lang="el-GR" sz="2400" baseline="30000" dirty="0"/>
              <a:t>ος</a:t>
            </a:r>
            <a:r>
              <a:rPr lang="el-GR" sz="2400" dirty="0"/>
              <a:t> αι.: άγιος Φραγκίσκος της Πωλ/ εντείνει τα ασκητικά ιδανικά των Φραγκισκανών – ιδρύει το τάγμα των Ελαχίστων αδελφών (</a:t>
            </a:r>
            <a:r>
              <a:rPr lang="it-IT" sz="2400" dirty="0"/>
              <a:t>Minimes)</a:t>
            </a:r>
            <a:endParaRPr lang="el-GR" sz="2400" dirty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37415303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A0CAF2-6CE4-62E7-94F3-43D76D87D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Γιατί πέτυχαν τα </a:t>
            </a:r>
            <a:r>
              <a:rPr lang="el-GR" b="1" u="sng" dirty="0" err="1"/>
              <a:t>επαιτικά</a:t>
            </a:r>
            <a:r>
              <a:rPr lang="el-GR" b="1" u="sng" dirty="0"/>
              <a:t> μοναστικά τάγματα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A69ECE-9C08-FFF8-EB02-857D5A187B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Αναπτύσσονται σε μια εποχή κατά την οποία εντείνεται και οξύνεται η ταξική πάλη</a:t>
            </a:r>
          </a:p>
          <a:p>
            <a:r>
              <a:rPr lang="el-GR" dirty="0"/>
              <a:t>Ο πλούτος της εκκλησίας αποτελεί πρόκληση για τα λαϊκά στρώματα της υπαίθρου και των πόλεων</a:t>
            </a:r>
          </a:p>
          <a:p>
            <a:r>
              <a:rPr lang="el-GR" dirty="0"/>
              <a:t>Κηρύττουν την πενία και την επιστροφή στο λιτό βίο των πρώτων χριστιανικών χρόνων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81346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4A38324-31D0-4501-82EA-DE98DA1C6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Βενεδικτίνοι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14A441F-2077-96A5-011B-3B5E2F896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/>
          </a:p>
          <a:p>
            <a:r>
              <a:rPr lang="el-GR" dirty="0"/>
              <a:t>527: ο Άγιος </a:t>
            </a:r>
            <a:r>
              <a:rPr lang="el-GR" dirty="0" err="1"/>
              <a:t>Βενέδικτος</a:t>
            </a:r>
            <a:r>
              <a:rPr lang="el-GR" dirty="0"/>
              <a:t> της </a:t>
            </a:r>
            <a:r>
              <a:rPr lang="el-GR" dirty="0" err="1"/>
              <a:t>Νουρσίας</a:t>
            </a:r>
            <a:r>
              <a:rPr lang="el-GR" dirty="0"/>
              <a:t> (480 – 547) ιδρύει το μοναστήρι του Μόντε </a:t>
            </a:r>
            <a:r>
              <a:rPr lang="el-GR" dirty="0" err="1"/>
              <a:t>Κασίνο</a:t>
            </a:r>
            <a:r>
              <a:rPr lang="el-GR" dirty="0"/>
              <a:t> στην Ιταλία (κοντά στη Ρώμη)</a:t>
            </a:r>
          </a:p>
          <a:p>
            <a:r>
              <a:rPr lang="el-GR" dirty="0"/>
              <a:t>529: συντάσσει τον «Κανόνα των Βενεδικτίνων»</a:t>
            </a:r>
          </a:p>
          <a:p>
            <a:r>
              <a:rPr lang="el-GR" dirty="0"/>
              <a:t>9ος αι.: ο κανόνας </a:t>
            </a:r>
            <a:r>
              <a:rPr lang="el-GR" dirty="0" err="1"/>
              <a:t>επικαιροποιείται</a:t>
            </a:r>
            <a:r>
              <a:rPr lang="el-GR" dirty="0"/>
              <a:t> από τον </a:t>
            </a:r>
            <a:r>
              <a:rPr lang="el-GR" dirty="0" err="1"/>
              <a:t>Βενέδικτο</a:t>
            </a:r>
            <a:r>
              <a:rPr lang="el-GR" dirty="0"/>
              <a:t> της </a:t>
            </a:r>
            <a:r>
              <a:rPr lang="el-GR" dirty="0" err="1"/>
              <a:t>Αινιάνης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6504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63D55BF-0F2B-8AB1-68CD-C1C1A2FCA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μοναστήρι του Μόντε </a:t>
            </a:r>
            <a:r>
              <a:rPr lang="el-GR" b="1" u="sng" dirty="0" err="1"/>
              <a:t>Κασίνο</a:t>
            </a:r>
            <a:endParaRPr lang="el-GR" b="1" u="sng" dirty="0"/>
          </a:p>
        </p:txBody>
      </p:sp>
      <p:pic>
        <p:nvPicPr>
          <p:cNvPr id="1026" name="Picture 2" descr="Μόντε Κασίνο, 80 χρόνια μετά: Έφταιξε (και) το Βατικανό για τον ...">
            <a:extLst>
              <a:ext uri="{FF2B5EF4-FFF2-40B4-BE49-F238E27FC236}">
                <a16:creationId xmlns:a16="http://schemas.microsoft.com/office/drawing/2014/main" id="{CF6251F3-7ED9-99BB-5BE5-E01E114DEA4E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80841"/>
            <a:ext cx="5181600" cy="3440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808EB6-95F4-1A1D-490D-28DC9C8D1D6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228215"/>
            <a:ext cx="5181600" cy="3546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9996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B17BD36-081A-3367-7406-F460A420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«κανόνας των Βενεδικτίνων»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1B99743-E29C-E06D-7F84-742ECC39A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Μοναχοί/</a:t>
            </a:r>
            <a:r>
              <a:rPr lang="el-GR" dirty="0" err="1"/>
              <a:t>ές</a:t>
            </a:r>
            <a:r>
              <a:rPr lang="el-GR" dirty="0"/>
              <a:t>: οφείλουν να τηρούν τους όρκους τους στην υπακοή, τη σταθερότητα και την τήρηση των ηθών</a:t>
            </a:r>
          </a:p>
          <a:p>
            <a:r>
              <a:rPr lang="el-GR" dirty="0"/>
              <a:t>Αγνότητα, πενία, ταπείνωση</a:t>
            </a:r>
          </a:p>
          <a:p>
            <a:r>
              <a:rPr lang="el-GR" dirty="0"/>
              <a:t>Ισορροπία μεταξύ χειρωνακτικής και πνευματικής εργασίας (στοχασμός και ξεκούραση)</a:t>
            </a:r>
          </a:p>
          <a:p>
            <a:r>
              <a:rPr lang="el-GR" dirty="0"/>
              <a:t>Το σώμα δεν πρέπει να κουράζεται μέσω της αυστηρής άσκησης</a:t>
            </a:r>
          </a:p>
          <a:p>
            <a:r>
              <a:rPr lang="el-GR" dirty="0"/>
              <a:t>Ζουν στο μοναστήρι</a:t>
            </a:r>
          </a:p>
        </p:txBody>
      </p:sp>
    </p:spTree>
    <p:extLst>
      <p:ext uri="{BB962C8B-B14F-4D97-AF65-F5344CB8AC3E}">
        <p14:creationId xmlns:p14="http://schemas.microsoft.com/office/powerpoint/2010/main" val="2955720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8A82CD-7591-36D3-6E8C-F8EFFAEC6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Διάκριση των μοναστηριών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40230C4-66B3-2154-7FBC-E318EB2B1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Αββαείο: διοικείται από </a:t>
            </a:r>
            <a:r>
              <a:rPr lang="el-GR" dirty="0" err="1"/>
              <a:t>αββά</a:t>
            </a:r>
            <a:r>
              <a:rPr lang="el-GR" dirty="0"/>
              <a:t> (από τη συριακή λέξη </a:t>
            </a:r>
            <a:r>
              <a:rPr lang="el-GR" dirty="0" err="1"/>
              <a:t>αββά</a:t>
            </a:r>
            <a:r>
              <a:rPr lang="el-GR" dirty="0"/>
              <a:t> = πατέρας)</a:t>
            </a:r>
          </a:p>
          <a:p>
            <a:r>
              <a:rPr lang="el-GR" dirty="0" err="1"/>
              <a:t>Πριοράτο</a:t>
            </a:r>
            <a:r>
              <a:rPr lang="el-GR" dirty="0"/>
              <a:t> (</a:t>
            </a:r>
            <a:r>
              <a:rPr lang="it-IT" dirty="0"/>
              <a:t>prioratum)</a:t>
            </a:r>
            <a:r>
              <a:rPr lang="el-GR" dirty="0"/>
              <a:t>: διοικείται από έναν «πρώτο» (</a:t>
            </a:r>
            <a:r>
              <a:rPr lang="it-IT" dirty="0"/>
              <a:t>prior)</a:t>
            </a:r>
            <a:endParaRPr lang="el-GR" dirty="0"/>
          </a:p>
          <a:p>
            <a:r>
              <a:rPr lang="el-GR" dirty="0"/>
              <a:t>Εξαρτάται από ένα </a:t>
            </a:r>
            <a:r>
              <a:rPr lang="el-GR" dirty="0" err="1"/>
              <a:t>αββαείο</a:t>
            </a:r>
            <a:r>
              <a:rPr lang="el-GR" dirty="0"/>
              <a:t> (αντανάκλαση των φεουδαρχικών δομών και στην εκκλησία</a:t>
            </a:r>
          </a:p>
          <a:p>
            <a:r>
              <a:rPr lang="el-GR" dirty="0"/>
              <a:t>«Φράξιες» των Βενεδικτίνων:</a:t>
            </a:r>
          </a:p>
          <a:p>
            <a:r>
              <a:rPr lang="el-GR" dirty="0" err="1"/>
              <a:t>Κλυνύ</a:t>
            </a:r>
            <a:r>
              <a:rPr lang="el-GR" dirty="0"/>
              <a:t>: 909</a:t>
            </a:r>
          </a:p>
          <a:p>
            <a:r>
              <a:rPr lang="el-GR" dirty="0" err="1"/>
              <a:t>Σιστερσιανοί</a:t>
            </a:r>
            <a:r>
              <a:rPr lang="el-GR" dirty="0"/>
              <a:t>: 1098</a:t>
            </a:r>
          </a:p>
        </p:txBody>
      </p:sp>
    </p:spTree>
    <p:extLst>
      <p:ext uri="{BB962C8B-B14F-4D97-AF65-F5344CB8AC3E}">
        <p14:creationId xmlns:p14="http://schemas.microsoft.com/office/powerpoint/2010/main" val="3560833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4B64CA2-440B-0CDF-CC3F-F6446F5FC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ερημίτες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81CEC3B-42EA-A0E8-AD89-104CB6780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Φαινόμενο κυρίως της Ανατολής</a:t>
            </a:r>
          </a:p>
          <a:p>
            <a:r>
              <a:rPr lang="el-GR" dirty="0"/>
              <a:t>Ακμάζει στην Αίγυπτο</a:t>
            </a:r>
          </a:p>
          <a:p>
            <a:r>
              <a:rPr lang="el-GR" dirty="0"/>
              <a:t>Επιλέγουν ερημικά και δύσβατα μέρη – βασανίζουν το σώμα τους</a:t>
            </a:r>
          </a:p>
          <a:p>
            <a:r>
              <a:rPr lang="el-GR" dirty="0"/>
              <a:t>Παραμένουν ισόβια κλεισμένοι σε κελιά («έγκλειστοι»)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19419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666CBF9-D8F6-F2B4-2EAA-884DF9E49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ερημίτες στη Δύση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0E4EDB2-03D3-E2BF-D958-96B3DC903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u="sng" dirty="0"/>
              <a:t>1013: άγιος </a:t>
            </a:r>
            <a:r>
              <a:rPr lang="el-GR" sz="2400" u="sng" dirty="0" err="1"/>
              <a:t>Ρομουάλδος</a:t>
            </a:r>
            <a:r>
              <a:rPr lang="el-GR" sz="2400" dirty="0"/>
              <a:t>/ ιδρύει το ερημητήριο του </a:t>
            </a:r>
            <a:r>
              <a:rPr lang="el-GR" sz="2400" dirty="0" err="1"/>
              <a:t>Καμαλντόλι</a:t>
            </a:r>
            <a:endParaRPr lang="el-GR" sz="2400" dirty="0"/>
          </a:p>
          <a:p>
            <a:r>
              <a:rPr lang="el-GR" sz="2400" dirty="0" err="1"/>
              <a:t>Καμαλδούλοι</a:t>
            </a:r>
            <a:r>
              <a:rPr lang="el-GR" sz="2400" dirty="0"/>
              <a:t> αδελφοί: υιοθετούν τον κανόνα των Βενεδικτίνων/ συνδυάζουν </a:t>
            </a:r>
            <a:r>
              <a:rPr lang="el-GR" sz="2400" dirty="0" err="1"/>
              <a:t>ερημιτικό</a:t>
            </a:r>
            <a:r>
              <a:rPr lang="el-GR" sz="2400" dirty="0"/>
              <a:t> και κοινοβιακό μοναχισμό</a:t>
            </a:r>
          </a:p>
          <a:p>
            <a:r>
              <a:rPr lang="el-GR" sz="2400" u="sng" dirty="0"/>
              <a:t>1075: άγιος Στέφανος του </a:t>
            </a:r>
            <a:r>
              <a:rPr lang="el-GR" sz="2400" u="sng" dirty="0" err="1"/>
              <a:t>Μυρέ</a:t>
            </a:r>
            <a:r>
              <a:rPr lang="el-GR" sz="2400" dirty="0"/>
              <a:t>/ εγκαθίσταται στο </a:t>
            </a:r>
            <a:r>
              <a:rPr lang="el-GR" sz="2400" dirty="0" err="1"/>
              <a:t>Μυρέ</a:t>
            </a:r>
            <a:r>
              <a:rPr lang="el-GR" sz="2400" dirty="0"/>
              <a:t> ως ερημίτης</a:t>
            </a:r>
          </a:p>
          <a:p>
            <a:r>
              <a:rPr lang="el-GR" sz="2400" dirty="0"/>
              <a:t>Οι μαθητές του ιδρύουν μοναστική κοινότητα στο </a:t>
            </a:r>
            <a:r>
              <a:rPr lang="el-GR" sz="2400" dirty="0" err="1"/>
              <a:t>Γκραμόν</a:t>
            </a:r>
            <a:r>
              <a:rPr lang="el-GR" sz="2400" dirty="0"/>
              <a:t>/ ζουν σε ερημία και άσκηση</a:t>
            </a:r>
          </a:p>
          <a:p>
            <a:r>
              <a:rPr lang="el-GR" sz="2400" dirty="0"/>
              <a:t>1084: άγιος </a:t>
            </a:r>
            <a:r>
              <a:rPr lang="el-GR" sz="2400" dirty="0" err="1"/>
              <a:t>Μπρούνο</a:t>
            </a:r>
            <a:r>
              <a:rPr lang="el-GR" sz="2400" dirty="0"/>
              <a:t>/ ιδρύει το τάγμα των </a:t>
            </a:r>
            <a:r>
              <a:rPr lang="el-GR" sz="2400" u="sng" dirty="0" err="1"/>
              <a:t>Καρτουσιανών</a:t>
            </a:r>
            <a:endParaRPr lang="el-GR" sz="2400" u="sng" dirty="0"/>
          </a:p>
          <a:p>
            <a:r>
              <a:rPr lang="el-GR" sz="2400" dirty="0"/>
              <a:t>Κοινοβιακή ζωή: κοινές θείες λειτουργίες</a:t>
            </a:r>
          </a:p>
          <a:p>
            <a:r>
              <a:rPr lang="el-GR" sz="2400" dirty="0" err="1"/>
              <a:t>Ερημιτική</a:t>
            </a:r>
            <a:r>
              <a:rPr lang="el-GR" sz="2400" dirty="0"/>
              <a:t> ζωή: γεύματα, εργασία και ανάγνωση σε ξεχωριστά κελιά)</a:t>
            </a:r>
          </a:p>
        </p:txBody>
      </p:sp>
    </p:spTree>
    <p:extLst>
      <p:ext uri="{BB962C8B-B14F-4D97-AF65-F5344CB8AC3E}">
        <p14:creationId xmlns:p14="http://schemas.microsoft.com/office/powerpoint/2010/main" val="3440136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B5E561-BF49-808A-41CD-0A72C03CE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Άλλα μοναστικά τάγματα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076B9FC-16EA-60B3-38A3-FE5784E74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11</a:t>
            </a:r>
            <a:r>
              <a:rPr lang="el-GR" baseline="30000" dirty="0"/>
              <a:t>ος</a:t>
            </a:r>
            <a:r>
              <a:rPr lang="el-GR" dirty="0"/>
              <a:t> – 12</a:t>
            </a:r>
            <a:r>
              <a:rPr lang="el-GR" baseline="30000" dirty="0"/>
              <a:t>ος</a:t>
            </a:r>
            <a:r>
              <a:rPr lang="el-GR" dirty="0"/>
              <a:t> αι: εξασθένιση αίγλης ιδανικών του </a:t>
            </a:r>
            <a:r>
              <a:rPr lang="el-GR" dirty="0" err="1"/>
              <a:t>Κλυνύ</a:t>
            </a:r>
            <a:endParaRPr lang="el-GR" dirty="0"/>
          </a:p>
          <a:p>
            <a:r>
              <a:rPr lang="el-GR" dirty="0"/>
              <a:t>Ίδρυση πολλών μοναστικών ταγμάτων</a:t>
            </a:r>
          </a:p>
          <a:p>
            <a:r>
              <a:rPr lang="el-GR" dirty="0"/>
              <a:t>1101: Ροβέρτος του </a:t>
            </a:r>
            <a:r>
              <a:rPr lang="el-GR" dirty="0" err="1"/>
              <a:t>Αμπρισέλ</a:t>
            </a:r>
            <a:r>
              <a:rPr lang="el-GR" dirty="0"/>
              <a:t>/ μονή του </a:t>
            </a:r>
            <a:r>
              <a:rPr lang="el-GR" dirty="0" err="1"/>
              <a:t>Φοντενεβρώ</a:t>
            </a:r>
            <a:r>
              <a:rPr lang="el-GR" dirty="0"/>
              <a:t> (ανδρικό και γυναικείο μοναστήρι</a:t>
            </a:r>
          </a:p>
          <a:p>
            <a:r>
              <a:rPr lang="el-GR" dirty="0"/>
              <a:t>Σταυροφορίες: στρατιωτικά μοναστικά τάγματα</a:t>
            </a:r>
          </a:p>
          <a:p>
            <a:r>
              <a:rPr lang="el-GR" dirty="0" err="1"/>
              <a:t>Ναϊτες</a:t>
            </a:r>
            <a:endParaRPr lang="el-GR" dirty="0"/>
          </a:p>
          <a:p>
            <a:r>
              <a:rPr lang="el-GR" dirty="0"/>
              <a:t>Τάγμα του </a:t>
            </a:r>
            <a:r>
              <a:rPr lang="el-GR" dirty="0" err="1"/>
              <a:t>Νοοσοκομείου</a:t>
            </a:r>
            <a:r>
              <a:rPr lang="el-GR" dirty="0"/>
              <a:t> (Ιωαννίτες)</a:t>
            </a:r>
          </a:p>
          <a:p>
            <a:r>
              <a:rPr lang="el-GR" dirty="0"/>
              <a:t>Τεύτονες</a:t>
            </a:r>
          </a:p>
        </p:txBody>
      </p:sp>
    </p:spTree>
    <p:extLst>
      <p:ext uri="{BB962C8B-B14F-4D97-AF65-F5344CB8AC3E}">
        <p14:creationId xmlns:p14="http://schemas.microsoft.com/office/powerpoint/2010/main" val="14330320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1101</Words>
  <Application>Microsoft Office PowerPoint</Application>
  <PresentationFormat>Ευρεία οθόνη</PresentationFormat>
  <Paragraphs>138</Paragraphs>
  <Slides>21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5" baseType="lpstr">
      <vt:lpstr>Aptos</vt:lpstr>
      <vt:lpstr>Aptos Display</vt:lpstr>
      <vt:lpstr>Arial</vt:lpstr>
      <vt:lpstr>Θέμα του Office</vt:lpstr>
      <vt:lpstr>Ο μοναστικός κλήρος</vt:lpstr>
      <vt:lpstr>Δυτικός μοναχισμός</vt:lpstr>
      <vt:lpstr>Οι Βενεδικτίνοι</vt:lpstr>
      <vt:lpstr>Το μοναστήρι του Μόντε Κασίνο</vt:lpstr>
      <vt:lpstr>Ο «κανόνας των Βενεδικτίνων»</vt:lpstr>
      <vt:lpstr>Διάκριση των μοναστηριών</vt:lpstr>
      <vt:lpstr>Οι ερημίτες</vt:lpstr>
      <vt:lpstr>Οι ερημίτες στη Δύση</vt:lpstr>
      <vt:lpstr>Άλλα μοναστικά τάγματα</vt:lpstr>
      <vt:lpstr>Η οργάνωση ενός μοναστηριού (Βενεδικτίνοι)</vt:lpstr>
      <vt:lpstr>Οι θείες λειτουργίες</vt:lpstr>
      <vt:lpstr>Η συνοδική αίθουσα (καπίτολο)</vt:lpstr>
      <vt:lpstr>Η συνοδική αίθουσα (2)</vt:lpstr>
      <vt:lpstr>Η κοινή ζωή</vt:lpstr>
      <vt:lpstr>Μελέτη και χειρωνακτική εργασία</vt:lpstr>
      <vt:lpstr>Κανονικοί και αδελφοί</vt:lpstr>
      <vt:lpstr>Φραγκισκανοί και Δομινικανοί</vt:lpstr>
      <vt:lpstr>Οι Φραγκισκανοί</vt:lpstr>
      <vt:lpstr>Οι Δομινικανοί</vt:lpstr>
      <vt:lpstr>Άλλα επαιτικά μοναστικά τάγματα</vt:lpstr>
      <vt:lpstr>Γιατί πέτυχαν τα επαιτικά μοναστικά τάγματα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Δώρα Μόσχου</dc:creator>
  <cp:lastModifiedBy>Δώρα Μόσχου</cp:lastModifiedBy>
  <cp:revision>125</cp:revision>
  <dcterms:created xsi:type="dcterms:W3CDTF">2024-04-17T08:50:11Z</dcterms:created>
  <dcterms:modified xsi:type="dcterms:W3CDTF">2024-04-17T13:17:35Z</dcterms:modified>
</cp:coreProperties>
</file>