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65" r:id="rId5"/>
    <p:sldId id="266" r:id="rId6"/>
    <p:sldId id="267" r:id="rId7"/>
    <p:sldId id="268" r:id="rId8"/>
    <p:sldId id="269" r:id="rId9"/>
    <p:sldId id="270" r:id="rId10"/>
    <p:sldId id="271" r:id="rId11"/>
    <p:sldId id="272" r:id="rId12"/>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3000" y="-109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10AF78-DC5A-4683-8988-6259B26C8E1E}"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l-GR"/>
        </a:p>
      </dgm:t>
    </dgm:pt>
    <dgm:pt modelId="{8A3CF6E6-19A0-4715-9021-43F78030916B}">
      <dgm:prSet phldrT="[Κείμενο]"/>
      <dgm:spPr/>
      <dgm:t>
        <a:bodyPr/>
        <a:lstStyle/>
        <a:p>
          <a:r>
            <a:rPr lang="el-GR" dirty="0" smtClean="0"/>
            <a:t>ΜΕΓΑΛΑ ΒΙΟΛΟΓΙΚΑ ΜΟΡΙΑ</a:t>
          </a:r>
          <a:endParaRPr lang="el-GR" dirty="0"/>
        </a:p>
      </dgm:t>
    </dgm:pt>
    <dgm:pt modelId="{4CC0BF8A-9592-4F83-BB9A-9DC77F9CF259}" type="parTrans" cxnId="{4E1BA090-0739-4F20-B72F-481F21A6625B}">
      <dgm:prSet/>
      <dgm:spPr/>
      <dgm:t>
        <a:bodyPr/>
        <a:lstStyle/>
        <a:p>
          <a:endParaRPr lang="el-GR"/>
        </a:p>
      </dgm:t>
    </dgm:pt>
    <dgm:pt modelId="{DF53DEB0-1712-4772-AA9F-5F0E8FE6EEA0}" type="sibTrans" cxnId="{4E1BA090-0739-4F20-B72F-481F21A6625B}">
      <dgm:prSet/>
      <dgm:spPr/>
      <dgm:t>
        <a:bodyPr/>
        <a:lstStyle/>
        <a:p>
          <a:endParaRPr lang="el-GR"/>
        </a:p>
      </dgm:t>
    </dgm:pt>
    <dgm:pt modelId="{FF211166-7F59-4062-A263-AED5CC6B3718}">
      <dgm:prSet phldrT="[Κείμενο]" custT="1"/>
      <dgm:spPr/>
      <dgm:t>
        <a:bodyPr/>
        <a:lstStyle/>
        <a:p>
          <a:r>
            <a:rPr lang="el-GR" sz="1800" dirty="0" smtClean="0"/>
            <a:t>Υδατάνθρακες - Σάκχαρα</a:t>
          </a:r>
          <a:endParaRPr lang="el-GR" sz="1800" dirty="0"/>
        </a:p>
      </dgm:t>
    </dgm:pt>
    <dgm:pt modelId="{B0D93883-97DC-4457-A189-47457C179853}" type="parTrans" cxnId="{219A2F4A-F430-4BD9-A00F-82D9034DDBF1}">
      <dgm:prSet/>
      <dgm:spPr/>
      <dgm:t>
        <a:bodyPr/>
        <a:lstStyle/>
        <a:p>
          <a:endParaRPr lang="el-GR"/>
        </a:p>
      </dgm:t>
    </dgm:pt>
    <dgm:pt modelId="{1CB0FBBF-E63C-4CB6-A039-75D59919DBA2}" type="sibTrans" cxnId="{219A2F4A-F430-4BD9-A00F-82D9034DDBF1}">
      <dgm:prSet/>
      <dgm:spPr/>
      <dgm:t>
        <a:bodyPr/>
        <a:lstStyle/>
        <a:p>
          <a:endParaRPr lang="el-GR"/>
        </a:p>
      </dgm:t>
    </dgm:pt>
    <dgm:pt modelId="{77749815-4756-4C88-9DBD-5EC09C04CD26}">
      <dgm:prSet phldrT="[Κείμενο]" custT="1"/>
      <dgm:spPr/>
      <dgm:t>
        <a:bodyPr/>
        <a:lstStyle/>
        <a:p>
          <a:r>
            <a:rPr lang="el-GR" sz="1800" dirty="0" smtClean="0"/>
            <a:t>Πρωτεΐνες</a:t>
          </a:r>
          <a:r>
            <a:rPr lang="el-GR" sz="1500" dirty="0" smtClean="0"/>
            <a:t> </a:t>
          </a:r>
          <a:endParaRPr lang="el-GR" sz="1500" dirty="0"/>
        </a:p>
      </dgm:t>
    </dgm:pt>
    <dgm:pt modelId="{A40A7917-2AD4-4714-A669-2413F1FB814F}" type="parTrans" cxnId="{4B44FA7E-EC77-4E9F-919E-E8504091BFBD}">
      <dgm:prSet/>
      <dgm:spPr/>
      <dgm:t>
        <a:bodyPr/>
        <a:lstStyle/>
        <a:p>
          <a:endParaRPr lang="el-GR"/>
        </a:p>
      </dgm:t>
    </dgm:pt>
    <dgm:pt modelId="{54BDBA2E-7767-4AA5-8B7D-D2EDCD117C40}" type="sibTrans" cxnId="{4B44FA7E-EC77-4E9F-919E-E8504091BFBD}">
      <dgm:prSet/>
      <dgm:spPr/>
      <dgm:t>
        <a:bodyPr/>
        <a:lstStyle/>
        <a:p>
          <a:endParaRPr lang="el-GR"/>
        </a:p>
      </dgm:t>
    </dgm:pt>
    <dgm:pt modelId="{A668EFF8-B19D-41F4-993A-7C941BCAE05F}">
      <dgm:prSet phldrT="[Κείμενο]" custT="1"/>
      <dgm:spPr/>
      <dgm:t>
        <a:bodyPr/>
        <a:lstStyle/>
        <a:p>
          <a:r>
            <a:rPr lang="el-GR" sz="1800" dirty="0" err="1" smtClean="0"/>
            <a:t>Νουκλεϊκά</a:t>
          </a:r>
          <a:r>
            <a:rPr lang="el-GR" sz="1800" dirty="0" smtClean="0"/>
            <a:t> οξέα</a:t>
          </a:r>
          <a:endParaRPr lang="el-GR" sz="1800" dirty="0"/>
        </a:p>
      </dgm:t>
    </dgm:pt>
    <dgm:pt modelId="{ABF4229F-86EE-477D-90B5-101DCE5209D4}" type="parTrans" cxnId="{756E0BBA-A675-4927-A419-5F3B944257DB}">
      <dgm:prSet/>
      <dgm:spPr/>
      <dgm:t>
        <a:bodyPr/>
        <a:lstStyle/>
        <a:p>
          <a:endParaRPr lang="el-GR"/>
        </a:p>
      </dgm:t>
    </dgm:pt>
    <dgm:pt modelId="{B8EAF8D5-74E3-4C7D-B370-0800EE817638}" type="sibTrans" cxnId="{756E0BBA-A675-4927-A419-5F3B944257DB}">
      <dgm:prSet/>
      <dgm:spPr/>
      <dgm:t>
        <a:bodyPr/>
        <a:lstStyle/>
        <a:p>
          <a:endParaRPr lang="el-GR"/>
        </a:p>
      </dgm:t>
    </dgm:pt>
    <dgm:pt modelId="{F4064ADC-AD14-40A5-9900-E186636762F0}">
      <dgm:prSet phldrT="[Κείμενο]" custT="1"/>
      <dgm:spPr/>
      <dgm:t>
        <a:bodyPr/>
        <a:lstStyle/>
        <a:p>
          <a:r>
            <a:rPr lang="el-GR" sz="1800" dirty="0" smtClean="0"/>
            <a:t>Λιπίδια</a:t>
          </a:r>
          <a:endParaRPr lang="el-GR" sz="1800" dirty="0"/>
        </a:p>
      </dgm:t>
    </dgm:pt>
    <dgm:pt modelId="{23A1231C-DD1E-45C9-81C5-EE3F57B472FC}" type="parTrans" cxnId="{CFAB7E65-94FA-4ECA-B105-87C00957E484}">
      <dgm:prSet/>
      <dgm:spPr/>
      <dgm:t>
        <a:bodyPr/>
        <a:lstStyle/>
        <a:p>
          <a:endParaRPr lang="el-GR"/>
        </a:p>
      </dgm:t>
    </dgm:pt>
    <dgm:pt modelId="{777B5B64-AD79-4C11-AD61-FE875181175C}" type="sibTrans" cxnId="{CFAB7E65-94FA-4ECA-B105-87C00957E484}">
      <dgm:prSet/>
      <dgm:spPr/>
      <dgm:t>
        <a:bodyPr/>
        <a:lstStyle/>
        <a:p>
          <a:endParaRPr lang="el-GR"/>
        </a:p>
      </dgm:t>
    </dgm:pt>
    <dgm:pt modelId="{35A92F7B-9604-4CBD-A36F-5DC755332EFA}" type="pres">
      <dgm:prSet presAssocID="{DE10AF78-DC5A-4683-8988-6259B26C8E1E}" presName="diagram" presStyleCnt="0">
        <dgm:presLayoutVars>
          <dgm:chMax val="1"/>
          <dgm:dir/>
          <dgm:animLvl val="ctr"/>
          <dgm:resizeHandles val="exact"/>
        </dgm:presLayoutVars>
      </dgm:prSet>
      <dgm:spPr/>
      <dgm:t>
        <a:bodyPr/>
        <a:lstStyle/>
        <a:p>
          <a:endParaRPr lang="el-GR"/>
        </a:p>
      </dgm:t>
    </dgm:pt>
    <dgm:pt modelId="{AF31EEB3-8F5B-438B-989F-DC7439057A9F}" type="pres">
      <dgm:prSet presAssocID="{DE10AF78-DC5A-4683-8988-6259B26C8E1E}" presName="matrix" presStyleCnt="0"/>
      <dgm:spPr/>
    </dgm:pt>
    <dgm:pt modelId="{3A053EE1-4F59-411A-BF28-F26DDC30EDE6}" type="pres">
      <dgm:prSet presAssocID="{DE10AF78-DC5A-4683-8988-6259B26C8E1E}" presName="tile1" presStyleLbl="node1" presStyleIdx="0" presStyleCnt="4"/>
      <dgm:spPr/>
      <dgm:t>
        <a:bodyPr/>
        <a:lstStyle/>
        <a:p>
          <a:endParaRPr lang="el-GR"/>
        </a:p>
      </dgm:t>
    </dgm:pt>
    <dgm:pt modelId="{C399F208-0847-4C4E-A379-C3A90DD77344}" type="pres">
      <dgm:prSet presAssocID="{DE10AF78-DC5A-4683-8988-6259B26C8E1E}" presName="tile1text" presStyleLbl="node1" presStyleIdx="0" presStyleCnt="4">
        <dgm:presLayoutVars>
          <dgm:chMax val="0"/>
          <dgm:chPref val="0"/>
          <dgm:bulletEnabled val="1"/>
        </dgm:presLayoutVars>
      </dgm:prSet>
      <dgm:spPr/>
      <dgm:t>
        <a:bodyPr/>
        <a:lstStyle/>
        <a:p>
          <a:endParaRPr lang="el-GR"/>
        </a:p>
      </dgm:t>
    </dgm:pt>
    <dgm:pt modelId="{54E5338E-1559-47DA-89A1-DD9C8878BB82}" type="pres">
      <dgm:prSet presAssocID="{DE10AF78-DC5A-4683-8988-6259B26C8E1E}" presName="tile2" presStyleLbl="node1" presStyleIdx="1" presStyleCnt="4"/>
      <dgm:spPr/>
      <dgm:t>
        <a:bodyPr/>
        <a:lstStyle/>
        <a:p>
          <a:endParaRPr lang="el-GR"/>
        </a:p>
      </dgm:t>
    </dgm:pt>
    <dgm:pt modelId="{13578B61-9573-4E1C-B14F-4EAAB56696CC}" type="pres">
      <dgm:prSet presAssocID="{DE10AF78-DC5A-4683-8988-6259B26C8E1E}" presName="tile2text" presStyleLbl="node1" presStyleIdx="1" presStyleCnt="4">
        <dgm:presLayoutVars>
          <dgm:chMax val="0"/>
          <dgm:chPref val="0"/>
          <dgm:bulletEnabled val="1"/>
        </dgm:presLayoutVars>
      </dgm:prSet>
      <dgm:spPr/>
      <dgm:t>
        <a:bodyPr/>
        <a:lstStyle/>
        <a:p>
          <a:endParaRPr lang="el-GR"/>
        </a:p>
      </dgm:t>
    </dgm:pt>
    <dgm:pt modelId="{31DD28CD-2393-48B0-8EF0-FCEA510949BC}" type="pres">
      <dgm:prSet presAssocID="{DE10AF78-DC5A-4683-8988-6259B26C8E1E}" presName="tile3" presStyleLbl="node1" presStyleIdx="2" presStyleCnt="4"/>
      <dgm:spPr/>
      <dgm:t>
        <a:bodyPr/>
        <a:lstStyle/>
        <a:p>
          <a:endParaRPr lang="el-GR"/>
        </a:p>
      </dgm:t>
    </dgm:pt>
    <dgm:pt modelId="{7DB5B823-B258-4B9A-B8F1-2DA8634A98D3}" type="pres">
      <dgm:prSet presAssocID="{DE10AF78-DC5A-4683-8988-6259B26C8E1E}" presName="tile3text" presStyleLbl="node1" presStyleIdx="2" presStyleCnt="4">
        <dgm:presLayoutVars>
          <dgm:chMax val="0"/>
          <dgm:chPref val="0"/>
          <dgm:bulletEnabled val="1"/>
        </dgm:presLayoutVars>
      </dgm:prSet>
      <dgm:spPr/>
      <dgm:t>
        <a:bodyPr/>
        <a:lstStyle/>
        <a:p>
          <a:endParaRPr lang="el-GR"/>
        </a:p>
      </dgm:t>
    </dgm:pt>
    <dgm:pt modelId="{022F3900-84E5-4B2F-B0A8-039C8BFB6C72}" type="pres">
      <dgm:prSet presAssocID="{DE10AF78-DC5A-4683-8988-6259B26C8E1E}" presName="tile4" presStyleLbl="node1" presStyleIdx="3" presStyleCnt="4"/>
      <dgm:spPr/>
      <dgm:t>
        <a:bodyPr/>
        <a:lstStyle/>
        <a:p>
          <a:endParaRPr lang="el-GR"/>
        </a:p>
      </dgm:t>
    </dgm:pt>
    <dgm:pt modelId="{28F5F647-FF70-4096-9985-A58862269CD9}" type="pres">
      <dgm:prSet presAssocID="{DE10AF78-DC5A-4683-8988-6259B26C8E1E}" presName="tile4text" presStyleLbl="node1" presStyleIdx="3" presStyleCnt="4">
        <dgm:presLayoutVars>
          <dgm:chMax val="0"/>
          <dgm:chPref val="0"/>
          <dgm:bulletEnabled val="1"/>
        </dgm:presLayoutVars>
      </dgm:prSet>
      <dgm:spPr/>
      <dgm:t>
        <a:bodyPr/>
        <a:lstStyle/>
        <a:p>
          <a:endParaRPr lang="el-GR"/>
        </a:p>
      </dgm:t>
    </dgm:pt>
    <dgm:pt modelId="{47A4A07B-76D8-4E5C-9533-9ADC8A874488}" type="pres">
      <dgm:prSet presAssocID="{DE10AF78-DC5A-4683-8988-6259B26C8E1E}" presName="centerTile" presStyleLbl="fgShp" presStyleIdx="0" presStyleCnt="1">
        <dgm:presLayoutVars>
          <dgm:chMax val="0"/>
          <dgm:chPref val="0"/>
        </dgm:presLayoutVars>
      </dgm:prSet>
      <dgm:spPr/>
      <dgm:t>
        <a:bodyPr/>
        <a:lstStyle/>
        <a:p>
          <a:endParaRPr lang="el-GR"/>
        </a:p>
      </dgm:t>
    </dgm:pt>
  </dgm:ptLst>
  <dgm:cxnLst>
    <dgm:cxn modelId="{81AE4C99-D70E-4D4E-A2A9-BE5CBCD87AD9}" type="presOf" srcId="{DE10AF78-DC5A-4683-8988-6259B26C8E1E}" destId="{35A92F7B-9604-4CBD-A36F-5DC755332EFA}" srcOrd="0" destOrd="0" presId="urn:microsoft.com/office/officeart/2005/8/layout/matrix1"/>
    <dgm:cxn modelId="{843D8891-E382-49D1-9981-CB41F89AF1C7}" type="presOf" srcId="{F4064ADC-AD14-40A5-9900-E186636762F0}" destId="{022F3900-84E5-4B2F-B0A8-039C8BFB6C72}" srcOrd="0" destOrd="0" presId="urn:microsoft.com/office/officeart/2005/8/layout/matrix1"/>
    <dgm:cxn modelId="{90E6D9A1-2430-4F1C-9B4D-524FC9EECF77}" type="presOf" srcId="{FF211166-7F59-4062-A263-AED5CC6B3718}" destId="{3A053EE1-4F59-411A-BF28-F26DDC30EDE6}" srcOrd="0" destOrd="0" presId="urn:microsoft.com/office/officeart/2005/8/layout/matrix1"/>
    <dgm:cxn modelId="{7660F555-8557-4150-8318-AB6264F0A885}" type="presOf" srcId="{A668EFF8-B19D-41F4-993A-7C941BCAE05F}" destId="{31DD28CD-2393-48B0-8EF0-FCEA510949BC}" srcOrd="0" destOrd="0" presId="urn:microsoft.com/office/officeart/2005/8/layout/matrix1"/>
    <dgm:cxn modelId="{CFAB7E65-94FA-4ECA-B105-87C00957E484}" srcId="{8A3CF6E6-19A0-4715-9021-43F78030916B}" destId="{F4064ADC-AD14-40A5-9900-E186636762F0}" srcOrd="3" destOrd="0" parTransId="{23A1231C-DD1E-45C9-81C5-EE3F57B472FC}" sibTransId="{777B5B64-AD79-4C11-AD61-FE875181175C}"/>
    <dgm:cxn modelId="{A11C317D-489A-4E1E-B3F5-6B1CF92340C6}" type="presOf" srcId="{A668EFF8-B19D-41F4-993A-7C941BCAE05F}" destId="{7DB5B823-B258-4B9A-B8F1-2DA8634A98D3}" srcOrd="1" destOrd="0" presId="urn:microsoft.com/office/officeart/2005/8/layout/matrix1"/>
    <dgm:cxn modelId="{4B44FA7E-EC77-4E9F-919E-E8504091BFBD}" srcId="{8A3CF6E6-19A0-4715-9021-43F78030916B}" destId="{77749815-4756-4C88-9DBD-5EC09C04CD26}" srcOrd="1" destOrd="0" parTransId="{A40A7917-2AD4-4714-A669-2413F1FB814F}" sibTransId="{54BDBA2E-7767-4AA5-8B7D-D2EDCD117C40}"/>
    <dgm:cxn modelId="{756E0BBA-A675-4927-A419-5F3B944257DB}" srcId="{8A3CF6E6-19A0-4715-9021-43F78030916B}" destId="{A668EFF8-B19D-41F4-993A-7C941BCAE05F}" srcOrd="2" destOrd="0" parTransId="{ABF4229F-86EE-477D-90B5-101DCE5209D4}" sibTransId="{B8EAF8D5-74E3-4C7D-B370-0800EE817638}"/>
    <dgm:cxn modelId="{49C221B8-0E2C-43C5-84EF-787FAC207C75}" type="presOf" srcId="{77749815-4756-4C88-9DBD-5EC09C04CD26}" destId="{54E5338E-1559-47DA-89A1-DD9C8878BB82}" srcOrd="0" destOrd="0" presId="urn:microsoft.com/office/officeart/2005/8/layout/matrix1"/>
    <dgm:cxn modelId="{CDBDDD1F-C4F2-4402-9AF0-0BE6660FEB34}" type="presOf" srcId="{8A3CF6E6-19A0-4715-9021-43F78030916B}" destId="{47A4A07B-76D8-4E5C-9533-9ADC8A874488}" srcOrd="0" destOrd="0" presId="urn:microsoft.com/office/officeart/2005/8/layout/matrix1"/>
    <dgm:cxn modelId="{1B1EB2E2-D5BD-4172-91C7-4B23A1017EF3}" type="presOf" srcId="{F4064ADC-AD14-40A5-9900-E186636762F0}" destId="{28F5F647-FF70-4096-9985-A58862269CD9}" srcOrd="1" destOrd="0" presId="urn:microsoft.com/office/officeart/2005/8/layout/matrix1"/>
    <dgm:cxn modelId="{36E96998-C76A-4160-B0C3-7E108D09BBC0}" type="presOf" srcId="{FF211166-7F59-4062-A263-AED5CC6B3718}" destId="{C399F208-0847-4C4E-A379-C3A90DD77344}" srcOrd="1" destOrd="0" presId="urn:microsoft.com/office/officeart/2005/8/layout/matrix1"/>
    <dgm:cxn modelId="{219A2F4A-F430-4BD9-A00F-82D9034DDBF1}" srcId="{8A3CF6E6-19A0-4715-9021-43F78030916B}" destId="{FF211166-7F59-4062-A263-AED5CC6B3718}" srcOrd="0" destOrd="0" parTransId="{B0D93883-97DC-4457-A189-47457C179853}" sibTransId="{1CB0FBBF-E63C-4CB6-A039-75D59919DBA2}"/>
    <dgm:cxn modelId="{4AF05CA8-A46C-4305-A7B7-E54098BD101C}" type="presOf" srcId="{77749815-4756-4C88-9DBD-5EC09C04CD26}" destId="{13578B61-9573-4E1C-B14F-4EAAB56696CC}" srcOrd="1" destOrd="0" presId="urn:microsoft.com/office/officeart/2005/8/layout/matrix1"/>
    <dgm:cxn modelId="{4E1BA090-0739-4F20-B72F-481F21A6625B}" srcId="{DE10AF78-DC5A-4683-8988-6259B26C8E1E}" destId="{8A3CF6E6-19A0-4715-9021-43F78030916B}" srcOrd="0" destOrd="0" parTransId="{4CC0BF8A-9592-4F83-BB9A-9DC77F9CF259}" sibTransId="{DF53DEB0-1712-4772-AA9F-5F0E8FE6EEA0}"/>
    <dgm:cxn modelId="{0082AFC0-3511-466F-8D6A-75D7F266E562}" type="presParOf" srcId="{35A92F7B-9604-4CBD-A36F-5DC755332EFA}" destId="{AF31EEB3-8F5B-438B-989F-DC7439057A9F}" srcOrd="0" destOrd="0" presId="urn:microsoft.com/office/officeart/2005/8/layout/matrix1"/>
    <dgm:cxn modelId="{8D9BD4CC-36F4-42D3-9659-74F2459056C6}" type="presParOf" srcId="{AF31EEB3-8F5B-438B-989F-DC7439057A9F}" destId="{3A053EE1-4F59-411A-BF28-F26DDC30EDE6}" srcOrd="0" destOrd="0" presId="urn:microsoft.com/office/officeart/2005/8/layout/matrix1"/>
    <dgm:cxn modelId="{26EFBEC6-9FFD-4446-A892-F6921D5A8641}" type="presParOf" srcId="{AF31EEB3-8F5B-438B-989F-DC7439057A9F}" destId="{C399F208-0847-4C4E-A379-C3A90DD77344}" srcOrd="1" destOrd="0" presId="urn:microsoft.com/office/officeart/2005/8/layout/matrix1"/>
    <dgm:cxn modelId="{55E336D0-C5A6-492F-B447-AA1EA0FB0C6B}" type="presParOf" srcId="{AF31EEB3-8F5B-438B-989F-DC7439057A9F}" destId="{54E5338E-1559-47DA-89A1-DD9C8878BB82}" srcOrd="2" destOrd="0" presId="urn:microsoft.com/office/officeart/2005/8/layout/matrix1"/>
    <dgm:cxn modelId="{0AC234E2-6F7E-496E-A2B5-25738D09748E}" type="presParOf" srcId="{AF31EEB3-8F5B-438B-989F-DC7439057A9F}" destId="{13578B61-9573-4E1C-B14F-4EAAB56696CC}" srcOrd="3" destOrd="0" presId="urn:microsoft.com/office/officeart/2005/8/layout/matrix1"/>
    <dgm:cxn modelId="{9D220A55-E628-4F12-A6C0-78E81469A478}" type="presParOf" srcId="{AF31EEB3-8F5B-438B-989F-DC7439057A9F}" destId="{31DD28CD-2393-48B0-8EF0-FCEA510949BC}" srcOrd="4" destOrd="0" presId="urn:microsoft.com/office/officeart/2005/8/layout/matrix1"/>
    <dgm:cxn modelId="{FFD5920D-602A-404C-BB55-A61DA4E41712}" type="presParOf" srcId="{AF31EEB3-8F5B-438B-989F-DC7439057A9F}" destId="{7DB5B823-B258-4B9A-B8F1-2DA8634A98D3}" srcOrd="5" destOrd="0" presId="urn:microsoft.com/office/officeart/2005/8/layout/matrix1"/>
    <dgm:cxn modelId="{E9ABAE5A-D7FD-4269-86E6-9E7D9A918EC1}" type="presParOf" srcId="{AF31EEB3-8F5B-438B-989F-DC7439057A9F}" destId="{022F3900-84E5-4B2F-B0A8-039C8BFB6C72}" srcOrd="6" destOrd="0" presId="urn:microsoft.com/office/officeart/2005/8/layout/matrix1"/>
    <dgm:cxn modelId="{E11A93CC-104B-4FEC-818E-B50D3AA1DFF9}" type="presParOf" srcId="{AF31EEB3-8F5B-438B-989F-DC7439057A9F}" destId="{28F5F647-FF70-4096-9985-A58862269CD9}" srcOrd="7" destOrd="0" presId="urn:microsoft.com/office/officeart/2005/8/layout/matrix1"/>
    <dgm:cxn modelId="{5FBE874B-806E-4370-A052-42626FD08F04}" type="presParOf" srcId="{35A92F7B-9604-4CBD-A36F-5DC755332EFA}" destId="{47A4A07B-76D8-4E5C-9533-9ADC8A874488}" srcOrd="1" destOrd="0" presId="urn:microsoft.com/office/officeart/2005/8/layout/matrix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A053EE1-4F59-411A-BF28-F26DDC30EDE6}">
      <dsp:nvSpPr>
        <dsp:cNvPr id="0" name=""/>
        <dsp:cNvSpPr/>
      </dsp:nvSpPr>
      <dsp:spPr>
        <a:xfrm rot="16200000">
          <a:off x="1514872" y="-1514872"/>
          <a:ext cx="719931" cy="3749675"/>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l-GR" sz="1800" kern="1200" dirty="0" smtClean="0"/>
            <a:t>Υδατάνθρακες - Σάκχαρα</a:t>
          </a:r>
          <a:endParaRPr lang="el-GR" sz="1800" kern="1200" dirty="0"/>
        </a:p>
      </dsp:txBody>
      <dsp:txXfrm rot="16200000">
        <a:off x="1604863" y="-1604863"/>
        <a:ext cx="539948" cy="3749675"/>
      </dsp:txXfrm>
    </dsp:sp>
    <dsp:sp modelId="{54E5338E-1559-47DA-89A1-DD9C8878BB82}">
      <dsp:nvSpPr>
        <dsp:cNvPr id="0" name=""/>
        <dsp:cNvSpPr/>
      </dsp:nvSpPr>
      <dsp:spPr>
        <a:xfrm>
          <a:off x="3749675" y="0"/>
          <a:ext cx="3749675" cy="719931"/>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l-GR" sz="1800" kern="1200" dirty="0" smtClean="0"/>
            <a:t>Πρωτεΐνες</a:t>
          </a:r>
          <a:r>
            <a:rPr lang="el-GR" sz="1500" kern="1200" dirty="0" smtClean="0"/>
            <a:t> </a:t>
          </a:r>
          <a:endParaRPr lang="el-GR" sz="1500" kern="1200" dirty="0"/>
        </a:p>
      </dsp:txBody>
      <dsp:txXfrm>
        <a:off x="3749675" y="0"/>
        <a:ext cx="3749675" cy="539948"/>
      </dsp:txXfrm>
    </dsp:sp>
    <dsp:sp modelId="{31DD28CD-2393-48B0-8EF0-FCEA510949BC}">
      <dsp:nvSpPr>
        <dsp:cNvPr id="0" name=""/>
        <dsp:cNvSpPr/>
      </dsp:nvSpPr>
      <dsp:spPr>
        <a:xfrm rot="10800000">
          <a:off x="0" y="719931"/>
          <a:ext cx="3749675" cy="719931"/>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l-GR" sz="1800" kern="1200" dirty="0" err="1" smtClean="0"/>
            <a:t>Νουκλεϊκά</a:t>
          </a:r>
          <a:r>
            <a:rPr lang="el-GR" sz="1800" kern="1200" dirty="0" smtClean="0"/>
            <a:t> οξέα</a:t>
          </a:r>
          <a:endParaRPr lang="el-GR" sz="1800" kern="1200" dirty="0"/>
        </a:p>
      </dsp:txBody>
      <dsp:txXfrm rot="10800000">
        <a:off x="0" y="899913"/>
        <a:ext cx="3749675" cy="539948"/>
      </dsp:txXfrm>
    </dsp:sp>
    <dsp:sp modelId="{022F3900-84E5-4B2F-B0A8-039C8BFB6C72}">
      <dsp:nvSpPr>
        <dsp:cNvPr id="0" name=""/>
        <dsp:cNvSpPr/>
      </dsp:nvSpPr>
      <dsp:spPr>
        <a:xfrm rot="5400000">
          <a:off x="5264547" y="-794941"/>
          <a:ext cx="719931" cy="3749675"/>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l-GR" sz="1800" kern="1200" dirty="0" smtClean="0"/>
            <a:t>Λιπίδια</a:t>
          </a:r>
          <a:endParaRPr lang="el-GR" sz="1800" kern="1200" dirty="0"/>
        </a:p>
      </dsp:txBody>
      <dsp:txXfrm rot="5400000">
        <a:off x="5354538" y="-704949"/>
        <a:ext cx="539948" cy="3749675"/>
      </dsp:txXfrm>
    </dsp:sp>
    <dsp:sp modelId="{47A4A07B-76D8-4E5C-9533-9ADC8A874488}">
      <dsp:nvSpPr>
        <dsp:cNvPr id="0" name=""/>
        <dsp:cNvSpPr/>
      </dsp:nvSpPr>
      <dsp:spPr>
        <a:xfrm>
          <a:off x="2624772" y="539948"/>
          <a:ext cx="2249805" cy="359965"/>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l-GR" sz="1300" kern="1200" dirty="0" smtClean="0"/>
            <a:t>ΜΕΓΑΛΑ ΒΙΟΛΟΓΙΚΑ ΜΟΡΙΑ</a:t>
          </a:r>
          <a:endParaRPr lang="el-GR" sz="1300" kern="1200" dirty="0"/>
        </a:p>
      </dsp:txBody>
      <dsp:txXfrm>
        <a:off x="2624772" y="539948"/>
        <a:ext cx="2249805" cy="359965"/>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4" name="3 - Έλλειψη"/>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5" name="4 - Έλλειψη"/>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14" name="13 - Τίτλος"/>
          <p:cNvSpPr>
            <a:spLocks noGrp="1"/>
          </p:cNvSpPr>
          <p:nvPr>
            <p:ph type="ctrTitle"/>
          </p:nvPr>
        </p:nvSpPr>
        <p:spPr>
          <a:xfrm>
            <a:off x="1432560" y="359898"/>
            <a:ext cx="7406640" cy="1472184"/>
          </a:xfrm>
        </p:spPr>
        <p:txBody>
          <a:bodyPr anchor="b"/>
          <a:lstStyle>
            <a:lvl1pPr algn="l">
              <a:defRPr/>
            </a:lvl1pPr>
            <a:extLst/>
          </a:lstStyle>
          <a:p>
            <a:r>
              <a:rPr lang="el-GR" smtClean="0"/>
              <a:t>Kλικ για επεξεργασία του τίτλου</a:t>
            </a:r>
            <a:endParaRPr lang="en-US"/>
          </a:p>
        </p:txBody>
      </p:sp>
      <p:sp>
        <p:nvSpPr>
          <p:cNvPr id="22" name="21 - Υπότιτλος"/>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l-GR" smtClean="0"/>
              <a:t>Κάντε κλικ για να επεξεργαστείτε τον υπότιτλο του υποδείγματος</a:t>
            </a:r>
            <a:endParaRPr lang="en-US"/>
          </a:p>
        </p:txBody>
      </p:sp>
      <p:sp>
        <p:nvSpPr>
          <p:cNvPr id="6" name="6 - Θέση ημερομηνίας"/>
          <p:cNvSpPr>
            <a:spLocks noGrp="1"/>
          </p:cNvSpPr>
          <p:nvPr>
            <p:ph type="dt" sz="half" idx="10"/>
          </p:nvPr>
        </p:nvSpPr>
        <p:spPr/>
        <p:txBody>
          <a:bodyPr/>
          <a:lstStyle>
            <a:lvl1pPr>
              <a:defRPr/>
            </a:lvl1pPr>
            <a:extLst/>
          </a:lstStyle>
          <a:p>
            <a:pPr>
              <a:defRPr/>
            </a:pPr>
            <a:fld id="{52FC3D74-87C3-43E7-9CD3-EB7B9CCC4B94}" type="datetimeFigureOut">
              <a:rPr lang="el-GR"/>
              <a:pPr>
                <a:defRPr/>
              </a:pPr>
              <a:t>29/12/2022</a:t>
            </a:fld>
            <a:endParaRPr lang="el-GR"/>
          </a:p>
        </p:txBody>
      </p:sp>
      <p:sp>
        <p:nvSpPr>
          <p:cNvPr id="7" name="19 - Θέση υποσέλιδου"/>
          <p:cNvSpPr>
            <a:spLocks noGrp="1"/>
          </p:cNvSpPr>
          <p:nvPr>
            <p:ph type="ftr" sz="quarter" idx="11"/>
          </p:nvPr>
        </p:nvSpPr>
        <p:spPr/>
        <p:txBody>
          <a:bodyPr/>
          <a:lstStyle>
            <a:lvl1pPr>
              <a:defRPr/>
            </a:lvl1pPr>
            <a:extLst/>
          </a:lstStyle>
          <a:p>
            <a:pPr>
              <a:defRPr/>
            </a:pPr>
            <a:endParaRPr lang="el-GR"/>
          </a:p>
        </p:txBody>
      </p:sp>
      <p:sp>
        <p:nvSpPr>
          <p:cNvPr id="8" name="9 - Θέση αριθμού διαφάνειας"/>
          <p:cNvSpPr>
            <a:spLocks noGrp="1"/>
          </p:cNvSpPr>
          <p:nvPr>
            <p:ph type="sldNum" sz="quarter" idx="12"/>
          </p:nvPr>
        </p:nvSpPr>
        <p:spPr/>
        <p:txBody>
          <a:bodyPr/>
          <a:lstStyle>
            <a:lvl1pPr>
              <a:defRPr/>
            </a:lvl1pPr>
            <a:extLst/>
          </a:lstStyle>
          <a:p>
            <a:pPr>
              <a:defRPr/>
            </a:pPr>
            <a:fld id="{F093D31F-5868-4FA8-9B63-2753B77F4B13}" type="slidenum">
              <a:rPr lang="el-GR"/>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extLs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23 - Θέση ημερομηνίας"/>
          <p:cNvSpPr>
            <a:spLocks noGrp="1"/>
          </p:cNvSpPr>
          <p:nvPr>
            <p:ph type="dt" sz="half" idx="10"/>
          </p:nvPr>
        </p:nvSpPr>
        <p:spPr/>
        <p:txBody>
          <a:bodyPr/>
          <a:lstStyle>
            <a:lvl1pPr>
              <a:defRPr/>
            </a:lvl1pPr>
          </a:lstStyle>
          <a:p>
            <a:pPr>
              <a:defRPr/>
            </a:pPr>
            <a:fld id="{E0B6A62C-3332-48F7-8658-49F1D797C9F3}" type="datetimeFigureOut">
              <a:rPr lang="el-GR"/>
              <a:pPr>
                <a:defRPr/>
              </a:pPr>
              <a:t>29/12/2022</a:t>
            </a:fld>
            <a:endParaRPr lang="el-GR"/>
          </a:p>
        </p:txBody>
      </p:sp>
      <p:sp>
        <p:nvSpPr>
          <p:cNvPr id="5" name="9 - Θέση υποσέλιδου"/>
          <p:cNvSpPr>
            <a:spLocks noGrp="1"/>
          </p:cNvSpPr>
          <p:nvPr>
            <p:ph type="ftr" sz="quarter" idx="11"/>
          </p:nvPr>
        </p:nvSpPr>
        <p:spPr/>
        <p:txBody>
          <a:bodyPr/>
          <a:lstStyle>
            <a:lvl1pPr>
              <a:defRPr/>
            </a:lvl1pPr>
          </a:lstStyle>
          <a:p>
            <a:pPr>
              <a:defRPr/>
            </a:pPr>
            <a:endParaRPr lang="el-GR"/>
          </a:p>
        </p:txBody>
      </p:sp>
      <p:sp>
        <p:nvSpPr>
          <p:cNvPr id="6" name="21 - Θέση αριθμού διαφάνειας"/>
          <p:cNvSpPr>
            <a:spLocks noGrp="1"/>
          </p:cNvSpPr>
          <p:nvPr>
            <p:ph type="sldNum" sz="quarter" idx="12"/>
          </p:nvPr>
        </p:nvSpPr>
        <p:spPr/>
        <p:txBody>
          <a:bodyPr/>
          <a:lstStyle>
            <a:lvl1pPr>
              <a:defRPr/>
            </a:lvl1pPr>
          </a:lstStyle>
          <a:p>
            <a:pPr>
              <a:defRPr/>
            </a:pPr>
            <a:fld id="{9C3BED15-4056-476A-9F5A-A09BE4DFCBE0}"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58000" y="274639"/>
            <a:ext cx="1828800" cy="5851525"/>
          </a:xfrm>
        </p:spPr>
        <p:txBody>
          <a:bodyPr vert="eaVert"/>
          <a:lstStyle>
            <a:extLs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1143000" y="274640"/>
            <a:ext cx="5562600" cy="5851525"/>
          </a:xfrm>
        </p:spPr>
        <p:txBody>
          <a:bodyPr vert="eaVert"/>
          <a:lstStyle>
            <a:extLs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23 - Θέση ημερομηνίας"/>
          <p:cNvSpPr>
            <a:spLocks noGrp="1"/>
          </p:cNvSpPr>
          <p:nvPr>
            <p:ph type="dt" sz="half" idx="10"/>
          </p:nvPr>
        </p:nvSpPr>
        <p:spPr/>
        <p:txBody>
          <a:bodyPr/>
          <a:lstStyle>
            <a:lvl1pPr>
              <a:defRPr/>
            </a:lvl1pPr>
          </a:lstStyle>
          <a:p>
            <a:pPr>
              <a:defRPr/>
            </a:pPr>
            <a:fld id="{01FB4364-5314-42E5-877C-F6237BE602F0}" type="datetimeFigureOut">
              <a:rPr lang="el-GR"/>
              <a:pPr>
                <a:defRPr/>
              </a:pPr>
              <a:t>29/12/2022</a:t>
            </a:fld>
            <a:endParaRPr lang="el-GR"/>
          </a:p>
        </p:txBody>
      </p:sp>
      <p:sp>
        <p:nvSpPr>
          <p:cNvPr id="5" name="9 - Θέση υποσέλιδου"/>
          <p:cNvSpPr>
            <a:spLocks noGrp="1"/>
          </p:cNvSpPr>
          <p:nvPr>
            <p:ph type="ftr" sz="quarter" idx="11"/>
          </p:nvPr>
        </p:nvSpPr>
        <p:spPr/>
        <p:txBody>
          <a:bodyPr/>
          <a:lstStyle>
            <a:lvl1pPr>
              <a:defRPr/>
            </a:lvl1pPr>
          </a:lstStyle>
          <a:p>
            <a:pPr>
              <a:defRPr/>
            </a:pPr>
            <a:endParaRPr lang="el-GR"/>
          </a:p>
        </p:txBody>
      </p:sp>
      <p:sp>
        <p:nvSpPr>
          <p:cNvPr id="6" name="21 - Θέση αριθμού διαφάνειας"/>
          <p:cNvSpPr>
            <a:spLocks noGrp="1"/>
          </p:cNvSpPr>
          <p:nvPr>
            <p:ph type="sldNum" sz="quarter" idx="12"/>
          </p:nvPr>
        </p:nvSpPr>
        <p:spPr/>
        <p:txBody>
          <a:bodyPr/>
          <a:lstStyle>
            <a:lvl1pPr>
              <a:defRPr/>
            </a:lvl1pPr>
          </a:lstStyle>
          <a:p>
            <a:pPr>
              <a:defRPr/>
            </a:pPr>
            <a:fld id="{060CF860-6F5B-4881-B639-3747BEE3CF11}"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lang="el-GR" smtClean="0"/>
              <a:t>Kλικ για επεξεργασία του τίτλου</a:t>
            </a:r>
            <a:endParaRPr lang="en-US"/>
          </a:p>
        </p:txBody>
      </p:sp>
      <p:sp>
        <p:nvSpPr>
          <p:cNvPr id="3" name="2 - Θέση περιεχομένου"/>
          <p:cNvSpPr>
            <a:spLocks noGrp="1"/>
          </p:cNvSpPr>
          <p:nvPr>
            <p:ph idx="1"/>
          </p:nvPr>
        </p:nvSpPr>
        <p:spPr/>
        <p:txBody>
          <a:bodyPr/>
          <a:lstStyle>
            <a:extLs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23 - Θέση ημερομηνίας"/>
          <p:cNvSpPr>
            <a:spLocks noGrp="1"/>
          </p:cNvSpPr>
          <p:nvPr>
            <p:ph type="dt" sz="half" idx="10"/>
          </p:nvPr>
        </p:nvSpPr>
        <p:spPr/>
        <p:txBody>
          <a:bodyPr/>
          <a:lstStyle>
            <a:lvl1pPr>
              <a:defRPr/>
            </a:lvl1pPr>
          </a:lstStyle>
          <a:p>
            <a:pPr>
              <a:defRPr/>
            </a:pPr>
            <a:fld id="{2C595712-BE44-478C-A877-4DE605417796}" type="datetimeFigureOut">
              <a:rPr lang="el-GR"/>
              <a:pPr>
                <a:defRPr/>
              </a:pPr>
              <a:t>29/12/2022</a:t>
            </a:fld>
            <a:endParaRPr lang="el-GR"/>
          </a:p>
        </p:txBody>
      </p:sp>
      <p:sp>
        <p:nvSpPr>
          <p:cNvPr id="5" name="9 - Θέση υποσέλιδου"/>
          <p:cNvSpPr>
            <a:spLocks noGrp="1"/>
          </p:cNvSpPr>
          <p:nvPr>
            <p:ph type="ftr" sz="quarter" idx="11"/>
          </p:nvPr>
        </p:nvSpPr>
        <p:spPr/>
        <p:txBody>
          <a:bodyPr/>
          <a:lstStyle>
            <a:lvl1pPr>
              <a:defRPr/>
            </a:lvl1pPr>
          </a:lstStyle>
          <a:p>
            <a:pPr>
              <a:defRPr/>
            </a:pPr>
            <a:endParaRPr lang="el-GR"/>
          </a:p>
        </p:txBody>
      </p:sp>
      <p:sp>
        <p:nvSpPr>
          <p:cNvPr id="6" name="21 - Θέση αριθμού διαφάνειας"/>
          <p:cNvSpPr>
            <a:spLocks noGrp="1"/>
          </p:cNvSpPr>
          <p:nvPr>
            <p:ph type="sldNum" sz="quarter" idx="12"/>
          </p:nvPr>
        </p:nvSpPr>
        <p:spPr/>
        <p:txBody>
          <a:bodyPr/>
          <a:lstStyle>
            <a:lvl1pPr>
              <a:defRPr/>
            </a:lvl1pPr>
          </a:lstStyle>
          <a:p>
            <a:pPr>
              <a:defRPr/>
            </a:pPr>
            <a:fld id="{FAC655B7-585E-4972-8E0B-9ED94446EA7A}"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4" name="3 - Ορθογώνιο"/>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4 - Ορθογώνιο"/>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5 - Έλλειψη"/>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7" name="6 - Έλλειψη"/>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2" name="1 - Τίτλος"/>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l-GR" smtClean="0"/>
              <a:t>Kλικ για επεξεργασία των στυλ του υποδείγματος</a:t>
            </a:r>
          </a:p>
        </p:txBody>
      </p:sp>
      <p:sp>
        <p:nvSpPr>
          <p:cNvPr id="8" name="3 - Θέση ημερομηνίας"/>
          <p:cNvSpPr>
            <a:spLocks noGrp="1"/>
          </p:cNvSpPr>
          <p:nvPr>
            <p:ph type="dt" sz="half" idx="10"/>
          </p:nvPr>
        </p:nvSpPr>
        <p:spPr/>
        <p:txBody>
          <a:bodyPr/>
          <a:lstStyle>
            <a:lvl1pPr>
              <a:defRPr/>
            </a:lvl1pPr>
            <a:extLst/>
          </a:lstStyle>
          <a:p>
            <a:pPr>
              <a:defRPr/>
            </a:pPr>
            <a:fld id="{AA69C686-A660-4E4B-8A53-64FCE94CBADC}" type="datetimeFigureOut">
              <a:rPr lang="el-GR"/>
              <a:pPr>
                <a:defRPr/>
              </a:pPr>
              <a:t>29/12/2022</a:t>
            </a:fld>
            <a:endParaRPr lang="el-GR"/>
          </a:p>
        </p:txBody>
      </p:sp>
      <p:sp>
        <p:nvSpPr>
          <p:cNvPr id="9" name="4 - Θέση υποσέλιδου"/>
          <p:cNvSpPr>
            <a:spLocks noGrp="1"/>
          </p:cNvSpPr>
          <p:nvPr>
            <p:ph type="ftr" sz="quarter" idx="11"/>
          </p:nvPr>
        </p:nvSpPr>
        <p:spPr/>
        <p:txBody>
          <a:bodyPr/>
          <a:lstStyle>
            <a:lvl1pPr>
              <a:defRPr/>
            </a:lvl1pPr>
            <a:extLst/>
          </a:lstStyle>
          <a:p>
            <a:pPr>
              <a:defRPr/>
            </a:pPr>
            <a:endParaRPr lang="el-GR"/>
          </a:p>
        </p:txBody>
      </p:sp>
      <p:sp>
        <p:nvSpPr>
          <p:cNvPr id="10" name="5 - Θέση αριθμού διαφάνειας"/>
          <p:cNvSpPr>
            <a:spLocks noGrp="1"/>
          </p:cNvSpPr>
          <p:nvPr>
            <p:ph type="sldNum" sz="quarter" idx="12"/>
          </p:nvPr>
        </p:nvSpPr>
        <p:spPr/>
        <p:txBody>
          <a:bodyPr/>
          <a:lstStyle>
            <a:lvl1pPr>
              <a:defRPr/>
            </a:lvl1pPr>
            <a:extLst/>
          </a:lstStyle>
          <a:p>
            <a:pPr>
              <a:defRPr/>
            </a:pPr>
            <a:fld id="{C9CA3411-071C-4192-89BC-F6F7C357CB91}" type="slidenum">
              <a:rPr lang="el-GR"/>
              <a:pPr>
                <a:defRP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274320"/>
            <a:ext cx="7498080" cy="1143000"/>
          </a:xfrm>
        </p:spPr>
        <p:txBody>
          <a:bodyPr/>
          <a:lstStyle>
            <a:extLst/>
          </a:lstStyle>
          <a:p>
            <a:r>
              <a:rPr lang="el-GR" smtClean="0"/>
              <a:t>Kλικ για επεξεργασία του τίτλου</a:t>
            </a:r>
            <a:endParaRPr lang="en-US"/>
          </a:p>
        </p:txBody>
      </p:sp>
      <p:sp>
        <p:nvSpPr>
          <p:cNvPr id="3" name="2 - Θέση περιεχομένου"/>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περιεχομένου"/>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23 - Θέση ημερομηνίας"/>
          <p:cNvSpPr>
            <a:spLocks noGrp="1"/>
          </p:cNvSpPr>
          <p:nvPr>
            <p:ph type="dt" sz="half" idx="10"/>
          </p:nvPr>
        </p:nvSpPr>
        <p:spPr/>
        <p:txBody>
          <a:bodyPr/>
          <a:lstStyle>
            <a:lvl1pPr>
              <a:defRPr/>
            </a:lvl1pPr>
          </a:lstStyle>
          <a:p>
            <a:pPr>
              <a:defRPr/>
            </a:pPr>
            <a:fld id="{6EB8B3AF-BD5A-41BC-8C0F-A7E282B83D63}" type="datetimeFigureOut">
              <a:rPr lang="el-GR"/>
              <a:pPr>
                <a:defRPr/>
              </a:pPr>
              <a:t>29/12/2022</a:t>
            </a:fld>
            <a:endParaRPr lang="el-GR"/>
          </a:p>
        </p:txBody>
      </p:sp>
      <p:sp>
        <p:nvSpPr>
          <p:cNvPr id="6" name="9 - Θέση υποσέλιδου"/>
          <p:cNvSpPr>
            <a:spLocks noGrp="1"/>
          </p:cNvSpPr>
          <p:nvPr>
            <p:ph type="ftr" sz="quarter" idx="11"/>
          </p:nvPr>
        </p:nvSpPr>
        <p:spPr/>
        <p:txBody>
          <a:bodyPr/>
          <a:lstStyle>
            <a:lvl1pPr>
              <a:defRPr/>
            </a:lvl1pPr>
          </a:lstStyle>
          <a:p>
            <a:pPr>
              <a:defRPr/>
            </a:pPr>
            <a:endParaRPr lang="el-GR"/>
          </a:p>
        </p:txBody>
      </p:sp>
      <p:sp>
        <p:nvSpPr>
          <p:cNvPr id="7" name="21 - Θέση αριθμού διαφάνειας"/>
          <p:cNvSpPr>
            <a:spLocks noGrp="1"/>
          </p:cNvSpPr>
          <p:nvPr>
            <p:ph type="sldNum" sz="quarter" idx="12"/>
          </p:nvPr>
        </p:nvSpPr>
        <p:spPr/>
        <p:txBody>
          <a:bodyPr/>
          <a:lstStyle>
            <a:lvl1pPr>
              <a:defRPr/>
            </a:lvl1pPr>
          </a:lstStyle>
          <a:p>
            <a:pPr>
              <a:defRPr/>
            </a:pPr>
            <a:fld id="{D2D9189C-B312-45C8-993C-95143611D172}"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160336"/>
            <a:ext cx="8229600" cy="1143000"/>
          </a:xfrm>
        </p:spPr>
        <p:txBody>
          <a:bodyPr/>
          <a:lstStyle>
            <a:lvl1pPr algn="ctr">
              <a:defRPr sz="4500" b="1" cap="none" baseline="0"/>
            </a:lvl1pPr>
            <a:extLst/>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6" name="5 - Θέση περιεχομένου"/>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6 - Θέση ημερομηνίας"/>
          <p:cNvSpPr>
            <a:spLocks noGrp="1"/>
          </p:cNvSpPr>
          <p:nvPr>
            <p:ph type="dt" sz="half" idx="10"/>
          </p:nvPr>
        </p:nvSpPr>
        <p:spPr/>
        <p:txBody>
          <a:bodyPr/>
          <a:lstStyle>
            <a:lvl1pPr>
              <a:defRPr/>
            </a:lvl1pPr>
            <a:extLst/>
          </a:lstStyle>
          <a:p>
            <a:pPr>
              <a:defRPr/>
            </a:pPr>
            <a:fld id="{1DAC67A9-3AA6-40AE-9574-4CCC417177C4}" type="datetimeFigureOut">
              <a:rPr lang="el-GR"/>
              <a:pPr>
                <a:defRPr/>
              </a:pPr>
              <a:t>29/12/2022</a:t>
            </a:fld>
            <a:endParaRPr lang="el-GR"/>
          </a:p>
        </p:txBody>
      </p:sp>
      <p:sp>
        <p:nvSpPr>
          <p:cNvPr id="8" name="7 - Θέση υποσέλιδου"/>
          <p:cNvSpPr>
            <a:spLocks noGrp="1"/>
          </p:cNvSpPr>
          <p:nvPr>
            <p:ph type="ftr" sz="quarter" idx="11"/>
          </p:nvPr>
        </p:nvSpPr>
        <p:spPr/>
        <p:txBody>
          <a:bodyPr/>
          <a:lstStyle>
            <a:lvl1pPr>
              <a:defRPr/>
            </a:lvl1pPr>
            <a:extLst/>
          </a:lstStyle>
          <a:p>
            <a:pPr>
              <a:defRPr/>
            </a:pPr>
            <a:endParaRPr lang="el-GR"/>
          </a:p>
        </p:txBody>
      </p:sp>
      <p:sp>
        <p:nvSpPr>
          <p:cNvPr id="9" name="8 - Θέση αριθμού διαφάνειας"/>
          <p:cNvSpPr>
            <a:spLocks noGrp="1"/>
          </p:cNvSpPr>
          <p:nvPr>
            <p:ph type="sldNum" sz="quarter" idx="12"/>
          </p:nvPr>
        </p:nvSpPr>
        <p:spPr/>
        <p:txBody>
          <a:bodyPr/>
          <a:lstStyle>
            <a:lvl1pPr>
              <a:defRPr/>
            </a:lvl1pPr>
            <a:extLst/>
          </a:lstStyle>
          <a:p>
            <a:pPr>
              <a:defRPr/>
            </a:pPr>
            <a:fld id="{6571FF3C-EB81-4318-9275-861BFFA8964C}" type="slidenum">
              <a:rPr lang="el-GR"/>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274320"/>
            <a:ext cx="7498080" cy="1143000"/>
          </a:xfrm>
        </p:spPr>
        <p:txBody>
          <a:bodyPr/>
          <a:lstStyle>
            <a:extLst/>
          </a:lstStyle>
          <a:p>
            <a:r>
              <a:rPr lang="el-GR" smtClean="0"/>
              <a:t>Kλικ για επεξεργασία του τίτλου</a:t>
            </a:r>
            <a:endParaRPr lang="en-US"/>
          </a:p>
        </p:txBody>
      </p:sp>
      <p:sp>
        <p:nvSpPr>
          <p:cNvPr id="3" name="23 - Θέση ημερομηνίας"/>
          <p:cNvSpPr>
            <a:spLocks noGrp="1"/>
          </p:cNvSpPr>
          <p:nvPr>
            <p:ph type="dt" sz="half" idx="10"/>
          </p:nvPr>
        </p:nvSpPr>
        <p:spPr/>
        <p:txBody>
          <a:bodyPr/>
          <a:lstStyle>
            <a:lvl1pPr>
              <a:defRPr/>
            </a:lvl1pPr>
          </a:lstStyle>
          <a:p>
            <a:pPr>
              <a:defRPr/>
            </a:pPr>
            <a:fld id="{1A6CD89C-C78A-4E76-9282-17EDFE0ED200}" type="datetimeFigureOut">
              <a:rPr lang="el-GR"/>
              <a:pPr>
                <a:defRPr/>
              </a:pPr>
              <a:t>29/12/2022</a:t>
            </a:fld>
            <a:endParaRPr lang="el-GR"/>
          </a:p>
        </p:txBody>
      </p:sp>
      <p:sp>
        <p:nvSpPr>
          <p:cNvPr id="4" name="9 - Θέση υποσέλιδου"/>
          <p:cNvSpPr>
            <a:spLocks noGrp="1"/>
          </p:cNvSpPr>
          <p:nvPr>
            <p:ph type="ftr" sz="quarter" idx="11"/>
          </p:nvPr>
        </p:nvSpPr>
        <p:spPr/>
        <p:txBody>
          <a:bodyPr/>
          <a:lstStyle>
            <a:lvl1pPr>
              <a:defRPr/>
            </a:lvl1pPr>
          </a:lstStyle>
          <a:p>
            <a:pPr>
              <a:defRPr/>
            </a:pPr>
            <a:endParaRPr lang="el-GR"/>
          </a:p>
        </p:txBody>
      </p:sp>
      <p:sp>
        <p:nvSpPr>
          <p:cNvPr id="5" name="21 - Θέση αριθμού διαφάνειας"/>
          <p:cNvSpPr>
            <a:spLocks noGrp="1"/>
          </p:cNvSpPr>
          <p:nvPr>
            <p:ph type="sldNum" sz="quarter" idx="12"/>
          </p:nvPr>
        </p:nvSpPr>
        <p:spPr/>
        <p:txBody>
          <a:bodyPr/>
          <a:lstStyle>
            <a:lvl1pPr>
              <a:defRPr/>
            </a:lvl1pPr>
          </a:lstStyle>
          <a:p>
            <a:pPr>
              <a:defRPr/>
            </a:pPr>
            <a:fld id="{A0157D3E-A5C5-4752-B61F-AF3BBFD407E8}"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1 - Ορθογώνιο"/>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2 - Ορθογώνιο"/>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4" name="1 - Θέση ημερομηνίας"/>
          <p:cNvSpPr>
            <a:spLocks noGrp="1"/>
          </p:cNvSpPr>
          <p:nvPr>
            <p:ph type="dt" sz="half" idx="10"/>
          </p:nvPr>
        </p:nvSpPr>
        <p:spPr/>
        <p:txBody>
          <a:bodyPr/>
          <a:lstStyle>
            <a:lvl1pPr>
              <a:defRPr/>
            </a:lvl1pPr>
            <a:extLst/>
          </a:lstStyle>
          <a:p>
            <a:pPr>
              <a:defRPr/>
            </a:pPr>
            <a:fld id="{9B42CCF2-321D-42E2-94CC-E26C9B42E2B4}" type="datetimeFigureOut">
              <a:rPr lang="el-GR"/>
              <a:pPr>
                <a:defRPr/>
              </a:pPr>
              <a:t>29/12/2022</a:t>
            </a:fld>
            <a:endParaRPr lang="el-GR"/>
          </a:p>
        </p:txBody>
      </p:sp>
      <p:sp>
        <p:nvSpPr>
          <p:cNvPr id="5" name="2 - Θέση υποσέλιδου"/>
          <p:cNvSpPr>
            <a:spLocks noGrp="1"/>
          </p:cNvSpPr>
          <p:nvPr>
            <p:ph type="ftr" sz="quarter" idx="11"/>
          </p:nvPr>
        </p:nvSpPr>
        <p:spPr/>
        <p:txBody>
          <a:bodyPr/>
          <a:lstStyle>
            <a:lvl1pPr>
              <a:defRPr/>
            </a:lvl1pPr>
            <a:extLst/>
          </a:lstStyle>
          <a:p>
            <a:pPr>
              <a:defRPr/>
            </a:pPr>
            <a:endParaRPr lang="el-GR"/>
          </a:p>
        </p:txBody>
      </p:sp>
      <p:sp>
        <p:nvSpPr>
          <p:cNvPr id="6" name="3 - Θέση αριθμού διαφάνειας"/>
          <p:cNvSpPr>
            <a:spLocks noGrp="1"/>
          </p:cNvSpPr>
          <p:nvPr>
            <p:ph type="sldNum" sz="quarter" idx="12"/>
          </p:nvPr>
        </p:nvSpPr>
        <p:spPr/>
        <p:txBody>
          <a:bodyPr/>
          <a:lstStyle>
            <a:lvl1pPr>
              <a:defRPr/>
            </a:lvl1pPr>
            <a:extLst/>
          </a:lstStyle>
          <a:p>
            <a:pPr>
              <a:defRPr/>
            </a:pPr>
            <a:fld id="{F707312A-F293-4A16-94A5-A528BAD961B8}"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l-GR" smtClean="0"/>
              <a:t>Kλικ για επεξεργασία του τίτλου</a:t>
            </a:r>
            <a:endParaRPr lang="en-US"/>
          </a:p>
        </p:txBody>
      </p:sp>
      <p:sp>
        <p:nvSpPr>
          <p:cNvPr id="3" name="2 - Θέση κειμένου"/>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4 - Θέση ημερομηνίας"/>
          <p:cNvSpPr>
            <a:spLocks noGrp="1"/>
          </p:cNvSpPr>
          <p:nvPr>
            <p:ph type="dt" sz="half" idx="10"/>
          </p:nvPr>
        </p:nvSpPr>
        <p:spPr/>
        <p:txBody>
          <a:bodyPr/>
          <a:lstStyle>
            <a:lvl1pPr>
              <a:defRPr/>
            </a:lvl1pPr>
            <a:extLst/>
          </a:lstStyle>
          <a:p>
            <a:pPr>
              <a:defRPr/>
            </a:pPr>
            <a:fld id="{815FCDAC-99DD-4C97-A009-72FF5D8F87ED}" type="datetimeFigureOut">
              <a:rPr lang="el-GR"/>
              <a:pPr>
                <a:defRPr/>
              </a:pPr>
              <a:t>29/12/2022</a:t>
            </a:fld>
            <a:endParaRPr lang="el-GR"/>
          </a:p>
        </p:txBody>
      </p:sp>
      <p:sp>
        <p:nvSpPr>
          <p:cNvPr id="6" name="5 - Θέση υποσέλιδου"/>
          <p:cNvSpPr>
            <a:spLocks noGrp="1"/>
          </p:cNvSpPr>
          <p:nvPr>
            <p:ph type="ftr" sz="quarter" idx="11"/>
          </p:nvPr>
        </p:nvSpPr>
        <p:spPr/>
        <p:txBody>
          <a:bodyPr/>
          <a:lstStyle>
            <a:lvl1pPr>
              <a:defRPr/>
            </a:lvl1pPr>
            <a:extLst/>
          </a:lstStyle>
          <a:p>
            <a:pPr>
              <a:defRPr/>
            </a:pPr>
            <a:endParaRPr lang="el-GR"/>
          </a:p>
        </p:txBody>
      </p:sp>
      <p:sp>
        <p:nvSpPr>
          <p:cNvPr id="7" name="6 - Θέση αριθμού διαφάνειας"/>
          <p:cNvSpPr>
            <a:spLocks noGrp="1"/>
          </p:cNvSpPr>
          <p:nvPr>
            <p:ph type="sldNum" sz="quarter" idx="12"/>
          </p:nvPr>
        </p:nvSpPr>
        <p:spPr/>
        <p:txBody>
          <a:bodyPr/>
          <a:lstStyle>
            <a:lvl1pPr>
              <a:defRPr/>
            </a:lvl1pPr>
            <a:extLst/>
          </a:lstStyle>
          <a:p>
            <a:pPr>
              <a:defRPr/>
            </a:pPr>
            <a:fld id="{05C305CC-7C3E-48EA-8634-C3740E3D2462}"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5" name="4 - Ορθογώνιο"/>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fontAlgn="auto">
              <a:lnSpc>
                <a:spcPts val="3000"/>
              </a:lnSpc>
              <a:spcBef>
                <a:spcPts val="600"/>
              </a:spcBef>
              <a:spcAft>
                <a:spcPts val="0"/>
              </a:spcAft>
              <a:buClr>
                <a:schemeClr val="accent1"/>
              </a:buClr>
              <a:buSzPct val="80000"/>
              <a:buFont typeface="Wingdings 2"/>
              <a:buNone/>
              <a:defRPr/>
            </a:pPr>
            <a:endParaRPr lang="en-US" sz="3200">
              <a:latin typeface="+mn-lt"/>
              <a:cs typeface="+mn-cs"/>
            </a:endParaRPr>
          </a:p>
        </p:txBody>
      </p:sp>
      <p:sp>
        <p:nvSpPr>
          <p:cNvPr id="6" name="5 - Διάγραμμα ροής: Διεργασία"/>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7" name="6 - Διάγραμμα ροής: Διεργασία"/>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1 - Τίτλος"/>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l-GR" smtClean="0"/>
              <a:t>Kλικ για επεξεργασία του τίτλου</a:t>
            </a:r>
            <a:endParaRPr lang="en-US"/>
          </a:p>
        </p:txBody>
      </p:sp>
      <p:sp>
        <p:nvSpPr>
          <p:cNvPr id="3" name="2 - Θέση εικόνας"/>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l-GR" noProof="0" smtClean="0"/>
              <a:t>Κάντε κλικ στο εικονίδιο για να προσθέσετε μια εικόνα</a:t>
            </a:r>
            <a:endParaRPr lang="en-US" noProof="0" dirty="0"/>
          </a:p>
        </p:txBody>
      </p:sp>
      <p:sp>
        <p:nvSpPr>
          <p:cNvPr id="4" name="3 - Θέση κειμένου"/>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l-GR" smtClean="0"/>
              <a:t>Kλικ για επεξεργασία των στυλ του υποδείγματος</a:t>
            </a:r>
          </a:p>
        </p:txBody>
      </p:sp>
      <p:sp>
        <p:nvSpPr>
          <p:cNvPr id="8" name="4 - Θέση ημερομηνίας"/>
          <p:cNvSpPr>
            <a:spLocks noGrp="1"/>
          </p:cNvSpPr>
          <p:nvPr>
            <p:ph type="dt" sz="half" idx="10"/>
          </p:nvPr>
        </p:nvSpPr>
        <p:spPr/>
        <p:txBody>
          <a:bodyPr/>
          <a:lstStyle>
            <a:lvl1pPr>
              <a:defRPr/>
            </a:lvl1pPr>
            <a:extLst/>
          </a:lstStyle>
          <a:p>
            <a:pPr>
              <a:defRPr/>
            </a:pPr>
            <a:fld id="{0BB021B2-9D06-4C56-ACA4-09ABD8EB3452}" type="datetimeFigureOut">
              <a:rPr lang="el-GR"/>
              <a:pPr>
                <a:defRPr/>
              </a:pPr>
              <a:t>29/12/2022</a:t>
            </a:fld>
            <a:endParaRPr lang="el-GR"/>
          </a:p>
        </p:txBody>
      </p:sp>
      <p:sp>
        <p:nvSpPr>
          <p:cNvPr id="9" name="5 - Θέση υποσέλιδου"/>
          <p:cNvSpPr>
            <a:spLocks noGrp="1"/>
          </p:cNvSpPr>
          <p:nvPr>
            <p:ph type="ftr" sz="quarter" idx="11"/>
          </p:nvPr>
        </p:nvSpPr>
        <p:spPr/>
        <p:txBody>
          <a:bodyPr/>
          <a:lstStyle>
            <a:lvl1pPr>
              <a:defRPr/>
            </a:lvl1pPr>
            <a:extLst/>
          </a:lstStyle>
          <a:p>
            <a:pPr>
              <a:defRPr/>
            </a:pPr>
            <a:endParaRPr lang="el-GR"/>
          </a:p>
        </p:txBody>
      </p:sp>
      <p:sp>
        <p:nvSpPr>
          <p:cNvPr id="10" name="6 - Θέση αριθμού διαφάνειας"/>
          <p:cNvSpPr>
            <a:spLocks noGrp="1"/>
          </p:cNvSpPr>
          <p:nvPr>
            <p:ph type="sldNum" sz="quarter" idx="12"/>
          </p:nvPr>
        </p:nvSpPr>
        <p:spPr/>
        <p:txBody>
          <a:bodyPr/>
          <a:lstStyle>
            <a:lvl1pPr>
              <a:defRPr/>
            </a:lvl1pPr>
            <a:extLst/>
          </a:lstStyle>
          <a:p>
            <a:pPr>
              <a:defRPr/>
            </a:pPr>
            <a:fld id="{3D8D658E-C103-48AC-8872-1035CF31A2C0}"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 name="6 - Πίτα"/>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7 - Έλλειψη"/>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1" name="10 - Κουλούρα"/>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2" name="11 - Ορθογώνιο"/>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4 - Θέση τίτλου"/>
          <p:cNvSpPr>
            <a:spLocks noGrp="1"/>
          </p:cNvSpPr>
          <p:nvPr>
            <p:ph type="title"/>
          </p:nvPr>
        </p:nvSpPr>
        <p:spPr>
          <a:xfrm>
            <a:off x="1435100" y="274638"/>
            <a:ext cx="7499350" cy="1143000"/>
          </a:xfrm>
          <a:prstGeom prst="rect">
            <a:avLst/>
          </a:prstGeom>
        </p:spPr>
        <p:txBody>
          <a:bodyPr anchor="ctr">
            <a:normAutofit/>
          </a:bodyPr>
          <a:lstStyle>
            <a:extLst/>
          </a:lstStyle>
          <a:p>
            <a:r>
              <a:rPr lang="el-GR" smtClean="0"/>
              <a:t>Kλικ για επεξεργασία του τίτλου</a:t>
            </a:r>
            <a:endParaRPr lang="en-US"/>
          </a:p>
        </p:txBody>
      </p:sp>
      <p:sp>
        <p:nvSpPr>
          <p:cNvPr id="2057" name="8 - Θέση κειμένου"/>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smtClean="0"/>
          </a:p>
        </p:txBody>
      </p:sp>
      <p:sp>
        <p:nvSpPr>
          <p:cNvPr id="24" name="23 - Θέση ημερομηνίας"/>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a:solidFill>
                  <a:schemeClr val="bg2">
                    <a:shade val="50000"/>
                    <a:satMod val="200000"/>
                  </a:schemeClr>
                </a:solidFill>
                <a:latin typeface="+mn-lt"/>
                <a:cs typeface="+mn-cs"/>
              </a:defRPr>
            </a:lvl1pPr>
            <a:extLst/>
          </a:lstStyle>
          <a:p>
            <a:pPr>
              <a:defRPr/>
            </a:pPr>
            <a:fld id="{6A0C8089-EBCD-42B3-968E-6B8AD1ED7326}" type="datetimeFigureOut">
              <a:rPr lang="el-GR"/>
              <a:pPr>
                <a:defRPr/>
              </a:pPr>
              <a:t>29/12/2022</a:t>
            </a:fld>
            <a:endParaRPr lang="el-GR"/>
          </a:p>
        </p:txBody>
      </p:sp>
      <p:sp>
        <p:nvSpPr>
          <p:cNvPr id="10" name="9 - Θέση υποσέλιδου"/>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atMod val="200000"/>
                  </a:schemeClr>
                </a:solidFill>
                <a:effectLst/>
                <a:latin typeface="+mn-lt"/>
                <a:cs typeface="+mn-cs"/>
              </a:defRPr>
            </a:lvl1pPr>
            <a:extLst/>
          </a:lstStyle>
          <a:p>
            <a:pPr>
              <a:defRPr/>
            </a:pPr>
            <a:endParaRPr lang="el-GR"/>
          </a:p>
        </p:txBody>
      </p:sp>
      <p:sp>
        <p:nvSpPr>
          <p:cNvPr id="22" name="21 - Θέση αριθμού διαφάνειας"/>
          <p:cNvSpPr>
            <a:spLocks noGrp="1"/>
          </p:cNvSpPr>
          <p:nvPr>
            <p:ph type="sldNum" sz="quarter" idx="4"/>
          </p:nvPr>
        </p:nvSpPr>
        <p:spPr>
          <a:xfrm>
            <a:off x="8613775" y="6305550"/>
            <a:ext cx="457200" cy="476250"/>
          </a:xfrm>
          <a:prstGeom prst="rect">
            <a:avLst/>
          </a:prstGeom>
        </p:spPr>
        <p:txBody>
          <a:bodyPr anchor="b"/>
          <a:lstStyle>
            <a:lvl1pPr algn="ctr" eaLnBrk="1" fontAlgn="auto" latinLnBrk="0" hangingPunct="1">
              <a:spcBef>
                <a:spcPts val="0"/>
              </a:spcBef>
              <a:spcAft>
                <a:spcPts val="0"/>
              </a:spcAft>
              <a:defRPr kumimoji="0" sz="1200">
                <a:solidFill>
                  <a:schemeClr val="bg2">
                    <a:shade val="50000"/>
                    <a:satMod val="200000"/>
                  </a:schemeClr>
                </a:solidFill>
                <a:effectLst/>
                <a:latin typeface="+mn-lt"/>
                <a:cs typeface="+mn-cs"/>
              </a:defRPr>
            </a:lvl1pPr>
            <a:extLst/>
          </a:lstStyle>
          <a:p>
            <a:pPr>
              <a:defRPr/>
            </a:pPr>
            <a:fld id="{E7CAE0C9-4C1F-44A8-82A1-85521B0D849B}" type="slidenum">
              <a:rPr lang="el-GR"/>
              <a:pPr>
                <a:defRPr/>
              </a:pPr>
              <a:t>‹#›</a:t>
            </a:fld>
            <a:endParaRPr lang="el-GR"/>
          </a:p>
        </p:txBody>
      </p:sp>
      <p:sp>
        <p:nvSpPr>
          <p:cNvPr id="15" name="14 - Ορθογώνιο"/>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976" r:id="rId1"/>
    <p:sldLayoutId id="2147483971" r:id="rId2"/>
    <p:sldLayoutId id="2147483977" r:id="rId3"/>
    <p:sldLayoutId id="2147483972" r:id="rId4"/>
    <p:sldLayoutId id="2147483978" r:id="rId5"/>
    <p:sldLayoutId id="2147483973" r:id="rId6"/>
    <p:sldLayoutId id="2147483979" r:id="rId7"/>
    <p:sldLayoutId id="2147483980" r:id="rId8"/>
    <p:sldLayoutId id="2147483981" r:id="rId9"/>
    <p:sldLayoutId id="2147483974" r:id="rId10"/>
    <p:sldLayoutId id="2147483975" r:id="rId11"/>
  </p:sldLayoutIdLst>
  <p:txStyles>
    <p:titleStyle>
      <a:lvl1pPr algn="l" rtl="0" eaLnBrk="0" fontAlgn="base" hangingPunct="0">
        <a:spcBef>
          <a:spcPct val="0"/>
        </a:spcBef>
        <a:spcAft>
          <a:spcPct val="0"/>
        </a:spcAft>
        <a:defRPr sz="4300" kern="1200">
          <a:solidFill>
            <a:srgbClr val="666666"/>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666666"/>
          </a:solidFill>
          <a:latin typeface="Corbel" pitchFamily="34" charset="0"/>
        </a:defRPr>
      </a:lvl2pPr>
      <a:lvl3pPr algn="l" rtl="0" eaLnBrk="0" fontAlgn="base" hangingPunct="0">
        <a:spcBef>
          <a:spcPct val="0"/>
        </a:spcBef>
        <a:spcAft>
          <a:spcPct val="0"/>
        </a:spcAft>
        <a:defRPr sz="4300">
          <a:solidFill>
            <a:srgbClr val="666666"/>
          </a:solidFill>
          <a:latin typeface="Corbel" pitchFamily="34" charset="0"/>
        </a:defRPr>
      </a:lvl3pPr>
      <a:lvl4pPr algn="l" rtl="0" eaLnBrk="0" fontAlgn="base" hangingPunct="0">
        <a:spcBef>
          <a:spcPct val="0"/>
        </a:spcBef>
        <a:spcAft>
          <a:spcPct val="0"/>
        </a:spcAft>
        <a:defRPr sz="4300">
          <a:solidFill>
            <a:srgbClr val="666666"/>
          </a:solidFill>
          <a:latin typeface="Corbel" pitchFamily="34" charset="0"/>
        </a:defRPr>
      </a:lvl4pPr>
      <a:lvl5pPr algn="l" rtl="0" eaLnBrk="0" fontAlgn="base" hangingPunct="0">
        <a:spcBef>
          <a:spcPct val="0"/>
        </a:spcBef>
        <a:spcAft>
          <a:spcPct val="0"/>
        </a:spcAft>
        <a:defRPr sz="4300">
          <a:solidFill>
            <a:srgbClr val="666666"/>
          </a:solidFill>
          <a:latin typeface="Corbel" pitchFamily="34" charset="0"/>
        </a:defRPr>
      </a:lvl5pPr>
      <a:lvl6pPr marL="457200" algn="l" rtl="0" fontAlgn="base">
        <a:spcBef>
          <a:spcPct val="0"/>
        </a:spcBef>
        <a:spcAft>
          <a:spcPct val="0"/>
        </a:spcAft>
        <a:defRPr sz="4300">
          <a:solidFill>
            <a:srgbClr val="666666"/>
          </a:solidFill>
          <a:latin typeface="Corbel" pitchFamily="34" charset="0"/>
        </a:defRPr>
      </a:lvl6pPr>
      <a:lvl7pPr marL="914400" algn="l" rtl="0" fontAlgn="base">
        <a:spcBef>
          <a:spcPct val="0"/>
        </a:spcBef>
        <a:spcAft>
          <a:spcPct val="0"/>
        </a:spcAft>
        <a:defRPr sz="4300">
          <a:solidFill>
            <a:srgbClr val="666666"/>
          </a:solidFill>
          <a:latin typeface="Corbel" pitchFamily="34" charset="0"/>
        </a:defRPr>
      </a:lvl7pPr>
      <a:lvl8pPr marL="1371600" algn="l" rtl="0" fontAlgn="base">
        <a:spcBef>
          <a:spcPct val="0"/>
        </a:spcBef>
        <a:spcAft>
          <a:spcPct val="0"/>
        </a:spcAft>
        <a:defRPr sz="4300">
          <a:solidFill>
            <a:srgbClr val="666666"/>
          </a:solidFill>
          <a:latin typeface="Corbel" pitchFamily="34" charset="0"/>
        </a:defRPr>
      </a:lvl8pPr>
      <a:lvl9pPr marL="1828800" algn="l" rtl="0" fontAlgn="base">
        <a:spcBef>
          <a:spcPct val="0"/>
        </a:spcBef>
        <a:spcAft>
          <a:spcPct val="0"/>
        </a:spcAft>
        <a:defRPr sz="4300">
          <a:solidFill>
            <a:srgbClr val="666666"/>
          </a:solidFill>
          <a:latin typeface="Corbel"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9C007F"/>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68007F"/>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431925" y="360363"/>
            <a:ext cx="7407275" cy="836612"/>
          </a:xfrm>
        </p:spPr>
        <p:txBody>
          <a:bodyPr vert="horz" wrap="square" lIns="91440" tIns="45720" rIns="91440" bIns="45720" numCol="1" anchorCtr="0" compatLnSpc="1">
            <a:prstTxWarp prst="textNoShape">
              <a:avLst/>
            </a:prstTxWarp>
            <a:normAutofit fontScale="90000"/>
          </a:bodyPr>
          <a:lstStyle/>
          <a:p>
            <a:pPr algn="ctr" eaLnBrk="1" hangingPunct="1">
              <a:defRPr/>
            </a:pPr>
            <a:r>
              <a:rPr lang="el-GR" sz="3900" dirty="0" smtClean="0">
                <a:effectLst>
                  <a:outerShdw blurRad="38100" dist="38100" dir="2700000" algn="tl">
                    <a:srgbClr val="C0C0C0"/>
                  </a:outerShdw>
                </a:effectLst>
              </a:rPr>
              <a:t/>
            </a:r>
            <a:br>
              <a:rPr lang="el-GR" sz="3900" dirty="0" smtClean="0">
                <a:effectLst>
                  <a:outerShdw blurRad="38100" dist="38100" dir="2700000" algn="tl">
                    <a:srgbClr val="C0C0C0"/>
                  </a:outerShdw>
                </a:effectLst>
              </a:rPr>
            </a:br>
            <a:r>
              <a:rPr lang="en-US" sz="2400" dirty="0" smtClean="0">
                <a:effectLst>
                  <a:outerShdw blurRad="38100" dist="38100" dir="2700000" algn="tl">
                    <a:srgbClr val="C0C0C0"/>
                  </a:outerShdw>
                </a:effectLst>
                <a:latin typeface="Tahoma" pitchFamily="34" charset="0"/>
                <a:cs typeface="Tahoma" pitchFamily="34" charset="0"/>
              </a:rPr>
              <a:t> I</a:t>
            </a:r>
            <a:r>
              <a:rPr lang="el-GR" sz="2400" dirty="0" err="1" smtClean="0">
                <a:effectLst>
                  <a:outerShdw blurRad="38100" dist="38100" dir="2700000" algn="tl">
                    <a:srgbClr val="C0C0C0"/>
                  </a:outerShdw>
                </a:effectLst>
                <a:latin typeface="Tahoma" pitchFamily="34" charset="0"/>
                <a:cs typeface="Tahoma" pitchFamily="34" charset="0"/>
              </a:rPr>
              <a:t>όνιο</a:t>
            </a:r>
            <a:r>
              <a:rPr lang="el-GR" sz="2400" dirty="0" smtClean="0">
                <a:effectLst>
                  <a:outerShdw blurRad="38100" dist="38100" dir="2700000" algn="tl">
                    <a:srgbClr val="C0C0C0"/>
                  </a:outerShdw>
                </a:effectLst>
                <a:latin typeface="Tahoma" pitchFamily="34" charset="0"/>
                <a:cs typeface="Tahoma" pitchFamily="34" charset="0"/>
              </a:rPr>
              <a:t> Πανεπιστήμιο </a:t>
            </a:r>
            <a:br>
              <a:rPr lang="el-GR" sz="2400" dirty="0" smtClean="0">
                <a:effectLst>
                  <a:outerShdw blurRad="38100" dist="38100" dir="2700000" algn="tl">
                    <a:srgbClr val="C0C0C0"/>
                  </a:outerShdw>
                </a:effectLst>
                <a:latin typeface="Tahoma" pitchFamily="34" charset="0"/>
                <a:cs typeface="Tahoma" pitchFamily="34" charset="0"/>
              </a:rPr>
            </a:br>
            <a:r>
              <a:rPr lang="el-GR" sz="2400" dirty="0" smtClean="0">
                <a:effectLst>
                  <a:outerShdw blurRad="38100" dist="38100" dir="2700000" algn="tl">
                    <a:srgbClr val="C0C0C0"/>
                  </a:outerShdw>
                </a:effectLst>
                <a:latin typeface="Tahoma" pitchFamily="34" charset="0"/>
                <a:cs typeface="Tahoma" pitchFamily="34" charset="0"/>
              </a:rPr>
              <a:t>Σχολή Περιβάλλοντος</a:t>
            </a:r>
            <a:br>
              <a:rPr lang="el-GR" sz="2400" dirty="0" smtClean="0">
                <a:effectLst>
                  <a:outerShdw blurRad="38100" dist="38100" dir="2700000" algn="tl">
                    <a:srgbClr val="C0C0C0"/>
                  </a:outerShdw>
                </a:effectLst>
                <a:latin typeface="Tahoma" pitchFamily="34" charset="0"/>
                <a:cs typeface="Tahoma" pitchFamily="34" charset="0"/>
              </a:rPr>
            </a:br>
            <a:r>
              <a:rPr lang="el-GR" sz="2400" dirty="0" smtClean="0">
                <a:effectLst>
                  <a:outerShdw blurRad="38100" dist="38100" dir="2700000" algn="tl">
                    <a:srgbClr val="C0C0C0"/>
                  </a:outerShdw>
                </a:effectLst>
                <a:latin typeface="Tahoma" pitchFamily="34" charset="0"/>
                <a:cs typeface="Tahoma" pitchFamily="34" charset="0"/>
              </a:rPr>
              <a:t>Τμήμα</a:t>
            </a:r>
            <a:r>
              <a:rPr lang="en-US" sz="2400" dirty="0" smtClean="0">
                <a:effectLst>
                  <a:outerShdw blurRad="38100" dist="38100" dir="2700000" algn="tl">
                    <a:srgbClr val="C0C0C0"/>
                  </a:outerShdw>
                </a:effectLst>
                <a:latin typeface="Tahoma" pitchFamily="34" charset="0"/>
                <a:cs typeface="Tahoma" pitchFamily="34" charset="0"/>
              </a:rPr>
              <a:t> </a:t>
            </a:r>
            <a:r>
              <a:rPr lang="el-GR" sz="2400" dirty="0" smtClean="0">
                <a:effectLst>
                  <a:outerShdw blurRad="38100" dist="38100" dir="2700000" algn="tl">
                    <a:srgbClr val="C0C0C0"/>
                  </a:outerShdw>
                </a:effectLst>
                <a:latin typeface="Tahoma" pitchFamily="34" charset="0"/>
                <a:cs typeface="Tahoma" pitchFamily="34" charset="0"/>
              </a:rPr>
              <a:t>Περιβάλλοντος</a:t>
            </a:r>
          </a:p>
        </p:txBody>
      </p:sp>
      <p:sp>
        <p:nvSpPr>
          <p:cNvPr id="3" name="2 - Υπότιτλος"/>
          <p:cNvSpPr>
            <a:spLocks noGrp="1"/>
          </p:cNvSpPr>
          <p:nvPr>
            <p:ph type="subTitle" idx="1"/>
          </p:nvPr>
        </p:nvSpPr>
        <p:spPr>
          <a:xfrm>
            <a:off x="1187624" y="1850064"/>
            <a:ext cx="7651576" cy="642832"/>
          </a:xfrm>
          <a:gradFill flip="none">
            <a:tileRect/>
          </a:gradFill>
          <a:ln>
            <a:noFill/>
          </a:ln>
          <a:effectLst>
            <a:outerShdw blurRad="50800" dist="38100" dir="18900000" algn="bl" rotWithShape="0">
              <a:prstClr val="black">
                <a:alpha val="40000"/>
              </a:prst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a:normAutofit fontScale="70000" lnSpcReduction="20000"/>
          </a:bodyPr>
          <a:lstStyle/>
          <a:p>
            <a:pPr marL="26988" algn="ctr" eaLnBrk="1" hangingPunct="1">
              <a:defRPr/>
            </a:pPr>
            <a:r>
              <a:rPr lang="el-GR" sz="2800" dirty="0" smtClean="0">
                <a:solidFill>
                  <a:srgbClr val="383838"/>
                </a:solidFill>
                <a:latin typeface="Tahoma" pitchFamily="34" charset="0"/>
                <a:cs typeface="Tahoma" pitchFamily="34" charset="0"/>
              </a:rPr>
              <a:t>Βιολογία</a:t>
            </a:r>
          </a:p>
          <a:p>
            <a:pPr marL="26988" algn="ctr" eaLnBrk="1" hangingPunct="1">
              <a:defRPr/>
            </a:pPr>
            <a:r>
              <a:rPr lang="el-GR" sz="2800" b="1" dirty="0" smtClean="0">
                <a:solidFill>
                  <a:srgbClr val="383838"/>
                </a:solidFill>
                <a:latin typeface="Tahoma" pitchFamily="34" charset="0"/>
                <a:cs typeface="Tahoma" pitchFamily="34" charset="0"/>
              </a:rPr>
              <a:t>Δομή και λειτουργία των μεγάλων </a:t>
            </a:r>
            <a:r>
              <a:rPr lang="el-GR" sz="2800" b="1" dirty="0" err="1" smtClean="0">
                <a:solidFill>
                  <a:srgbClr val="383838"/>
                </a:solidFill>
                <a:latin typeface="Tahoma" pitchFamily="34" charset="0"/>
                <a:cs typeface="Tahoma" pitchFamily="34" charset="0"/>
              </a:rPr>
              <a:t>βιομορίων</a:t>
            </a:r>
            <a:r>
              <a:rPr lang="el-GR" sz="2800" b="1" dirty="0" smtClean="0">
                <a:solidFill>
                  <a:srgbClr val="383838"/>
                </a:solidFill>
                <a:latin typeface="Tahoma" pitchFamily="34" charset="0"/>
                <a:cs typeface="Tahoma" pitchFamily="34" charset="0"/>
              </a:rPr>
              <a:t> (Ι)</a:t>
            </a:r>
          </a:p>
        </p:txBody>
      </p:sp>
      <p:sp>
        <p:nvSpPr>
          <p:cNvPr id="4" name="1 - Τίτλος"/>
          <p:cNvSpPr txBox="1">
            <a:spLocks/>
          </p:cNvSpPr>
          <p:nvPr/>
        </p:nvSpPr>
        <p:spPr>
          <a:xfrm>
            <a:off x="1258888" y="5805488"/>
            <a:ext cx="7407275" cy="836612"/>
          </a:xfrm>
          <a:prstGeom prst="rect">
            <a:avLst/>
          </a:prstGeom>
        </p:spPr>
        <p:txBody>
          <a:bodyPr anchor="b">
            <a:normAutofit/>
          </a:bodyPr>
          <a:lstStyle/>
          <a:p>
            <a:pPr>
              <a:defRPr/>
            </a:pPr>
            <a:r>
              <a:rPr lang="el-GR" sz="2000" dirty="0">
                <a:solidFill>
                  <a:srgbClr val="666666"/>
                </a:solidFill>
                <a:effectLst>
                  <a:outerShdw blurRad="38100" dist="38100" dir="2700000" algn="tl">
                    <a:srgbClr val="C0C0C0"/>
                  </a:outerShdw>
                </a:effectLst>
                <a:latin typeface="Tahoma" pitchFamily="34" charset="0"/>
                <a:cs typeface="Tahoma" pitchFamily="34" charset="0"/>
              </a:rPr>
              <a:t>Εισηγητής: Γ. </a:t>
            </a:r>
            <a:r>
              <a:rPr lang="el-GR" sz="2000" dirty="0" err="1">
                <a:solidFill>
                  <a:srgbClr val="666666"/>
                </a:solidFill>
                <a:effectLst>
                  <a:outerShdw blurRad="38100" dist="38100" dir="2700000" algn="tl">
                    <a:srgbClr val="C0C0C0"/>
                  </a:outerShdw>
                </a:effectLst>
                <a:latin typeface="Tahoma" pitchFamily="34" charset="0"/>
                <a:cs typeface="Tahoma" pitchFamily="34" charset="0"/>
              </a:rPr>
              <a:t>Καρρής</a:t>
            </a:r>
            <a:r>
              <a:rPr lang="el-GR" sz="2000" dirty="0">
                <a:solidFill>
                  <a:srgbClr val="666666"/>
                </a:solidFill>
                <a:effectLst>
                  <a:outerShdw blurRad="38100" dist="38100" dir="2700000" algn="tl">
                    <a:srgbClr val="C0C0C0"/>
                  </a:outerShdw>
                </a:effectLst>
                <a:latin typeface="Tahoma" pitchFamily="34" charset="0"/>
                <a:cs typeface="Tahoma" pitchFamily="34" charset="0"/>
              </a:rPr>
              <a:t> (Επίκουρος Καθηγητής)</a:t>
            </a:r>
          </a:p>
          <a:p>
            <a:pPr>
              <a:defRPr/>
            </a:pPr>
            <a:r>
              <a:rPr lang="el-GR" sz="2000" dirty="0">
                <a:solidFill>
                  <a:srgbClr val="666666"/>
                </a:solidFill>
                <a:effectLst>
                  <a:outerShdw blurRad="38100" dist="38100" dir="2700000" algn="tl">
                    <a:srgbClr val="C0C0C0"/>
                  </a:outerShdw>
                </a:effectLst>
                <a:latin typeface="Tahoma" pitchFamily="34" charset="0"/>
                <a:cs typeface="Tahoma" pitchFamily="34" charset="0"/>
              </a:rPr>
              <a:t>Εξάμηνο: Χειμερινό (</a:t>
            </a:r>
            <a:r>
              <a:rPr lang="el-GR" sz="2000" dirty="0" smtClean="0">
                <a:solidFill>
                  <a:srgbClr val="666666"/>
                </a:solidFill>
                <a:effectLst>
                  <a:outerShdw blurRad="38100" dist="38100" dir="2700000" algn="tl">
                    <a:srgbClr val="C0C0C0"/>
                  </a:outerShdw>
                </a:effectLst>
                <a:latin typeface="Tahoma" pitchFamily="34" charset="0"/>
                <a:cs typeface="Tahoma" pitchFamily="34" charset="0"/>
              </a:rPr>
              <a:t>20</a:t>
            </a:r>
            <a:r>
              <a:rPr lang="en-US" sz="2000" dirty="0" smtClean="0">
                <a:solidFill>
                  <a:srgbClr val="666666"/>
                </a:solidFill>
                <a:effectLst>
                  <a:outerShdw blurRad="38100" dist="38100" dir="2700000" algn="tl">
                    <a:srgbClr val="C0C0C0"/>
                  </a:outerShdw>
                </a:effectLst>
                <a:latin typeface="Tahoma" pitchFamily="34" charset="0"/>
                <a:cs typeface="Tahoma" pitchFamily="34" charset="0"/>
              </a:rPr>
              <a:t>22</a:t>
            </a:r>
            <a:r>
              <a:rPr lang="el-GR" sz="2000" dirty="0" smtClean="0">
                <a:solidFill>
                  <a:srgbClr val="666666"/>
                </a:solidFill>
                <a:effectLst>
                  <a:outerShdw blurRad="38100" dist="38100" dir="2700000" algn="tl">
                    <a:srgbClr val="C0C0C0"/>
                  </a:outerShdw>
                </a:effectLst>
                <a:latin typeface="Tahoma" pitchFamily="34" charset="0"/>
                <a:cs typeface="Tahoma" pitchFamily="34" charset="0"/>
              </a:rPr>
              <a:t>/2</a:t>
            </a:r>
            <a:r>
              <a:rPr lang="en-US" sz="2000" dirty="0" smtClean="0">
                <a:solidFill>
                  <a:srgbClr val="666666"/>
                </a:solidFill>
                <a:effectLst>
                  <a:outerShdw blurRad="38100" dist="38100" dir="2700000" algn="tl">
                    <a:srgbClr val="C0C0C0"/>
                  </a:outerShdw>
                </a:effectLst>
                <a:latin typeface="Tahoma" pitchFamily="34" charset="0"/>
                <a:cs typeface="Tahoma" pitchFamily="34" charset="0"/>
              </a:rPr>
              <a:t>3</a:t>
            </a:r>
            <a:r>
              <a:rPr lang="el-GR" sz="2000" dirty="0" smtClean="0">
                <a:solidFill>
                  <a:srgbClr val="666666"/>
                </a:solidFill>
                <a:effectLst>
                  <a:outerShdw blurRad="38100" dist="38100" dir="2700000" algn="tl">
                    <a:srgbClr val="C0C0C0"/>
                  </a:outerShdw>
                </a:effectLst>
                <a:latin typeface="Tahoma" pitchFamily="34" charset="0"/>
                <a:cs typeface="Tahoma" pitchFamily="34" charset="0"/>
              </a:rPr>
              <a:t>)</a:t>
            </a:r>
            <a:endParaRPr lang="el-GR" sz="2000" dirty="0">
              <a:solidFill>
                <a:srgbClr val="666666"/>
              </a:solidFill>
              <a:effectLst>
                <a:outerShdw blurRad="38100" dist="38100" dir="2700000" algn="tl">
                  <a:srgbClr val="C0C0C0"/>
                </a:outerShdw>
              </a:effectLst>
              <a:latin typeface="Tahoma" pitchFamily="34" charset="0"/>
              <a:cs typeface="Tahoma" pitchFamily="34" charset="0"/>
            </a:endParaRPr>
          </a:p>
        </p:txBody>
      </p:sp>
      <p:pic>
        <p:nvPicPr>
          <p:cNvPr id="9223" name="Picture 5"/>
          <p:cNvPicPr>
            <a:picLocks noChangeAspect="1" noChangeArrowheads="1"/>
          </p:cNvPicPr>
          <p:nvPr/>
        </p:nvPicPr>
        <p:blipFill>
          <a:blip r:embed="rId2" cstate="print"/>
          <a:srcRect/>
          <a:stretch>
            <a:fillRect/>
          </a:stretch>
        </p:blipFill>
        <p:spPr bwMode="auto">
          <a:xfrm>
            <a:off x="2051050" y="2636838"/>
            <a:ext cx="1801813" cy="2882900"/>
          </a:xfrm>
          <a:prstGeom prst="rect">
            <a:avLst/>
          </a:prstGeom>
          <a:noFill/>
          <a:ln w="9525">
            <a:noFill/>
            <a:miter lim="800000"/>
            <a:headEnd/>
            <a:tailEnd/>
          </a:ln>
        </p:spPr>
      </p:pic>
      <p:pic>
        <p:nvPicPr>
          <p:cNvPr id="9224" name="Picture 9"/>
          <p:cNvPicPr>
            <a:picLocks noChangeAspect="1" noChangeArrowheads="1"/>
          </p:cNvPicPr>
          <p:nvPr/>
        </p:nvPicPr>
        <p:blipFill>
          <a:blip r:embed="rId3" cstate="print"/>
          <a:srcRect/>
          <a:stretch>
            <a:fillRect/>
          </a:stretch>
        </p:blipFill>
        <p:spPr bwMode="auto">
          <a:xfrm>
            <a:off x="4781550" y="3429000"/>
            <a:ext cx="4362450" cy="1597025"/>
          </a:xfrm>
          <a:prstGeom prst="rect">
            <a:avLst/>
          </a:prstGeom>
          <a:noFill/>
          <a:ln w="9525">
            <a:noFill/>
            <a:miter lim="800000"/>
            <a:headEnd/>
            <a:tailEnd/>
          </a:ln>
        </p:spPr>
      </p:pic>
      <p:pic>
        <p:nvPicPr>
          <p:cNvPr id="9225" name="Picture 1"/>
          <p:cNvPicPr>
            <a:picLocks noChangeAspect="1" noChangeArrowheads="1"/>
          </p:cNvPicPr>
          <p:nvPr/>
        </p:nvPicPr>
        <p:blipFill>
          <a:blip r:embed="rId4" cstate="print"/>
          <a:srcRect/>
          <a:stretch>
            <a:fillRect/>
          </a:stretch>
        </p:blipFill>
        <p:spPr bwMode="auto">
          <a:xfrm>
            <a:off x="1979613" y="0"/>
            <a:ext cx="1536700" cy="12954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100" y="214313"/>
            <a:ext cx="7499350" cy="714375"/>
          </a:xfrm>
        </p:spPr>
        <p:txBody>
          <a:bodyPr>
            <a:normAutofit fontScale="90000"/>
          </a:bodyPr>
          <a:lstStyle/>
          <a:p>
            <a:pPr algn="ctr">
              <a:defRPr/>
            </a:pPr>
            <a:r>
              <a:rPr lang="el-GR" sz="4400" b="1" u="sng" dirty="0" smtClean="0"/>
              <a:t>Το γενετικό υλικό των </a:t>
            </a:r>
            <a:r>
              <a:rPr lang="el-GR" sz="4400" b="1" u="sng" dirty="0" err="1" smtClean="0"/>
              <a:t>προκαρυωτικών</a:t>
            </a:r>
            <a:r>
              <a:rPr lang="el-GR" sz="4400" b="1" u="sng" dirty="0" smtClean="0"/>
              <a:t> </a:t>
            </a:r>
            <a:r>
              <a:rPr lang="el-GR" sz="3600" b="1" u="sng" dirty="0" smtClean="0"/>
              <a:t>κυττάρων</a:t>
            </a:r>
            <a:endParaRPr lang="el-GR" sz="3600" dirty="0" smtClean="0"/>
          </a:p>
        </p:txBody>
      </p:sp>
      <p:sp>
        <p:nvSpPr>
          <p:cNvPr id="17411" name="2 - Θέση περιεχομένου"/>
          <p:cNvSpPr>
            <a:spLocks noGrp="1"/>
          </p:cNvSpPr>
          <p:nvPr>
            <p:ph idx="1"/>
          </p:nvPr>
        </p:nvSpPr>
        <p:spPr>
          <a:xfrm>
            <a:off x="1071563" y="1357313"/>
            <a:ext cx="8072437" cy="5500687"/>
          </a:xfrm>
        </p:spPr>
        <p:txBody>
          <a:bodyPr/>
          <a:lstStyle/>
          <a:p>
            <a:pPr>
              <a:buFont typeface="Wingdings 2" pitchFamily="18" charset="2"/>
              <a:buNone/>
            </a:pPr>
            <a:r>
              <a:rPr lang="el-GR" sz="2000" smtClean="0"/>
              <a:t>Το γενετικό υλικό των προκαρυωτικών κυττάρων:</a:t>
            </a:r>
          </a:p>
          <a:p>
            <a:r>
              <a:rPr lang="el-GR" sz="2000" smtClean="0"/>
              <a:t>Αποτελείται από ένα δίκλωνο, κυκλικό μόριο </a:t>
            </a:r>
            <a:r>
              <a:rPr lang="en-US" sz="2000" smtClean="0"/>
              <a:t>DNA</a:t>
            </a:r>
            <a:r>
              <a:rPr lang="el-GR" sz="2000" smtClean="0"/>
              <a:t> μήκους περίπου 1 </a:t>
            </a:r>
            <a:r>
              <a:rPr lang="en-US" sz="2000" smtClean="0"/>
              <a:t>mm</a:t>
            </a:r>
            <a:r>
              <a:rPr lang="el-GR" sz="2000" smtClean="0"/>
              <a:t>.</a:t>
            </a:r>
          </a:p>
          <a:p>
            <a:r>
              <a:rPr lang="el-GR" sz="2000" smtClean="0"/>
              <a:t>Αναδιπλώνεται και πακετάρεται με τη βοήθεια πρωτεϊνών με αποτέλεσμα το τελικό μήκος του στο κύτταρο να φτάνει το 1μ</a:t>
            </a:r>
            <a:r>
              <a:rPr lang="en-US" sz="2000" smtClean="0"/>
              <a:t>m</a:t>
            </a:r>
            <a:r>
              <a:rPr lang="el-GR" sz="2000" smtClean="0"/>
              <a:t>. </a:t>
            </a:r>
          </a:p>
          <a:p>
            <a:r>
              <a:rPr lang="el-GR" sz="2000" smtClean="0"/>
              <a:t>Σε κάποια βακτήρια υπάρχει και επιπλέον γενετικό υλικό με τη μορφή των πλασμιδίων. Τα </a:t>
            </a:r>
            <a:r>
              <a:rPr lang="el-GR" sz="2000" b="1" smtClean="0"/>
              <a:t>πλασμίδια</a:t>
            </a:r>
            <a:r>
              <a:rPr lang="el-GR" sz="2000" smtClean="0"/>
              <a:t> είναι δίκλωνα κυκλικά μόρια </a:t>
            </a:r>
            <a:r>
              <a:rPr lang="en-US" sz="2000" smtClean="0"/>
              <a:t>DNA </a:t>
            </a:r>
            <a:r>
              <a:rPr lang="el-GR" sz="2000" smtClean="0"/>
              <a:t>με διάφορα μεγέθη, τα οποία περιέχουν μικρό ποσοστό της γενετικής πληροφορίας και αποτελούν το 1-2% του βακτηριακού </a:t>
            </a:r>
            <a:r>
              <a:rPr lang="en-US" sz="2000" smtClean="0"/>
              <a:t>DNA</a:t>
            </a:r>
            <a:r>
              <a:rPr lang="el-GR" sz="2000" smtClean="0"/>
              <a:t>. Στα πλασμίδια (τα οποία μπορούν να μεταφέρονται από ένα βακτηριακό κύτταρο σε κάποιο άλλο) εντοπίζονται </a:t>
            </a:r>
            <a:r>
              <a:rPr lang="el-GR" sz="2000" b="1" smtClean="0"/>
              <a:t>γονίδια ανθεκτικότητας</a:t>
            </a:r>
            <a:r>
              <a:rPr lang="el-GR" sz="2000" smtClean="0"/>
              <a:t> σε αντιβιοτικά καθώς και γονίδια που σχετίζονται με τη </a:t>
            </a:r>
            <a:r>
              <a:rPr lang="el-GR" sz="2000" b="1" smtClean="0"/>
              <a:t>μεταφορά γενετικού υλικού</a:t>
            </a:r>
            <a:r>
              <a:rPr lang="el-GR" sz="2000" smtClean="0"/>
              <a:t> από ένα βακτήριο σε άλλο. Οι ιδιότητες αυτές των πλασμιδίων τα κάνουν πολύ χρήσιμα εργαλεία στις τεχνικές της Γενετικής Μηχανικής αφού μπορούν παράλληλα να μετασχηματίσουν ένα βακτήριο στο οποίο θα εισέλθουν προσδίδοντας του νέες ιδιότητες </a:t>
            </a:r>
          </a:p>
          <a:p>
            <a:pPr eaLnBrk="1" hangingPunct="1"/>
            <a:endParaRPr lang="el-GR" sz="2000" baseline="-25000" smtClean="0"/>
          </a:p>
          <a:p>
            <a:pPr eaLnBrk="1" hangingPunct="1"/>
            <a:endParaRPr lang="el-GR" sz="2000" baseline="-2500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100" y="274638"/>
            <a:ext cx="7499350" cy="796925"/>
          </a:xfrm>
        </p:spPr>
        <p:txBody>
          <a:bodyPr>
            <a:normAutofit fontScale="90000"/>
          </a:bodyPr>
          <a:lstStyle/>
          <a:p>
            <a:pPr algn="ctr">
              <a:defRPr/>
            </a:pPr>
            <a:r>
              <a:rPr lang="el-GR" sz="3100" b="1" u="sng" dirty="0" smtClean="0"/>
              <a:t>Το γενετικό υλικό των </a:t>
            </a:r>
            <a:r>
              <a:rPr lang="el-GR" sz="3100" b="1" u="sng" dirty="0" err="1" smtClean="0"/>
              <a:t>ευκαρυωτικών</a:t>
            </a:r>
            <a:r>
              <a:rPr lang="el-GR" sz="3100" b="1" u="sng" dirty="0" smtClean="0"/>
              <a:t> κυττάρων και η πολύπλοκη οργάνωση του</a:t>
            </a:r>
            <a:r>
              <a:rPr lang="el-GR" sz="4400" dirty="0" smtClean="0"/>
              <a:t/>
            </a:r>
            <a:br>
              <a:rPr lang="el-GR" sz="4400" dirty="0" smtClean="0"/>
            </a:br>
            <a:endParaRPr lang="el-GR" dirty="0"/>
          </a:p>
        </p:txBody>
      </p:sp>
      <p:sp>
        <p:nvSpPr>
          <p:cNvPr id="18435" name="2 - Θέση περιεχομένου"/>
          <p:cNvSpPr>
            <a:spLocks noGrp="1"/>
          </p:cNvSpPr>
          <p:nvPr>
            <p:ph idx="1"/>
          </p:nvPr>
        </p:nvSpPr>
        <p:spPr>
          <a:xfrm>
            <a:off x="1071563" y="928688"/>
            <a:ext cx="8072437" cy="5715000"/>
          </a:xfrm>
        </p:spPr>
        <p:txBody>
          <a:bodyPr/>
          <a:lstStyle/>
          <a:p>
            <a:r>
              <a:rPr lang="el-GR" sz="1800" smtClean="0"/>
              <a:t>Στα ευκαρυωτικά κύτταρα η συντριπτικά μεγαλύτερη ποσότητα του γενετικού τους υλικού εντοπίζεται στον πυρήνα, συνίσταται δε από πολλά δίκλωνα γραμμικά μόρια </a:t>
            </a:r>
            <a:r>
              <a:rPr lang="en-US" sz="1800" smtClean="0"/>
              <a:t>DNA</a:t>
            </a:r>
            <a:r>
              <a:rPr lang="el-GR" sz="1800" smtClean="0"/>
              <a:t>, των οποίων ο αριθμός και το μήκος ποικίλλει και είναι χαρακτηριστικός για το κάθε είδος οργανισμού. Γενικά πάντως, τα ευκαρυωτικά κύτταρα περιέχουν σαφώς πολύ περισσότερο </a:t>
            </a:r>
            <a:r>
              <a:rPr lang="en-US" sz="1800" smtClean="0"/>
              <a:t>DNA </a:t>
            </a:r>
            <a:r>
              <a:rPr lang="el-GR" sz="1800" smtClean="0"/>
              <a:t>από τα προκαρυωτικά. </a:t>
            </a:r>
          </a:p>
          <a:p>
            <a:pPr>
              <a:buFont typeface="Wingdings 2" pitchFamily="18" charset="2"/>
              <a:buNone/>
            </a:pPr>
            <a:r>
              <a:rPr lang="el-GR" sz="1800" smtClean="0"/>
              <a:t>Πιο ειδικά: </a:t>
            </a:r>
          </a:p>
          <a:p>
            <a:r>
              <a:rPr lang="el-GR" sz="1800" smtClean="0"/>
              <a:t>Τα μόρια του </a:t>
            </a:r>
            <a:r>
              <a:rPr lang="en-US" sz="1800" smtClean="0"/>
              <a:t>DNA </a:t>
            </a:r>
            <a:r>
              <a:rPr lang="el-GR" sz="1800" smtClean="0"/>
              <a:t>πακετάρονται με πρωτεΐνες και σχηματίζουν τα </a:t>
            </a:r>
            <a:r>
              <a:rPr lang="el-GR" sz="1800" b="1" smtClean="0"/>
              <a:t>ινίδια χρωματίνης. </a:t>
            </a:r>
            <a:r>
              <a:rPr lang="el-GR" sz="1800" smtClean="0"/>
              <a:t>Το συνολικό </a:t>
            </a:r>
            <a:r>
              <a:rPr lang="en-US" sz="1800" smtClean="0"/>
              <a:t>DNA </a:t>
            </a:r>
            <a:r>
              <a:rPr lang="el-GR" sz="1800" smtClean="0"/>
              <a:t>σε κάθε διπλοειδές κύτταρο του ανθρώπου έχει μήκος περίπου 2</a:t>
            </a:r>
            <a:r>
              <a:rPr lang="en-US" sz="1800" smtClean="0"/>
              <a:t>m </a:t>
            </a:r>
            <a:r>
              <a:rPr lang="el-GR" sz="1800" smtClean="0"/>
              <a:t>αλλά </a:t>
            </a:r>
            <a:r>
              <a:rPr lang="el-GR" sz="1800" b="1" smtClean="0"/>
              <a:t>συσπειρώνεται</a:t>
            </a:r>
            <a:r>
              <a:rPr lang="el-GR" sz="1800" smtClean="0"/>
              <a:t> σε πολύ μεγάλο βαθμό έτσι ώστε να χωρά τελικά στον πυρήνα ο οποίος έχει διάμετρο γύρω στα δέκα εκατομμυριοστά του μέτρου </a:t>
            </a:r>
          </a:p>
          <a:p>
            <a:r>
              <a:rPr lang="el-GR" sz="1800" smtClean="0"/>
              <a:t>Τα μόρια χρωματίνης μοιάζουν με κομπολόγια από χάντρες, με κάθε χάντρα να αποτελεί ένα </a:t>
            </a:r>
            <a:r>
              <a:rPr lang="el-GR" sz="1800" b="1" smtClean="0"/>
              <a:t>νουκλεόσωμα. Το νουκλεόσωμα αποτελεί τη βασική μονάδα οργάνωσης της χρωματίνης.</a:t>
            </a:r>
            <a:r>
              <a:rPr lang="el-GR" sz="1800" smtClean="0"/>
              <a:t> Αποτελείται από </a:t>
            </a:r>
            <a:r>
              <a:rPr lang="en-US" sz="1800" smtClean="0"/>
              <a:t>DNA </a:t>
            </a:r>
            <a:r>
              <a:rPr lang="el-GR" sz="1800" smtClean="0"/>
              <a:t>μήκους 146ζευγών βάσεων και από οκτώ μόρια πρωτεϊνών που ονομάζονται </a:t>
            </a:r>
            <a:r>
              <a:rPr lang="el-GR" sz="1800" b="1" smtClean="0"/>
              <a:t>ιστόνες.</a:t>
            </a:r>
            <a:r>
              <a:rPr lang="el-GR" sz="1800" smtClean="0"/>
              <a:t> Στα νουκλεοσώματα το </a:t>
            </a:r>
            <a:r>
              <a:rPr lang="en-US" sz="1800" smtClean="0"/>
              <a:t>DNA </a:t>
            </a:r>
            <a:r>
              <a:rPr lang="el-GR" sz="1800" smtClean="0"/>
              <a:t>είναι τυλιγμένο γύρω από το οκταμερές των ιστονών. Η αναδίπλωση των νουκλεοσωμάτων (στην οποία συμμετέχουν διάφορα είδη πρωτεϊνών) έχει ως αποτέλεσμα το </a:t>
            </a:r>
            <a:r>
              <a:rPr lang="en-US" sz="1800" smtClean="0"/>
              <a:t>DNA </a:t>
            </a:r>
            <a:r>
              <a:rPr lang="el-GR" sz="1800" smtClean="0"/>
              <a:t>να πακετάρεται σε μεγαλύτερο βαθμό σχηματίζοντας τελικά τα ινίδια της χρωματίνης.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eaLnBrk="1" fontAlgn="auto" hangingPunct="1">
              <a:spcAft>
                <a:spcPts val="0"/>
              </a:spcAft>
              <a:defRPr/>
            </a:pPr>
            <a:r>
              <a:rPr lang="el-GR" dirty="0" smtClean="0">
                <a:solidFill>
                  <a:schemeClr val="tx2">
                    <a:satMod val="130000"/>
                  </a:schemeClr>
                </a:solidFill>
              </a:rPr>
              <a:t>Δομή και λειτουργία των μεγάλων βιολογικών μορίων</a:t>
            </a:r>
            <a:endParaRPr lang="el-GR" dirty="0">
              <a:solidFill>
                <a:schemeClr val="tx2">
                  <a:satMod val="130000"/>
                </a:schemeClr>
              </a:solidFill>
            </a:endParaRPr>
          </a:p>
        </p:txBody>
      </p:sp>
      <p:graphicFrame>
        <p:nvGraphicFramePr>
          <p:cNvPr id="6" name="5 - Θέση περιεχομένου"/>
          <p:cNvGraphicFramePr>
            <a:graphicFrameLocks noGrp="1"/>
          </p:cNvGraphicFramePr>
          <p:nvPr>
            <p:ph idx="1"/>
          </p:nvPr>
        </p:nvGraphicFramePr>
        <p:xfrm>
          <a:off x="1331640" y="2132856"/>
          <a:ext cx="7499350" cy="1439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244" name="6 - TextBox"/>
          <p:cNvSpPr txBox="1">
            <a:spLocks noChangeArrowheads="1"/>
          </p:cNvSpPr>
          <p:nvPr/>
        </p:nvSpPr>
        <p:spPr bwMode="auto">
          <a:xfrm>
            <a:off x="1476375" y="4581525"/>
            <a:ext cx="7272338" cy="1630363"/>
          </a:xfrm>
          <a:prstGeom prst="rect">
            <a:avLst/>
          </a:prstGeom>
          <a:noFill/>
          <a:ln w="9525">
            <a:noFill/>
            <a:miter lim="800000"/>
            <a:headEnd/>
            <a:tailEnd/>
          </a:ln>
        </p:spPr>
        <p:txBody>
          <a:bodyPr>
            <a:spAutoFit/>
          </a:bodyPr>
          <a:lstStyle/>
          <a:p>
            <a:pPr>
              <a:buFont typeface="Arial" charset="0"/>
              <a:buChar char="•"/>
            </a:pPr>
            <a:r>
              <a:rPr lang="el-GR"/>
              <a:t> </a:t>
            </a:r>
            <a:r>
              <a:rPr lang="el-GR" sz="2000"/>
              <a:t>Τα μεγάλα βιολογικά μόρια στη φύση εντάσσονται σε τέσσερις κατηγορίες</a:t>
            </a:r>
          </a:p>
          <a:p>
            <a:pPr>
              <a:buFont typeface="Arial" charset="0"/>
              <a:buChar char="•"/>
            </a:pPr>
            <a:r>
              <a:rPr lang="el-GR" sz="2000"/>
              <a:t>Η αρχιτεκτονική ενός μακρομορίου στο χώρο μπορεί να ερμηνεύσει τον τρόπο λειτουργίας του</a:t>
            </a:r>
          </a:p>
          <a:p>
            <a:pPr>
              <a:buFont typeface="Arial" charset="0"/>
              <a:buChar char="•"/>
            </a:pPr>
            <a:r>
              <a:rPr lang="el-GR" sz="2000"/>
              <a:t>Τα μακρομόρια είναι πολυμερή που συντίθενται από μονομερή</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03350" y="0"/>
            <a:ext cx="7499350" cy="561975"/>
          </a:xfrm>
        </p:spPr>
        <p:txBody>
          <a:bodyPr/>
          <a:lstStyle/>
          <a:p>
            <a:pPr algn="ctr" eaLnBrk="1" fontAlgn="auto" hangingPunct="1">
              <a:spcAft>
                <a:spcPts val="0"/>
              </a:spcAft>
              <a:defRPr/>
            </a:pPr>
            <a:r>
              <a:rPr lang="el-GR" sz="2800" dirty="0" smtClean="0">
                <a:solidFill>
                  <a:schemeClr val="tx2">
                    <a:satMod val="130000"/>
                  </a:schemeClr>
                </a:solidFill>
              </a:rPr>
              <a:t>Σύνθεση-δομή </a:t>
            </a:r>
            <a:r>
              <a:rPr lang="el-GR" sz="2800" dirty="0" err="1" smtClean="0">
                <a:solidFill>
                  <a:schemeClr val="tx2">
                    <a:satMod val="130000"/>
                  </a:schemeClr>
                </a:solidFill>
              </a:rPr>
              <a:t>μακρομορίων</a:t>
            </a:r>
            <a:endParaRPr lang="el-GR" sz="2800" dirty="0">
              <a:solidFill>
                <a:schemeClr val="tx2">
                  <a:satMod val="130000"/>
                </a:schemeClr>
              </a:solidFill>
            </a:endParaRPr>
          </a:p>
        </p:txBody>
      </p:sp>
      <p:sp>
        <p:nvSpPr>
          <p:cNvPr id="11267" name="2 - Θέση περιεχομένου"/>
          <p:cNvSpPr>
            <a:spLocks noGrp="1"/>
          </p:cNvSpPr>
          <p:nvPr>
            <p:ph idx="1"/>
          </p:nvPr>
        </p:nvSpPr>
        <p:spPr>
          <a:xfrm>
            <a:off x="1403350" y="692150"/>
            <a:ext cx="7499350" cy="5233988"/>
          </a:xfrm>
        </p:spPr>
        <p:txBody>
          <a:bodyPr/>
          <a:lstStyle/>
          <a:p>
            <a:pPr eaLnBrk="1" hangingPunct="1"/>
            <a:r>
              <a:rPr lang="el-GR" sz="2000" smtClean="0"/>
              <a:t>Τα μακρομόρια των τριών από τις τέσσερις κατηγορίες οργανικών ενώσεων (πρωτεΐνες, νουκλεϊκά οξέα και υδατάνθρακες) που συναντάμε στη ζώσα ύλη είναι μόρια-αλυσίδες που ονομάζονται </a:t>
            </a:r>
            <a:r>
              <a:rPr lang="el-GR" sz="2000" b="1" smtClean="0"/>
              <a:t>πολυμερή</a:t>
            </a:r>
          </a:p>
          <a:p>
            <a:pPr eaLnBrk="1" hangingPunct="1"/>
            <a:r>
              <a:rPr lang="el-GR" sz="2000" smtClean="0"/>
              <a:t>Πολυμερές: επίμηκες μόριο αποτελούμενο από όμοιους δομικούς λίθους</a:t>
            </a:r>
          </a:p>
          <a:p>
            <a:pPr eaLnBrk="1" hangingPunct="1"/>
            <a:r>
              <a:rPr lang="el-GR" sz="2000" b="1" smtClean="0"/>
              <a:t>Μονομερή</a:t>
            </a:r>
            <a:r>
              <a:rPr lang="el-GR" sz="2000" smtClean="0"/>
              <a:t> (μικρά μόρια) </a:t>
            </a:r>
            <a:r>
              <a:rPr lang="el-GR" sz="2000" smtClean="0">
                <a:sym typeface="Wingdings" pitchFamily="2" charset="2"/>
              </a:rPr>
              <a:t> Πολυμερές</a:t>
            </a:r>
          </a:p>
          <a:p>
            <a:pPr eaLnBrk="1" hangingPunct="1"/>
            <a:r>
              <a:rPr lang="el-GR" sz="2000" smtClean="0">
                <a:sym typeface="Wingdings" pitchFamily="2" charset="2"/>
              </a:rPr>
              <a:t>Οι ποικίλες κατηγορίες των πολυμερών διαφέρουν ως προς τη φύση των μονομερών τους</a:t>
            </a:r>
          </a:p>
          <a:p>
            <a:pPr eaLnBrk="1" hangingPunct="1"/>
            <a:r>
              <a:rPr lang="el-GR" sz="2000" smtClean="0">
                <a:sym typeface="Wingdings" pitchFamily="2" charset="2"/>
              </a:rPr>
              <a:t>Οι χημικοί μηχανισμοί με τους οποίους συντίθενται και διασπώνται τα διάφορα πολυμερή μέσα στα κύτταρα είναι, κατά κανόνα, οι ίδιοι σε όλες τις περιπτώσεις  </a:t>
            </a:r>
          </a:p>
          <a:p>
            <a:pPr eaLnBrk="1" hangingPunct="1"/>
            <a:r>
              <a:rPr lang="el-GR" sz="2000" smtClean="0">
                <a:sym typeface="Wingdings" pitchFamily="2" charset="2"/>
              </a:rPr>
              <a:t>Τα μονομερή συνδέονται  μεταξύ τους με ομοιοπολικούς δεσμούς , με ταυτόχρονη απώλεια ενός μορίου νερού  </a:t>
            </a:r>
            <a:r>
              <a:rPr lang="el-GR" sz="2000" b="1" smtClean="0">
                <a:sym typeface="Wingdings" pitchFamily="2" charset="2"/>
              </a:rPr>
              <a:t>αντίδραση συμπύκνωσης ή αντίδραση αφυδάτωσης</a:t>
            </a:r>
          </a:p>
          <a:p>
            <a:pPr eaLnBrk="1" hangingPunct="1"/>
            <a:r>
              <a:rPr lang="el-GR" sz="2000" smtClean="0">
                <a:sym typeface="Wingdings" pitchFamily="2" charset="2"/>
              </a:rPr>
              <a:t>Η αντίδραση αφυδάτωσης διευκολύνεται από ειδικά ένζυμα</a:t>
            </a:r>
          </a:p>
          <a:p>
            <a:pPr eaLnBrk="1" hangingPunct="1"/>
            <a:r>
              <a:rPr lang="el-GR" sz="2000" smtClean="0">
                <a:sym typeface="Wingdings" pitchFamily="2" charset="2"/>
              </a:rPr>
              <a:t>Τα πολυμερή αποσυναρμολογούνται  ξανά σε μονομερή μέσω της </a:t>
            </a:r>
            <a:r>
              <a:rPr lang="el-GR" sz="2000" b="1" smtClean="0">
                <a:sym typeface="Wingdings" pitchFamily="2" charset="2"/>
              </a:rPr>
              <a:t>υδρόλυσης</a:t>
            </a:r>
            <a:endParaRPr lang="el-GR" sz="2000" b="1"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644650" y="0"/>
            <a:ext cx="7499350" cy="692150"/>
          </a:xfrm>
        </p:spPr>
        <p:txBody>
          <a:bodyPr/>
          <a:lstStyle/>
          <a:p>
            <a:pPr algn="ctr">
              <a:defRPr/>
            </a:pPr>
            <a:r>
              <a:rPr lang="el-GR" sz="2400" dirty="0" smtClean="0"/>
              <a:t>Σύνθεση και διάσπαση πολυμερών</a:t>
            </a:r>
            <a:endParaRPr lang="el-GR" sz="2400" dirty="0"/>
          </a:p>
        </p:txBody>
      </p:sp>
      <p:pic>
        <p:nvPicPr>
          <p:cNvPr id="12291" name="Picture 2"/>
          <p:cNvPicPr>
            <a:picLocks noChangeAspect="1" noChangeArrowheads="1"/>
          </p:cNvPicPr>
          <p:nvPr/>
        </p:nvPicPr>
        <p:blipFill>
          <a:blip r:embed="rId2" cstate="print"/>
          <a:srcRect/>
          <a:stretch>
            <a:fillRect/>
          </a:stretch>
        </p:blipFill>
        <p:spPr bwMode="auto">
          <a:xfrm>
            <a:off x="2916238" y="488950"/>
            <a:ext cx="3887787" cy="61087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defRPr/>
            </a:pPr>
            <a:r>
              <a:rPr lang="el-GR" dirty="0" smtClean="0"/>
              <a:t>Ποικιλομορφία μονομερών</a:t>
            </a:r>
            <a:endParaRPr lang="el-GR" dirty="0"/>
          </a:p>
        </p:txBody>
      </p:sp>
      <p:sp>
        <p:nvSpPr>
          <p:cNvPr id="13315" name="2 - Θέση περιεχομένου"/>
          <p:cNvSpPr>
            <a:spLocks noGrp="1"/>
          </p:cNvSpPr>
          <p:nvPr>
            <p:ph idx="1"/>
          </p:nvPr>
        </p:nvSpPr>
        <p:spPr/>
        <p:txBody>
          <a:bodyPr/>
          <a:lstStyle/>
          <a:p>
            <a:r>
              <a:rPr lang="el-GR" sz="2400" smtClean="0"/>
              <a:t>Κάθε κύτταρο διαθέτει χιλιάδες διαφορετικά είδη μακρομορίων </a:t>
            </a:r>
          </a:p>
          <a:p>
            <a:r>
              <a:rPr lang="el-GR" sz="2400" smtClean="0"/>
              <a:t>Οι ποικιλία των μακρομορίων ποικίλει ανάλογα με τον τύπο κάθε κυττάρου, ακόμη και μέσα στον ίδιο οργανισμό</a:t>
            </a:r>
          </a:p>
          <a:p>
            <a:r>
              <a:rPr lang="el-GR" sz="2400" smtClean="0"/>
              <a:t>Η ποικιλότητα των μακρομορίων στον έμβιο κόσμο είναι τεράστια και οι πιθανές παραλλαγές τους πρακτικά άπειρες</a:t>
            </a:r>
          </a:p>
          <a:p>
            <a:r>
              <a:rPr lang="el-GR" sz="2400" smtClean="0"/>
              <a:t>Η ποικιλία των μονομερών δεν είναι μεγάλη</a:t>
            </a:r>
          </a:p>
          <a:p>
            <a:r>
              <a:rPr lang="el-GR" sz="2400" smtClean="0"/>
              <a:t>Το κλειδί στην ποικιλομορφία είναι η διάταξη των μονομερών</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100" y="0"/>
            <a:ext cx="7499350" cy="500063"/>
          </a:xfrm>
        </p:spPr>
        <p:txBody>
          <a:bodyPr>
            <a:normAutofit fontScale="90000"/>
          </a:bodyPr>
          <a:lstStyle/>
          <a:p>
            <a:pPr algn="ctr" eaLnBrk="1" fontAlgn="auto" hangingPunct="1">
              <a:spcAft>
                <a:spcPts val="0"/>
              </a:spcAft>
              <a:defRPr/>
            </a:pPr>
            <a:r>
              <a:rPr lang="el-GR" sz="2800" b="1" u="sng" dirty="0" err="1" smtClean="0"/>
              <a:t>Νουκλεϊκά</a:t>
            </a:r>
            <a:r>
              <a:rPr lang="el-GR" sz="2800" b="1" u="sng" dirty="0" smtClean="0"/>
              <a:t> Οξέα - Δομή του </a:t>
            </a:r>
            <a:r>
              <a:rPr lang="en-US" sz="2800" b="1" u="sng" dirty="0" smtClean="0"/>
              <a:t>DNA </a:t>
            </a:r>
            <a:r>
              <a:rPr lang="el-GR" sz="2800" b="1" u="sng" dirty="0" smtClean="0"/>
              <a:t>στο χώρο</a:t>
            </a:r>
            <a:endParaRPr lang="el-GR" sz="3200" dirty="0">
              <a:solidFill>
                <a:schemeClr val="tx2">
                  <a:satMod val="130000"/>
                </a:schemeClr>
              </a:solidFill>
            </a:endParaRPr>
          </a:p>
        </p:txBody>
      </p:sp>
      <p:sp>
        <p:nvSpPr>
          <p:cNvPr id="14339" name="2 - Θέση περιεχομένου"/>
          <p:cNvSpPr>
            <a:spLocks noGrp="1"/>
          </p:cNvSpPr>
          <p:nvPr>
            <p:ph idx="1"/>
          </p:nvPr>
        </p:nvSpPr>
        <p:spPr>
          <a:xfrm>
            <a:off x="1000125" y="571500"/>
            <a:ext cx="8143875" cy="6286500"/>
          </a:xfrm>
        </p:spPr>
        <p:txBody>
          <a:bodyPr/>
          <a:lstStyle/>
          <a:p>
            <a:pPr>
              <a:buFont typeface="Wingdings 2" pitchFamily="18" charset="2"/>
              <a:buNone/>
            </a:pPr>
            <a:r>
              <a:rPr lang="el-GR" sz="1800" b="1" u="sng" smtClean="0"/>
              <a:t>Μοντέλο διπλής έλικας του </a:t>
            </a:r>
            <a:r>
              <a:rPr lang="en-US" sz="1800" b="1" u="sng" smtClean="0"/>
              <a:t>DNA</a:t>
            </a:r>
            <a:r>
              <a:rPr lang="el-GR" sz="1800" b="1" u="sng" smtClean="0"/>
              <a:t> (εικόνα 1.6)</a:t>
            </a:r>
            <a:endParaRPr lang="el-GR" sz="1800" smtClean="0"/>
          </a:p>
          <a:p>
            <a:r>
              <a:rPr lang="el-GR" sz="1700" smtClean="0"/>
              <a:t>Διατυπώθηκε το 1953: Αποτελέσματα ερευνητικής ομάδας δύο επιστημονικών ομάδων (</a:t>
            </a:r>
            <a:r>
              <a:rPr lang="en-US" sz="1700" smtClean="0"/>
              <a:t>Wilkins</a:t>
            </a:r>
            <a:r>
              <a:rPr lang="el-GR" sz="1700" smtClean="0"/>
              <a:t> &amp; </a:t>
            </a:r>
            <a:r>
              <a:rPr lang="en-US" sz="1700" smtClean="0"/>
              <a:t>Franklin</a:t>
            </a:r>
            <a:r>
              <a:rPr lang="el-GR" sz="1700" smtClean="0"/>
              <a:t> και </a:t>
            </a:r>
            <a:r>
              <a:rPr lang="en-US" sz="1700" smtClean="0"/>
              <a:t>Watson</a:t>
            </a:r>
            <a:r>
              <a:rPr lang="el-GR" sz="1700" smtClean="0"/>
              <a:t> &amp; </a:t>
            </a:r>
            <a:r>
              <a:rPr lang="en-US" sz="1700" smtClean="0"/>
              <a:t>Crick</a:t>
            </a:r>
            <a:r>
              <a:rPr lang="el-GR" sz="1700" smtClean="0"/>
              <a:t>). Τα κυριότερα σημεία του μοντέλου:</a:t>
            </a:r>
          </a:p>
          <a:p>
            <a:r>
              <a:rPr lang="el-GR" sz="1700" smtClean="0"/>
              <a:t>Το </a:t>
            </a:r>
            <a:r>
              <a:rPr lang="en-US" sz="1700" smtClean="0"/>
              <a:t>DNA </a:t>
            </a:r>
            <a:r>
              <a:rPr lang="el-GR" sz="1700" smtClean="0"/>
              <a:t>αποτελείται από δύο πολυνουκλεοτιδικές αλυσίδες που σχηματίζουν στο χώρο μία δεξιόστροφη διπλή έλικα </a:t>
            </a:r>
          </a:p>
          <a:p>
            <a:r>
              <a:rPr lang="el-GR" sz="1700" smtClean="0"/>
              <a:t>Η διπλή έλικα έχει ένα σταθερό σκελετό που είναι υδρόφιλος, βρίσκεται στο εξωτερικό του μορίου και αποτελείται από επαναλαμβανόμενα μόρια φωσφορικής ομάδας-δεοξυριβόζης ενωμένων με φωσφοδιεστερικό δεσμό. Στο εσωτερικό του σκελετού βρίσκονται οι αζωτούχες βάσεις που είναι υδρόφοβες.</a:t>
            </a:r>
          </a:p>
          <a:p>
            <a:r>
              <a:rPr lang="el-GR" sz="1700" smtClean="0"/>
              <a:t>Οι αζωτούχες βάσεις της μιας αλυσίδας συνδέονται με δεσμούς υδρογόνου με τις βάσεις της απέναντι αλυσίδας με βάση τον κανόνα της συμπληρωματικότητας, όπου η αδενίνη συνδέεται μόνο με θυμίνη και η γουανίνη μόνο με κυτοσίνη. Οι δεσμοί αυτοί σταθεροποιούν τη δευτεροταγή δομή του μορίου του </a:t>
            </a:r>
            <a:r>
              <a:rPr lang="en-US" sz="1700" smtClean="0"/>
              <a:t>DNA</a:t>
            </a:r>
            <a:endParaRPr lang="el-GR" sz="1700" smtClean="0"/>
          </a:p>
          <a:p>
            <a:r>
              <a:rPr lang="el-GR" sz="1700" smtClean="0"/>
              <a:t>Ανάμεσα σε αδενίνη και θυμίνη σχηματίζονται δύο δεσμοί υδρογόνου, ενώ ανάμεσα στη γουανίνη και τη κυτοσίνη τρεις. </a:t>
            </a:r>
          </a:p>
          <a:p>
            <a:r>
              <a:rPr lang="el-GR" sz="1700" smtClean="0"/>
              <a:t>Οι δύο αλυσίδες του </a:t>
            </a:r>
            <a:r>
              <a:rPr lang="en-US" sz="1700" smtClean="0"/>
              <a:t>DNA </a:t>
            </a:r>
            <a:r>
              <a:rPr lang="el-GR" sz="1700" smtClean="0"/>
              <a:t>είναι συμπληρωματικές γεγονός που έχει μεγάλη σημασία για τον αυτοδιπλασιασμό του, μια ιδιότητα που καθιστά το </a:t>
            </a:r>
            <a:r>
              <a:rPr lang="en-US" sz="1700" smtClean="0"/>
              <a:t>DNA </a:t>
            </a:r>
            <a:r>
              <a:rPr lang="el-GR" sz="1700" smtClean="0"/>
              <a:t>το ιδανικό μόριο για τη διατήρηση και μεταβίβαση της γενετικής πληροφορίας .</a:t>
            </a:r>
          </a:p>
          <a:p>
            <a:r>
              <a:rPr lang="el-GR" sz="1700" smtClean="0"/>
              <a:t>Οι δύο αλυσίδες είναι αντιπαράλληλες δηλαδή το 3΄άκρο της μιας είναι απέναντι από το 5΄άκρο της άλλης</a:t>
            </a:r>
            <a:r>
              <a:rPr lang="el-GR" sz="1600" smtClean="0"/>
              <a:t>.</a:t>
            </a:r>
          </a:p>
          <a:p>
            <a:pPr>
              <a:buFont typeface="Wingdings 2" pitchFamily="18" charset="2"/>
              <a:buNone/>
            </a:pPr>
            <a:endParaRPr lang="el-GR" sz="160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2357438" y="0"/>
          <a:ext cx="4970462" cy="6791325"/>
        </p:xfrm>
        <a:graphic>
          <a:graphicData uri="http://schemas.openxmlformats.org/presentationml/2006/ole">
            <p:oleObj spid="_x0000_s1026" r:id="rId3" imgW="8287907" imgH="11317280" progId="">
              <p:embed/>
            </p:oleObj>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143000" y="274638"/>
            <a:ext cx="7791450" cy="511175"/>
          </a:xfrm>
        </p:spPr>
        <p:txBody>
          <a:bodyPr>
            <a:normAutofit fontScale="90000"/>
          </a:bodyPr>
          <a:lstStyle/>
          <a:p>
            <a:pPr algn="ctr">
              <a:defRPr/>
            </a:pPr>
            <a:r>
              <a:rPr lang="el-GR" sz="4400" b="1" u="sng" dirty="0" smtClean="0"/>
              <a:t>Λειτουργίες του γενετικού υλικού</a:t>
            </a:r>
            <a:r>
              <a:rPr lang="el-GR" sz="4400" dirty="0" smtClean="0"/>
              <a:t/>
            </a:r>
            <a:br>
              <a:rPr lang="el-GR" sz="4400" dirty="0" smtClean="0"/>
            </a:br>
            <a:endParaRPr lang="el-GR" dirty="0"/>
          </a:p>
        </p:txBody>
      </p:sp>
      <p:sp>
        <p:nvSpPr>
          <p:cNvPr id="15363" name="2 - Θέση περιεχομένου"/>
          <p:cNvSpPr>
            <a:spLocks noGrp="1"/>
          </p:cNvSpPr>
          <p:nvPr>
            <p:ph idx="1"/>
          </p:nvPr>
        </p:nvSpPr>
        <p:spPr>
          <a:xfrm>
            <a:off x="1000125" y="857250"/>
            <a:ext cx="8143875" cy="6000750"/>
          </a:xfrm>
        </p:spPr>
        <p:txBody>
          <a:bodyPr/>
          <a:lstStyle/>
          <a:p>
            <a:r>
              <a:rPr lang="el-GR" sz="2000" smtClean="0"/>
              <a:t>Όλοι οι οργανισμοί στο ζωικό και φυτικό βασίλειο έχουν ως γενετικό τους υλικό </a:t>
            </a:r>
            <a:r>
              <a:rPr lang="en-US" sz="2000" smtClean="0"/>
              <a:t>DNA </a:t>
            </a:r>
            <a:r>
              <a:rPr lang="el-GR" sz="2000" smtClean="0"/>
              <a:t>εκτός από τους ιούς όπου το γενετικό τους υλικό μπορεί να είναι είτε </a:t>
            </a:r>
            <a:r>
              <a:rPr lang="en-US" sz="2000" smtClean="0"/>
              <a:t>DNA</a:t>
            </a:r>
            <a:r>
              <a:rPr lang="el-GR" sz="2000" smtClean="0"/>
              <a:t> (</a:t>
            </a:r>
            <a:r>
              <a:rPr lang="en-US" sz="2000" smtClean="0"/>
              <a:t>DNA</a:t>
            </a:r>
            <a:r>
              <a:rPr lang="el-GR" sz="2000" smtClean="0"/>
              <a:t> ιοί) είτε </a:t>
            </a:r>
            <a:r>
              <a:rPr lang="en-US" sz="2000" smtClean="0"/>
              <a:t>RNA</a:t>
            </a:r>
            <a:r>
              <a:rPr lang="el-GR" sz="2000" smtClean="0"/>
              <a:t> (</a:t>
            </a:r>
            <a:r>
              <a:rPr lang="en-US" sz="2000" smtClean="0"/>
              <a:t>RNA</a:t>
            </a:r>
            <a:r>
              <a:rPr lang="el-GR" sz="2000" smtClean="0"/>
              <a:t> ιοί).</a:t>
            </a:r>
          </a:p>
          <a:p>
            <a:pPr>
              <a:buFont typeface="Wingdings 2" pitchFamily="18" charset="2"/>
              <a:buNone/>
            </a:pPr>
            <a:r>
              <a:rPr lang="el-GR" sz="2000" smtClean="0"/>
              <a:t>Συνοπτικά οι λειτουργίες του γενετικού υλικού είναι:</a:t>
            </a:r>
          </a:p>
          <a:p>
            <a:r>
              <a:rPr lang="el-GR" sz="2000" b="1" smtClean="0"/>
              <a:t>Αποθήκευση</a:t>
            </a:r>
            <a:r>
              <a:rPr lang="el-GR" sz="2000" smtClean="0"/>
              <a:t> της γενετικής πληροφορίας. Στο </a:t>
            </a:r>
            <a:r>
              <a:rPr lang="en-US" sz="2000" smtClean="0"/>
              <a:t>DNA</a:t>
            </a:r>
            <a:r>
              <a:rPr lang="el-GR" sz="2000" smtClean="0"/>
              <a:t> ή στο </a:t>
            </a:r>
            <a:r>
              <a:rPr lang="en-US" sz="2000" smtClean="0"/>
              <a:t>RNA </a:t>
            </a:r>
            <a:r>
              <a:rPr lang="el-GR" sz="2000" smtClean="0"/>
              <a:t>των </a:t>
            </a:r>
            <a:r>
              <a:rPr lang="en-US" sz="2000" smtClean="0"/>
              <a:t>RNA </a:t>
            </a:r>
            <a:r>
              <a:rPr lang="el-GR" sz="2000" smtClean="0"/>
              <a:t>ιών, περιέχονται όλες οι πληροφορίες που καθορίζουν τα κληρονομικά χαρακτηριστικά ενός οργανισμού. Οι πληροφορίες αυτές οργανώνονται σε λειτουργικές μονάδες, τα </a:t>
            </a:r>
            <a:r>
              <a:rPr lang="el-GR" sz="2000" b="1" smtClean="0"/>
              <a:t>γονίδια</a:t>
            </a:r>
            <a:r>
              <a:rPr lang="el-GR" sz="2000" smtClean="0"/>
              <a:t>.</a:t>
            </a:r>
          </a:p>
          <a:p>
            <a:r>
              <a:rPr lang="el-GR" sz="2000" b="1" smtClean="0"/>
              <a:t>Μεταβίβαση </a:t>
            </a:r>
            <a:r>
              <a:rPr lang="el-GR" sz="2000" smtClean="0"/>
              <a:t>της γενετική πληροφορίας από ένα κύτταρο στα θυγατρικά του και από έναν οργανισμό στους απογόνους του, χάρης την ιδιότητα του να αυτοδιπλασιάζεται. Με τον τρόπο αυτό εξασφαλίζεται η </a:t>
            </a:r>
            <a:r>
              <a:rPr lang="el-GR" sz="2000" b="1" smtClean="0"/>
              <a:t>διατήρηση</a:t>
            </a:r>
            <a:r>
              <a:rPr lang="el-GR" sz="2000" smtClean="0"/>
              <a:t> της γενετικής πληροφορίας από γενιά σε γενιά.</a:t>
            </a:r>
          </a:p>
          <a:p>
            <a:r>
              <a:rPr lang="el-GR" sz="2000" b="1" smtClean="0"/>
              <a:t>Έκφραση </a:t>
            </a:r>
            <a:r>
              <a:rPr lang="el-GR" sz="2000" smtClean="0"/>
              <a:t>της γενετική πληροφορίας με την έννοια ότι καθοδηγεί τη διαμόρφωση των κληρονομικών χαρακτηριστικών κάθε οργανισμού. Αυτό επιτυγχάνεται ρυθμίζοντας τη σύνθεση των πρωτεϊνών που συνιστούν τα μοριακά εργαλεία του κυττάρου. Μέσω αυτών ελέγχει τα χαρακτηριστικά του κυττάρου και κατ’ επέκταση του οργανισμού.</a:t>
            </a:r>
          </a:p>
          <a:p>
            <a:endParaRPr lang="el-GR"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100" y="0"/>
            <a:ext cx="7499350" cy="714375"/>
          </a:xfrm>
        </p:spPr>
        <p:txBody>
          <a:bodyPr>
            <a:normAutofit fontScale="90000"/>
          </a:bodyPr>
          <a:lstStyle/>
          <a:p>
            <a:pPr algn="ctr">
              <a:defRPr/>
            </a:pPr>
            <a:r>
              <a:rPr lang="el-GR" dirty="0" smtClean="0"/>
              <a:t>Ορισμοί</a:t>
            </a:r>
            <a:endParaRPr lang="el-GR" dirty="0"/>
          </a:p>
        </p:txBody>
      </p:sp>
      <p:sp>
        <p:nvSpPr>
          <p:cNvPr id="16387" name="2 - Θέση περιεχομένου"/>
          <p:cNvSpPr>
            <a:spLocks noGrp="1"/>
          </p:cNvSpPr>
          <p:nvPr>
            <p:ph idx="1"/>
          </p:nvPr>
        </p:nvSpPr>
        <p:spPr>
          <a:xfrm>
            <a:off x="1071563" y="785813"/>
            <a:ext cx="8072437" cy="5857875"/>
          </a:xfrm>
        </p:spPr>
        <p:txBody>
          <a:bodyPr/>
          <a:lstStyle/>
          <a:p>
            <a:r>
              <a:rPr lang="el-GR" sz="2400" b="1" smtClean="0"/>
              <a:t>Γονιδίωμα:</a:t>
            </a:r>
            <a:r>
              <a:rPr lang="el-GR" sz="2400" smtClean="0"/>
              <a:t> Το γενετικό υλικό ενός κυττάρου. Ο όρος αυτός αναφέρεται στο γενετικό υλικό που βρίσκεται στον πυρήνα και όχι σε αυτό που στα ευκαρυωτικά κύτταρα κατανέμεται σε μιτοχόνδρια και χλωροπλάστες</a:t>
            </a:r>
          </a:p>
          <a:p>
            <a:r>
              <a:rPr lang="el-GR" sz="2400" b="1" smtClean="0"/>
              <a:t>Απλοειδή κύτταρα:</a:t>
            </a:r>
            <a:r>
              <a:rPr lang="el-GR" sz="2400" smtClean="0"/>
              <a:t> Τα κύτταρα στα οποία το γονιδίωμα υπάρχει σε ένα μόνο αντίγραφο, όπως είναι τα προκαρυωτκά κύτταρα και οι γαμέτες των διπλοειδών οργανισμών. </a:t>
            </a:r>
          </a:p>
          <a:p>
            <a:r>
              <a:rPr lang="el-GR" sz="2400" b="1" smtClean="0"/>
              <a:t>Διπλοειδή κύτταρα: </a:t>
            </a:r>
            <a:r>
              <a:rPr lang="el-GR" sz="2400" smtClean="0"/>
              <a:t>Τα κύτταρα στα οποία το γονιδίωμα υπάρχει σε δύο αντίγραφα, όπως είναι τα σωματικά κύτταρα των ανώτερων ευκαρυωτικών οργανισμών</a:t>
            </a:r>
          </a:p>
          <a:p>
            <a:r>
              <a:rPr lang="el-GR" sz="2400" b="1" smtClean="0"/>
              <a:t>Μήκος ή αλληλουχία νουκλεϊκού οξέος</a:t>
            </a:r>
            <a:r>
              <a:rPr lang="el-GR" sz="2400" smtClean="0"/>
              <a:t>: Εννοούμε τον </a:t>
            </a:r>
            <a:r>
              <a:rPr lang="el-GR" sz="2400" b="1" smtClean="0"/>
              <a:t>αριθμό</a:t>
            </a:r>
            <a:r>
              <a:rPr lang="el-GR" sz="2400" smtClean="0"/>
              <a:t> και την </a:t>
            </a:r>
            <a:r>
              <a:rPr lang="el-GR" sz="2400" b="1" smtClean="0"/>
              <a:t>αλληλουχία</a:t>
            </a:r>
            <a:r>
              <a:rPr lang="el-GR" sz="2400" smtClean="0"/>
              <a:t> </a:t>
            </a:r>
            <a:r>
              <a:rPr lang="el-GR" sz="2400" b="1" smtClean="0"/>
              <a:t>βάσεων</a:t>
            </a:r>
            <a:r>
              <a:rPr lang="el-GR" sz="2400" smtClean="0"/>
              <a:t> των νουκλεοτιδίων αντίστοιχα  αφού το μόνο τμήμα του νουκλεοτιδίου που αλλάζει είναι η αζωτούχος βάση.     </a:t>
            </a:r>
          </a:p>
          <a:p>
            <a:endParaRPr lang="el-GR" smtClean="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Ηλιοστάσιο">
  <a:themeElements>
    <a:clrScheme name="Ζωντάνια">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Ηλιοστάσιο">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Ηλιοστάσιο">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503</TotalTime>
  <Words>1128</Words>
  <Application>Microsoft Office PowerPoint</Application>
  <PresentationFormat>Προβολή στην οθόνη (4:3)</PresentationFormat>
  <Paragraphs>60</Paragraphs>
  <Slides>11</Slides>
  <Notes>0</Notes>
  <HiddenSlides>0</HiddenSlides>
  <MMClips>0</MMClips>
  <ScaleCrop>false</ScaleCrop>
  <HeadingPairs>
    <vt:vector size="8" baseType="variant">
      <vt:variant>
        <vt:lpstr>Γραμματοσειρές που χρησιμοποιούνται</vt:lpstr>
      </vt:variant>
      <vt:variant>
        <vt:i4>8</vt:i4>
      </vt:variant>
      <vt:variant>
        <vt:lpstr>Θέμα</vt:lpstr>
      </vt:variant>
      <vt:variant>
        <vt:i4>1</vt:i4>
      </vt:variant>
      <vt:variant>
        <vt:lpstr>Ενσωματωμένοι διακομιστές OLE</vt:lpstr>
      </vt:variant>
      <vt:variant>
        <vt:i4>0</vt:i4>
      </vt:variant>
      <vt:variant>
        <vt:lpstr>Τίτλοι διαφανειών</vt:lpstr>
      </vt:variant>
      <vt:variant>
        <vt:i4>11</vt:i4>
      </vt:variant>
    </vt:vector>
  </HeadingPairs>
  <TitlesOfParts>
    <vt:vector size="20" baseType="lpstr">
      <vt:lpstr>Arial</vt:lpstr>
      <vt:lpstr>Corbel</vt:lpstr>
      <vt:lpstr>Wingdings 2</vt:lpstr>
      <vt:lpstr>Verdana</vt:lpstr>
      <vt:lpstr>Calibri</vt:lpstr>
      <vt:lpstr>Gill Sans MT</vt:lpstr>
      <vt:lpstr>Tahoma</vt:lpstr>
      <vt:lpstr>Wingdings</vt:lpstr>
      <vt:lpstr>Ηλιοστάσιο</vt:lpstr>
      <vt:lpstr>  Iόνιο Πανεπιστήμιο  Σχολή Περιβάλλοντος Τμήμα Περιβάλλοντος</vt:lpstr>
      <vt:lpstr>Δομή και λειτουργία των μεγάλων βιολογικών μορίων</vt:lpstr>
      <vt:lpstr>Σύνθεση-δομή μακρομορίων</vt:lpstr>
      <vt:lpstr>Σύνθεση και διάσπαση πολυμερών</vt:lpstr>
      <vt:lpstr>Ποικιλομορφία μονομερών</vt:lpstr>
      <vt:lpstr>Νουκλεϊκά Οξέα - Δομή του DNA στο χώρο</vt:lpstr>
      <vt:lpstr>Διαφάνεια 7</vt:lpstr>
      <vt:lpstr>Λειτουργίες του γενετικού υλικού </vt:lpstr>
      <vt:lpstr>Ορισμοί</vt:lpstr>
      <vt:lpstr>Το γενετικό υλικό των προκαρυωτικών κυττάρων</vt:lpstr>
      <vt:lpstr>Το γενετικό υλικό των ευκαρυωτικών κυττάρων και η πολύπλοκη οργάνωση του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ΤΕΙ ΙΟΝΙΩΝ ΝΗΣΩΝ  Τμήμα Τεχνολογίας Περιβάλλοντος και Οικολογίας</dc:title>
  <dc:creator>Γιώργος Καρρής</dc:creator>
  <cp:lastModifiedBy>user</cp:lastModifiedBy>
  <cp:revision>55</cp:revision>
  <dcterms:created xsi:type="dcterms:W3CDTF">2012-03-22T16:52:33Z</dcterms:created>
  <dcterms:modified xsi:type="dcterms:W3CDTF">2022-12-29T14:37:29Z</dcterms:modified>
</cp:coreProperties>
</file>