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2" r:id="rId4"/>
    <p:sldId id="273" r:id="rId5"/>
    <p:sldId id="274" r:id="rId6"/>
    <p:sldId id="275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6A42916-8691-6E41-DB46-ABA4D7BBF9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BE9845F2-0DD8-25C0-77FF-2D78AE2CE8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0E9FF37-866C-1AD4-0443-7FB309EB0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8B0E37F-A0F5-4EF6-C322-3B88E0FBC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00777E9-25E6-FEE6-88C0-DE88512E6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273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83EC678-1A97-0722-E303-D144EF8B18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0DF1EC8-7040-73D5-4129-4B335359B0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A01FBB3-56A3-0CC2-3B68-ECF46D853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3F7F4C6-5768-3AE0-8C51-9F14B9C2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AA1F148-E98C-84FA-95E8-28017942B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9600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1EF147C4-D8CF-3155-A18E-DF43B8D9EA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0F9043-494F-7C2E-B600-358AE8C615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CDED77A-46CB-40AB-18BF-EA2AA3BDC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CEFF86B1-B54D-94CB-7F1A-9A5D16809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4C2369C3-C2BB-0DA0-BDEA-F2C334A8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4780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7B9B506-3907-87E9-322A-F2BBD6C09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FBF9F86-E4F8-E172-0105-57C91629F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39A740-7636-94F9-2B36-161C0FF09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781CC31-D246-FE88-25C3-CA1178A20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9BEDD58-8027-555B-07D4-F9D3B238F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853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400C44B-D905-ACE2-4A82-A25220EE7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ACAB347C-468B-D41B-A998-275D858034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F319620-DFAA-0EB6-06D3-634D06567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F2A8389-BDF9-B20D-1FA6-349D7E2E9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E42C873-7856-2AAF-7014-AC11B9629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4073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2B407A6-4504-0EEB-AAEC-8ACD82ADE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04F20FE-1E78-A74D-6378-A8D92213BB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3A6A0DD0-0948-2387-93D2-128DEA480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66B7376B-FBFB-C156-35E2-8AC6418A7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5977CA0-4A9C-E30C-A57A-1EDE431727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68241805-1031-D27D-67F1-64210506E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22335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BE10F66-9A34-D226-453C-909E17E24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64D45B8-63E8-8B57-1F88-BD4509B70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DD529B8-DF2D-969D-131D-0A3FD3C28D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08341EAF-0291-9072-8434-5E3AE59929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6821200C-6B53-CE7F-A6B6-873D430C3E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D4EB51D1-491B-D12D-CE48-62E5ED5F5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527FBD51-F15C-2457-561E-9A590800F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A5149988-2F6D-F7C6-C5FF-3E6AA61C5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8548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3C5B9FD-C383-4589-70EF-EEBB80E15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8B298D7-9C58-7848-1E11-5A40D59F5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E869D48-1655-44EF-1503-2306A74CE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4FFEF726-6E1D-DAC9-1EC1-0440BD0DA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901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EFA5B63-CF00-659B-4169-F78244818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35B4BF09-0FE8-5C67-6846-2F511CBA0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F011BD95-86A6-C74A-02DA-318DC4785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1549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E2CB644-83A1-B406-D0EB-11F083406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2E74012-49F9-4B22-84C9-CA9E0C6D3D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2F04700-304E-2968-6993-4B535E73D8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5F3B07D-AE34-FA19-2779-44E5655D5C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78AEBB8-F54F-3BDB-4625-51654680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DA8B1816-235A-6872-C1A7-72B10515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540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8CA471D-7318-FA41-554F-D5C2DF3A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7AD1ECB6-7DEF-B106-DBC0-9AE115B0F1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185F03AB-D8CF-C6AB-4AD7-7B36533B10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41F627DA-7E8F-3E4C-F1B3-DB92080BB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0A6CB88-76D4-846A-D513-6B80D8A75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B7315E3-6F90-0959-8D66-751F5AB3D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6767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33B92302-45B9-B867-19D3-ECBE2C271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6DB7C46-6F13-1BF6-2508-CF2942A107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DBA2E25-6FEE-CD86-8853-1F0B9DD97F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F2EA6A-B367-487D-9CBC-42B5F667A91B}" type="datetimeFigureOut">
              <a:rPr lang="el-GR" smtClean="0"/>
              <a:t>9/2/2025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BB9B2C9-58BC-EA9C-4BEF-8DF3C2A54C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C19AA1A-51C2-A840-FBFC-E2F6CF315F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31554-16AD-473A-B291-080DD045D8E2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1342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2F5E0943-0978-2418-A151-125FC4E48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Ευρώπη από το 10</a:t>
            </a:r>
            <a:r>
              <a:rPr lang="el-GR" b="1" u="sng" baseline="30000" dirty="0"/>
              <a:t>ο</a:t>
            </a:r>
            <a:r>
              <a:rPr lang="el-GR" b="1" u="sng" dirty="0"/>
              <a:t> ως το 13 αι.</a:t>
            </a:r>
          </a:p>
        </p:txBody>
      </p:sp>
      <p:sp>
        <p:nvSpPr>
          <p:cNvPr id="5" name="Θέση περιεχομένου 4">
            <a:extLst>
              <a:ext uri="{FF2B5EF4-FFF2-40B4-BE49-F238E27FC236}">
                <a16:creationId xmlns:a16="http://schemas.microsoft.com/office/drawing/2014/main" id="{4B1947A7-C7B6-8580-4CD1-21CF0AECB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b="1" u="sng" dirty="0"/>
              <a:t>Α) Τα πριν</a:t>
            </a:r>
          </a:p>
          <a:p>
            <a:r>
              <a:rPr lang="el-GR" dirty="0"/>
              <a:t>Εισβολές νέων βαρβαρικών φύλων (Σαρακηνοί, Βίκινγκς)</a:t>
            </a:r>
          </a:p>
          <a:p>
            <a:r>
              <a:rPr lang="el-GR" dirty="0"/>
              <a:t>8</a:t>
            </a:r>
            <a:r>
              <a:rPr lang="el-GR" baseline="30000" dirty="0"/>
              <a:t>ος</a:t>
            </a:r>
            <a:r>
              <a:rPr lang="el-GR" dirty="0"/>
              <a:t> αι.: επιδείνωση των κλιματικών συνθηκών: καταστροφές, λιμοί και λοιμοί</a:t>
            </a:r>
          </a:p>
          <a:p>
            <a:r>
              <a:rPr lang="el-GR" dirty="0"/>
              <a:t>Οι </a:t>
            </a:r>
            <a:r>
              <a:rPr lang="el-GR" dirty="0" err="1"/>
              <a:t>Βίκινγς</a:t>
            </a:r>
            <a:r>
              <a:rPr lang="el-GR" dirty="0"/>
              <a:t>, παρά τον τρόμο και τις καταστροφές που προκαλούν, δημιουργούν ένα ενιαίο χώρο </a:t>
            </a:r>
            <a:r>
              <a:rPr lang="el-GR" dirty="0" err="1"/>
              <a:t>ναυσιπλοϊας</a:t>
            </a:r>
            <a:r>
              <a:rPr lang="el-GR" dirty="0"/>
              <a:t> στη Βαλτική και στη Βόρεια Θάλασσα</a:t>
            </a:r>
          </a:p>
          <a:p>
            <a:r>
              <a:rPr lang="el-GR" b="1" u="sng" dirty="0"/>
              <a:t>10</a:t>
            </a:r>
            <a:r>
              <a:rPr lang="el-GR" b="1" u="sng" baseline="30000" dirty="0"/>
              <a:t>ος</a:t>
            </a:r>
            <a:r>
              <a:rPr lang="el-GR" b="1" u="sng" dirty="0"/>
              <a:t> αι. και εντεύθεν:</a:t>
            </a:r>
          </a:p>
          <a:p>
            <a:r>
              <a:rPr lang="el-GR" dirty="0"/>
              <a:t>Γερμανία, Αγγλία, Γαλλία (λίγο αργότερα): διαμόρφωση θεσμών που θα αποτελέσουν τα θεμέλια του κράτους, όπως το γνωρίζουμε σήμερα</a:t>
            </a:r>
          </a:p>
        </p:txBody>
      </p:sp>
    </p:spTree>
    <p:extLst>
      <p:ext uri="{BB962C8B-B14F-4D97-AF65-F5344CB8AC3E}">
        <p14:creationId xmlns:p14="http://schemas.microsoft.com/office/powerpoint/2010/main" val="2184602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3B188A5-6891-CACF-3B91-106F8E8AD8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άνθρωποι της υπαίθρου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898C637-249F-1A3D-801F-F7E833C0B7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Η πιο πολυάριθμη (και καταπιεσμένη) πληθυσμιακή ομάδα</a:t>
            </a:r>
          </a:p>
          <a:p>
            <a:r>
              <a:rPr lang="el-GR" dirty="0"/>
              <a:t>«Αυτοί όφειλαν να παρέχουν σε όλους το κρασί, το ένδυμα και τον άρτο» - «Όσο σκληρό έχουν το δέρμα τόσο σκληρό και το μυαλό, που τίποτα καλό δε μπαίνει»</a:t>
            </a:r>
          </a:p>
          <a:p>
            <a:r>
              <a:rPr lang="el-GR" dirty="0" err="1"/>
              <a:t>Βιλλάνοι</a:t>
            </a:r>
            <a:r>
              <a:rPr lang="el-GR" dirty="0"/>
              <a:t> (</a:t>
            </a:r>
            <a:r>
              <a:rPr lang="it-IT" dirty="0"/>
              <a:t>villani, </a:t>
            </a:r>
            <a:r>
              <a:rPr lang="el-GR" dirty="0"/>
              <a:t>από το </a:t>
            </a:r>
            <a:r>
              <a:rPr lang="it-IT" dirty="0"/>
              <a:t>villa)</a:t>
            </a:r>
          </a:p>
          <a:p>
            <a:r>
              <a:rPr lang="el-GR" dirty="0"/>
              <a:t>Ελεύθεροι – </a:t>
            </a:r>
            <a:r>
              <a:rPr lang="it-IT" dirty="0"/>
              <a:t>liberi</a:t>
            </a:r>
          </a:p>
          <a:p>
            <a:r>
              <a:rPr lang="el-GR" dirty="0"/>
              <a:t>Δουλοπάροικοι: </a:t>
            </a:r>
            <a:r>
              <a:rPr lang="it-IT" dirty="0"/>
              <a:t>servi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4659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9505076-67BC-027F-ECCA-B0881B19F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δουλοπάροικοι (</a:t>
            </a:r>
            <a:r>
              <a:rPr lang="it-IT" b="1" u="sng" dirty="0"/>
              <a:t>servi)</a:t>
            </a:r>
            <a:endParaRPr lang="el-GR" b="1" u="sng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1AF3FC4-2910-5CBD-7306-58F7C8524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Ιστορική καταγωγή: δούλοι και </a:t>
            </a:r>
            <a:r>
              <a:rPr lang="it-IT" dirty="0"/>
              <a:t>casati </a:t>
            </a:r>
            <a:r>
              <a:rPr lang="el-GR" dirty="0"/>
              <a:t>της ύστερης ρωμαϊκής αυτοκρατορίας</a:t>
            </a:r>
          </a:p>
          <a:p>
            <a:r>
              <a:rPr lang="el-GR" dirty="0"/>
              <a:t>Ο δουλοπάροικος είναι δεμένος με τη γη που καλλιεργεί (</a:t>
            </a:r>
            <a:r>
              <a:rPr lang="it-IT" dirty="0"/>
              <a:t>glèbe)</a:t>
            </a:r>
          </a:p>
          <a:p>
            <a:r>
              <a:rPr lang="el-GR" dirty="0"/>
              <a:t>Αν φύγει, ο χωροδεσπότης έχει το δικαίωμα να τον καταδιώξει, να τον συλλάβει και να τον φέρει πίσω</a:t>
            </a:r>
          </a:p>
          <a:p>
            <a:r>
              <a:rPr lang="el-GR" dirty="0"/>
              <a:t>Ζητά την εξουσιοδότηση του άρχοντα για να παντρευτεί</a:t>
            </a:r>
          </a:p>
          <a:p>
            <a:r>
              <a:rPr lang="el-GR" dirty="0"/>
              <a:t>Σύζυγος από άλλο φέουδο ή κόρη ελεύθερων χωρικών: οφείλει να πληρώσει ειδικό τέλος</a:t>
            </a:r>
          </a:p>
        </p:txBody>
      </p:sp>
    </p:spTree>
    <p:extLst>
      <p:ext uri="{BB962C8B-B14F-4D97-AF65-F5344CB8AC3E}">
        <p14:creationId xmlns:p14="http://schemas.microsoft.com/office/powerpoint/2010/main" val="57260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EC0285-9AFD-2783-9C2D-4209A5AC3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δουλοπάροικοι (συν.)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8FF8672-3D8A-6225-8682-3DCEB27864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Μεταβίβαση περιουσίας στους κληρονόμους: πληρώνει ειδικό τέλος (</a:t>
            </a:r>
            <a:r>
              <a:rPr lang="it-IT" dirty="0"/>
              <a:t>main morte)</a:t>
            </a:r>
            <a:endParaRPr lang="el-GR" dirty="0"/>
          </a:p>
          <a:p>
            <a:r>
              <a:rPr lang="el-GR" dirty="0"/>
              <a:t>Αν τα παιδιά του δε μένουν μαζί του, η περιουσία του μετά το θάνατό του περιέρχεται στον άρχοντα</a:t>
            </a:r>
          </a:p>
          <a:p>
            <a:r>
              <a:rPr lang="el-GR" dirty="0"/>
              <a:t>Πουλιέται, δίνεται ενέχυρο, μεταβιβάζεται μαζί με τη γη που καλλιεργεί</a:t>
            </a:r>
          </a:p>
          <a:p>
            <a:r>
              <a:rPr lang="el-GR" dirty="0"/>
              <a:t>Αν η γη ανήκει σε πολλούς άρχοντες, αυτοί μοιράζονται τα παιδιά του μεταξύ τους</a:t>
            </a:r>
          </a:p>
        </p:txBody>
      </p:sp>
    </p:spTree>
    <p:extLst>
      <p:ext uri="{BB962C8B-B14F-4D97-AF65-F5344CB8AC3E}">
        <p14:creationId xmlns:p14="http://schemas.microsoft.com/office/powerpoint/2010/main" val="2688570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82E3A5E-DA17-57F6-388E-E9292C3B33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ελεύθεροι (πάροικοι)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C9C9E187-94ED-CBB1-6DB4-07EAAF5C1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Μετακινούνται, παντρεύονται, μεταβιβάζουν την περιουσία τους σύμφωνα με τη βούλησή τους</a:t>
            </a:r>
          </a:p>
          <a:p>
            <a:r>
              <a:rPr lang="el-GR" dirty="0"/>
              <a:t>Είναι και αυτοί υποχρεωμένοι να πληρώνουν τα </a:t>
            </a:r>
            <a:r>
              <a:rPr lang="el-GR" b="1" u="sng" dirty="0"/>
              <a:t>αρχοντικά δικαιώματα</a:t>
            </a:r>
            <a:endParaRPr lang="el-GR" dirty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267006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8424BD-3304-21FF-DCD5-B621F406A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αρχοντικά δικαιώματα 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5EDC406-B8BB-5CAA-0523-9328441FC2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Διαφέρουν από </a:t>
            </a:r>
            <a:r>
              <a:rPr lang="el-GR" dirty="0" err="1"/>
              <a:t>αρχοντία</a:t>
            </a:r>
            <a:r>
              <a:rPr lang="el-GR" dirty="0"/>
              <a:t> σε </a:t>
            </a:r>
            <a:r>
              <a:rPr lang="el-GR" dirty="0" err="1"/>
              <a:t>αρχοντία</a:t>
            </a:r>
            <a:endParaRPr lang="el-GR" dirty="0"/>
          </a:p>
          <a:p>
            <a:r>
              <a:rPr lang="el-GR" b="1" u="sng" dirty="0"/>
              <a:t>Τα κυριότερα:</a:t>
            </a:r>
          </a:p>
          <a:p>
            <a:r>
              <a:rPr lang="el-GR" dirty="0"/>
              <a:t>1) Αντίτιμο για τη γη που καλλιεργούν: πάγιο τέλος (</a:t>
            </a:r>
            <a:r>
              <a:rPr lang="it-IT" dirty="0"/>
              <a:t>census), </a:t>
            </a:r>
            <a:r>
              <a:rPr lang="el-GR" dirty="0"/>
              <a:t>προϊόντα ανάλογα με την ετήσια παραγωγή και με τον αριθμό των ζώων και πουλερικών που εκτρέφουν, αυγά</a:t>
            </a:r>
          </a:p>
          <a:p>
            <a:r>
              <a:rPr lang="el-GR" dirty="0"/>
              <a:t>2) Χρηματικό ποσό (</a:t>
            </a:r>
            <a:r>
              <a:rPr lang="it-IT" dirty="0"/>
              <a:t>tallea) </a:t>
            </a:r>
            <a:r>
              <a:rPr lang="el-GR" dirty="0"/>
              <a:t>– ελεύθεροι: συγκεκριμένο ποσό/ δουλοπάροικοι: αυξομείωση ως προς το ποσό και τη συχνότητα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93163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B7D3E55-C2B2-1E31-55D7-14C8C50F26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αρχοντικά δικαιώματα (2)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537244-2F3F-2C5C-34E2-0DA3D9DC6A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l-GR" dirty="0"/>
          </a:p>
          <a:p>
            <a:r>
              <a:rPr lang="el-GR" dirty="0"/>
              <a:t>3) Αγγαρείες (</a:t>
            </a:r>
            <a:r>
              <a:rPr lang="it-IT" dirty="0"/>
              <a:t>corvèe):</a:t>
            </a:r>
            <a:r>
              <a:rPr lang="el-GR" dirty="0"/>
              <a:t> παροχή υπηρεσιών στα κτήματα που εκμεταλλεύεται άμεσα ο άρχοντας (θερισμός, μεταφορά κρασιού, καθαρισμός τάφρων)/ </a:t>
            </a:r>
          </a:p>
          <a:p>
            <a:r>
              <a:rPr lang="el-GR" dirty="0"/>
              <a:t>- στρατιωτικές υποχρεώσεις: φρούρηση στις πολεμίστρες του κάστρου/ οι επιπλέον αυτές υπηρεσίες ορίζονται πάντα κατά τη βούληση του άρχοντα (πως, πότε, κάθε πότε)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7170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A8AC9C-91BC-A0E7-223E-D5FDAED10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Τα αρχοντικά δικαιώματα (3)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637FBD3F-A879-8694-A4AC-A2278EF56D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4) «Δικαιώματα» (προνόμια) του άρχοντα: </a:t>
            </a:r>
          </a:p>
          <a:p>
            <a:r>
              <a:rPr lang="el-GR" dirty="0"/>
              <a:t>Οι χωρικοί θερίζουν, πουλούν και αγοράζουν όταν το επιτρέπει ο άρχοντας (αφού πουλήσει πρώτος τη σοδειά και αγοράσει πρώτος τις προμήθειές τους – πουλά ακριβότερα, αγοράζει φθηνότερα)</a:t>
            </a:r>
          </a:p>
          <a:p>
            <a:r>
              <a:rPr lang="el-GR" dirty="0"/>
              <a:t>Αλέθουν τα σιτηρά, ψήνουν το ψωμί, πατάνε τα σταφύλια ΜΟΝΟ στο μύλο, το φούρνο, το πατητήρι του άρχοντα – εισπράττει τέλος</a:t>
            </a:r>
          </a:p>
          <a:p>
            <a:r>
              <a:rPr lang="el-GR" dirty="0"/>
              <a:t>5) Δικαίωμα διαμονής (</a:t>
            </a:r>
            <a:r>
              <a:rPr lang="it-IT" dirty="0"/>
              <a:t>gite): </a:t>
            </a:r>
            <a:r>
              <a:rPr lang="el-GR" dirty="0"/>
              <a:t>ο άρχοντας και η ακολουθία του έχουν το δικαίωμα να μείνουν σε σπίτι που του παρέχουν οι χωρικοί</a:t>
            </a:r>
          </a:p>
        </p:txBody>
      </p:sp>
    </p:spTree>
    <p:extLst>
      <p:ext uri="{BB962C8B-B14F-4D97-AF65-F5344CB8AC3E}">
        <p14:creationId xmlns:p14="http://schemas.microsoft.com/office/powerpoint/2010/main" val="730485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D7371D-99D2-2DE0-31B0-14EDDFAE2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πόλεμος και ο λιμός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C922F3-ADE5-8235-2972-CB71B96CC1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el-GR" dirty="0"/>
          </a:p>
          <a:p>
            <a:r>
              <a:rPr lang="el-GR" sz="2800" dirty="0"/>
              <a:t>Συχνοί ιδιωτικοί πόλεμοι μεταξύ χωροδεσποτών ερημώνουν την ύπαιθρο</a:t>
            </a:r>
          </a:p>
          <a:p>
            <a:r>
              <a:rPr lang="el-GR" sz="2800" dirty="0"/>
              <a:t>Αρχαϊκοί τρόποι καλλιέργειας – πολύ μικρή παραγωγή – ελάχιστα αποθέματα</a:t>
            </a:r>
          </a:p>
          <a:p>
            <a:r>
              <a:rPr lang="el-GR" sz="2800" dirty="0"/>
              <a:t>Πολύ κακό οδικό δίκτυο – αδυναμία προμήθειας προϊόντων από άλλες περιοχές</a:t>
            </a:r>
          </a:p>
          <a:p>
            <a:r>
              <a:rPr lang="el-GR" sz="2800" dirty="0"/>
              <a:t>11</a:t>
            </a:r>
            <a:r>
              <a:rPr lang="el-GR" sz="2800" baseline="30000" dirty="0"/>
              <a:t>ος</a:t>
            </a:r>
            <a:r>
              <a:rPr lang="el-GR" sz="2800" dirty="0"/>
              <a:t> αι.: μέσα σε 73 χρόνια, καταγράφονται 18 ετήσιες σιτοδείες</a:t>
            </a:r>
          </a:p>
          <a:p>
            <a:r>
              <a:rPr lang="el-GR" sz="2800" dirty="0"/>
              <a:t>12</a:t>
            </a:r>
            <a:r>
              <a:rPr lang="el-GR" sz="2800" baseline="30000" dirty="0"/>
              <a:t>ος</a:t>
            </a:r>
            <a:r>
              <a:rPr lang="el-GR" sz="2800" dirty="0"/>
              <a:t> – 13</a:t>
            </a:r>
            <a:r>
              <a:rPr lang="el-GR" sz="2800" baseline="30000" dirty="0"/>
              <a:t>ος</a:t>
            </a:r>
            <a:r>
              <a:rPr lang="el-GR" sz="2800" dirty="0"/>
              <a:t> αι: 11 λιμοί (ένας από αυτούς κράτησε 4 χρόνια) – οι άνθρωποι πεθαίνουν κατά χιλιάδες</a:t>
            </a:r>
          </a:p>
          <a:p>
            <a:r>
              <a:rPr lang="el-GR" sz="2800" dirty="0"/>
              <a:t>Ο λιμός οδηγεί σε λοιμό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3332773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52B03D1-1092-6217-FE82-3C0E26201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Ληστεία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58EC129-FB2E-2AF8-E55E-A51912B71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Πολλοί γίνονταν ληστές για λόγους επιβίωσης</a:t>
            </a:r>
          </a:p>
          <a:p>
            <a:r>
              <a:rPr lang="el-GR" dirty="0"/>
              <a:t>Οργανωμένες ομάδες – λεηλατούν ολόκληρες περιοχές</a:t>
            </a:r>
          </a:p>
          <a:p>
            <a:r>
              <a:rPr lang="el-GR" dirty="0"/>
              <a:t>Σε περιόδους πολέμου, έμπαιναν στην υπηρεσία των αρχόντων</a:t>
            </a:r>
          </a:p>
          <a:p>
            <a:r>
              <a:rPr lang="el-GR" dirty="0"/>
              <a:t>Σε περιόδους ειρήνης, χτυπούσαν χωρικούς, εκκλησίες και μοναστήρια</a:t>
            </a:r>
          </a:p>
          <a:p>
            <a:r>
              <a:rPr lang="el-GR" dirty="0"/>
              <a:t>Τέλη 12</a:t>
            </a:r>
            <a:r>
              <a:rPr lang="el-GR" baseline="30000" dirty="0"/>
              <a:t>ου</a:t>
            </a:r>
            <a:r>
              <a:rPr lang="el-GR" dirty="0"/>
              <a:t> αιώνα: ολόκληρες περιοχές της κεντρικής Γαλλίας είχαν ερημωθεί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76680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EBFF9E-9EDB-9C90-C3FB-58E6A762F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Οι εξεγέρσεις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B467194-EBFC-6F56-D92F-AAAB33BB16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endParaRPr lang="el-GR" dirty="0"/>
          </a:p>
          <a:p>
            <a:r>
              <a:rPr lang="el-GR" dirty="0"/>
              <a:t>Αιτίες: εξαθλίωση, πείνα, σκληρότητα αρχόντων</a:t>
            </a:r>
          </a:p>
          <a:p>
            <a:r>
              <a:rPr lang="el-GR" dirty="0"/>
              <a:t>Οι εξεγερμένοι σκοτώνουν τους άρχοντες και καίνε τα κάστρα</a:t>
            </a:r>
          </a:p>
          <a:p>
            <a:r>
              <a:rPr lang="el-GR" dirty="0"/>
              <a:t>Συντριπτικός συσχετισμός δυνάμεων: οι εξεγέρσεις αυτές συντρίβονται από τους άρχοντες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4552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F66EEFA-C3A9-6860-C5F2-721D6678B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Ευρώπη μετά το 10</a:t>
            </a:r>
            <a:r>
              <a:rPr lang="el-GR" b="1" u="sng" baseline="30000" dirty="0"/>
              <a:t>ο</a:t>
            </a:r>
            <a:r>
              <a:rPr lang="el-GR" b="1" u="sng" dirty="0"/>
              <a:t> αι. – Οικονομία – Η ύπαιθρος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DF22E4E-C3B0-E0B7-9641-38DE9B9A8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Αμβλύνονται τα καταστροφικά αποτελέσματα των επιδρομών και της επιδείνωσης του κλίματος</a:t>
            </a:r>
          </a:p>
          <a:p>
            <a:r>
              <a:rPr lang="el-GR" dirty="0"/>
              <a:t>Αύξηση πληθυσμού</a:t>
            </a:r>
          </a:p>
          <a:p>
            <a:r>
              <a:rPr lang="el-GR" dirty="0"/>
              <a:t>Αύξηση αγροτικής παραγωγής</a:t>
            </a:r>
          </a:p>
          <a:p>
            <a:r>
              <a:rPr lang="el-GR" dirty="0"/>
              <a:t>Μεγαλύτερη ζήτηση για τρόφιμα+ μεγαλύτερη προσφορά πολύτιμων μετάλλων (χρυσού και αργύρου) = χειραφέτηση δουλοπάροικων (περισσότεροι άνθρωποι έχουν τη δυνατότητα να εξαγοράσουν την ελευθερία τους)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098647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A3E4D7C-B3B0-6587-9482-29075668A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Βελτίωση των συνθηκών ζωής των χωρικών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1A019D2-17E9-0402-0CCB-AAAD44384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12</a:t>
            </a:r>
            <a:r>
              <a:rPr lang="el-GR" baseline="30000" dirty="0"/>
              <a:t>ος</a:t>
            </a:r>
            <a:r>
              <a:rPr lang="el-GR" dirty="0"/>
              <a:t> αι: οι όροι ζωής των χωρικών βελτιώνονται</a:t>
            </a:r>
          </a:p>
          <a:p>
            <a:r>
              <a:rPr lang="el-GR" dirty="0"/>
              <a:t>Οι χωροδεσπότες χρειάζονται χρήματα – παραχωρούν ή πουλούν δικαιώματα στους χωρικούς</a:t>
            </a:r>
          </a:p>
          <a:p>
            <a:r>
              <a:rPr lang="el-GR" dirty="0"/>
              <a:t>Πολλοί χωρικοί εξαγοράζουν πλήρως την ελευθερία τους ή ορισμένα δικαιώματα (π.χ. γάμος κατά βούληση)</a:t>
            </a:r>
          </a:p>
          <a:p>
            <a:r>
              <a:rPr lang="el-GR" dirty="0"/>
              <a:t>Καθορίζεται επακριβώς το ύψος του χρηματικού φόρου και του πάγιου τέλους (</a:t>
            </a:r>
            <a:r>
              <a:rPr lang="it-IT" dirty="0"/>
              <a:t>s’ abonner: </a:t>
            </a:r>
            <a:r>
              <a:rPr lang="el-GR" dirty="0"/>
              <a:t>συνδρομή)</a:t>
            </a:r>
          </a:p>
          <a:p>
            <a:r>
              <a:rPr lang="el-GR" dirty="0"/>
              <a:t>Περιορισμός αγγαρειών – μερική απαλλαγή από </a:t>
            </a:r>
            <a:r>
              <a:rPr lang="el-GR"/>
              <a:t>στρατιωτικές υποχρεώσεις</a:t>
            </a:r>
          </a:p>
        </p:txBody>
      </p:sp>
    </p:spTree>
    <p:extLst>
      <p:ext uri="{BB962C8B-B14F-4D97-AF65-F5344CB8AC3E}">
        <p14:creationId xmlns:p14="http://schemas.microsoft.com/office/powerpoint/2010/main" val="385357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3009408-6567-C212-4254-FE0A8AFC7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πληθυσμός (α)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B0DBB42-42FC-46E5-2857-A20342B0A3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l-GR" dirty="0"/>
              <a:t>Από πού βγάζουμε συμπεράσματα για τις αυξομειώσεις του πληθυσμού:</a:t>
            </a:r>
          </a:p>
          <a:p>
            <a:r>
              <a:rPr lang="el-GR" dirty="0"/>
              <a:t>Α) συμβολαιογραφικές πράξεις</a:t>
            </a:r>
          </a:p>
          <a:p>
            <a:r>
              <a:rPr lang="el-GR" dirty="0"/>
              <a:t>Β) συμβόλαια αξιοποίησης χέρσων εκτάσεων</a:t>
            </a:r>
          </a:p>
          <a:p>
            <a:r>
              <a:rPr lang="el-GR" dirty="0"/>
              <a:t>Γ) ίδρυση νέων οικισμών</a:t>
            </a:r>
          </a:p>
          <a:p>
            <a:r>
              <a:rPr lang="el-GR" dirty="0"/>
              <a:t>Δ) οικοδόμηση νέων τειχών</a:t>
            </a:r>
          </a:p>
          <a:p>
            <a:r>
              <a:rPr lang="el-GR" dirty="0"/>
              <a:t>Ε) αύξηση μύλων</a:t>
            </a:r>
          </a:p>
          <a:p>
            <a:r>
              <a:rPr lang="el-GR" dirty="0"/>
              <a:t>ΣΤ) εμφάνιση φορολογούμενων προϊόντων</a:t>
            </a:r>
          </a:p>
          <a:p>
            <a:r>
              <a:rPr lang="el-GR" dirty="0"/>
              <a:t>Ζ) τοπωνύμια</a:t>
            </a:r>
          </a:p>
        </p:txBody>
      </p:sp>
    </p:spTree>
    <p:extLst>
      <p:ext uri="{BB962C8B-B14F-4D97-AF65-F5344CB8AC3E}">
        <p14:creationId xmlns:p14="http://schemas.microsoft.com/office/powerpoint/2010/main" val="3997989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A42FDD8-1FB5-886B-6387-FD683CA9F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Ο πληθυσμός (β)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1C23D8E-0BDE-7993-8730-B532ABC34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u="sng" dirty="0"/>
              <a:t>Εκτίμηση α`:</a:t>
            </a:r>
            <a:r>
              <a:rPr lang="el-GR" dirty="0"/>
              <a:t> 14,7 εκ. (600)/ 22,6 εκ. (950)/ 54,4 εκ. (τέλη ΙΓ` αι.)</a:t>
            </a:r>
          </a:p>
          <a:p>
            <a:r>
              <a:rPr lang="el-GR" u="sng" dirty="0"/>
              <a:t>Εκτίμηση β`: </a:t>
            </a:r>
            <a:r>
              <a:rPr lang="el-GR" dirty="0"/>
              <a:t>27 εκ. (700)/ 42 εκ. (1.000)/ 46 εκ. (1050)/ 48 εκ. (1100)/</a:t>
            </a:r>
          </a:p>
          <a:p>
            <a:pPr marL="0" indent="0">
              <a:buNone/>
            </a:pPr>
            <a:r>
              <a:rPr lang="el-GR" dirty="0"/>
              <a:t>50 εκ. (1150)/ 61 εκ. (1200)</a:t>
            </a:r>
          </a:p>
          <a:p>
            <a:pPr>
              <a:buFontTx/>
              <a:buChar char="-"/>
            </a:pPr>
            <a:r>
              <a:rPr lang="el-GR" dirty="0"/>
              <a:t>Επισφαλή συμπεράσματα: ανομοιογένεια στοιχείων ανάμεσα σε διάφορες περιοχές/ δεν τηρούν όλες οι κοινότητες με την ίδια επάρκεια στοιχεία</a:t>
            </a:r>
          </a:p>
          <a:p>
            <a:pPr>
              <a:buFontTx/>
              <a:buChar char="-"/>
            </a:pPr>
            <a:r>
              <a:rPr lang="el-GR" dirty="0"/>
              <a:t>«Βίβλος της Κρίσεως» (</a:t>
            </a:r>
            <a:r>
              <a:rPr lang="el-GR" dirty="0" err="1"/>
              <a:t>νορμανδοκρατούμενη</a:t>
            </a:r>
            <a:r>
              <a:rPr lang="el-GR" dirty="0"/>
              <a:t> Αγγλία): 276.000 αρχηγοί νοικοκυριών/ 4 άτομα ανά οικογένεια: 1,5 εκ. (πλην ανατολικής και βόρειας Αγγλίας)</a:t>
            </a:r>
          </a:p>
        </p:txBody>
      </p:sp>
    </p:spTree>
    <p:extLst>
      <p:ext uri="{BB962C8B-B14F-4D97-AF65-F5344CB8AC3E}">
        <p14:creationId xmlns:p14="http://schemas.microsoft.com/office/powerpoint/2010/main" val="1691443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0F28E40-8256-8630-30ED-CD24C3814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Ηλικίες, προσδόκιμο ζωής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9B9B026-692F-9095-3C0B-EA69D607A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1100: 20 χρόνια</a:t>
            </a:r>
          </a:p>
          <a:p>
            <a:r>
              <a:rPr lang="el-GR" dirty="0"/>
              <a:t>1275: &gt; 35</a:t>
            </a:r>
          </a:p>
          <a:p>
            <a:r>
              <a:rPr lang="el-GR" dirty="0"/>
              <a:t>Μέσος όρος ηλικίας θανάτων στην αριστοκρατία: 45 – 50 χρόνια</a:t>
            </a:r>
          </a:p>
          <a:p>
            <a:r>
              <a:rPr lang="el-GR" dirty="0"/>
              <a:t>Μεγάλη παιδική θνησιμότητα, ακόμα και στην ανώτερη κοινωνική τάξη</a:t>
            </a:r>
          </a:p>
          <a:p>
            <a:r>
              <a:rPr lang="el-GR" dirty="0"/>
              <a:t>Αριθμός παιδιών ανά οικογένεια: από 3,5 – 4 το 10 αι. μέχρι 5,4 – 7,3 το 12</a:t>
            </a:r>
            <a:r>
              <a:rPr lang="el-GR" baseline="30000" dirty="0"/>
              <a:t>ο</a:t>
            </a:r>
            <a:r>
              <a:rPr lang="el-GR" dirty="0"/>
              <a:t> (σύμφωνα με μια μέτρηση, το β` μισό του 12</a:t>
            </a:r>
            <a:r>
              <a:rPr lang="el-GR" baseline="30000" dirty="0"/>
              <a:t>ου</a:t>
            </a:r>
            <a:r>
              <a:rPr lang="el-GR" dirty="0"/>
              <a:t> αι. ο μέσος όρος πέφτει στα 6,7(.</a:t>
            </a:r>
          </a:p>
          <a:p>
            <a:r>
              <a:rPr lang="el-GR" dirty="0"/>
              <a:t>«Επανάσταση της τροφού»</a:t>
            </a:r>
          </a:p>
        </p:txBody>
      </p:sp>
    </p:spTree>
    <p:extLst>
      <p:ext uri="{BB962C8B-B14F-4D97-AF65-F5344CB8AC3E}">
        <p14:creationId xmlns:p14="http://schemas.microsoft.com/office/powerpoint/2010/main" val="3329786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DECA11-0CAA-3100-CCBC-D72E1D164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Το κλίμα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49DE4B0-A1EA-4658-0034-6526A09AA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Μέχρι το 750: περίοδος ψύχους</a:t>
            </a:r>
          </a:p>
          <a:p>
            <a:r>
              <a:rPr lang="el-GR" dirty="0"/>
              <a:t>Μέχρι το 1200: αναθέρμανση, υποχώρηση παγετώνων/ ευνοούνται οι μετακινήσεις των Βίκινγκς, αλλά και οι αγροτικές δραστηριότητες</a:t>
            </a:r>
          </a:p>
          <a:p>
            <a:r>
              <a:rPr lang="el-GR" dirty="0"/>
              <a:t>Μέχρι το 13</a:t>
            </a:r>
            <a:r>
              <a:rPr lang="el-GR" baseline="30000" dirty="0"/>
              <a:t>ο</a:t>
            </a:r>
            <a:r>
              <a:rPr lang="el-GR" dirty="0"/>
              <a:t> αι.: περίοδος ελαφρού ψύχους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αι.: εντονότερο ψύχος</a:t>
            </a:r>
          </a:p>
          <a:p>
            <a:r>
              <a:rPr lang="el-GR" dirty="0"/>
              <a:t>14</a:t>
            </a:r>
            <a:r>
              <a:rPr lang="el-GR" baseline="30000" dirty="0"/>
              <a:t>ος</a:t>
            </a:r>
            <a:r>
              <a:rPr lang="el-GR" dirty="0"/>
              <a:t> – 16</a:t>
            </a:r>
            <a:r>
              <a:rPr lang="el-GR" baseline="30000" dirty="0"/>
              <a:t>ος</a:t>
            </a:r>
            <a:r>
              <a:rPr lang="el-GR" dirty="0"/>
              <a:t> αι.: νέα αναθέρμανση/ περίοδοι ξηρασίας και κάποτε ιδιαίτερα ψυχροί χειμώνες</a:t>
            </a:r>
          </a:p>
        </p:txBody>
      </p:sp>
    </p:spTree>
    <p:extLst>
      <p:ext uri="{BB962C8B-B14F-4D97-AF65-F5344CB8AC3E}">
        <p14:creationId xmlns:p14="http://schemas.microsoft.com/office/powerpoint/2010/main" val="42132654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57DB1B-8B98-BF29-A615-D4EA8F61E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Ευρώπη μετά το 10 αι. – Οι πόλεις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435F6DE-6E3E-CF98-CB19-520A496481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Ανάπτυξη πόλεων</a:t>
            </a:r>
          </a:p>
          <a:p>
            <a:r>
              <a:rPr lang="el-GR" dirty="0"/>
              <a:t>Ανάπτυξη εμπορίου</a:t>
            </a:r>
          </a:p>
          <a:p>
            <a:r>
              <a:rPr lang="el-GR" dirty="0"/>
              <a:t>Διασύνδεση και αλληλεξάρτηση περιφερειών</a:t>
            </a:r>
          </a:p>
          <a:p>
            <a:r>
              <a:rPr lang="el-GR" dirty="0"/>
              <a:t>Δημιουργία εργατικού δυναμικού (συσχετισμός με την απελευθέρωση των δουλοπάροικων – παράδειγμα: η πόλη της Μπολόνια επιβάλλει στους φεουδάρχες της περιοχής της απελευθέρωση των δουλοπάροικων)</a:t>
            </a:r>
          </a:p>
          <a:p>
            <a:r>
              <a:rPr lang="el-GR" dirty="0"/>
              <a:t>Τόνωση του τριτογενούς τομέα της παραγωγής (βιοτεχνία – «βιομηχανία»)</a:t>
            </a:r>
          </a:p>
        </p:txBody>
      </p:sp>
    </p:spTree>
    <p:extLst>
      <p:ext uri="{BB962C8B-B14F-4D97-AF65-F5344CB8AC3E}">
        <p14:creationId xmlns:p14="http://schemas.microsoft.com/office/powerpoint/2010/main" val="209616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9B6EC47-2712-5735-3527-C2C8A1B09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πνευματική ζωή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F325BFE-7E3A-C63F-0EE0-02FD8976D3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Μετασχηματισμός των Πανεπιστημίων και των προγραμμάτων σπουδών για να ανταποκριθούν στις νέες οικονομικές και κοινωνικές συνθήκες</a:t>
            </a:r>
          </a:p>
          <a:p>
            <a:r>
              <a:rPr lang="el-GR" dirty="0"/>
              <a:t>Πανεπιστήμια: λατινική παιδεία</a:t>
            </a:r>
          </a:p>
          <a:p>
            <a:r>
              <a:rPr lang="el-GR" dirty="0"/>
              <a:t>Λαϊκές γλώσσες: μετεξελίσσονται και αποκτούν σημαντική λογοτεχνική παραγωγή (προς το τέλος της περιόδου, ο </a:t>
            </a:r>
            <a:r>
              <a:rPr lang="el-GR" dirty="0" err="1"/>
              <a:t>Ντάντε</a:t>
            </a:r>
            <a:r>
              <a:rPr lang="el-GR" dirty="0"/>
              <a:t> </a:t>
            </a:r>
            <a:r>
              <a:rPr lang="el-GR" dirty="0" err="1"/>
              <a:t>Αλιγκιέρι</a:t>
            </a:r>
            <a:r>
              <a:rPr lang="el-GR" dirty="0"/>
              <a:t> γράφει τη «Θεία Κωμωδία», θεωρούμενο ως πρώτο λόγιο έργο γραμμένο στη λαϊκή γλώσσα στην ιστορία της Ευρώπης)</a:t>
            </a:r>
          </a:p>
        </p:txBody>
      </p:sp>
    </p:spTree>
    <p:extLst>
      <p:ext uri="{BB962C8B-B14F-4D97-AF65-F5344CB8AC3E}">
        <p14:creationId xmlns:p14="http://schemas.microsoft.com/office/powerpoint/2010/main" val="17601476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9D5D3A4-C30C-19DA-1383-22DA86EFC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u="sng" dirty="0"/>
              <a:t>Η εκκλησία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E9C8710-C230-6791-5201-339ED16789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  <a:p>
            <a:r>
              <a:rPr lang="el-GR" dirty="0"/>
              <a:t>Μετεξελίσσεται σε κραταιό διοικητικό μηχανισμό</a:t>
            </a:r>
          </a:p>
          <a:p>
            <a:r>
              <a:rPr lang="el-GR" dirty="0"/>
              <a:t>Διατηρεί την πνευματική της πρωτοκαθεδρία:</a:t>
            </a:r>
          </a:p>
          <a:p>
            <a:r>
              <a:rPr lang="el-GR" dirty="0"/>
              <a:t>Αναζωογόνηση του μοναχισμού</a:t>
            </a:r>
          </a:p>
          <a:p>
            <a:r>
              <a:rPr lang="el-GR" dirty="0"/>
              <a:t>Θεολογικές αναζητήσεις σε σχέση με τη φύση του θείου και του σύμπαντος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71440490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1250</Words>
  <Application>Microsoft Office PowerPoint</Application>
  <PresentationFormat>Ευρεία οθόνη</PresentationFormat>
  <Paragraphs>121</Paragraphs>
  <Slides>20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Θέμα του Office</vt:lpstr>
      <vt:lpstr>Η Ευρώπη από το 10ο ως το 13 αι.</vt:lpstr>
      <vt:lpstr>Η Ευρώπη μετά το 10ο αι. – Οικονομία – Η ύπαιθρος</vt:lpstr>
      <vt:lpstr>Ο πληθυσμός (α)</vt:lpstr>
      <vt:lpstr>Ο πληθυσμός (β)</vt:lpstr>
      <vt:lpstr>Ηλικίες, προσδόκιμο ζωής</vt:lpstr>
      <vt:lpstr>Το κλίμα</vt:lpstr>
      <vt:lpstr>Η Ευρώπη μετά το 10 αι. – Οι πόλεις</vt:lpstr>
      <vt:lpstr>Η πνευματική ζωή</vt:lpstr>
      <vt:lpstr>Η εκκλησία</vt:lpstr>
      <vt:lpstr>Οι άνθρωποι της υπαίθρου</vt:lpstr>
      <vt:lpstr>Οι δουλοπάροικοι (servi)</vt:lpstr>
      <vt:lpstr>Οι δουλοπάροικοι (συν.)</vt:lpstr>
      <vt:lpstr>Οι ελεύθεροι (πάροικοι)</vt:lpstr>
      <vt:lpstr>Τα αρχοντικά δικαιώματα </vt:lpstr>
      <vt:lpstr>Τα αρχοντικά δικαιώματα (2)</vt:lpstr>
      <vt:lpstr>Τα αρχοντικά δικαιώματα (3)</vt:lpstr>
      <vt:lpstr>Ο πόλεμος και ο λιμός</vt:lpstr>
      <vt:lpstr>Η Ληστεία</vt:lpstr>
      <vt:lpstr>Οι εξεγέρσεις</vt:lpstr>
      <vt:lpstr>Βελτίωση των συνθηκών ζωής των χωρικών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Δώρα Μόσχου</dc:creator>
  <cp:lastModifiedBy>Δώρα Μόσχου</cp:lastModifiedBy>
  <cp:revision>93</cp:revision>
  <dcterms:created xsi:type="dcterms:W3CDTF">2024-02-21T11:41:17Z</dcterms:created>
  <dcterms:modified xsi:type="dcterms:W3CDTF">2025-02-09T11:30:00Z</dcterms:modified>
</cp:coreProperties>
</file>